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Gill Sans"/>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GillSans-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GillSans-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cffa131e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cffa131e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51c91acbde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1c91acbde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1c91acbd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1c91acbd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4cffa131e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cffa131e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aa4ed4d1e1fc78e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aa4ed4d1e1fc78e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1c055181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1c055181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aa4ed4d1e1fc78e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aa4ed4d1e1fc78e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Gill Sans"/>
                <a:ea typeface="Gill Sans"/>
                <a:cs typeface="Gill Sans"/>
                <a:sym typeface="Gill Sans"/>
              </a:rPr>
              <a:t>So that brings us to our next question…</a:t>
            </a:r>
            <a:endParaRPr>
              <a:solidFill>
                <a:schemeClr val="dk1"/>
              </a:solidFill>
              <a:latin typeface="Gill Sans"/>
              <a:ea typeface="Gill Sans"/>
              <a:cs typeface="Gill Sans"/>
              <a:sym typeface="Gill Sans"/>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Gill Sans"/>
                <a:ea typeface="Gill Sans"/>
                <a:cs typeface="Gill Sans"/>
                <a:sym typeface="Gill Sans"/>
              </a:rPr>
              <a:t>Who cares if this research project even lifts off of the ground? </a:t>
            </a:r>
            <a:endParaRPr>
              <a:solidFill>
                <a:schemeClr val="dk1"/>
              </a:solidFill>
              <a:latin typeface="Gill Sans"/>
              <a:ea typeface="Gill Sans"/>
              <a:cs typeface="Gill Sans"/>
              <a:sym typeface="Gill Sans"/>
            </a:endParaRPr>
          </a:p>
          <a:p>
            <a:pPr indent="0" lvl="0" marL="0" rtl="0" algn="l">
              <a:lnSpc>
                <a:spcPct val="115000"/>
              </a:lnSpc>
              <a:spcBef>
                <a:spcPts val="0"/>
              </a:spcBef>
              <a:spcAft>
                <a:spcPts val="0"/>
              </a:spcAft>
              <a:buNone/>
            </a:pPr>
            <a:r>
              <a:t/>
            </a:r>
            <a:endParaRPr>
              <a:solidFill>
                <a:schemeClr val="dk1"/>
              </a:solidFill>
              <a:latin typeface="Gill Sans"/>
              <a:ea typeface="Gill Sans"/>
              <a:cs typeface="Gill Sans"/>
              <a:sym typeface="Gill Sans"/>
            </a:endParaRPr>
          </a:p>
          <a:p>
            <a:pPr indent="0" lvl="0" marL="0" rtl="0" algn="l">
              <a:lnSpc>
                <a:spcPct val="115000"/>
              </a:lnSpc>
              <a:spcBef>
                <a:spcPts val="0"/>
              </a:spcBef>
              <a:spcAft>
                <a:spcPts val="0"/>
              </a:spcAft>
              <a:buNone/>
            </a:pPr>
            <a:r>
              <a:rPr lang="en">
                <a:solidFill>
                  <a:schemeClr val="dk1"/>
                </a:solidFill>
                <a:latin typeface="Gill Sans"/>
                <a:ea typeface="Gill Sans"/>
                <a:cs typeface="Gill Sans"/>
                <a:sym typeface="Gill Sans"/>
              </a:rPr>
              <a:t>Quite a few people would care actually (and not just Noah and his team). </a:t>
            </a:r>
            <a:endParaRPr>
              <a:solidFill>
                <a:schemeClr val="dk1"/>
              </a:solidFill>
              <a:latin typeface="Gill Sans"/>
              <a:ea typeface="Gill Sans"/>
              <a:cs typeface="Gill Sans"/>
              <a:sym typeface="Gill Sans"/>
            </a:endParaRPr>
          </a:p>
          <a:p>
            <a:pPr indent="0" lvl="0" marL="0" rtl="0" algn="l">
              <a:lnSpc>
                <a:spcPct val="115000"/>
              </a:lnSpc>
              <a:spcBef>
                <a:spcPts val="0"/>
              </a:spcBef>
              <a:spcAft>
                <a:spcPts val="0"/>
              </a:spcAft>
              <a:buNone/>
            </a:pPr>
            <a:r>
              <a:rPr lang="en">
                <a:solidFill>
                  <a:schemeClr val="dk1"/>
                </a:solidFill>
                <a:latin typeface="Gill Sans"/>
                <a:ea typeface="Gill Sans"/>
                <a:cs typeface="Gill Sans"/>
                <a:sym typeface="Gill Sans"/>
              </a:rPr>
              <a:t>Namely, real citizens of Manila in the </a:t>
            </a:r>
            <a:r>
              <a:rPr lang="en">
                <a:solidFill>
                  <a:schemeClr val="dk1"/>
                </a:solidFill>
                <a:latin typeface="Gill Sans"/>
                <a:ea typeface="Gill Sans"/>
                <a:cs typeface="Gill Sans"/>
                <a:sym typeface="Gill Sans"/>
              </a:rPr>
              <a:t>Philippines…</a:t>
            </a:r>
            <a:r>
              <a:rPr lang="en">
                <a:solidFill>
                  <a:schemeClr val="dk1"/>
                </a:solidFill>
                <a:latin typeface="Gill Sans"/>
                <a:ea typeface="Gill Sans"/>
                <a:cs typeface="Gill Sans"/>
                <a:sym typeface="Gill Sans"/>
              </a:rPr>
              <a:t> people for who the traffic epidemic is a reliable nightmare. In particular, people who at the moment don’t have much of a voice or representation amongst policy makers in Manila, average everyday people. (people who have to spend upwards of 3 hours just to go 2 miles to get to work)</a:t>
            </a:r>
            <a:endParaRPr>
              <a:solidFill>
                <a:schemeClr val="dk1"/>
              </a:solidFill>
              <a:latin typeface="Gill Sans"/>
              <a:ea typeface="Gill Sans"/>
              <a:cs typeface="Gill Sans"/>
              <a:sym typeface="Gill Sans"/>
            </a:endParaRPr>
          </a:p>
          <a:p>
            <a:pPr indent="0" lvl="0" marL="0" rtl="0" algn="l">
              <a:lnSpc>
                <a:spcPct val="115000"/>
              </a:lnSpc>
              <a:spcBef>
                <a:spcPts val="0"/>
              </a:spcBef>
              <a:spcAft>
                <a:spcPts val="0"/>
              </a:spcAft>
              <a:buNone/>
            </a:pPr>
            <a:r>
              <a:rPr lang="en">
                <a:solidFill>
                  <a:schemeClr val="dk1"/>
                </a:solidFill>
                <a:latin typeface="Gill Sans"/>
                <a:ea typeface="Gill Sans"/>
                <a:cs typeface="Gill Sans"/>
                <a:sym typeface="Gill Sans"/>
              </a:rPr>
              <a:t>And hopefully if we can facilitate the research generated by this project well enough with the application we design and if it gains enough traction and attention nationally or internationally, then policy makers will also be amongst those who care and they will be provided with a perspective that is all too often ignored them.</a:t>
            </a:r>
            <a:endParaRPr>
              <a:solidFill>
                <a:schemeClr val="dk1"/>
              </a:solidFill>
              <a:latin typeface="Gill Sans"/>
              <a:ea typeface="Gill Sans"/>
              <a:cs typeface="Gill Sans"/>
              <a:sym typeface="Gill Sans"/>
            </a:endParaRPr>
          </a:p>
          <a:p>
            <a:pPr indent="0" lvl="0" marL="0" rtl="0" algn="l">
              <a:lnSpc>
                <a:spcPct val="115000"/>
              </a:lnSpc>
              <a:spcBef>
                <a:spcPts val="0"/>
              </a:spcBef>
              <a:spcAft>
                <a:spcPts val="0"/>
              </a:spcAft>
              <a:buNone/>
            </a:pPr>
            <a:r>
              <a:t/>
            </a:r>
            <a:endParaRPr>
              <a:solidFill>
                <a:schemeClr val="dk1"/>
              </a:solidFill>
              <a:latin typeface="Gill Sans"/>
              <a:ea typeface="Gill Sans"/>
              <a:cs typeface="Gill Sans"/>
              <a:sym typeface="Gill Sans"/>
            </a:endParaRPr>
          </a:p>
          <a:p>
            <a:pPr indent="0" lvl="0" marL="0" rtl="0" algn="l">
              <a:lnSpc>
                <a:spcPct val="115000"/>
              </a:lnSpc>
              <a:spcBef>
                <a:spcPts val="0"/>
              </a:spcBef>
              <a:spcAft>
                <a:spcPts val="0"/>
              </a:spcAft>
              <a:buNone/>
            </a:pPr>
            <a:r>
              <a:rPr lang="en">
                <a:solidFill>
                  <a:schemeClr val="dk1"/>
                </a:solidFill>
                <a:latin typeface="Gill Sans"/>
                <a:ea typeface="Gill Sans"/>
                <a:cs typeface="Gill Sans"/>
                <a:sym typeface="Gill Sans"/>
              </a:rPr>
              <a:t>__________________</a:t>
            </a:r>
            <a:endParaRPr>
              <a:solidFill>
                <a:schemeClr val="dk1"/>
              </a:solidFill>
              <a:latin typeface="Gill Sans"/>
              <a:ea typeface="Gill Sans"/>
              <a:cs typeface="Gill Sans"/>
              <a:sym typeface="Gill Sans"/>
            </a:endParaRPr>
          </a:p>
          <a:p>
            <a:pPr indent="0" lvl="0" marL="0" rtl="0" algn="l">
              <a:lnSpc>
                <a:spcPct val="115000"/>
              </a:lnSpc>
              <a:spcBef>
                <a:spcPts val="0"/>
              </a:spcBef>
              <a:spcAft>
                <a:spcPts val="0"/>
              </a:spcAft>
              <a:buNone/>
            </a:pPr>
            <a:r>
              <a:t/>
            </a:r>
            <a:endParaRPr>
              <a:solidFill>
                <a:schemeClr val="dk1"/>
              </a:solidFill>
              <a:latin typeface="Gill Sans"/>
              <a:ea typeface="Gill Sans"/>
              <a:cs typeface="Gill Sans"/>
              <a:sym typeface="Gill Sans"/>
            </a:endParaRPr>
          </a:p>
          <a:p>
            <a:pPr indent="0" lvl="0" marL="0" rtl="0" algn="l">
              <a:lnSpc>
                <a:spcPct val="115000"/>
              </a:lnSpc>
              <a:spcBef>
                <a:spcPts val="0"/>
              </a:spcBef>
              <a:spcAft>
                <a:spcPts val="0"/>
              </a:spcAft>
              <a:buNone/>
            </a:pPr>
            <a:r>
              <a:rPr lang="en">
                <a:solidFill>
                  <a:schemeClr val="dk1"/>
                </a:solidFill>
                <a:latin typeface="Gill Sans"/>
                <a:ea typeface="Gill Sans"/>
                <a:cs typeface="Gill Sans"/>
                <a:sym typeface="Gill Sans"/>
              </a:rPr>
              <a:t>The scope of this project touches the lives of several groups of people, namely: Noah and the team that he accrews in order to conduct research because of the fact that they will be using the app to view the compilation of information submitted to them by participants (and hopefully additionally using it to keep in touch with them or to communicate with participants about their experience in order to glean more details).  In addition to that, the actual research participants (who we understand to be residents of Manila whom use public transportation in their everyday life) are a group we expect to be influenced by the result of compiling and sharing the research. That brings us to the last group of people we hope to influence as a result of this app; policy makers in Manila: we feel that if this work gains enough traction and attention from the participants that it could bring global/national social awareness to this issue and provide policy makers with a perspective that is often and unfortunately ignored (though it comes from those most affected by the current traffic epidemic). </a:t>
            </a:r>
            <a:endParaRPr>
              <a:solidFill>
                <a:schemeClr val="dk1"/>
              </a:solidFill>
              <a:latin typeface="Gill Sans"/>
              <a:ea typeface="Gill Sans"/>
              <a:cs typeface="Gill Sans"/>
              <a:sym typeface="Gill Sans"/>
            </a:endParaRPr>
          </a:p>
          <a:p>
            <a:pPr indent="0" lvl="0" marL="0" rtl="0" algn="l">
              <a:lnSpc>
                <a:spcPct val="115000"/>
              </a:lnSpc>
              <a:spcBef>
                <a:spcPts val="0"/>
              </a:spcBef>
              <a:spcAft>
                <a:spcPts val="0"/>
              </a:spcAft>
              <a:buNone/>
            </a:pPr>
            <a:r>
              <a:t/>
            </a:r>
            <a:endParaRPr>
              <a:solidFill>
                <a:schemeClr val="dk1"/>
              </a:solidFill>
              <a:latin typeface="Gill Sans"/>
              <a:ea typeface="Gill Sans"/>
              <a:cs typeface="Gill Sans"/>
              <a:sym typeface="Gill Sans"/>
            </a:endParaRPr>
          </a:p>
          <a:p>
            <a:pPr indent="0" lvl="0" marL="0" rtl="0" algn="l">
              <a:lnSpc>
                <a:spcPct val="115000"/>
              </a:lnSpc>
              <a:spcBef>
                <a:spcPts val="0"/>
              </a:spcBef>
              <a:spcAft>
                <a:spcPts val="0"/>
              </a:spcAft>
              <a:buNone/>
            </a:pPr>
            <a:r>
              <a:rPr lang="en">
                <a:solidFill>
                  <a:schemeClr val="dk1"/>
                </a:solidFill>
                <a:latin typeface="Gill Sans"/>
                <a:ea typeface="Gill Sans"/>
                <a:cs typeface="Gill Sans"/>
                <a:sym typeface="Gill Sans"/>
              </a:rPr>
              <a:t>Not just </a:t>
            </a:r>
            <a:r>
              <a:rPr lang="en">
                <a:solidFill>
                  <a:schemeClr val="dk1"/>
                </a:solidFill>
                <a:latin typeface="Gill Sans"/>
                <a:ea typeface="Gill Sans"/>
                <a:cs typeface="Gill Sans"/>
                <a:sym typeface="Gill Sans"/>
              </a:rPr>
              <a:t>Noah and his team but real people in the Philippines, people for whom this traffic epidemic is a reliable nightmare…</a:t>
            </a:r>
            <a:endParaRPr>
              <a:solidFill>
                <a:schemeClr val="dk1"/>
              </a:solidFill>
              <a:latin typeface="Gill Sans"/>
              <a:ea typeface="Gill Sans"/>
              <a:cs typeface="Gill Sans"/>
              <a:sym typeface="Gill Sans"/>
            </a:endParaRPr>
          </a:p>
          <a:p>
            <a:pPr indent="0" lvl="0" marL="0" rtl="0" algn="l">
              <a:lnSpc>
                <a:spcPct val="115000"/>
              </a:lnSpc>
              <a:spcBef>
                <a:spcPts val="0"/>
              </a:spcBef>
              <a:spcAft>
                <a:spcPts val="0"/>
              </a:spcAft>
              <a:buNone/>
            </a:pPr>
            <a:r>
              <a:rPr lang="en">
                <a:solidFill>
                  <a:schemeClr val="dk1"/>
                </a:solidFill>
                <a:latin typeface="Gill Sans"/>
                <a:ea typeface="Gill Sans"/>
                <a:cs typeface="Gill Sans"/>
                <a:sym typeface="Gill Sans"/>
              </a:rPr>
              <a:t>People who don’t get heard because they don’t have nearly as much representation or a voice with policy makers - everyday,, average people care. If this can make any dent in the day-to-day frustration of traveling through Manila for them, it’s entirely worth pursuing.</a:t>
            </a:r>
            <a:endParaRPr>
              <a:solidFill>
                <a:schemeClr val="dk1"/>
              </a:solidFill>
              <a:latin typeface="Gill Sans"/>
              <a:ea typeface="Gill Sans"/>
              <a:cs typeface="Gill Sans"/>
              <a:sym typeface="Gill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cffe331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cffe331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Gill Sans"/>
                <a:ea typeface="Gill Sans"/>
                <a:cs typeface="Gill Sans"/>
                <a:sym typeface="Gill Sans"/>
              </a:rPr>
              <a:t>In terms of developing the product, there are several points that we need to anticipate and carefully consider because there are potential unintended consequences and unpredicted user behaviors that could affect ideal data collection. One of the concern is about the accessibility of this app for different types of users. Compared to users who mainly use more public and crowded transportation methods, those who commute in cars may have freedom of using phone. This could lead to a bias in data because researchers may lose hands on data from population without cars. Another risk touches on matter of anonymity. Anonymity makes the “social” part of this harder -- we need to make sure that the people using this platform feel minimal consequences from this, if any at all. Behind the wall of anonymity, users could also misuse and cause undesirable results. Accidental documentation of illegal activity is an example of unintended consequences. Ability to clearly communicate to researchers the frustration and feelings during these trips is a consideration point. Research participants’ feelings may dissipate if recorded later on in the day which could influence the accuracy of the post itself. For example, the mode of digital storytelling may not be conducive to the clarity or accuracy of the experiences. Lastly, risk of having the form that goes with the video/audio/photo is how effort-demanding the app becomes to users. If documenting takes too long, users may not want to take the time to fill out the whole thing. Therefore, we should consider having a minimum amount of information to be useful to researchers</a:t>
            </a:r>
            <a:endParaRPr sz="14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aa4ed4d1e1fc78e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aa4ed4d1e1fc78e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800733" y="519141"/>
            <a:ext cx="8520600" cy="20526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3000">
                <a:latin typeface="Montserrat"/>
                <a:ea typeface="Montserrat"/>
                <a:cs typeface="Montserrat"/>
                <a:sym typeface="Montserrat"/>
              </a:rPr>
              <a:t>Life in Waiting: </a:t>
            </a:r>
            <a:endParaRPr b="1" sz="30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b="1" lang="en" sz="3000">
                <a:latin typeface="Montserrat"/>
                <a:ea typeface="Montserrat"/>
                <a:cs typeface="Montserrat"/>
                <a:sym typeface="Montserrat"/>
              </a:rPr>
              <a:t>Documenting Manila’s Traffic Epidemic</a:t>
            </a:r>
            <a:endParaRPr sz="3000">
              <a:latin typeface="Montserrat"/>
              <a:ea typeface="Montserrat"/>
              <a:cs typeface="Montserrat"/>
              <a:sym typeface="Montserrat"/>
            </a:endParaRPr>
          </a:p>
        </p:txBody>
      </p:sp>
      <p:sp>
        <p:nvSpPr>
          <p:cNvPr id="55" name="Google Shape;55;p13"/>
          <p:cNvSpPr txBox="1"/>
          <p:nvPr>
            <p:ph idx="1" type="subTitle"/>
          </p:nvPr>
        </p:nvSpPr>
        <p:spPr>
          <a:xfrm>
            <a:off x="800725" y="2692400"/>
            <a:ext cx="8520600" cy="212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Montserrat"/>
                <a:ea typeface="Montserrat"/>
                <a:cs typeface="Montserrat"/>
                <a:sym typeface="Montserrat"/>
              </a:rPr>
              <a:t>Junwoo Cheong</a:t>
            </a:r>
            <a:endParaRPr sz="14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Montserrat"/>
                <a:ea typeface="Montserrat"/>
                <a:cs typeface="Montserrat"/>
                <a:sym typeface="Montserrat"/>
              </a:rPr>
              <a:t>Julie Choi</a:t>
            </a:r>
            <a:endParaRPr sz="14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Montserrat"/>
                <a:ea typeface="Montserrat"/>
                <a:cs typeface="Montserrat"/>
                <a:sym typeface="Montserrat"/>
              </a:rPr>
              <a:t>Ariana Daly</a:t>
            </a:r>
            <a:endParaRPr sz="14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Montserrat"/>
                <a:ea typeface="Montserrat"/>
                <a:cs typeface="Montserrat"/>
                <a:sym typeface="Montserrat"/>
              </a:rPr>
              <a:t>Isadora Krsek</a:t>
            </a:r>
            <a:endParaRPr sz="14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Montserrat"/>
                <a:ea typeface="Montserrat"/>
                <a:cs typeface="Montserrat"/>
                <a:sym typeface="Montserrat"/>
              </a:rPr>
              <a:t>Robert Managad </a:t>
            </a:r>
            <a:endParaRPr sz="1400">
              <a:latin typeface="Montserrat"/>
              <a:ea typeface="Montserrat"/>
              <a:cs typeface="Montserrat"/>
              <a:sym typeface="Montserrat"/>
            </a:endParaRPr>
          </a:p>
        </p:txBody>
      </p:sp>
      <p:pic>
        <p:nvPicPr>
          <p:cNvPr id="56" name="Google Shape;56;p13"/>
          <p:cNvPicPr preferRelativeResize="0"/>
          <p:nvPr/>
        </p:nvPicPr>
        <p:blipFill rotWithShape="1">
          <a:blip r:embed="rId3">
            <a:alphaModFix/>
          </a:blip>
          <a:srcRect b="0" l="6705" r="1685" t="82257"/>
          <a:stretch/>
        </p:blipFill>
        <p:spPr>
          <a:xfrm rot="5400000">
            <a:off x="-2265975" y="2252350"/>
            <a:ext cx="5170751" cy="638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nvSpPr>
        <p:spPr>
          <a:xfrm>
            <a:off x="1508225" y="1535800"/>
            <a:ext cx="6785100" cy="294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Two lo-fi working prototypes</a:t>
            </a:r>
            <a:endParaRPr>
              <a:solidFill>
                <a:schemeClr val="dk1"/>
              </a:solidFill>
              <a:latin typeface="Montserrat"/>
              <a:ea typeface="Montserrat"/>
              <a:cs typeface="Montserrat"/>
              <a:sym typeface="Montserrat"/>
            </a:endParaRPr>
          </a:p>
          <a:p>
            <a:pPr indent="-317500" lvl="1" marL="91440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Representation of our minimum viable product</a:t>
            </a:r>
            <a:endParaRPr>
              <a:solidFill>
                <a:schemeClr val="dk1"/>
              </a:solidFill>
              <a:latin typeface="Montserrat"/>
              <a:ea typeface="Montserrat"/>
              <a:cs typeface="Montserrat"/>
              <a:sym typeface="Montserrat"/>
            </a:endParaRPr>
          </a:p>
          <a:p>
            <a:pPr indent="-317500" lvl="1" marL="91440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Representation of our stretch goals (social-media inclusion)</a:t>
            </a:r>
            <a:endParaRPr>
              <a:solidFill>
                <a:schemeClr val="dk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Full report of our user research, iterations, and process.</a:t>
            </a:r>
            <a:endParaRPr>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a:solidFill>
                <a:schemeClr val="dk1"/>
              </a:solidFill>
              <a:latin typeface="Montserrat"/>
              <a:ea typeface="Montserrat"/>
              <a:cs typeface="Montserrat"/>
              <a:sym typeface="Montserrat"/>
            </a:endParaRPr>
          </a:p>
        </p:txBody>
      </p:sp>
      <p:sp>
        <p:nvSpPr>
          <p:cNvPr id="119" name="Google Shape;119;p22"/>
          <p:cNvSpPr txBox="1"/>
          <p:nvPr/>
        </p:nvSpPr>
        <p:spPr>
          <a:xfrm>
            <a:off x="1547225" y="819100"/>
            <a:ext cx="6707100" cy="7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latin typeface="Montserrat"/>
                <a:ea typeface="Montserrat"/>
                <a:cs typeface="Montserrat"/>
                <a:sym typeface="Montserrat"/>
              </a:rPr>
              <a:t>Final</a:t>
            </a:r>
            <a:r>
              <a:rPr lang="en" sz="2800">
                <a:solidFill>
                  <a:schemeClr val="dk1"/>
                </a:solidFill>
                <a:latin typeface="Montserrat"/>
                <a:ea typeface="Montserrat"/>
                <a:cs typeface="Montserrat"/>
                <a:sym typeface="Montserrat"/>
              </a:rPr>
              <a:t> Check</a:t>
            </a:r>
            <a:endParaRPr/>
          </a:p>
        </p:txBody>
      </p:sp>
      <p:pic>
        <p:nvPicPr>
          <p:cNvPr id="120" name="Google Shape;120;p22"/>
          <p:cNvPicPr preferRelativeResize="0"/>
          <p:nvPr/>
        </p:nvPicPr>
        <p:blipFill rotWithShape="1">
          <a:blip r:embed="rId3">
            <a:alphaModFix/>
          </a:blip>
          <a:srcRect b="0" l="6705" r="1685" t="82257"/>
          <a:stretch/>
        </p:blipFill>
        <p:spPr>
          <a:xfrm rot="5400000">
            <a:off x="-2265975" y="2252350"/>
            <a:ext cx="5170751" cy="638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nvSpPr>
        <p:spPr>
          <a:xfrm>
            <a:off x="1403420" y="1291300"/>
            <a:ext cx="6785100" cy="354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latin typeface="Montserrat"/>
              <a:ea typeface="Montserrat"/>
              <a:cs typeface="Montserrat"/>
              <a:sym typeface="Montserrat"/>
            </a:endParaRPr>
          </a:p>
          <a:p>
            <a:pPr indent="-317500" lvl="0" marL="457200" marR="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Noah Theriault, a professor in the History department, about to start an anthropological case study on the commuter experience.</a:t>
            </a:r>
            <a:endParaRPr>
              <a:solidFill>
                <a:schemeClr val="dk1"/>
              </a:solidFill>
              <a:latin typeface="Montserrat"/>
              <a:ea typeface="Montserrat"/>
              <a:cs typeface="Montserrat"/>
              <a:sym typeface="Montserrat"/>
            </a:endParaRPr>
          </a:p>
          <a:p>
            <a:pPr indent="-317500" lvl="1" marL="914400" marR="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Has </a:t>
            </a:r>
            <a:r>
              <a:rPr lang="en">
                <a:solidFill>
                  <a:schemeClr val="dk1"/>
                </a:solidFill>
                <a:latin typeface="Montserrat"/>
                <a:ea typeface="Montserrat"/>
                <a:cs typeface="Montserrat"/>
                <a:sym typeface="Montserrat"/>
              </a:rPr>
              <a:t>dissertation background in ethnography</a:t>
            </a:r>
            <a:r>
              <a:rPr lang="en">
                <a:solidFill>
                  <a:schemeClr val="dk1"/>
                </a:solidFill>
                <a:latin typeface="Montserrat"/>
                <a:ea typeface="Montserrat"/>
                <a:cs typeface="Montserrat"/>
                <a:sym typeface="Montserrat"/>
              </a:rPr>
              <a:t> of Philippines.</a:t>
            </a:r>
            <a:endParaRPr>
              <a:solidFill>
                <a:schemeClr val="dk1"/>
              </a:solidFill>
              <a:latin typeface="Montserrat"/>
              <a:ea typeface="Montserrat"/>
              <a:cs typeface="Montserrat"/>
              <a:sym typeface="Montserrat"/>
            </a:endParaRPr>
          </a:p>
          <a:p>
            <a:pPr indent="-317500" lvl="1" marL="914400" marR="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Seeks a digital app to enrich his studies -- something to provide emotional/location data in real time.</a:t>
            </a:r>
            <a:endParaRPr>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a:solidFill>
                <a:schemeClr val="dk1"/>
              </a:solidFill>
              <a:latin typeface="Montserrat"/>
              <a:ea typeface="Montserrat"/>
              <a:cs typeface="Montserrat"/>
              <a:sym typeface="Montserrat"/>
            </a:endParaRPr>
          </a:p>
        </p:txBody>
      </p:sp>
      <p:sp>
        <p:nvSpPr>
          <p:cNvPr id="62" name="Google Shape;62;p14"/>
          <p:cNvSpPr txBox="1"/>
          <p:nvPr/>
        </p:nvSpPr>
        <p:spPr>
          <a:xfrm>
            <a:off x="1442420" y="574600"/>
            <a:ext cx="6707100" cy="7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800">
                <a:solidFill>
                  <a:schemeClr val="dk1"/>
                </a:solidFill>
                <a:latin typeface="Montserrat"/>
                <a:ea typeface="Montserrat"/>
                <a:cs typeface="Montserrat"/>
                <a:sym typeface="Montserrat"/>
              </a:rPr>
              <a:t>Our Client</a:t>
            </a:r>
            <a:endParaRPr sz="2800">
              <a:solidFill>
                <a:schemeClr val="dk1"/>
              </a:solidFill>
              <a:latin typeface="Montserrat"/>
              <a:ea typeface="Montserrat"/>
              <a:cs typeface="Montserrat"/>
              <a:sym typeface="Montserrat"/>
            </a:endParaRPr>
          </a:p>
        </p:txBody>
      </p:sp>
      <p:pic>
        <p:nvPicPr>
          <p:cNvPr id="63" name="Google Shape;63;p14"/>
          <p:cNvPicPr preferRelativeResize="0"/>
          <p:nvPr/>
        </p:nvPicPr>
        <p:blipFill rotWithShape="1">
          <a:blip r:embed="rId3">
            <a:alphaModFix/>
          </a:blip>
          <a:srcRect b="0" l="6705" r="1685" t="82257"/>
          <a:stretch/>
        </p:blipFill>
        <p:spPr>
          <a:xfrm rot="5400000">
            <a:off x="-2265975" y="2252350"/>
            <a:ext cx="5170751" cy="638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nvSpPr>
        <p:spPr>
          <a:xfrm>
            <a:off x="1403420" y="1291300"/>
            <a:ext cx="6785100" cy="354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latin typeface="Montserrat"/>
              <a:ea typeface="Montserrat"/>
              <a:cs typeface="Montserrat"/>
              <a:sym typeface="Montserrat"/>
            </a:endParaRPr>
          </a:p>
          <a:p>
            <a:pPr indent="-317500" lvl="0" marL="457200" marR="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Manilla commuters are some of the world’s most discontented. </a:t>
            </a:r>
            <a:endParaRPr>
              <a:solidFill>
                <a:schemeClr val="dk1"/>
              </a:solidFill>
              <a:latin typeface="Montserrat"/>
              <a:ea typeface="Montserrat"/>
              <a:cs typeface="Montserrat"/>
              <a:sym typeface="Montserrat"/>
            </a:endParaRPr>
          </a:p>
          <a:p>
            <a:pPr indent="-317500" lvl="1" marL="914400" marR="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Massive class divides between the few high income elites (including policymakers) and the many working-class folks.</a:t>
            </a:r>
            <a:endParaRPr>
              <a:solidFill>
                <a:schemeClr val="dk1"/>
              </a:solidFill>
              <a:latin typeface="Montserrat"/>
              <a:ea typeface="Montserrat"/>
              <a:cs typeface="Montserrat"/>
              <a:sym typeface="Montserrat"/>
            </a:endParaRPr>
          </a:p>
          <a:p>
            <a:pPr indent="-317500" lvl="1" marL="914400" marR="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Latter experience jam-packed trains and fume-filled jeepneys on a daily basis.</a:t>
            </a:r>
            <a:endParaRPr>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a:solidFill>
                <a:schemeClr val="dk1"/>
              </a:solidFill>
              <a:latin typeface="Montserrat"/>
              <a:ea typeface="Montserrat"/>
              <a:cs typeface="Montserrat"/>
              <a:sym typeface="Montserrat"/>
            </a:endParaRPr>
          </a:p>
          <a:p>
            <a:pPr indent="-317500" lvl="0" marL="457200" marR="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Noah would like to use his research to…</a:t>
            </a:r>
            <a:endParaRPr>
              <a:solidFill>
                <a:schemeClr val="dk1"/>
              </a:solidFill>
              <a:latin typeface="Montserrat"/>
              <a:ea typeface="Montserrat"/>
              <a:cs typeface="Montserrat"/>
              <a:sym typeface="Montserrat"/>
            </a:endParaRPr>
          </a:p>
          <a:p>
            <a:pPr indent="-317500" lvl="1" marL="914400" marR="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...amplify the voices of the working class commuters.</a:t>
            </a:r>
            <a:endParaRPr>
              <a:solidFill>
                <a:schemeClr val="dk1"/>
              </a:solidFill>
              <a:latin typeface="Montserrat"/>
              <a:ea typeface="Montserrat"/>
              <a:cs typeface="Montserrat"/>
              <a:sym typeface="Montserrat"/>
            </a:endParaRPr>
          </a:p>
          <a:p>
            <a:pPr indent="-317500" lvl="1" marL="914400" marR="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...add these perspectives to the design/regulation process.</a:t>
            </a:r>
            <a:endParaRPr>
              <a:solidFill>
                <a:schemeClr val="dk1"/>
              </a:solidFill>
              <a:latin typeface="Montserrat"/>
              <a:ea typeface="Montserrat"/>
              <a:cs typeface="Montserrat"/>
              <a:sym typeface="Montserrat"/>
            </a:endParaRPr>
          </a:p>
        </p:txBody>
      </p:sp>
      <p:sp>
        <p:nvSpPr>
          <p:cNvPr id="69" name="Google Shape;69;p15"/>
          <p:cNvSpPr txBox="1"/>
          <p:nvPr/>
        </p:nvSpPr>
        <p:spPr>
          <a:xfrm>
            <a:off x="1442420" y="574600"/>
            <a:ext cx="6707100" cy="7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800">
                <a:solidFill>
                  <a:schemeClr val="dk1"/>
                </a:solidFill>
                <a:latin typeface="Montserrat"/>
                <a:ea typeface="Montserrat"/>
                <a:cs typeface="Montserrat"/>
                <a:sym typeface="Montserrat"/>
              </a:rPr>
              <a:t>Current Landscape</a:t>
            </a:r>
            <a:endParaRPr sz="2800">
              <a:solidFill>
                <a:schemeClr val="dk1"/>
              </a:solidFill>
              <a:latin typeface="Montserrat"/>
              <a:ea typeface="Montserrat"/>
              <a:cs typeface="Montserrat"/>
              <a:sym typeface="Montserrat"/>
            </a:endParaRPr>
          </a:p>
        </p:txBody>
      </p:sp>
      <p:pic>
        <p:nvPicPr>
          <p:cNvPr id="70" name="Google Shape;70;p15"/>
          <p:cNvPicPr preferRelativeResize="0"/>
          <p:nvPr/>
        </p:nvPicPr>
        <p:blipFill rotWithShape="1">
          <a:blip r:embed="rId3">
            <a:alphaModFix/>
          </a:blip>
          <a:srcRect b="0" l="6705" r="1685" t="82257"/>
          <a:stretch/>
        </p:blipFill>
        <p:spPr>
          <a:xfrm rot="5400000">
            <a:off x="-2265975" y="2252350"/>
            <a:ext cx="5170751" cy="638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nvSpPr>
        <p:spPr>
          <a:xfrm>
            <a:off x="1403420" y="1291300"/>
            <a:ext cx="6785100" cy="354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latin typeface="Montserrat"/>
              <a:ea typeface="Montserrat"/>
              <a:cs typeface="Montserrat"/>
              <a:sym typeface="Montserrat"/>
            </a:endParaRPr>
          </a:p>
          <a:p>
            <a:pPr indent="-317500" lvl="0" marL="457200" marR="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A data collection app that…</a:t>
            </a:r>
            <a:endParaRPr>
              <a:solidFill>
                <a:schemeClr val="dk1"/>
              </a:solidFill>
              <a:latin typeface="Montserrat"/>
              <a:ea typeface="Montserrat"/>
              <a:cs typeface="Montserrat"/>
              <a:sym typeface="Montserrat"/>
            </a:endParaRPr>
          </a:p>
          <a:p>
            <a:pPr indent="-317500" lvl="1" marL="914400" marR="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Tracks how Manilla commuters feels about their surroundings at multiple points in their journey.</a:t>
            </a:r>
            <a:endParaRPr>
              <a:solidFill>
                <a:schemeClr val="dk1"/>
              </a:solidFill>
              <a:latin typeface="Montserrat"/>
              <a:ea typeface="Montserrat"/>
              <a:cs typeface="Montserrat"/>
              <a:sym typeface="Montserrat"/>
            </a:endParaRPr>
          </a:p>
          <a:p>
            <a:pPr indent="-317500" lvl="1" marL="914400" marR="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Communicates data in a </a:t>
            </a:r>
            <a:r>
              <a:rPr lang="en">
                <a:solidFill>
                  <a:schemeClr val="dk1"/>
                </a:solidFill>
                <a:latin typeface="Montserrat"/>
                <a:ea typeface="Montserrat"/>
                <a:cs typeface="Montserrat"/>
                <a:sym typeface="Montserrat"/>
              </a:rPr>
              <a:t>digestible</a:t>
            </a:r>
            <a:r>
              <a:rPr lang="en">
                <a:solidFill>
                  <a:schemeClr val="dk1"/>
                </a:solidFill>
                <a:latin typeface="Montserrat"/>
                <a:ea typeface="Montserrat"/>
                <a:cs typeface="Montserrat"/>
                <a:sym typeface="Montserrat"/>
              </a:rPr>
              <a:t> format to both researchers (our clients) and commuters (our users)</a:t>
            </a:r>
            <a:endParaRPr>
              <a:solidFill>
                <a:schemeClr val="dk1"/>
              </a:solidFill>
              <a:latin typeface="Montserrat"/>
              <a:ea typeface="Montserrat"/>
              <a:cs typeface="Montserrat"/>
              <a:sym typeface="Montserrat"/>
            </a:endParaRPr>
          </a:p>
          <a:p>
            <a:pPr indent="-317500" lvl="1" marL="914400" marR="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Ensures the safety of users by anonymizing visualized data.</a:t>
            </a:r>
            <a:endParaRPr>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a:solidFill>
                <a:schemeClr val="dk1"/>
              </a:solidFill>
              <a:latin typeface="Montserrat"/>
              <a:ea typeface="Montserrat"/>
              <a:cs typeface="Montserrat"/>
              <a:sym typeface="Montserrat"/>
            </a:endParaRPr>
          </a:p>
          <a:p>
            <a:pPr indent="-317500" lvl="0" marL="457200" marR="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Stretch goals:</a:t>
            </a:r>
            <a:endParaRPr>
              <a:solidFill>
                <a:schemeClr val="dk1"/>
              </a:solidFill>
              <a:latin typeface="Montserrat"/>
              <a:ea typeface="Montserrat"/>
              <a:cs typeface="Montserrat"/>
              <a:sym typeface="Montserrat"/>
            </a:endParaRPr>
          </a:p>
          <a:p>
            <a:pPr indent="-317500" lvl="1" marL="914400" marR="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Develop an anonymous social media platform where users can crowdsource emotional/logistical information on shared routes.</a:t>
            </a:r>
            <a:endParaRPr>
              <a:solidFill>
                <a:schemeClr val="dk1"/>
              </a:solidFill>
              <a:latin typeface="Montserrat"/>
              <a:ea typeface="Montserrat"/>
              <a:cs typeface="Montserrat"/>
              <a:sym typeface="Montserrat"/>
            </a:endParaRPr>
          </a:p>
        </p:txBody>
      </p:sp>
      <p:sp>
        <p:nvSpPr>
          <p:cNvPr id="76" name="Google Shape;76;p16"/>
          <p:cNvSpPr txBox="1"/>
          <p:nvPr/>
        </p:nvSpPr>
        <p:spPr>
          <a:xfrm>
            <a:off x="1442420" y="574600"/>
            <a:ext cx="6707100" cy="7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800">
                <a:solidFill>
                  <a:schemeClr val="dk1"/>
                </a:solidFill>
                <a:latin typeface="Montserrat"/>
                <a:ea typeface="Montserrat"/>
                <a:cs typeface="Montserrat"/>
                <a:sym typeface="Montserrat"/>
              </a:rPr>
              <a:t>Goals</a:t>
            </a:r>
            <a:endParaRPr/>
          </a:p>
        </p:txBody>
      </p:sp>
      <p:pic>
        <p:nvPicPr>
          <p:cNvPr id="77" name="Google Shape;77;p16"/>
          <p:cNvPicPr preferRelativeResize="0"/>
          <p:nvPr/>
        </p:nvPicPr>
        <p:blipFill rotWithShape="1">
          <a:blip r:embed="rId3">
            <a:alphaModFix/>
          </a:blip>
          <a:srcRect b="0" l="6705" r="1685" t="82257"/>
          <a:stretch/>
        </p:blipFill>
        <p:spPr>
          <a:xfrm rot="5400000">
            <a:off x="-2265975" y="2252350"/>
            <a:ext cx="5170751" cy="638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nvSpPr>
        <p:spPr>
          <a:xfrm>
            <a:off x="1420875" y="1291300"/>
            <a:ext cx="6785100" cy="294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Social media as an outlet for venting about Manila’s Traffic Crisis</a:t>
            </a:r>
            <a:endParaRPr>
              <a:solidFill>
                <a:schemeClr val="dk1"/>
              </a:solidFill>
              <a:latin typeface="Montserrat"/>
              <a:ea typeface="Montserrat"/>
              <a:cs typeface="Montserrat"/>
              <a:sym typeface="Montserrat"/>
            </a:endParaRPr>
          </a:p>
          <a:p>
            <a:pPr indent="0" lvl="0" marL="457200" rtl="0" algn="l">
              <a:lnSpc>
                <a:spcPct val="115000"/>
              </a:lnSpc>
              <a:spcBef>
                <a:spcPts val="0"/>
              </a:spcBef>
              <a:spcAft>
                <a:spcPts val="0"/>
              </a:spcAft>
              <a:buNone/>
            </a:pPr>
            <a:r>
              <a:t/>
            </a:r>
            <a:endParaRPr>
              <a:solidFill>
                <a:schemeClr val="dk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Specific transportation apps for Manila</a:t>
            </a:r>
            <a:endParaRPr>
              <a:solidFill>
                <a:schemeClr val="dk1"/>
              </a:solidFill>
              <a:latin typeface="Montserrat"/>
              <a:ea typeface="Montserrat"/>
              <a:cs typeface="Montserrat"/>
              <a:sym typeface="Montserrat"/>
            </a:endParaRPr>
          </a:p>
          <a:p>
            <a:pPr indent="-317500" lvl="1" marL="91440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Like Google Maps</a:t>
            </a:r>
            <a:endParaRPr>
              <a:solidFill>
                <a:schemeClr val="dk1"/>
              </a:solidFill>
              <a:latin typeface="Montserrat"/>
              <a:ea typeface="Montserrat"/>
              <a:cs typeface="Montserrat"/>
              <a:sym typeface="Montserrat"/>
            </a:endParaRPr>
          </a:p>
          <a:p>
            <a:pPr indent="-317500" lvl="1" marL="91440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One way communication to users </a:t>
            </a:r>
            <a:endParaRPr>
              <a:solidFill>
                <a:schemeClr val="dk1"/>
              </a:solidFill>
              <a:latin typeface="Montserrat"/>
              <a:ea typeface="Montserrat"/>
              <a:cs typeface="Montserrat"/>
              <a:sym typeface="Montserrat"/>
            </a:endParaRPr>
          </a:p>
          <a:p>
            <a:pPr indent="-317500" lvl="2" marL="137160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(rather than users -&gt; researchers/developers)</a:t>
            </a:r>
            <a:endParaRPr>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a:solidFill>
                <a:schemeClr val="dk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Crowdsourcing apps </a:t>
            </a:r>
            <a:endParaRPr>
              <a:solidFill>
                <a:schemeClr val="dk1"/>
              </a:solidFill>
              <a:latin typeface="Montserrat"/>
              <a:ea typeface="Montserrat"/>
              <a:cs typeface="Montserrat"/>
              <a:sym typeface="Montserrat"/>
            </a:endParaRPr>
          </a:p>
          <a:p>
            <a:pPr indent="-317500" lvl="1" marL="91440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CMU app for bus times</a:t>
            </a:r>
            <a:endParaRPr>
              <a:solidFill>
                <a:schemeClr val="dk1"/>
              </a:solidFill>
              <a:latin typeface="Montserrat"/>
              <a:ea typeface="Montserrat"/>
              <a:cs typeface="Montserrat"/>
              <a:sym typeface="Montserrat"/>
            </a:endParaRPr>
          </a:p>
          <a:p>
            <a:pPr indent="-317500" lvl="1" marL="91440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Identifying invasive species (and many other topics)</a:t>
            </a:r>
            <a:endParaRPr>
              <a:solidFill>
                <a:schemeClr val="dk1"/>
              </a:solidFill>
              <a:latin typeface="Montserrat"/>
              <a:ea typeface="Montserrat"/>
              <a:cs typeface="Montserrat"/>
              <a:sym typeface="Montserrat"/>
            </a:endParaRPr>
          </a:p>
        </p:txBody>
      </p:sp>
      <p:sp>
        <p:nvSpPr>
          <p:cNvPr id="83" name="Google Shape;83;p17"/>
          <p:cNvSpPr txBox="1"/>
          <p:nvPr/>
        </p:nvSpPr>
        <p:spPr>
          <a:xfrm>
            <a:off x="1459875" y="574600"/>
            <a:ext cx="6707100" cy="7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800">
                <a:solidFill>
                  <a:schemeClr val="dk1"/>
                </a:solidFill>
                <a:latin typeface="Montserrat"/>
                <a:ea typeface="Montserrat"/>
                <a:cs typeface="Montserrat"/>
                <a:sym typeface="Montserrat"/>
              </a:rPr>
              <a:t>Current Practice...</a:t>
            </a:r>
            <a:endParaRPr/>
          </a:p>
        </p:txBody>
      </p:sp>
      <p:pic>
        <p:nvPicPr>
          <p:cNvPr id="84" name="Google Shape;84;p17"/>
          <p:cNvPicPr preferRelativeResize="0"/>
          <p:nvPr/>
        </p:nvPicPr>
        <p:blipFill rotWithShape="1">
          <a:blip r:embed="rId3">
            <a:alphaModFix/>
          </a:blip>
          <a:srcRect b="0" l="6705" r="1685" t="82257"/>
          <a:stretch/>
        </p:blipFill>
        <p:spPr>
          <a:xfrm rot="5400000">
            <a:off x="-2265975" y="2252350"/>
            <a:ext cx="5170751" cy="638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nvSpPr>
        <p:spPr>
          <a:xfrm>
            <a:off x="1447075" y="1273850"/>
            <a:ext cx="6785100" cy="294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A</a:t>
            </a:r>
            <a:r>
              <a:rPr lang="en">
                <a:solidFill>
                  <a:schemeClr val="dk1"/>
                </a:solidFill>
                <a:latin typeface="Montserrat"/>
                <a:ea typeface="Montserrat"/>
                <a:cs typeface="Montserrat"/>
                <a:sym typeface="Montserrat"/>
              </a:rPr>
              <a:t>pplication for users to document and report traffic situations for data collection purposes.</a:t>
            </a:r>
            <a:endParaRPr>
              <a:solidFill>
                <a:schemeClr val="dk1"/>
              </a:solidFill>
              <a:latin typeface="Montserrat"/>
              <a:ea typeface="Montserrat"/>
              <a:cs typeface="Montserrat"/>
              <a:sym typeface="Montserrat"/>
            </a:endParaRPr>
          </a:p>
          <a:p>
            <a:pPr indent="0" lvl="0" marL="457200" rtl="0" algn="l">
              <a:lnSpc>
                <a:spcPct val="115000"/>
              </a:lnSpc>
              <a:spcBef>
                <a:spcPts val="0"/>
              </a:spcBef>
              <a:spcAft>
                <a:spcPts val="0"/>
              </a:spcAft>
              <a:buNone/>
            </a:pPr>
            <a:r>
              <a:t/>
            </a:r>
            <a:endParaRPr>
              <a:solidFill>
                <a:schemeClr val="dk1"/>
              </a:solidFill>
              <a:latin typeface="Montserrat"/>
              <a:ea typeface="Montserrat"/>
              <a:cs typeface="Montserrat"/>
              <a:sym typeface="Montserrat"/>
            </a:endParaRPr>
          </a:p>
          <a:p>
            <a:pPr indent="-317500" lvl="0" marL="457200" marR="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I</a:t>
            </a:r>
            <a:r>
              <a:rPr lang="en">
                <a:solidFill>
                  <a:schemeClr val="dk1"/>
                </a:solidFill>
                <a:latin typeface="Montserrat"/>
                <a:ea typeface="Montserrat"/>
                <a:cs typeface="Montserrat"/>
                <a:sym typeface="Montserrat"/>
              </a:rPr>
              <a:t>nformation for researchers &gt; information for users</a:t>
            </a:r>
            <a:endParaRPr>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a:solidFill>
                <a:schemeClr val="dk1"/>
              </a:solidFill>
              <a:latin typeface="Montserrat"/>
              <a:ea typeface="Montserrat"/>
              <a:cs typeface="Montserrat"/>
              <a:sym typeface="Montserrat"/>
            </a:endParaRPr>
          </a:p>
          <a:p>
            <a:pPr indent="-317500" lvl="0" marL="457200" marR="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Documenting qualitative data</a:t>
            </a:r>
            <a:endParaRPr>
              <a:solidFill>
                <a:schemeClr val="dk1"/>
              </a:solidFill>
              <a:latin typeface="Montserrat"/>
              <a:ea typeface="Montserrat"/>
              <a:cs typeface="Montserrat"/>
              <a:sym typeface="Montserrat"/>
            </a:endParaRPr>
          </a:p>
          <a:p>
            <a:pPr indent="-317500" lvl="1" marL="914400" marR="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Digital mediums such as videos of trip</a:t>
            </a:r>
            <a:endParaRPr>
              <a:solidFill>
                <a:schemeClr val="dk1"/>
              </a:solidFill>
              <a:latin typeface="Montserrat"/>
              <a:ea typeface="Montserrat"/>
              <a:cs typeface="Montserrat"/>
              <a:sym typeface="Montserrat"/>
            </a:endParaRPr>
          </a:p>
          <a:p>
            <a:pPr indent="-317500" lvl="1" marL="914400" marR="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Covers:</a:t>
            </a:r>
            <a:endParaRPr>
              <a:solidFill>
                <a:schemeClr val="dk1"/>
              </a:solidFill>
              <a:latin typeface="Montserrat"/>
              <a:ea typeface="Montserrat"/>
              <a:cs typeface="Montserrat"/>
              <a:sym typeface="Montserrat"/>
            </a:endParaRPr>
          </a:p>
          <a:p>
            <a:pPr indent="-317500" lvl="2" marL="1371600" marR="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Location: e.g.) xxx train station</a:t>
            </a:r>
            <a:endParaRPr>
              <a:solidFill>
                <a:schemeClr val="dk1"/>
              </a:solidFill>
              <a:latin typeface="Montserrat"/>
              <a:ea typeface="Montserrat"/>
              <a:cs typeface="Montserrat"/>
              <a:sym typeface="Montserrat"/>
            </a:endParaRPr>
          </a:p>
          <a:p>
            <a:pPr indent="-317500" lvl="2" marL="1371600" marR="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Visual observation: </a:t>
            </a:r>
            <a:r>
              <a:rPr lang="en">
                <a:solidFill>
                  <a:schemeClr val="dk1"/>
                </a:solidFill>
                <a:latin typeface="Montserrat"/>
                <a:ea typeface="Montserrat"/>
                <a:cs typeface="Montserrat"/>
                <a:sym typeface="Montserrat"/>
              </a:rPr>
              <a:t>e.g.) </a:t>
            </a:r>
            <a:r>
              <a:rPr lang="en">
                <a:solidFill>
                  <a:schemeClr val="dk1"/>
                </a:solidFill>
                <a:latin typeface="Montserrat"/>
                <a:ea typeface="Montserrat"/>
                <a:cs typeface="Montserrat"/>
                <a:sym typeface="Montserrat"/>
              </a:rPr>
              <a:t>huge waiting line</a:t>
            </a:r>
            <a:endParaRPr>
              <a:solidFill>
                <a:schemeClr val="dk1"/>
              </a:solidFill>
              <a:latin typeface="Montserrat"/>
              <a:ea typeface="Montserrat"/>
              <a:cs typeface="Montserrat"/>
              <a:sym typeface="Montserrat"/>
            </a:endParaRPr>
          </a:p>
          <a:p>
            <a:pPr indent="-317500" lvl="2" marL="1371600" marR="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Feeling / Mood: </a:t>
            </a:r>
            <a:r>
              <a:rPr lang="en">
                <a:solidFill>
                  <a:schemeClr val="dk1"/>
                </a:solidFill>
                <a:latin typeface="Montserrat"/>
                <a:ea typeface="Montserrat"/>
                <a:cs typeface="Montserrat"/>
                <a:sym typeface="Montserrat"/>
              </a:rPr>
              <a:t>e.g.) </a:t>
            </a:r>
            <a:r>
              <a:rPr lang="en">
                <a:solidFill>
                  <a:schemeClr val="dk1"/>
                </a:solidFill>
                <a:latin typeface="Montserrat"/>
                <a:ea typeface="Montserrat"/>
                <a:cs typeface="Montserrat"/>
                <a:sym typeface="Montserrat"/>
              </a:rPr>
              <a:t>stuffy</a:t>
            </a:r>
            <a:endParaRPr>
              <a:solidFill>
                <a:schemeClr val="dk1"/>
              </a:solidFill>
              <a:latin typeface="Montserrat"/>
              <a:ea typeface="Montserrat"/>
              <a:cs typeface="Montserrat"/>
              <a:sym typeface="Montserrat"/>
            </a:endParaRPr>
          </a:p>
        </p:txBody>
      </p:sp>
      <p:sp>
        <p:nvSpPr>
          <p:cNvPr id="90" name="Google Shape;90;p18"/>
          <p:cNvSpPr txBox="1"/>
          <p:nvPr/>
        </p:nvSpPr>
        <p:spPr>
          <a:xfrm>
            <a:off x="1486075" y="557150"/>
            <a:ext cx="6707100" cy="7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800">
                <a:solidFill>
                  <a:schemeClr val="dk1"/>
                </a:solidFill>
                <a:latin typeface="Montserrat"/>
                <a:ea typeface="Montserrat"/>
                <a:cs typeface="Montserrat"/>
                <a:sym typeface="Montserrat"/>
              </a:rPr>
              <a:t>Our Approach</a:t>
            </a:r>
            <a:endParaRPr/>
          </a:p>
        </p:txBody>
      </p:sp>
      <p:pic>
        <p:nvPicPr>
          <p:cNvPr id="91" name="Google Shape;91;p18"/>
          <p:cNvPicPr preferRelativeResize="0"/>
          <p:nvPr/>
        </p:nvPicPr>
        <p:blipFill rotWithShape="1">
          <a:blip r:embed="rId3">
            <a:alphaModFix/>
          </a:blip>
          <a:srcRect b="0" l="6705" r="1685" t="82257"/>
          <a:stretch/>
        </p:blipFill>
        <p:spPr>
          <a:xfrm rot="5400000">
            <a:off x="-2265975" y="2252350"/>
            <a:ext cx="5170751" cy="638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nvSpPr>
        <p:spPr>
          <a:xfrm>
            <a:off x="1211308" y="1490425"/>
            <a:ext cx="7315200" cy="85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5400">
                <a:latin typeface="Montserrat"/>
                <a:ea typeface="Montserrat"/>
                <a:cs typeface="Montserrat"/>
                <a:sym typeface="Montserrat"/>
              </a:rPr>
              <a:t>Who cares?</a:t>
            </a:r>
            <a:endParaRPr sz="5400">
              <a:latin typeface="Montserrat"/>
              <a:ea typeface="Montserrat"/>
              <a:cs typeface="Montserrat"/>
              <a:sym typeface="Montserrat"/>
            </a:endParaRPr>
          </a:p>
        </p:txBody>
      </p:sp>
      <p:sp>
        <p:nvSpPr>
          <p:cNvPr id="97" name="Google Shape;97;p19"/>
          <p:cNvSpPr txBox="1"/>
          <p:nvPr/>
        </p:nvSpPr>
        <p:spPr>
          <a:xfrm>
            <a:off x="1211308" y="2799550"/>
            <a:ext cx="7315200" cy="85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300">
                <a:latin typeface="Montserrat"/>
                <a:ea typeface="Montserrat"/>
                <a:cs typeface="Montserrat"/>
                <a:sym typeface="Montserrat"/>
              </a:rPr>
              <a:t>A lot of people actually...</a:t>
            </a:r>
            <a:endParaRPr sz="3300">
              <a:latin typeface="Montserrat"/>
              <a:ea typeface="Montserrat"/>
              <a:cs typeface="Montserrat"/>
              <a:sym typeface="Montserrat"/>
            </a:endParaRPr>
          </a:p>
        </p:txBody>
      </p:sp>
      <p:pic>
        <p:nvPicPr>
          <p:cNvPr id="98" name="Google Shape;98;p19"/>
          <p:cNvPicPr preferRelativeResize="0"/>
          <p:nvPr/>
        </p:nvPicPr>
        <p:blipFill rotWithShape="1">
          <a:blip r:embed="rId3">
            <a:alphaModFix/>
          </a:blip>
          <a:srcRect b="0" l="6705" r="1685" t="82257"/>
          <a:stretch/>
        </p:blipFill>
        <p:spPr>
          <a:xfrm rot="5400000">
            <a:off x="-2265975" y="2252350"/>
            <a:ext cx="5170751" cy="638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nvSpPr>
        <p:spPr>
          <a:xfrm>
            <a:off x="1368497" y="1352411"/>
            <a:ext cx="6785100" cy="294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latin typeface="Montserrat"/>
              <a:ea typeface="Montserrat"/>
              <a:cs typeface="Montserrat"/>
              <a:sym typeface="Montserrat"/>
            </a:endParaRPr>
          </a:p>
        </p:txBody>
      </p:sp>
      <p:sp>
        <p:nvSpPr>
          <p:cNvPr id="104" name="Google Shape;104;p20"/>
          <p:cNvSpPr txBox="1"/>
          <p:nvPr/>
        </p:nvSpPr>
        <p:spPr>
          <a:xfrm>
            <a:off x="1510947" y="1256586"/>
            <a:ext cx="6785100" cy="381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Different accessibility points per user group</a:t>
            </a:r>
            <a:endParaRPr>
              <a:solidFill>
                <a:schemeClr val="dk1"/>
              </a:solidFill>
              <a:latin typeface="Montserrat"/>
              <a:ea typeface="Montserrat"/>
              <a:cs typeface="Montserrat"/>
              <a:sym typeface="Montserrat"/>
            </a:endParaRPr>
          </a:p>
          <a:p>
            <a:pPr indent="-317500" lvl="1" marL="91440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Potential outcome: bias in data</a:t>
            </a:r>
            <a:endParaRPr>
              <a:solidFill>
                <a:schemeClr val="dk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Protection of User’s privacy and security</a:t>
            </a:r>
            <a:endParaRPr>
              <a:solidFill>
                <a:schemeClr val="dk1"/>
              </a:solidFill>
              <a:latin typeface="Montserrat"/>
              <a:ea typeface="Montserrat"/>
              <a:cs typeface="Montserrat"/>
              <a:sym typeface="Montserrat"/>
            </a:endParaRPr>
          </a:p>
          <a:p>
            <a:pPr indent="-317500" lvl="1" marL="91440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Users should feel minimal consequences, if any at all. </a:t>
            </a:r>
            <a:endParaRPr>
              <a:solidFill>
                <a:schemeClr val="dk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Abuse of anonymity</a:t>
            </a:r>
            <a:endParaRPr>
              <a:solidFill>
                <a:schemeClr val="dk1"/>
              </a:solidFill>
              <a:latin typeface="Montserrat"/>
              <a:ea typeface="Montserrat"/>
              <a:cs typeface="Montserrat"/>
              <a:sym typeface="Montserrat"/>
            </a:endParaRPr>
          </a:p>
          <a:p>
            <a:pPr indent="-317500" lvl="1" marL="91440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e.g.) Accidental documentation of illegal activity</a:t>
            </a:r>
            <a:endParaRPr>
              <a:solidFill>
                <a:schemeClr val="dk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Accuracy and credibility of shared insight to researchers</a:t>
            </a:r>
            <a:endParaRPr>
              <a:solidFill>
                <a:schemeClr val="dk1"/>
              </a:solidFill>
              <a:latin typeface="Montserrat"/>
              <a:ea typeface="Montserrat"/>
              <a:cs typeface="Montserrat"/>
              <a:sym typeface="Montserrat"/>
            </a:endParaRPr>
          </a:p>
          <a:p>
            <a:pPr indent="-317500" lvl="1" marL="91440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The mode of digital storytelling - not conducive to clarity of experience</a:t>
            </a:r>
            <a:endParaRPr>
              <a:solidFill>
                <a:schemeClr val="dk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Level of physical/mental demand from app to users</a:t>
            </a:r>
            <a:endParaRPr>
              <a:solidFill>
                <a:schemeClr val="dk1"/>
              </a:solidFill>
              <a:latin typeface="Montserrat"/>
              <a:ea typeface="Montserrat"/>
              <a:cs typeface="Montserrat"/>
              <a:sym typeface="Montserrat"/>
            </a:endParaRPr>
          </a:p>
        </p:txBody>
      </p:sp>
      <p:sp>
        <p:nvSpPr>
          <p:cNvPr id="105" name="Google Shape;105;p20"/>
          <p:cNvSpPr txBox="1"/>
          <p:nvPr/>
        </p:nvSpPr>
        <p:spPr>
          <a:xfrm>
            <a:off x="1584547" y="635711"/>
            <a:ext cx="6707100" cy="7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800">
                <a:solidFill>
                  <a:schemeClr val="dk1"/>
                </a:solidFill>
                <a:latin typeface="Montserrat"/>
                <a:ea typeface="Montserrat"/>
                <a:cs typeface="Montserrat"/>
                <a:sym typeface="Montserrat"/>
              </a:rPr>
              <a:t>Risks</a:t>
            </a:r>
            <a:endParaRPr/>
          </a:p>
        </p:txBody>
      </p:sp>
      <p:pic>
        <p:nvPicPr>
          <p:cNvPr id="106" name="Google Shape;106;p20"/>
          <p:cNvPicPr preferRelativeResize="0"/>
          <p:nvPr/>
        </p:nvPicPr>
        <p:blipFill rotWithShape="1">
          <a:blip r:embed="rId3">
            <a:alphaModFix/>
          </a:blip>
          <a:srcRect b="0" l="6705" r="1685" t="82257"/>
          <a:stretch/>
        </p:blipFill>
        <p:spPr>
          <a:xfrm rot="5400000">
            <a:off x="-2265975" y="2252350"/>
            <a:ext cx="5170751" cy="638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nvSpPr>
        <p:spPr>
          <a:xfrm>
            <a:off x="1621750" y="1562025"/>
            <a:ext cx="6785100" cy="294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Research Materials</a:t>
            </a:r>
            <a:endParaRPr>
              <a:solidFill>
                <a:schemeClr val="dk1"/>
              </a:solidFill>
              <a:latin typeface="Montserrat"/>
              <a:ea typeface="Montserrat"/>
              <a:cs typeface="Montserrat"/>
              <a:sym typeface="Montserrat"/>
            </a:endParaRPr>
          </a:p>
          <a:p>
            <a:pPr indent="-317500" lvl="1" marL="91440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Stakeholder map, personas, storyboard</a:t>
            </a:r>
            <a:endParaRPr>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a:solidFill>
                <a:schemeClr val="dk1"/>
              </a:solidFill>
              <a:latin typeface="Montserrat"/>
              <a:ea typeface="Montserrat"/>
              <a:cs typeface="Montserrat"/>
              <a:sym typeface="Montserrat"/>
            </a:endParaRPr>
          </a:p>
          <a:p>
            <a:pPr indent="-317500" lvl="0" marL="45720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T</a:t>
            </a:r>
            <a:r>
              <a:rPr lang="en">
                <a:solidFill>
                  <a:schemeClr val="dk1"/>
                </a:solidFill>
                <a:latin typeface="Montserrat"/>
                <a:ea typeface="Montserrat"/>
                <a:cs typeface="Montserrat"/>
                <a:sym typeface="Montserrat"/>
              </a:rPr>
              <a:t>wo different project scopes</a:t>
            </a:r>
            <a:endParaRPr>
              <a:solidFill>
                <a:schemeClr val="dk1"/>
              </a:solidFill>
              <a:latin typeface="Montserrat"/>
              <a:ea typeface="Montserrat"/>
              <a:cs typeface="Montserrat"/>
              <a:sym typeface="Montserrat"/>
            </a:endParaRPr>
          </a:p>
          <a:p>
            <a:pPr indent="-317500" lvl="1" marL="91440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Solidify features app should have</a:t>
            </a:r>
            <a:endParaRPr>
              <a:solidFill>
                <a:schemeClr val="dk1"/>
              </a:solidFill>
              <a:latin typeface="Montserrat"/>
              <a:ea typeface="Montserrat"/>
              <a:cs typeface="Montserrat"/>
              <a:sym typeface="Montserrat"/>
            </a:endParaRPr>
          </a:p>
          <a:p>
            <a:pPr indent="-317500" lvl="1" marL="91440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Lo-fi mockup</a:t>
            </a:r>
            <a:endParaRPr>
              <a:solidFill>
                <a:schemeClr val="dk1"/>
              </a:solidFill>
              <a:latin typeface="Montserrat"/>
              <a:ea typeface="Montserrat"/>
              <a:cs typeface="Montserrat"/>
              <a:sym typeface="Montserrat"/>
            </a:endParaRPr>
          </a:p>
          <a:p>
            <a:pPr indent="-317500" lvl="2" marL="1371600" rtl="0" algn="l">
              <a:lnSpc>
                <a:spcPct val="115000"/>
              </a:lnSpc>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ready for sample user-testing</a:t>
            </a:r>
            <a:endParaRPr>
              <a:solidFill>
                <a:schemeClr val="dk1"/>
              </a:solidFill>
              <a:latin typeface="Montserrat"/>
              <a:ea typeface="Montserrat"/>
              <a:cs typeface="Montserrat"/>
              <a:sym typeface="Montserrat"/>
            </a:endParaRPr>
          </a:p>
        </p:txBody>
      </p:sp>
      <p:sp>
        <p:nvSpPr>
          <p:cNvPr id="112" name="Google Shape;112;p21"/>
          <p:cNvSpPr txBox="1"/>
          <p:nvPr/>
        </p:nvSpPr>
        <p:spPr>
          <a:xfrm>
            <a:off x="1660750" y="845325"/>
            <a:ext cx="6707100" cy="7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latin typeface="Montserrat"/>
                <a:ea typeface="Montserrat"/>
                <a:cs typeface="Montserrat"/>
                <a:sym typeface="Montserrat"/>
              </a:rPr>
              <a:t>Midterm Check</a:t>
            </a:r>
            <a:endParaRPr/>
          </a:p>
        </p:txBody>
      </p:sp>
      <p:pic>
        <p:nvPicPr>
          <p:cNvPr id="113" name="Google Shape;113;p21"/>
          <p:cNvPicPr preferRelativeResize="0"/>
          <p:nvPr/>
        </p:nvPicPr>
        <p:blipFill rotWithShape="1">
          <a:blip r:embed="rId3">
            <a:alphaModFix/>
          </a:blip>
          <a:srcRect b="0" l="6705" r="1685" t="82257"/>
          <a:stretch/>
        </p:blipFill>
        <p:spPr>
          <a:xfrm rot="5400000">
            <a:off x="-2265975" y="2252350"/>
            <a:ext cx="5170751" cy="638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