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Shape 6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Prevención de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ataques</a:t>
            </a:r>
            <a:endParaRPr/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Alejandro Gallardo Fernández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Juan Carlos Hermoso Quesada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4294967295" type="title"/>
          </p:nvPr>
        </p:nvSpPr>
        <p:spPr>
          <a:xfrm>
            <a:off x="535775" y="712150"/>
            <a:ext cx="4472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Drive-by Download</a:t>
            </a:r>
            <a:endParaRPr sz="2400"/>
          </a:p>
        </p:txBody>
      </p:sp>
      <p:sp>
        <p:nvSpPr>
          <p:cNvPr id="134" name="Shape 134"/>
          <p:cNvSpPr txBox="1"/>
          <p:nvPr>
            <p:ph idx="4294967295" type="title"/>
          </p:nvPr>
        </p:nvSpPr>
        <p:spPr>
          <a:xfrm>
            <a:off x="535775" y="1696750"/>
            <a:ext cx="79824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Programa se descarga de forma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automática sin consentimiento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También puede ser con consentimiento, pero con desconocimiento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Se activa con hacer un simple click en un enlace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El más común de estos malwares se le conoce 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como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 troyano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Resultado de imagen de drive-by download"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250" y="712150"/>
            <a:ext cx="4210700" cy="194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4294967295" type="title"/>
          </p:nvPr>
        </p:nvSpPr>
        <p:spPr>
          <a:xfrm>
            <a:off x="535775" y="356925"/>
            <a:ext cx="4472700" cy="11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Denegación de servicio - DDoS</a:t>
            </a:r>
            <a:endParaRPr sz="2400"/>
          </a:p>
        </p:txBody>
      </p:sp>
      <p:sp>
        <p:nvSpPr>
          <p:cNvPr id="141" name="Shape 141"/>
          <p:cNvSpPr txBox="1"/>
          <p:nvPr>
            <p:ph idx="4294967295" type="title"/>
          </p:nvPr>
        </p:nvSpPr>
        <p:spPr>
          <a:xfrm>
            <a:off x="535775" y="2310425"/>
            <a:ext cx="7982400" cy="17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Tratan de tirar un servicio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Mandan una enorme cantidad de solicitudes a la vez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Usan múltiples sistemas infectados (normalmente con troyanos)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Resultado de imagen de DDoS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475" y="322600"/>
            <a:ext cx="3476800" cy="249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283100" y="712150"/>
            <a:ext cx="87105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</a:t>
            </a:r>
            <a:r>
              <a:rPr lang="es">
                <a:solidFill>
                  <a:schemeClr val="accent5"/>
                </a:solidFill>
              </a:rPr>
              <a:t>ataques DDoS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6922925" y="2752900"/>
            <a:ext cx="19671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4294967295" type="title"/>
          </p:nvPr>
        </p:nvSpPr>
        <p:spPr>
          <a:xfrm>
            <a:off x="535775" y="712150"/>
            <a:ext cx="2881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Syn Flood</a:t>
            </a:r>
            <a:endParaRPr sz="2400"/>
          </a:p>
        </p:txBody>
      </p:sp>
      <p:sp>
        <p:nvSpPr>
          <p:cNvPr id="154" name="Shape 154"/>
          <p:cNvSpPr txBox="1"/>
          <p:nvPr>
            <p:ph idx="4294967295" type="title"/>
          </p:nvPr>
        </p:nvSpPr>
        <p:spPr>
          <a:xfrm>
            <a:off x="535775" y="1916975"/>
            <a:ext cx="79680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Persona o programa se hace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	pasar por otro, falsificando datos (spoof)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Inunda con paquetes SYN la tabla de conexión de los servidores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Se pueden detener fácilmente con software de firewalls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Resultado de imagen de syn flood attack"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425" y="712150"/>
            <a:ext cx="4696675" cy="18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4294967295" type="title"/>
          </p:nvPr>
        </p:nvSpPr>
        <p:spPr>
          <a:xfrm>
            <a:off x="535775" y="712150"/>
            <a:ext cx="3336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Zombie Flood</a:t>
            </a:r>
            <a:endParaRPr sz="2400"/>
          </a:p>
        </p:txBody>
      </p:sp>
      <p:sp>
        <p:nvSpPr>
          <p:cNvPr id="161" name="Shape 161"/>
          <p:cNvSpPr txBox="1"/>
          <p:nvPr>
            <p:ph idx="4294967295" type="title"/>
          </p:nvPr>
        </p:nvSpPr>
        <p:spPr>
          <a:xfrm>
            <a:off x="535775" y="2002225"/>
            <a:ext cx="85647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Conexiones no falsificadas sobrecargan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	los servicios (parálisis de red)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Más difíciles de detener que los SYN Flood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Necesaria tecnología de mitigación de comportamiento para detenerlos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1425" y="712150"/>
            <a:ext cx="3106225" cy="2938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4294967295" type="title"/>
          </p:nvPr>
        </p:nvSpPr>
        <p:spPr>
          <a:xfrm>
            <a:off x="535775" y="712150"/>
            <a:ext cx="3329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ICMP Flood</a:t>
            </a:r>
            <a:endParaRPr sz="2400"/>
          </a:p>
        </p:txBody>
      </p:sp>
      <p:sp>
        <p:nvSpPr>
          <p:cNvPr id="168" name="Shape 168"/>
          <p:cNvSpPr txBox="1"/>
          <p:nvPr>
            <p:ph idx="4294967295" type="title"/>
          </p:nvPr>
        </p:nvSpPr>
        <p:spPr>
          <a:xfrm>
            <a:off x="535775" y="1696750"/>
            <a:ext cx="83163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Paquetes ICMP que sobrecargan los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servidores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Un volúmen bajo de estos ataques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son fácilmente detenidos con Listas de Control de Acceso (ACLs)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en routers y switches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ICMP flood attack"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675" y="712150"/>
            <a:ext cx="3721280" cy="26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283100" y="712150"/>
            <a:ext cx="87105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</a:t>
            </a:r>
            <a:r>
              <a:rPr lang="es">
                <a:solidFill>
                  <a:schemeClr val="accent5"/>
                </a:solidFill>
              </a:rPr>
              <a:t>prevenciones</a:t>
            </a:r>
            <a:endParaRPr>
              <a:solidFill>
                <a:schemeClr val="accent5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lang="es" sz="2400">
                <a:solidFill>
                  <a:schemeClr val="accent5"/>
                </a:solidFill>
              </a:rPr>
              <a:t>Alerta temprana</a:t>
            </a:r>
            <a:endParaRPr sz="2400">
              <a:solidFill>
                <a:schemeClr val="accent5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lang="es" sz="2400">
                <a:solidFill>
                  <a:schemeClr val="accent5"/>
                </a:solidFill>
              </a:rPr>
              <a:t>Provisión de ancho de banda</a:t>
            </a:r>
            <a:endParaRPr sz="2400">
              <a:solidFill>
                <a:schemeClr val="accent5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lang="es" sz="2400">
                <a:solidFill>
                  <a:schemeClr val="accent5"/>
                </a:solidFill>
              </a:rPr>
              <a:t>Llamar al proveedor de servicios web o hosting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6922925" y="2752900"/>
            <a:ext cx="19671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563" y="3632950"/>
            <a:ext cx="357187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283100" y="712150"/>
            <a:ext cx="87105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</a:t>
            </a:r>
            <a:r>
              <a:rPr lang="es">
                <a:solidFill>
                  <a:schemeClr val="accent5"/>
                </a:solidFill>
              </a:rPr>
              <a:t>prevenciones</a:t>
            </a:r>
            <a:endParaRPr>
              <a:solidFill>
                <a:schemeClr val="accent5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s" sz="1800">
                <a:solidFill>
                  <a:schemeClr val="accent5"/>
                </a:solidFill>
              </a:rPr>
              <a:t>Defender nuestro perímetro de red</a:t>
            </a:r>
            <a:endParaRPr sz="1800">
              <a:solidFill>
                <a:schemeClr val="accent5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</a:pPr>
            <a:r>
              <a:rPr lang="es" sz="1800">
                <a:solidFill>
                  <a:schemeClr val="accent5"/>
                </a:solidFill>
              </a:rPr>
              <a:t>Limitaciones en el router de acceso</a:t>
            </a:r>
            <a:endParaRPr sz="1800">
              <a:solidFill>
                <a:schemeClr val="accent5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</a:pPr>
            <a:r>
              <a:rPr lang="es" sz="1800">
                <a:solidFill>
                  <a:schemeClr val="accent5"/>
                </a:solidFill>
              </a:rPr>
              <a:t>Filtrados de descarte de fuentes atacantes ya identificadas</a:t>
            </a:r>
            <a:endParaRPr sz="1800">
              <a:solidFill>
                <a:schemeClr val="accent5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</a:pPr>
            <a:r>
              <a:rPr lang="es" sz="1800">
                <a:solidFill>
                  <a:schemeClr val="accent5"/>
                </a:solidFill>
              </a:rPr>
              <a:t>Reducir el timeout de conexiones abiertas de manera agresiva</a:t>
            </a:r>
            <a:endParaRPr sz="1800">
              <a:solidFill>
                <a:schemeClr val="accent5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s" sz="1800">
                <a:solidFill>
                  <a:schemeClr val="accent5"/>
                </a:solidFill>
              </a:rPr>
              <a:t>MITIGACIÓN  DE DDOS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6922925" y="2752900"/>
            <a:ext cx="19671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Mitigación de DDoS</a:t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Redirección del tráfico atacante hacia red de filtros</a:t>
            </a:r>
            <a:endParaRPr sz="2400">
              <a:solidFill>
                <a:schemeClr val="lt1"/>
              </a:solidFill>
            </a:endParaRPr>
          </a:p>
          <a:p>
            <a:pPr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6100" y="1936575"/>
            <a:ext cx="5644425" cy="23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Mitigación de DDoS (OVH)</a:t>
            </a:r>
            <a:endParaRPr/>
          </a:p>
        </p:txBody>
      </p:sp>
      <p:sp>
        <p:nvSpPr>
          <p:cNvPr id="197" name="Shape 197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450" y="1731838"/>
            <a:ext cx="5844649" cy="29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25"/>
            <a:ext cx="4254600" cy="4945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zo de cinta adhesiva que pega una nota a la diapositiva" id="79" name="Shape 7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</a:t>
            </a:r>
            <a:r>
              <a:rPr b="1" lang="es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Introducción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Shape 81"/>
          <p:cNvSpPr txBox="1"/>
          <p:nvPr>
            <p:ph idx="4294967295" type="body"/>
          </p:nvPr>
        </p:nvSpPr>
        <p:spPr>
          <a:xfrm>
            <a:off x="2855550" y="1377475"/>
            <a:ext cx="3579000" cy="3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latin typeface="Raleway"/>
                <a:ea typeface="Raleway"/>
                <a:cs typeface="Raleway"/>
                <a:sym typeface="Raleway"/>
              </a:rPr>
              <a:t>A continuación encontramos los apartados que veremos en esta presentación:</a:t>
            </a:r>
            <a:endParaRPr sz="1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Tipos de vulnerabilidades</a:t>
            </a:r>
            <a:br>
              <a:rPr lang="es" sz="1100">
                <a:latin typeface="Raleway"/>
                <a:ea typeface="Raleway"/>
                <a:cs typeface="Raleway"/>
                <a:sym typeface="Raleway"/>
              </a:rPr>
            </a:br>
            <a:r>
              <a:rPr lang="es" sz="1100">
                <a:latin typeface="Raleway"/>
                <a:ea typeface="Raleway"/>
                <a:cs typeface="Raleway"/>
                <a:sym typeface="Raleway"/>
              </a:rPr>
              <a:t>Vulnerabilidades generales, vulnerabilidades basadas en RedHat e Intercepción pasiva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Tipos de ataques</a:t>
            </a:r>
            <a:br>
              <a:rPr lang="es" sz="1100">
                <a:latin typeface="Raleway"/>
                <a:ea typeface="Raleway"/>
                <a:cs typeface="Raleway"/>
                <a:sym typeface="Raleway"/>
              </a:rPr>
            </a:br>
            <a:r>
              <a:rPr lang="es" sz="1100">
                <a:latin typeface="Raleway"/>
                <a:ea typeface="Raleway"/>
                <a:cs typeface="Raleway"/>
                <a:sym typeface="Raleway"/>
              </a:rPr>
              <a:t>Phishing, network-probes, fuerza bruta, drive-by download y DDoS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Tipos de ataques DDoS</a:t>
            </a:r>
            <a:br>
              <a:rPr lang="es" sz="1100">
                <a:latin typeface="Raleway"/>
                <a:ea typeface="Raleway"/>
                <a:cs typeface="Raleway"/>
                <a:sym typeface="Raleway"/>
              </a:rPr>
            </a:br>
            <a:r>
              <a:rPr lang="es" sz="1100">
                <a:latin typeface="Raleway"/>
                <a:ea typeface="Raleway"/>
                <a:cs typeface="Raleway"/>
                <a:sym typeface="Raleway"/>
              </a:rPr>
              <a:t>Syn flood, zombie flood, ICMP flood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Tipos de prevenciones de ataques</a:t>
            </a:r>
            <a:br>
              <a:rPr lang="es" sz="1400">
                <a:latin typeface="Raleway"/>
                <a:ea typeface="Raleway"/>
                <a:cs typeface="Raleway"/>
                <a:sym typeface="Raleway"/>
              </a:rPr>
            </a:br>
            <a:r>
              <a:rPr lang="es" sz="1100">
                <a:latin typeface="Raleway"/>
                <a:ea typeface="Raleway"/>
                <a:cs typeface="Raleway"/>
                <a:sym typeface="Raleway"/>
              </a:rPr>
              <a:t>Alerta temprana, defender el perímetro de red...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FF9900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Demostración práctica de una prevención contra un DDoS</a:t>
            </a:r>
            <a:br>
              <a:rPr lang="es" sz="1100">
                <a:latin typeface="Raleway"/>
                <a:ea typeface="Raleway"/>
                <a:cs typeface="Raleway"/>
                <a:sym typeface="Raleway"/>
              </a:rPr>
            </a:b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 b="602" l="0" r="0" t="612"/>
          <a:stretch/>
        </p:blipFill>
        <p:spPr>
          <a:xfrm>
            <a:off x="0" y="0"/>
            <a:ext cx="9143996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/>
          <p:nvPr/>
        </p:nvSpPr>
        <p:spPr>
          <a:xfrm>
            <a:off x="283000" y="297900"/>
            <a:ext cx="4547700" cy="4547700"/>
          </a:xfrm>
          <a:prstGeom prst="rect">
            <a:avLst/>
          </a:prstGeom>
          <a:solidFill>
            <a:srgbClr val="000000">
              <a:alpha val="7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>
            <p:ph idx="4294967295" type="body"/>
          </p:nvPr>
        </p:nvSpPr>
        <p:spPr>
          <a:xfrm>
            <a:off x="481300" y="923825"/>
            <a:ext cx="4151100" cy="40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chemeClr val="accent5"/>
                </a:solidFill>
              </a:rPr>
              <a:t>Mitigación de SYN FLOOD</a:t>
            </a:r>
            <a:endParaRPr b="1" sz="4800">
              <a:solidFill>
                <a:schemeClr val="accent5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b="602" l="0" r="0" t="612"/>
          <a:stretch/>
        </p:blipFill>
        <p:spPr>
          <a:xfrm>
            <a:off x="0" y="0"/>
            <a:ext cx="9143996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395700" y="297900"/>
            <a:ext cx="8352600" cy="4547700"/>
          </a:xfrm>
          <a:prstGeom prst="rect">
            <a:avLst/>
          </a:prstGeom>
          <a:solidFill>
            <a:srgbClr val="000000">
              <a:alpha val="7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>
            <p:ph idx="4294967295" type="body"/>
          </p:nvPr>
        </p:nvSpPr>
        <p:spPr>
          <a:xfrm>
            <a:off x="1360900" y="761400"/>
            <a:ext cx="7274700" cy="40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chemeClr val="accent5"/>
                </a:solidFill>
              </a:rPr>
              <a:t>hping3 --rand-source --flood 192.168.56.101</a:t>
            </a:r>
            <a:endParaRPr b="1" sz="3600">
              <a:solidFill>
                <a:schemeClr val="accent5"/>
              </a:solidFill>
            </a:endParaRPr>
          </a:p>
          <a:p>
            <a:pPr indent="-4572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3600"/>
              <a:buChar char="●"/>
            </a:pPr>
            <a:r>
              <a:rPr b="1" lang="es" sz="3600">
                <a:solidFill>
                  <a:schemeClr val="accent5"/>
                </a:solidFill>
              </a:rPr>
              <a:t>--rand-source: </a:t>
            </a:r>
            <a:r>
              <a:rPr lang="es" sz="3600">
                <a:solidFill>
                  <a:schemeClr val="accent5"/>
                </a:solidFill>
              </a:rPr>
              <a:t>disfrazado de IP original en múltiples IPs desconocidas</a:t>
            </a:r>
            <a:endParaRPr sz="3600">
              <a:solidFill>
                <a:schemeClr val="accent5"/>
              </a:solidFill>
            </a:endParaRPr>
          </a:p>
          <a:p>
            <a:pPr indent="-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Char char="●"/>
            </a:pPr>
            <a:r>
              <a:rPr b="1" lang="es" sz="3600">
                <a:solidFill>
                  <a:schemeClr val="accent5"/>
                </a:solidFill>
              </a:rPr>
              <a:t>--flood: </a:t>
            </a:r>
            <a:r>
              <a:rPr lang="es" sz="3600">
                <a:solidFill>
                  <a:schemeClr val="accent5"/>
                </a:solidFill>
              </a:rPr>
              <a:t>peticiones masivas</a:t>
            </a:r>
            <a:endParaRPr sz="3600">
              <a:solidFill>
                <a:schemeClr val="accent5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00" y="956888"/>
            <a:ext cx="8527599" cy="32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50" y="481138"/>
            <a:ext cx="8739901" cy="4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283100" y="712150"/>
            <a:ext cx="87105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</a:t>
            </a:r>
            <a:r>
              <a:rPr lang="es">
                <a:solidFill>
                  <a:schemeClr val="accent5"/>
                </a:solidFill>
              </a:rPr>
              <a:t>vulnerabilidades</a:t>
            </a:r>
            <a:endParaRPr>
              <a:solidFill>
                <a:schemeClr val="accent5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6922925" y="2752900"/>
            <a:ext cx="19671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Generales</a:t>
            </a:r>
            <a:endParaRPr sz="2400"/>
          </a:p>
        </p:txBody>
      </p:sp>
      <p:sp>
        <p:nvSpPr>
          <p:cNvPr id="93" name="Shape 93"/>
          <p:cNvSpPr txBox="1"/>
          <p:nvPr>
            <p:ph idx="4294967295" type="title"/>
          </p:nvPr>
        </p:nvSpPr>
        <p:spPr>
          <a:xfrm>
            <a:off x="535775" y="16967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Metadatos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Configuración débil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Comunicación insegura cliente y servidor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Software desactualizado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6000" y="1535625"/>
            <a:ext cx="3106224" cy="2072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4294967295" type="title"/>
          </p:nvPr>
        </p:nvSpPr>
        <p:spPr>
          <a:xfrm>
            <a:off x="535775" y="712150"/>
            <a:ext cx="590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dk1"/>
                </a:solidFill>
              </a:rPr>
              <a:t>Basadas en </a:t>
            </a:r>
            <a:r>
              <a:rPr lang="es">
                <a:solidFill>
                  <a:schemeClr val="dk1"/>
                </a:solidFill>
              </a:rPr>
              <a:t>RedHat</a:t>
            </a:r>
            <a:endParaRPr/>
          </a:p>
        </p:txBody>
      </p:sp>
      <p:sp>
        <p:nvSpPr>
          <p:cNvPr id="100" name="Shape 100"/>
          <p:cNvSpPr txBox="1"/>
          <p:nvPr>
            <p:ph idx="4294967295" type="title"/>
          </p:nvPr>
        </p:nvSpPr>
        <p:spPr>
          <a:xfrm>
            <a:off x="535775" y="16967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Contraseñas predeterminadas o ninguna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Llaves compartidos o predeterminadas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Suplantación de IP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Interceptación pasiva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775" y="1332050"/>
            <a:ext cx="3106225" cy="31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283100" y="712150"/>
            <a:ext cx="87105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</a:t>
            </a:r>
            <a:r>
              <a:rPr lang="es">
                <a:solidFill>
                  <a:schemeClr val="accent5"/>
                </a:solidFill>
              </a:rPr>
              <a:t>ataques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6922925" y="2752900"/>
            <a:ext cx="19671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4294967295" type="title"/>
          </p:nvPr>
        </p:nvSpPr>
        <p:spPr>
          <a:xfrm>
            <a:off x="535775" y="712150"/>
            <a:ext cx="2185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Phishing</a:t>
            </a:r>
            <a:endParaRPr sz="2400"/>
          </a:p>
        </p:txBody>
      </p:sp>
      <p:sp>
        <p:nvSpPr>
          <p:cNvPr id="113" name="Shape 113"/>
          <p:cNvSpPr txBox="1"/>
          <p:nvPr>
            <p:ph idx="4294967295" type="title"/>
          </p:nvPr>
        </p:nvSpPr>
        <p:spPr>
          <a:xfrm>
            <a:off x="535775" y="16967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Suplantación de identidad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Archivo adjunto en email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Se hacen pasar por empresas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Fáciles de detectar (errores gramaticales)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Piden información personal o de crédito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Imagen relacionada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150" y="712150"/>
            <a:ext cx="4084200" cy="26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4294967295" type="title"/>
          </p:nvPr>
        </p:nvSpPr>
        <p:spPr>
          <a:xfrm>
            <a:off x="535775" y="712150"/>
            <a:ext cx="4036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Network-Probes</a:t>
            </a:r>
            <a:endParaRPr sz="2400"/>
          </a:p>
        </p:txBody>
      </p:sp>
      <p:sp>
        <p:nvSpPr>
          <p:cNvPr id="120" name="Shape 120"/>
          <p:cNvSpPr txBox="1"/>
          <p:nvPr>
            <p:ph idx="4294967295" type="title"/>
          </p:nvPr>
        </p:nvSpPr>
        <p:spPr>
          <a:xfrm>
            <a:off x="535775" y="1696750"/>
            <a:ext cx="52116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Intentar obtener acceso a través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	de un punto débil conocido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No son amenaza inmediata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Puntos de entrada 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cómo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 vector de ataque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Básicamente es un monitor de red en tiempo real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Resultado de imagen de network-probes"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950" y="712150"/>
            <a:ext cx="4149674" cy="23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4294967295" type="title"/>
          </p:nvPr>
        </p:nvSpPr>
        <p:spPr>
          <a:xfrm>
            <a:off x="535775" y="712150"/>
            <a:ext cx="4036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Fuerza bruta</a:t>
            </a:r>
            <a:endParaRPr sz="2400"/>
          </a:p>
        </p:txBody>
      </p:sp>
      <p:sp>
        <p:nvSpPr>
          <p:cNvPr id="127" name="Shape 127"/>
          <p:cNvSpPr txBox="1"/>
          <p:nvPr>
            <p:ph idx="4294967295" type="title"/>
          </p:nvPr>
        </p:nvSpPr>
        <p:spPr>
          <a:xfrm>
            <a:off x="535775" y="1881450"/>
            <a:ext cx="67248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Métodos prueba-error por programas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de aplicación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Decodificar datos cifrados (ej: contraseñas)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Introducir de manera continua una contraseña tras otra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725" y="435075"/>
            <a:ext cx="3091825" cy="2482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