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78" r:id="rId11"/>
    <p:sldId id="266" r:id="rId12"/>
    <p:sldId id="267" r:id="rId13"/>
    <p:sldId id="277" r:id="rId14"/>
    <p:sldId id="280" r:id="rId15"/>
    <p:sldId id="282" r:id="rId16"/>
    <p:sldId id="283" r:id="rId17"/>
    <p:sldId id="279" r:id="rId18"/>
    <p:sldId id="284"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73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7648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4650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8770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EC1D7-378D-4BB8-8131-26B17AFCD20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EC1D7-378D-4BB8-8131-26B17AFCD20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5167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EC1D7-378D-4BB8-8131-26B17AFCD208}"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36460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EC1D7-378D-4BB8-8131-26B17AFCD208}"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406169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AEC1D7-378D-4BB8-8131-26B17AFCD208}" type="datetimeFigureOut">
              <a:rPr lang="en-US" smtClean="0"/>
              <a:t>8/2/2021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6871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AEC1D7-378D-4BB8-8131-26B17AFCD208}" type="datetimeFigureOut">
              <a:rPr lang="en-US" smtClean="0"/>
              <a:t>8/2/2021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E4382D-DFC7-411C-B48E-C72BADCED139}" type="slidenum">
              <a:rPr lang="en-US" smtClean="0"/>
              <a:t>‹#›</a:t>
            </a:fld>
            <a:endParaRPr lang="en-US"/>
          </a:p>
        </p:txBody>
      </p:sp>
    </p:spTree>
    <p:extLst>
      <p:ext uri="{BB962C8B-B14F-4D97-AF65-F5344CB8AC3E}">
        <p14:creationId xmlns:p14="http://schemas.microsoft.com/office/powerpoint/2010/main" val="345929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EC1D7-378D-4BB8-8131-26B17AFCD20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226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AEC1D7-378D-4BB8-8131-26B17AFCD208}" type="datetimeFigureOut">
              <a:rPr lang="en-US" smtClean="0"/>
              <a:t>8/2/2021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E4382D-DFC7-411C-B48E-C72BADCED1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3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7727-8F48-4FD5-9559-1E7ACED4AD0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Sports Info Solutions Analytics Challenge</a:t>
            </a:r>
          </a:p>
        </p:txBody>
      </p:sp>
      <p:sp>
        <p:nvSpPr>
          <p:cNvPr id="3" name="Subtitle 2">
            <a:extLst>
              <a:ext uri="{FF2B5EF4-FFF2-40B4-BE49-F238E27FC236}">
                <a16:creationId xmlns:a16="http://schemas.microsoft.com/office/drawing/2014/main" id="{7489EC2F-ABD0-42C4-A387-9604434BE829}"/>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Joseph Chernak-General Track Entry</a:t>
            </a:r>
          </a:p>
        </p:txBody>
      </p:sp>
    </p:spTree>
    <p:extLst>
      <p:ext uri="{BB962C8B-B14F-4D97-AF65-F5344CB8AC3E}">
        <p14:creationId xmlns:p14="http://schemas.microsoft.com/office/powerpoint/2010/main" val="2926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normAutofit/>
          </a:bodyPr>
          <a:lstStyle/>
          <a:p>
            <a:r>
              <a:rPr lang="en-US" sz="4100">
                <a:latin typeface="Times New Roman" panose="02020603050405020304" pitchFamily="18" charset="0"/>
                <a:cs typeface="Times New Roman" panose="02020603050405020304" pitchFamily="18" charset="0"/>
              </a:rPr>
              <a:t>Mixed Model to Estimate Probability of Completion</a:t>
            </a:r>
            <a:endParaRPr lang="en-US" sz="4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With our EB estimates in hand, I used a mixed effect GAM to estimate the individual probability of completion for each route combo. I fit the following model which uses a smoothing spline on throw depth and accounts for situational factors that influences completion percentage. </a:t>
            </a:r>
          </a:p>
          <a:p>
            <a:endParaRPr lang="en-US"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268E1D-74CF-4D76-8EE5-772DF051579F}"/>
              </a:ext>
            </a:extLst>
          </p:cNvPr>
          <p:cNvPicPr>
            <a:picLocks noChangeAspect="1"/>
          </p:cNvPicPr>
          <p:nvPr/>
        </p:nvPicPr>
        <p:blipFill>
          <a:blip r:embed="rId2"/>
          <a:stretch>
            <a:fillRect/>
          </a:stretch>
        </p:blipFill>
        <p:spPr>
          <a:xfrm>
            <a:off x="2948085" y="2904055"/>
            <a:ext cx="5829300" cy="2524125"/>
          </a:xfrm>
          <a:prstGeom prst="rect">
            <a:avLst/>
          </a:prstGeom>
        </p:spPr>
      </p:pic>
    </p:spTree>
    <p:extLst>
      <p:ext uri="{BB962C8B-B14F-4D97-AF65-F5344CB8AC3E}">
        <p14:creationId xmlns:p14="http://schemas.microsoft.com/office/powerpoint/2010/main" val="375978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Mixed Model Estimate of Completion Percentage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8"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modeling the individual probability of completion for each route combo, we can plot their estimate and confidence intervals against specific coverages.</a:t>
            </a:r>
          </a:p>
          <a:p>
            <a:r>
              <a:rPr lang="en-US" dirty="0"/>
              <a:t>For Cover 3, the “Curl – Swing” has the highest completion percentage probability but there is a high degree of uncertainty in our estimate. This is because of the relatively small sample (1 season).</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64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How the Popular “Curl – Flat” Fares Against Different Coverages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examine the completion percentage of the “Curl – Flat” route combo against each coverage in the data set. It is most effective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450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66E0-B493-46A1-B809-E6B1576FB3F3}"/>
              </a:ext>
            </a:extLst>
          </p:cNvPr>
          <p:cNvSpPr>
            <a:spLocks noGrp="1"/>
          </p:cNvSpPr>
          <p:nvPr>
            <p:ph type="title"/>
          </p:nvPr>
        </p:nvSpPr>
        <p:spPr/>
        <p:txBody>
          <a:bodyPr/>
          <a:lstStyle/>
          <a:p>
            <a:r>
              <a:rPr lang="en-US" dirty="0"/>
              <a:t>Estimating EPA with Mixed Modeling</a:t>
            </a:r>
          </a:p>
        </p:txBody>
      </p:sp>
      <p:sp>
        <p:nvSpPr>
          <p:cNvPr id="3" name="Content Placeholder 2">
            <a:extLst>
              <a:ext uri="{FF2B5EF4-FFF2-40B4-BE49-F238E27FC236}">
                <a16:creationId xmlns:a16="http://schemas.microsoft.com/office/drawing/2014/main" id="{19274803-1A9A-4698-93D4-C9A12EF996EE}"/>
              </a:ext>
            </a:extLst>
          </p:cNvPr>
          <p:cNvSpPr>
            <a:spLocks noGrp="1"/>
          </p:cNvSpPr>
          <p:nvPr>
            <p:ph idx="1"/>
          </p:nvPr>
        </p:nvSpPr>
        <p:spPr/>
        <p:txBody>
          <a:bodyPr/>
          <a:lstStyle/>
          <a:p>
            <a:r>
              <a:rPr lang="en-US" dirty="0"/>
              <a:t>Using brms in R, we can build a simple multilevel, mixed model that estimates a route combo contribution to EPA after controlling for who the QB is and what coverage was called.</a:t>
            </a:r>
          </a:p>
          <a:p>
            <a:r>
              <a:rPr lang="en-US" dirty="0"/>
              <a:t>This model uses a Student T distribution to account for the unusual distribution of EPA. I further set the delta to .99 to avoid divergent transitions.</a:t>
            </a:r>
          </a:p>
        </p:txBody>
      </p:sp>
      <p:pic>
        <p:nvPicPr>
          <p:cNvPr id="6" name="Picture 5">
            <a:extLst>
              <a:ext uri="{FF2B5EF4-FFF2-40B4-BE49-F238E27FC236}">
                <a16:creationId xmlns:a16="http://schemas.microsoft.com/office/drawing/2014/main" id="{655110F0-25C4-4F3A-A34D-AAC7563A6274}"/>
              </a:ext>
            </a:extLst>
          </p:cNvPr>
          <p:cNvPicPr>
            <a:picLocks noChangeAspect="1"/>
          </p:cNvPicPr>
          <p:nvPr/>
        </p:nvPicPr>
        <p:blipFill>
          <a:blip r:embed="rId2"/>
          <a:stretch>
            <a:fillRect/>
          </a:stretch>
        </p:blipFill>
        <p:spPr>
          <a:xfrm>
            <a:off x="3767137" y="3314489"/>
            <a:ext cx="4657725" cy="1085850"/>
          </a:xfrm>
          <a:prstGeom prst="rect">
            <a:avLst/>
          </a:prstGeom>
        </p:spPr>
      </p:pic>
    </p:spTree>
    <p:extLst>
      <p:ext uri="{BB962C8B-B14F-4D97-AF65-F5344CB8AC3E}">
        <p14:creationId xmlns:p14="http://schemas.microsoft.com/office/powerpoint/2010/main" val="38529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setting a minimum attempt threshold on each route combo (min. 10 attempts) we can observe the top 15 route combos against cover 3 according to the model.</a:t>
            </a:r>
          </a:p>
          <a:p>
            <a:r>
              <a:rPr lang="en-US" dirty="0"/>
              <a:t>Most estimates are close to 0 and have a wide range of uncertainty.</a:t>
            </a:r>
          </a:p>
          <a:p>
            <a:r>
              <a:rPr lang="en-US" dirty="0"/>
              <a:t>Unsurprisingly, the “Go – Seam” has the highest EPA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34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 Continued</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6"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further plot each route combo – coverage scheme estimate of completion percentage and EPA to see how using two metrics to rank route combos filters out combos with a high CP but a low EPA or vice versa.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8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A High Number of Attempts Does Not Mean the Combo is Effective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2258" y="501102"/>
            <a:ext cx="6909797" cy="2666056"/>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filter by the top 5 most run combos against Cover 3 &amp; Cover 1, we can see that they are not always the most effective.</a:t>
            </a:r>
          </a:p>
          <a:p>
            <a:r>
              <a:rPr lang="en-US" dirty="0"/>
              <a:t>This implies play calling improvements could possibly be made.</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8">
            <a:extLst>
              <a:ext uri="{FF2B5EF4-FFF2-40B4-BE49-F238E27FC236}">
                <a16:creationId xmlns:a16="http://schemas.microsoft.com/office/drawing/2014/main" id="{23D697C1-2109-44BC-8778-1970090F4D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258" y="3233642"/>
            <a:ext cx="6909795" cy="2666056"/>
          </a:xfrm>
          <a:prstGeom prst="rect">
            <a:avLst/>
          </a:prstGeom>
        </p:spPr>
      </p:pic>
    </p:spTree>
    <p:extLst>
      <p:ext uri="{BB962C8B-B14F-4D97-AF65-F5344CB8AC3E}">
        <p14:creationId xmlns:p14="http://schemas.microsoft.com/office/powerpoint/2010/main" val="170434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7D9C8-699D-4264-BA7C-935C365FA725}"/>
              </a:ext>
            </a:extLst>
          </p:cNvPr>
          <p:cNvSpPr>
            <a:spLocks noGrp="1"/>
          </p:cNvSpPr>
          <p:nvPr>
            <p:ph type="title"/>
          </p:nvPr>
        </p:nvSpPr>
        <p:spPr>
          <a:xfrm>
            <a:off x="5301842" y="634946"/>
            <a:ext cx="6247900" cy="1450757"/>
          </a:xfrm>
        </p:spPr>
        <p:txBody>
          <a:bodyPr>
            <a:normAutofit/>
          </a:bodyPr>
          <a:lstStyle/>
          <a:p>
            <a:r>
              <a:rPr lang="en-US" dirty="0"/>
              <a:t>Our Best Route Combos</a:t>
            </a:r>
          </a:p>
        </p:txBody>
      </p:sp>
      <p:cxnSp>
        <p:nvCxnSpPr>
          <p:cNvPr id="21" name="Straight Connector 20">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A5693C9-F3FD-46AC-926F-BA5861A00E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138" y="64565"/>
            <a:ext cx="3222875" cy="6205186"/>
          </a:xfrm>
          <a:prstGeom prst="rect">
            <a:avLst/>
          </a:prstGeom>
        </p:spPr>
      </p:pic>
      <p:sp>
        <p:nvSpPr>
          <p:cNvPr id="3" name="Content Placeholder 2">
            <a:extLst>
              <a:ext uri="{FF2B5EF4-FFF2-40B4-BE49-F238E27FC236}">
                <a16:creationId xmlns:a16="http://schemas.microsoft.com/office/drawing/2014/main" id="{2983030E-9F91-4D86-B1AB-8C6AC9D2A123}"/>
              </a:ext>
            </a:extLst>
          </p:cNvPr>
          <p:cNvSpPr>
            <a:spLocks noGrp="1"/>
          </p:cNvSpPr>
          <p:nvPr>
            <p:ph idx="1"/>
          </p:nvPr>
        </p:nvSpPr>
        <p:spPr>
          <a:xfrm>
            <a:off x="5181247" y="2198914"/>
            <a:ext cx="6368495" cy="3670180"/>
          </a:xfrm>
        </p:spPr>
        <p:txBody>
          <a:bodyPr>
            <a:normAutofit/>
          </a:bodyPr>
          <a:lstStyle/>
          <a:p>
            <a:r>
              <a:rPr lang="en-US" dirty="0"/>
              <a:t>We can observe the best route combos against the most popular coverages (C1, C2, C3, &amp; C4) by looking at the mixed model estimates of completion percentage and EPA in table form. (Combos ranked by normalized EPA + normalized CP in order)</a:t>
            </a:r>
          </a:p>
          <a:p>
            <a:endParaRPr lang="en-US" dirty="0"/>
          </a:p>
          <a:p>
            <a:r>
              <a:rPr lang="en-US" dirty="0"/>
              <a:t>Against Cover 3, the “Go – Seam” is the best route combo according to its estimated EPA and Completion Percentage. </a:t>
            </a:r>
          </a:p>
        </p:txBody>
      </p:sp>
      <p:sp>
        <p:nvSpPr>
          <p:cNvPr id="23" name="Rectangle 22">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555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7D9C8-699D-4264-BA7C-935C365FA725}"/>
              </a:ext>
            </a:extLst>
          </p:cNvPr>
          <p:cNvSpPr>
            <a:spLocks noGrp="1"/>
          </p:cNvSpPr>
          <p:nvPr>
            <p:ph type="title"/>
          </p:nvPr>
        </p:nvSpPr>
        <p:spPr>
          <a:xfrm>
            <a:off x="5181247" y="634946"/>
            <a:ext cx="6685975" cy="1450757"/>
          </a:xfrm>
        </p:spPr>
        <p:txBody>
          <a:bodyPr>
            <a:normAutofit/>
          </a:bodyPr>
          <a:lstStyle/>
          <a:p>
            <a:r>
              <a:rPr lang="en-US" dirty="0"/>
              <a:t>Our Best Route Combos Continued</a:t>
            </a:r>
          </a:p>
        </p:txBody>
      </p:sp>
      <p:pic>
        <p:nvPicPr>
          <p:cNvPr id="14" name="Picture 13">
            <a:extLst>
              <a:ext uri="{FF2B5EF4-FFF2-40B4-BE49-F238E27FC236}">
                <a16:creationId xmlns:a16="http://schemas.microsoft.com/office/drawing/2014/main" id="{47879954-6AA9-464E-AE92-7F602FB55FA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972" y="1"/>
            <a:ext cx="2814856" cy="6258186"/>
          </a:xfrm>
          <a:prstGeom prst="rect">
            <a:avLst/>
          </a:prstGeom>
        </p:spPr>
      </p:pic>
      <p:cxnSp>
        <p:nvCxnSpPr>
          <p:cNvPr id="21" name="Straight Connector 20">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83030E-9F91-4D86-B1AB-8C6AC9D2A123}"/>
              </a:ext>
            </a:extLst>
          </p:cNvPr>
          <p:cNvSpPr>
            <a:spLocks noGrp="1"/>
          </p:cNvSpPr>
          <p:nvPr>
            <p:ph idx="1"/>
          </p:nvPr>
        </p:nvSpPr>
        <p:spPr>
          <a:xfrm>
            <a:off x="5181247" y="2214698"/>
            <a:ext cx="6368495" cy="3654395"/>
          </a:xfrm>
        </p:spPr>
        <p:txBody>
          <a:bodyPr>
            <a:normAutofit/>
          </a:bodyPr>
          <a:lstStyle/>
          <a:p>
            <a:r>
              <a:rPr lang="en-US" dirty="0"/>
              <a:t>For less common coverages, the attempts threshold is lowered to 5 or 1 because of a lack of qualifying route combos.</a:t>
            </a:r>
          </a:p>
          <a:p>
            <a:endParaRPr lang="en-US" dirty="0"/>
          </a:p>
        </p:txBody>
      </p:sp>
      <p:sp>
        <p:nvSpPr>
          <p:cNvPr id="23" name="Rectangle 22">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468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Although the mixed models estimated the most effective and least effective route combos against each coverage, the project has notable limitations:</a:t>
            </a:r>
          </a:p>
          <a:p>
            <a:endParaRPr lang="en-US" dirty="0">
              <a:latin typeface="Times New Roman" panose="02020603050405020304" pitchFamily="18" charset="0"/>
              <a:cs typeface="Times New Roman" panose="02020603050405020304" pitchFamily="18" charset="0"/>
            </a:endParaRP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Route combos that are open but not targeted are not estimated in these models.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Without tracking data, we must judge each throw on its outcome, not process (Was it a bad throw by the quarterback? How much separation did the route combo create?).</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One season of data is not enough to reach conclusions about each route combo. In 2020, the leaguewide completion percentage was 61%, the highest over the last decade, and leaguewide EPA/play was .10, also the highest over the last decade. 2020 may be overinflating our estimates. </a:t>
            </a:r>
          </a:p>
          <a:p>
            <a:pPr marL="544068"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Thank you for reading and putting on this competition!</a:t>
            </a:r>
          </a:p>
        </p:txBody>
      </p:sp>
    </p:spTree>
    <p:extLst>
      <p:ext uri="{BB962C8B-B14F-4D97-AF65-F5344CB8AC3E}">
        <p14:creationId xmlns:p14="http://schemas.microsoft.com/office/powerpoint/2010/main" val="401027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Questions to Answer</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SIS posed two questions as a part of the general track entry:</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Which route combinations were most popular in the NFL in 2020?</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Of these route combinations, which perform best against each coverage type?</a:t>
            </a: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As a first step in answering these questions, I began by asking what constitutes a route combination? I decided that a route combo is:</a:t>
            </a:r>
          </a:p>
          <a:p>
            <a:pPr marL="1188720"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2 or more routes that are designed within the structure of the play to interact with each other. This includes patterns that begin on opposite sides of the center (for example mesh).</a:t>
            </a:r>
          </a:p>
          <a:p>
            <a:pPr marL="1005840"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So how do we incorporate this assumption into our work?</a:t>
            </a:r>
          </a:p>
        </p:txBody>
      </p:sp>
    </p:spTree>
    <p:extLst>
      <p:ext uri="{BB962C8B-B14F-4D97-AF65-F5344CB8AC3E}">
        <p14:creationId xmlns:p14="http://schemas.microsoft.com/office/powerpoint/2010/main" val="81584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3635022" y="634946"/>
            <a:ext cx="7914721" cy="1450757"/>
          </a:xfrm>
        </p:spPr>
        <p:txBody>
          <a:bodyPr>
            <a:normAutofit/>
          </a:bodyPr>
          <a:lstStyle/>
          <a:p>
            <a:pPr algn="ctr"/>
            <a:r>
              <a:rPr lang="en-US" dirty="0">
                <a:latin typeface="Times New Roman" panose="02020603050405020304" pitchFamily="18" charset="0"/>
                <a:cs typeface="Times New Roman" panose="02020603050405020304" pitchFamily="18" charset="0"/>
              </a:rPr>
              <a:t>Route Combo Assumptions</a:t>
            </a:r>
          </a:p>
        </p:txBody>
      </p:sp>
      <p:pic>
        <p:nvPicPr>
          <p:cNvPr id="5" name="Picture 4" descr="Graphical user interface, application&#10;&#10;Description automatically generated">
            <a:extLst>
              <a:ext uri="{FF2B5EF4-FFF2-40B4-BE49-F238E27FC236}">
                <a16:creationId xmlns:a16="http://schemas.microsoft.com/office/drawing/2014/main" id="{9B8347E8-DDD7-4EB4-9848-36C67A7A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0" y="126621"/>
            <a:ext cx="1596283" cy="6081074"/>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3554963" y="2206936"/>
            <a:ext cx="7509575" cy="3670180"/>
          </a:xfrm>
        </p:spPr>
        <p:txBody>
          <a:bodyPr>
            <a:norm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 began by examining the unique routes in the dataset (50 different routes). To ensure the general route concept was captured in the analysis, I reclassified routes into a less specific classification.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Additionally, routes that were classified as “Flat – Left”, “Flat – Right”, “Swing – Left”, or “Swing – Right” and did not involve fast motion were reclassified to just “Flat” or “Swing”.</a:t>
            </a:r>
          </a:p>
          <a:p>
            <a:pPr marL="635508" lvl="1" indent="-342900"/>
            <a:r>
              <a:rPr lang="en-US" sz="1400" dirty="0">
                <a:latin typeface="Times New Roman" panose="02020603050405020304" pitchFamily="18" charset="0"/>
                <a:cs typeface="Times New Roman" panose="02020603050405020304" pitchFamily="18" charset="0"/>
              </a:rPr>
              <a:t>Those routes that did involve a fast motion were also reclassified to “Flat” or “Swing”, but their side of center was changed if their side of center was opposite from the described “left” or “right” action. (E.g., a player who: 1.) ran a “Flat – Left”, 2.) was initially marked as a “R” side of center &amp; 3.) was marked as involved in fast motion, was reclassified as a “Flat” with an “L” side of center and their order from out to in was set as the innermost route runner.</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867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Route Combo Assumptions Cont.</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theory, we could just split each play into routes run onto the left side of the center and right side of the center and analyze both sides as separate route combos. But this ignores route combos that involve crossing patterns.</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To address this, I classified the following routes as “crossing routes” if run by a slot WR or tight end:</a:t>
            </a:r>
          </a:p>
          <a:p>
            <a:pPr marL="749808" lvl="1" indent="-457200"/>
            <a:r>
              <a:rPr lang="da-DK" dirty="0">
                <a:latin typeface="Times New Roman" panose="02020603050405020304" pitchFamily="18" charset="0"/>
                <a:cs typeface="Times New Roman" panose="02020603050405020304" pitchFamily="18" charset="0"/>
              </a:rPr>
              <a:t>"Drag", "Dig", "Deep Cross", "Post", "Sit Over Middle”</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If a play had a crossing route from a slot WR or TE on both sides of the field, then I considered this play a crosser and extracted only the crossing routes from the play. </a:t>
            </a:r>
          </a:p>
          <a:p>
            <a:pPr marL="749808" lvl="1" indent="-457200"/>
            <a:r>
              <a:rPr lang="en-US" dirty="0">
                <a:latin typeface="Times New Roman" panose="02020603050405020304" pitchFamily="18" charset="0"/>
                <a:cs typeface="Times New Roman" panose="02020603050405020304" pitchFamily="18" charset="0"/>
              </a:rPr>
              <a:t>For example: Left side of center (SOC) WR #1 has a “Go” and is aligned at “WR”, WR #2 has a “Drag” is aligned at “SWR” , WR #3 has a “Dig” and is aligned at “SWR”. Right SOC WR # 1 has a “Drag” is aligned at “SWR”. We would mark this play as a crosser and extract the two drags and the dig while ignoring the “Go”.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1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1"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The most run route combination of 2020 was the “Curl – Flat” followed by the “Go – Out”. </a:t>
            </a:r>
          </a:p>
          <a:p>
            <a:r>
              <a:rPr lang="en-US" dirty="0"/>
              <a:t>Two crossing route combos show up in our data as well (5 dashes indicate the offensive line) :</a:t>
            </a:r>
          </a:p>
          <a:p>
            <a:pPr marL="914400" indent="-457200">
              <a:buFont typeface="+mj-lt"/>
              <a:buAutoNum type="alphaLcPeriod"/>
            </a:pPr>
            <a:r>
              <a:rPr lang="en-US" dirty="0"/>
              <a:t>“Drag ----- Drag”</a:t>
            </a:r>
          </a:p>
          <a:p>
            <a:pPr marL="914400" indent="-457200">
              <a:buFont typeface="+mj-lt"/>
              <a:buAutoNum type="alphaLcPeriod"/>
            </a:pPr>
            <a:r>
              <a:rPr lang="en-US" dirty="0"/>
              <a:t>“Dig ----- Drag”.</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94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same top 25 route combos, we can see that the most often run combos were not called at a very high percent. This tells us that:</a:t>
            </a:r>
          </a:p>
          <a:p>
            <a:pPr marL="544068" lvl="1" indent="-342900">
              <a:buFont typeface="+mj-lt"/>
              <a:buAutoNum type="alphaLcPeriod"/>
            </a:pPr>
            <a:r>
              <a:rPr lang="en-US" dirty="0"/>
              <a:t>There is a lot of variation in route combos.</a:t>
            </a:r>
          </a:p>
          <a:p>
            <a:pPr marL="544068" lvl="1" indent="-342900">
              <a:buFont typeface="+mj-lt"/>
              <a:buAutoNum type="alphaLcPeriod"/>
            </a:pPr>
            <a:r>
              <a:rPr lang="en-US" dirty="0"/>
              <a:t>NFL play calling is hard to predict in terms of passing combos.</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245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What Route Combo’s Were Most Popular Against Each Coverage?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59"/>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top 5 route combos by coverage scheme, we can observe some diversity in what is being called. </a:t>
            </a:r>
          </a:p>
          <a:p>
            <a:r>
              <a:rPr lang="en-US" dirty="0"/>
              <a:t>Against cover 3, 4 of the top 5 route combos attempt to put the “Flat/Curl” defender into conflict.</a:t>
            </a:r>
          </a:p>
          <a:p>
            <a:r>
              <a:rPr lang="en-US" dirty="0"/>
              <a:t>But what combos are most effective?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281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We Define Route Combo “Success”?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436228" y="1820567"/>
            <a:ext cx="10811731" cy="4023360"/>
          </a:xfrm>
        </p:spPr>
        <p:txBody>
          <a:bodyPr/>
          <a:lstStyle/>
          <a:p>
            <a:r>
              <a:rPr lang="en-US" dirty="0">
                <a:latin typeface="Times New Roman" panose="02020603050405020304" pitchFamily="18" charset="0"/>
                <a:cs typeface="Times New Roman" panose="02020603050405020304" pitchFamily="18" charset="0"/>
              </a:rPr>
              <a:t>There are many metrics that are used to evaluate the passing game (EPA, CPOE, Success Rate, etc..), so which should we pick?</a:t>
            </a:r>
          </a:p>
          <a:p>
            <a:r>
              <a:rPr lang="en-US" dirty="0">
                <a:latin typeface="Times New Roman" panose="02020603050405020304" pitchFamily="18" charset="0"/>
                <a:cs typeface="Times New Roman" panose="02020603050405020304" pitchFamily="18" charset="0"/>
              </a:rPr>
              <a:t>That’s a trick question, each metric tells us something different and in conjunction can answer our questions. </a:t>
            </a:r>
          </a:p>
          <a:p>
            <a:r>
              <a:rPr lang="en-US" dirty="0">
                <a:latin typeface="Times New Roman" panose="02020603050405020304" pitchFamily="18" charset="0"/>
                <a:cs typeface="Times New Roman" panose="02020603050405020304" pitchFamily="18" charset="0"/>
              </a:rPr>
              <a:t>Thus, I decided to evaluate each route combo on their:</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Completion Percentage (CP) – to evaluate how “easy” it is to complete a pass within the given route combo.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Expected Points Added (EPA)  – to evaluate how “effective” a route combo is.</a:t>
            </a:r>
          </a:p>
          <a:p>
            <a:pPr marL="201168" lvl="1" indent="0">
              <a:buNone/>
            </a:pPr>
            <a:r>
              <a:rPr lang="en-US" dirty="0">
                <a:latin typeface="Times New Roman" panose="02020603050405020304" pitchFamily="18" charset="0"/>
                <a:cs typeface="Times New Roman" panose="02020603050405020304" pitchFamily="18" charset="0"/>
              </a:rPr>
              <a:t>When used together, these two metrics can identify route combos that are completed at a high level but are adding to the success of the offense.  For this project, I used Bayesian methods and mixed effects methods.</a:t>
            </a:r>
          </a:p>
        </p:txBody>
      </p:sp>
    </p:spTree>
    <p:extLst>
      <p:ext uri="{BB962C8B-B14F-4D97-AF65-F5344CB8AC3E}">
        <p14:creationId xmlns:p14="http://schemas.microsoft.com/office/powerpoint/2010/main" val="277804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6411685" y="634946"/>
            <a:ext cx="5127171" cy="1450757"/>
          </a:xfrm>
        </p:spPr>
        <p:txBody>
          <a:bodyPr>
            <a:normAutofit/>
          </a:bodyPr>
          <a:lstStyle/>
          <a:p>
            <a:r>
              <a:rPr lang="en-US" sz="3400" dirty="0">
                <a:latin typeface="Times New Roman" panose="02020603050405020304" pitchFamily="18" charset="0"/>
                <a:cs typeface="Times New Roman" panose="02020603050405020304" pitchFamily="18" charset="0"/>
              </a:rPr>
              <a:t>Estimating Completion Percentage With Mixed Models (And Some Bayes)</a:t>
            </a:r>
          </a:p>
        </p:txBody>
      </p:sp>
      <p:pic>
        <p:nvPicPr>
          <p:cNvPr id="5" name="Picture 4">
            <a:extLst>
              <a:ext uri="{FF2B5EF4-FFF2-40B4-BE49-F238E27FC236}">
                <a16:creationId xmlns:a16="http://schemas.microsoft.com/office/drawing/2014/main" id="{0ABCA694-0410-41E4-80C0-3B5A0743B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1162" y="996976"/>
            <a:ext cx="6200520" cy="4340364"/>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6411683" y="2152186"/>
                <a:ext cx="5127172" cy="407086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To estimate the CP of a given route combo, we could just do:</a:t>
                </a:r>
              </a:p>
              <a:p>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𝐶𝑜𝑚𝑝𝑙𝑒𝑡𝑖𝑜𝑛</m:t>
                    </m:r>
                    <m:r>
                      <a:rPr lang="en-US" i="1">
                        <a:latin typeface="Cambria Math" panose="02040503050406030204" pitchFamily="18" charset="0"/>
                      </a:rPr>
                      <m:t> </m:t>
                    </m:r>
                    <m:r>
                      <a:rPr lang="en-US" i="1">
                        <a:latin typeface="Cambria Math" panose="02040503050406030204" pitchFamily="18" charset="0"/>
                      </a:rPr>
                      <m:t>𝑃𝑒𝑟𝑐𝑒𝑛𝑡𝑎𝑔𝑒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𝐶𝑜𝑚𝑝𝑙𝑒𝑡𝑖𝑜𝑛𝑠</m:t>
                        </m:r>
                      </m:num>
                      <m:den>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𝐴𝑡𝑡𝑒𝑚𝑝𝑡𝑠</m:t>
                        </m:r>
                      </m:den>
                    </m:f>
                  </m:oMath>
                </a14:m>
                <a:endParaRPr lang="en-US" dirty="0">
                  <a:latin typeface="Broadway" panose="04040905080B02020502" pitchFamily="82"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But then we’d be missing out on im</a:t>
                </a:r>
                <a:r>
                  <a:rPr lang="en-US" dirty="0">
                    <a:latin typeface="Times New Roman" panose="02020603050405020304" pitchFamily="18" charset="0"/>
                    <a:cs typeface="Times New Roman" panose="02020603050405020304" pitchFamily="18" charset="0"/>
                  </a:rPr>
                  <a:t>portant factors that influence completion percentage such as air yards, who the QB is, and other situational factors.</a:t>
                </a:r>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overcome this, I fit a Generalized Additive Model (GAM) that accounts for situational factors (down, distance, pressure, air yards, and QB completion percentage). </a:t>
                </a:r>
              </a:p>
              <a:p>
                <a:r>
                  <a:rPr lang="en-US" dirty="0">
                    <a:latin typeface="Times New Roman" panose="02020603050405020304" pitchFamily="18" charset="0"/>
                    <a:cs typeface="Times New Roman" panose="02020603050405020304" pitchFamily="18" charset="0"/>
                  </a:rPr>
                  <a:t>The Bayesian aspect of this is that I estimated a given QB’s completion percentage via empirical bayes (EB) beta binomial regression (so that QB’s with very few attempts were shrunk to the average completion percentage, thus not distorting the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9AC9CB5-20F2-4BF4-9DE6-58992EFCC8F5}"/>
                  </a:ext>
                </a:extLst>
              </p:cNvPr>
              <p:cNvSpPr>
                <a:spLocks noGrp="1" noRot="1" noChangeAspect="1" noMove="1" noResize="1" noEditPoints="1" noAdjustHandles="1" noChangeArrowheads="1" noChangeShapeType="1" noTextEdit="1"/>
              </p:cNvSpPr>
              <p:nvPr>
                <p:ph idx="1"/>
              </p:nvPr>
            </p:nvSpPr>
            <p:spPr>
              <a:xfrm>
                <a:off x="6411683" y="2152186"/>
                <a:ext cx="5127172" cy="4070863"/>
              </a:xfrm>
              <a:blipFill>
                <a:blip r:embed="rId3"/>
                <a:stretch>
                  <a:fillRect l="-2616" t="-2096" r="-166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668677"/>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4014</TotalTime>
  <Words>1668</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Broadway</vt:lpstr>
      <vt:lpstr>Calibri</vt:lpstr>
      <vt:lpstr>Calibri Light</vt:lpstr>
      <vt:lpstr>Cambria Math</vt:lpstr>
      <vt:lpstr>Times New Roman</vt:lpstr>
      <vt:lpstr>Wingdings</vt:lpstr>
      <vt:lpstr>Retrospect</vt:lpstr>
      <vt:lpstr>Sports Info Solutions Analytics Challenge</vt:lpstr>
      <vt:lpstr>Questions to Answer</vt:lpstr>
      <vt:lpstr>Route Combo Assumptions</vt:lpstr>
      <vt:lpstr>Route Combo Assumptions Cont.</vt:lpstr>
      <vt:lpstr>What Route Combo’s Were Most Popular?</vt:lpstr>
      <vt:lpstr>What Route Combo’s Were Most Popular?</vt:lpstr>
      <vt:lpstr>What Route Combo’s Were Most Popular Against Each Coverage?</vt:lpstr>
      <vt:lpstr>How Do We Define Route Combo “Success”?</vt:lpstr>
      <vt:lpstr>Estimating Completion Percentage With Mixed Models (And Some Bayes)</vt:lpstr>
      <vt:lpstr>Mixed Model to Estimate Probability of Completion</vt:lpstr>
      <vt:lpstr>Mixed Model Estimate of Completion Percentage</vt:lpstr>
      <vt:lpstr>How the Popular “Curl – Flat” Fares Against Different Coverages</vt:lpstr>
      <vt:lpstr>Estimating EPA with Mixed Modeling</vt:lpstr>
      <vt:lpstr>EPA Results</vt:lpstr>
      <vt:lpstr>EPA Results Continued</vt:lpstr>
      <vt:lpstr>A High Number of Attempts Does Not Mean the Combo is Effective</vt:lpstr>
      <vt:lpstr>Our Best Route Combos</vt:lpstr>
      <vt:lpstr>Our Best Route Combos Continued</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Info Solutions Analytics Challenge</dc:title>
  <dc:creator>Chernak, Joseph</dc:creator>
  <cp:lastModifiedBy>Chernak, Joseph</cp:lastModifiedBy>
  <cp:revision>142</cp:revision>
  <dcterms:created xsi:type="dcterms:W3CDTF">2021-07-11T15:24:44Z</dcterms:created>
  <dcterms:modified xsi:type="dcterms:W3CDTF">2021-08-03T19:56:08Z</dcterms:modified>
</cp:coreProperties>
</file>