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Nunito-regular.fntdata"/><Relationship Id="rId21" Type="http://schemas.openxmlformats.org/officeDocument/2006/relationships/font" Target="fonts/ProximaNova-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through slides and run through the code</a:t>
            </a:r>
            <a:endParaRPr/>
          </a:p>
          <a:p>
            <a:pPr indent="0" lvl="0" marL="0" rtl="0" algn="l">
              <a:spcBef>
                <a:spcPts val="0"/>
              </a:spcBef>
              <a:spcAft>
                <a:spcPts val="0"/>
              </a:spcAft>
              <a:buNone/>
            </a:pPr>
            <a:r>
              <a:rPr lang="en"/>
              <a:t>Talk abt problems after the explanations are done such as bug fixing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941e5ea2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941e5ea2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941e5ea2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941e5ea2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941e5ea2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941e5ea2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941e5ea2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941e5ea2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941e5ea2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941e5ea2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941e5ea2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941e5ea2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941e5ea2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941e5ea2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941e5ea2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941e5ea2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941e5ea2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941e5ea2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941e5ea2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941e5ea2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941e5ea2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941e5ea2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Harp 150: Game Project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Joshua Cheuk and Daniel Wong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819150" y="1320350"/>
            <a:ext cx="7505700" cy="324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Issue: </a:t>
            </a:r>
            <a:r>
              <a:rPr b="1" lang="en"/>
              <a:t>We also had to think of a way to randomize the bullet spot in the revolver and go to the “next” chamber.</a:t>
            </a:r>
            <a:endParaRPr b="1"/>
          </a:p>
          <a:p>
            <a:pPr indent="-298450" lvl="1" marL="914400" rtl="0" algn="l">
              <a:spcBef>
                <a:spcPts val="0"/>
              </a:spcBef>
              <a:spcAft>
                <a:spcPts val="0"/>
              </a:spcAft>
              <a:buSzPts val="1100"/>
              <a:buChar char="○"/>
            </a:pPr>
            <a:r>
              <a:rPr lang="en"/>
              <a:t>In order to do this we made a list of numbers 1-6 and randomly choose from that list that corresponded to the dictionary. In order to simulate a empty chamber, we removed the last option from the list.</a:t>
            </a:r>
            <a:endParaRPr/>
          </a:p>
          <a:p>
            <a:pPr indent="-311150" lvl="0" marL="457200" rtl="0" algn="l">
              <a:spcBef>
                <a:spcPts val="0"/>
              </a:spcBef>
              <a:spcAft>
                <a:spcPts val="0"/>
              </a:spcAft>
              <a:buSzPts val="1300"/>
              <a:buChar char="●"/>
            </a:pPr>
            <a:r>
              <a:rPr lang="en"/>
              <a:t>Bug: </a:t>
            </a:r>
            <a:r>
              <a:rPr b="1" lang="en"/>
              <a:t>Bullet rounds wouldn’t be restored and reset after a bullet was fired</a:t>
            </a:r>
            <a:endParaRPr b="1"/>
          </a:p>
          <a:p>
            <a:pPr indent="-298450" lvl="1" marL="914400" rtl="0" algn="l">
              <a:spcBef>
                <a:spcPts val="0"/>
              </a:spcBef>
              <a:spcAft>
                <a:spcPts val="0"/>
              </a:spcAft>
              <a:buSzPts val="1100"/>
              <a:buChar char="○"/>
            </a:pPr>
            <a:r>
              <a:rPr lang="en"/>
              <a:t>Needed the “global” method to access lists and dictionaries within a function</a:t>
            </a:r>
            <a:endParaRPr/>
          </a:p>
          <a:p>
            <a:pPr indent="-298450" lvl="1" marL="914400" rtl="0" algn="l">
              <a:spcBef>
                <a:spcPts val="0"/>
              </a:spcBef>
              <a:spcAft>
                <a:spcPts val="0"/>
              </a:spcAft>
              <a:buSzPts val="1100"/>
              <a:buChar char="○"/>
            </a:pPr>
            <a:r>
              <a:rPr lang="en"/>
              <a:t>Reinserted the original list rather than modify it</a:t>
            </a:r>
            <a:endParaRPr/>
          </a:p>
          <a:p>
            <a:pPr indent="-311150" lvl="0" marL="457200" rtl="0" algn="l">
              <a:spcBef>
                <a:spcPts val="0"/>
              </a:spcBef>
              <a:spcAft>
                <a:spcPts val="0"/>
              </a:spcAft>
              <a:buSzPts val="1300"/>
              <a:buChar char="●"/>
            </a:pPr>
            <a:r>
              <a:rPr lang="en"/>
              <a:t>Bug/Issue: </a:t>
            </a:r>
            <a:r>
              <a:rPr b="1" lang="en"/>
              <a:t>Debugging our revolver- after every turn where the chamber was empty, the next turn the bullet would fire. This goes against the the intended function of the game where each turn had a ⅙ chance for the revolver to fire the bullet. </a:t>
            </a:r>
            <a:endParaRPr b="1"/>
          </a:p>
          <a:p>
            <a:pPr indent="-298450" lvl="1" marL="914400" rtl="0" algn="l">
              <a:spcBef>
                <a:spcPts val="0"/>
              </a:spcBef>
              <a:spcAft>
                <a:spcPts val="0"/>
              </a:spcAft>
              <a:buSzPts val="1100"/>
              <a:buChar char="○"/>
            </a:pPr>
            <a:r>
              <a:rPr lang="en"/>
              <a:t>We fixed this issue by adding if statements to the shooting method in the player and enemy that diminished the health of the player and enemy respectively when the revolver landed on the bullet</a:t>
            </a:r>
            <a:endParaRPr/>
          </a:p>
        </p:txBody>
      </p:sp>
      <p:sp>
        <p:nvSpPr>
          <p:cNvPr id="188" name="Google Shape;188;p22"/>
          <p:cNvSpPr txBox="1"/>
          <p:nvPr>
            <p:ph type="title"/>
          </p:nvPr>
        </p:nvSpPr>
        <p:spPr>
          <a:xfrm>
            <a:off x="819150" y="628350"/>
            <a:ext cx="7505700" cy="7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Bugs and Issues we Overcame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Watching!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1" type="body"/>
          </p:nvPr>
        </p:nvSpPr>
        <p:spPr>
          <a:xfrm>
            <a:off x="742950" y="438150"/>
            <a:ext cx="6527700" cy="279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latin typeface="Proxima Nova"/>
                <a:ea typeface="Proxima Nova"/>
                <a:cs typeface="Proxima Nova"/>
                <a:sym typeface="Proxima Nova"/>
              </a:rPr>
              <a:t>Presentation length/structure</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Video is between 8-15 minutes long (-1pt if over)</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Group members spend an equal amount of time speaking</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Presentation has a clear introduction, middle, and conclusion</a:t>
            </a:r>
            <a:endParaRPr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000000"/>
                </a:solidFill>
                <a:latin typeface="Proxima Nova"/>
                <a:ea typeface="Proxima Nova"/>
                <a:cs typeface="Proxima Nova"/>
                <a:sym typeface="Proxima Nova"/>
              </a:rPr>
              <a:t>__/2</a:t>
            </a:r>
            <a:endParaRPr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000000"/>
                </a:solidFill>
                <a:latin typeface="Proxima Nova"/>
                <a:ea typeface="Proxima Nova"/>
                <a:cs typeface="Proxima Nova"/>
                <a:sym typeface="Proxima Nova"/>
              </a:rPr>
              <a:t>Presentation Content</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Key ideas are clearly explained and it is easy to follow the code</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Explains planning process of the game &amp; why this game was chosen</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Discusses how the game was built and what kind of debugging was necessary to get it working </a:t>
            </a:r>
            <a:endParaRPr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000000"/>
                </a:solidFill>
                <a:latin typeface="Proxima Nova"/>
                <a:ea typeface="Proxima Nova"/>
                <a:cs typeface="Proxima Nova"/>
                <a:sym typeface="Proxima Nova"/>
              </a:rPr>
              <a:t>__/2</a:t>
            </a:r>
            <a:endParaRPr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000000"/>
                </a:solidFill>
                <a:latin typeface="Proxima Nova"/>
                <a:ea typeface="Proxima Nova"/>
                <a:cs typeface="Proxima Nova"/>
                <a:sym typeface="Proxima Nova"/>
              </a:rPr>
              <a:t>Presentation Style</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Video shows presenters’ faces </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Speaker has a clear voice </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Speaker does not artificially pause to create too much emptiness in the presentation</a:t>
            </a:r>
            <a:endParaRPr sz="1000">
              <a:solidFill>
                <a:srgbClr val="000000"/>
              </a:solidFill>
              <a:latin typeface="Proxima Nova"/>
              <a:ea typeface="Proxima Nova"/>
              <a:cs typeface="Proxima Nova"/>
              <a:sym typeface="Proxima Nova"/>
            </a:endParaRPr>
          </a:p>
          <a:p>
            <a:pPr indent="-292100" lvl="0" marL="457200" rtl="0" algn="l">
              <a:lnSpc>
                <a:spcPct val="100000"/>
              </a:lnSpc>
              <a:spcBef>
                <a:spcPts val="0"/>
              </a:spcBef>
              <a:spcAft>
                <a:spcPts val="0"/>
              </a:spcAft>
              <a:buClr>
                <a:srgbClr val="000000"/>
              </a:buClr>
              <a:buSzPts val="1000"/>
              <a:buFont typeface="Proxima Nova"/>
              <a:buChar char="●"/>
            </a:pPr>
            <a:r>
              <a:rPr lang="en" sz="1000">
                <a:solidFill>
                  <a:srgbClr val="000000"/>
                </a:solidFill>
                <a:latin typeface="Proxima Nova"/>
                <a:ea typeface="Proxima Nova"/>
                <a:cs typeface="Proxima Nova"/>
                <a:sym typeface="Proxima Nova"/>
              </a:rPr>
              <a:t>Speaker has a low word-to-UM ratio</a:t>
            </a:r>
            <a:endParaRPr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000000"/>
                </a:solidFill>
                <a:latin typeface="Proxima Nova"/>
                <a:ea typeface="Proxima Nova"/>
                <a:cs typeface="Proxima Nova"/>
                <a:sym typeface="Proxima Nova"/>
              </a:rPr>
              <a:t>__/1</a:t>
            </a:r>
            <a:endParaRPr sz="1000">
              <a:solidFill>
                <a:srgbClr val="000000"/>
              </a:solidFill>
              <a:latin typeface="Proxima Nova"/>
              <a:ea typeface="Proxima Nova"/>
              <a:cs typeface="Proxima Nova"/>
              <a:sym typeface="Proxima Nova"/>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711525"/>
            <a:ext cx="7505700" cy="7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Theme of Game:</a:t>
            </a:r>
            <a:endParaRPr/>
          </a:p>
        </p:txBody>
      </p:sp>
      <p:sp>
        <p:nvSpPr>
          <p:cNvPr id="135" name="Google Shape;135;p14"/>
          <p:cNvSpPr txBox="1"/>
          <p:nvPr>
            <p:ph idx="1" type="body"/>
          </p:nvPr>
        </p:nvSpPr>
        <p:spPr>
          <a:xfrm>
            <a:off x="819150" y="1360575"/>
            <a:ext cx="7505700" cy="10260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Our game is inspired by the very famous “russian roulette,” a game popularized by movies and TV shows where two people hold a revolver to their opponent’s head. Each revolver has one bullet randomly placed in the chamber, and the person who survives, wins. It is typically used in movies to create a suspenseful scene between two characters at odds with each other, and they are settling it </a:t>
            </a:r>
            <a:r>
              <a:rPr lang="en"/>
              <a:t>through this</a:t>
            </a:r>
            <a:r>
              <a:rPr lang="en"/>
              <a:t> game.</a:t>
            </a:r>
            <a:endParaRPr/>
          </a:p>
        </p:txBody>
      </p:sp>
      <p:pic>
        <p:nvPicPr>
          <p:cNvPr id="136" name="Google Shape;136;p14"/>
          <p:cNvPicPr preferRelativeResize="0"/>
          <p:nvPr/>
        </p:nvPicPr>
        <p:blipFill>
          <a:blip r:embed="rId3">
            <a:alphaModFix/>
          </a:blip>
          <a:stretch>
            <a:fillRect/>
          </a:stretch>
        </p:blipFill>
        <p:spPr>
          <a:xfrm>
            <a:off x="2417713" y="2386575"/>
            <a:ext cx="4308579" cy="219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61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 Process:</a:t>
            </a:r>
            <a:endParaRPr/>
          </a:p>
        </p:txBody>
      </p:sp>
      <p:sp>
        <p:nvSpPr>
          <p:cNvPr id="142" name="Google Shape;142;p15"/>
          <p:cNvSpPr txBox="1"/>
          <p:nvPr>
            <p:ph idx="1" type="body"/>
          </p:nvPr>
        </p:nvSpPr>
        <p:spPr>
          <a:xfrm>
            <a:off x="819150" y="1629775"/>
            <a:ext cx="7505700" cy="22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 wanted to incorporate the random module into our </a:t>
            </a:r>
            <a:r>
              <a:rPr lang="en" sz="1800"/>
              <a:t>gameplay</a:t>
            </a:r>
            <a:endParaRPr sz="1800"/>
          </a:p>
          <a:p>
            <a:pPr indent="-342900" lvl="0" marL="457200" rtl="0" algn="l">
              <a:spcBef>
                <a:spcPts val="0"/>
              </a:spcBef>
              <a:spcAft>
                <a:spcPts val="0"/>
              </a:spcAft>
              <a:buSzPts val="1800"/>
              <a:buChar char="●"/>
            </a:pPr>
            <a:r>
              <a:rPr lang="en" sz="1800"/>
              <a:t>Thus, we planned to code two different classes with modules that affected the player and the computer. </a:t>
            </a:r>
            <a:endParaRPr sz="1800"/>
          </a:p>
          <a:p>
            <a:pPr indent="-342900" lvl="0" marL="457200" rtl="0" algn="l">
              <a:spcBef>
                <a:spcPts val="0"/>
              </a:spcBef>
              <a:spcAft>
                <a:spcPts val="0"/>
              </a:spcAft>
              <a:buSzPts val="1800"/>
              <a:buChar char="●"/>
            </a:pPr>
            <a:r>
              <a:rPr lang="en" sz="1800"/>
              <a:t>Afterwards, we would put these classes together into one while loop to tie the gameplay together.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6"/>
          <p:cNvPicPr preferRelativeResize="0"/>
          <p:nvPr/>
        </p:nvPicPr>
        <p:blipFill rotWithShape="1">
          <a:blip r:embed="rId3">
            <a:alphaModFix/>
          </a:blip>
          <a:srcRect b="25842" l="5587" r="46494" t="43066"/>
          <a:stretch/>
        </p:blipFill>
        <p:spPr>
          <a:xfrm>
            <a:off x="42300" y="386812"/>
            <a:ext cx="9059400" cy="4369875"/>
          </a:xfrm>
          <a:prstGeom prst="rect">
            <a:avLst/>
          </a:prstGeom>
          <a:noFill/>
          <a:ln>
            <a:noFill/>
          </a:ln>
        </p:spPr>
      </p:pic>
      <p:sp>
        <p:nvSpPr>
          <p:cNvPr id="148" name="Google Shape;148;p16"/>
          <p:cNvSpPr txBox="1"/>
          <p:nvPr>
            <p:ph idx="1" type="body"/>
          </p:nvPr>
        </p:nvSpPr>
        <p:spPr>
          <a:xfrm>
            <a:off x="6373600" y="800275"/>
            <a:ext cx="2648400" cy="3100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u="sng">
                <a:solidFill>
                  <a:schemeClr val="dk1"/>
                </a:solidFill>
              </a:rPr>
              <a:t>Establishing the basic mechanics</a:t>
            </a:r>
            <a:endParaRPr b="1" sz="1200" u="sng">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Mechanics</a:t>
            </a:r>
            <a:r>
              <a:rPr lang="en" sz="1200">
                <a:solidFill>
                  <a:schemeClr val="dk1"/>
                </a:solidFill>
              </a:rPr>
              <a:t> such as bullets remaining in the chamber, random choice for the bullet being shot, and a coin flip to decide the first player.</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Use random to decide whether it has a bullet or not: it cycles through 1-6 and if it lands on 1, there is a bullet.</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2" name="Shape 152"/>
        <p:cNvGrpSpPr/>
        <p:nvPr/>
      </p:nvGrpSpPr>
      <p:grpSpPr>
        <a:xfrm>
          <a:off x="0" y="0"/>
          <a:ext cx="0" cy="0"/>
          <a:chOff x="0" y="0"/>
          <a:chExt cx="0" cy="0"/>
        </a:xfrm>
      </p:grpSpPr>
      <p:pic>
        <p:nvPicPr>
          <p:cNvPr id="153" name="Google Shape;153;p17"/>
          <p:cNvPicPr preferRelativeResize="0"/>
          <p:nvPr/>
        </p:nvPicPr>
        <p:blipFill rotWithShape="1">
          <a:blip r:embed="rId3">
            <a:alphaModFix/>
          </a:blip>
          <a:srcRect b="9082" l="5399" r="46560" t="18835"/>
          <a:stretch/>
        </p:blipFill>
        <p:spPr>
          <a:xfrm>
            <a:off x="585050" y="220688"/>
            <a:ext cx="7973899" cy="4702125"/>
          </a:xfrm>
          <a:prstGeom prst="rect">
            <a:avLst/>
          </a:prstGeom>
          <a:noFill/>
          <a:ln>
            <a:noFill/>
          </a:ln>
        </p:spPr>
      </p:pic>
      <p:sp>
        <p:nvSpPr>
          <p:cNvPr id="154" name="Google Shape;154;p17"/>
          <p:cNvSpPr txBox="1"/>
          <p:nvPr/>
        </p:nvSpPr>
        <p:spPr>
          <a:xfrm>
            <a:off x="2021700" y="280725"/>
            <a:ext cx="430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55" name="Google Shape;155;p17"/>
          <p:cNvSpPr txBox="1"/>
          <p:nvPr/>
        </p:nvSpPr>
        <p:spPr>
          <a:xfrm>
            <a:off x="6042250" y="823575"/>
            <a:ext cx="2426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Calibri"/>
                <a:ea typeface="Calibri"/>
                <a:cs typeface="Calibri"/>
                <a:sym typeface="Calibri"/>
              </a:rPr>
              <a:t>Creating classes and Methods</a:t>
            </a:r>
            <a:endParaRPr b="1" sz="1200" u="sng">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Creating classes for the player that defines the players health and a method to take damage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a method to shoot the gun by randomly selecting choices 1-6 that </a:t>
            </a:r>
            <a:r>
              <a:rPr lang="en" sz="1200">
                <a:solidFill>
                  <a:schemeClr val="dk1"/>
                </a:solidFill>
                <a:latin typeface="Calibri"/>
                <a:ea typeface="Calibri"/>
                <a:cs typeface="Calibri"/>
                <a:sym typeface="Calibri"/>
              </a:rPr>
              <a:t>corresponds</a:t>
            </a:r>
            <a:r>
              <a:rPr lang="en" sz="1200">
                <a:solidFill>
                  <a:schemeClr val="dk1"/>
                </a:solidFill>
                <a:latin typeface="Calibri"/>
                <a:ea typeface="Calibri"/>
                <a:cs typeface="Calibri"/>
                <a:sym typeface="Calibri"/>
              </a:rPr>
              <a:t> to the original dictionary</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rotWithShape="1">
          <a:blip r:embed="rId3">
            <a:alphaModFix/>
          </a:blip>
          <a:srcRect b="5695" l="5432" r="45403" t="17132"/>
          <a:stretch/>
        </p:blipFill>
        <p:spPr>
          <a:xfrm>
            <a:off x="525925" y="121538"/>
            <a:ext cx="8092152" cy="4900426"/>
          </a:xfrm>
          <a:prstGeom prst="rect">
            <a:avLst/>
          </a:prstGeom>
          <a:noFill/>
          <a:ln>
            <a:noFill/>
          </a:ln>
        </p:spPr>
      </p:pic>
      <p:sp>
        <p:nvSpPr>
          <p:cNvPr id="161" name="Google Shape;161;p18"/>
          <p:cNvSpPr txBox="1"/>
          <p:nvPr>
            <p:ph idx="1" type="body"/>
          </p:nvPr>
        </p:nvSpPr>
        <p:spPr>
          <a:xfrm>
            <a:off x="5613275" y="923438"/>
            <a:ext cx="3004800" cy="1872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u="sng">
                <a:solidFill>
                  <a:schemeClr val="dk1"/>
                </a:solidFill>
              </a:rPr>
              <a:t>Creating classes and Methods continued</a:t>
            </a:r>
            <a:endParaRPr b="1" sz="1200" u="sng">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Creating classes for the Opponent that defines its health and a method to take damage almost exactly the same as for the player</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9"/>
          <p:cNvPicPr preferRelativeResize="0"/>
          <p:nvPr/>
        </p:nvPicPr>
        <p:blipFill rotWithShape="1">
          <a:blip r:embed="rId3">
            <a:alphaModFix/>
          </a:blip>
          <a:srcRect b="0" l="4796" r="12654" t="17648"/>
          <a:stretch/>
        </p:blipFill>
        <p:spPr>
          <a:xfrm>
            <a:off x="259300" y="259288"/>
            <a:ext cx="8625398" cy="4624926"/>
          </a:xfrm>
          <a:prstGeom prst="rect">
            <a:avLst/>
          </a:prstGeom>
          <a:noFill/>
          <a:ln>
            <a:noFill/>
          </a:ln>
        </p:spPr>
      </p:pic>
      <p:sp>
        <p:nvSpPr>
          <p:cNvPr id="167" name="Google Shape;167;p19"/>
          <p:cNvSpPr txBox="1"/>
          <p:nvPr>
            <p:ph idx="1" type="body"/>
          </p:nvPr>
        </p:nvSpPr>
        <p:spPr>
          <a:xfrm>
            <a:off x="6023550" y="1586850"/>
            <a:ext cx="2807400" cy="2349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Clr>
                <a:schemeClr val="dk1"/>
              </a:buClr>
              <a:buSzPct val="100000"/>
              <a:buChar char="●"/>
            </a:pPr>
            <a:r>
              <a:rPr lang="en">
                <a:solidFill>
                  <a:schemeClr val="dk1"/>
                </a:solidFill>
              </a:rPr>
              <a:t>This runs the game in </a:t>
            </a:r>
            <a:r>
              <a:rPr lang="en">
                <a:solidFill>
                  <a:schemeClr val="dk1"/>
                </a:solidFill>
              </a:rPr>
              <a:t>its</a:t>
            </a:r>
            <a:r>
              <a:rPr lang="en">
                <a:solidFill>
                  <a:schemeClr val="dk1"/>
                </a:solidFill>
              </a:rPr>
              <a:t> entirety </a:t>
            </a:r>
            <a:endParaRPr>
              <a:solidFill>
                <a:schemeClr val="dk1"/>
              </a:solidFill>
            </a:endParaRPr>
          </a:p>
          <a:p>
            <a:pPr indent="-304958" lvl="0" marL="457200" rtl="0" algn="l">
              <a:spcBef>
                <a:spcPts val="0"/>
              </a:spcBef>
              <a:spcAft>
                <a:spcPts val="0"/>
              </a:spcAft>
              <a:buClr>
                <a:schemeClr val="dk1"/>
              </a:buClr>
              <a:buSzPct val="100000"/>
              <a:buChar char="●"/>
            </a:pPr>
            <a:r>
              <a:rPr lang="en">
                <a:solidFill>
                  <a:schemeClr val="dk1"/>
                </a:solidFill>
              </a:rPr>
              <a:t>Uses concepts like if statements, while loops, and booleans </a:t>
            </a:r>
            <a:endParaRPr>
              <a:solidFill>
                <a:schemeClr val="dk1"/>
              </a:solidFill>
            </a:endParaRPr>
          </a:p>
          <a:p>
            <a:pPr indent="0" lvl="0" marL="0" rtl="0" algn="l">
              <a:spcBef>
                <a:spcPts val="1200"/>
              </a:spcBef>
              <a:spcAft>
                <a:spcPts val="0"/>
              </a:spcAft>
              <a:buNone/>
            </a:pPr>
            <a:r>
              <a:t/>
            </a:r>
            <a:endParaRPr>
              <a:solidFill>
                <a:schemeClr val="dk1"/>
              </a:solidFill>
            </a:endParaRPr>
          </a:p>
          <a:p>
            <a:pPr indent="-304958" lvl="0" marL="457200" rtl="0" algn="l">
              <a:spcBef>
                <a:spcPts val="1200"/>
              </a:spcBef>
              <a:spcAft>
                <a:spcPts val="0"/>
              </a:spcAft>
              <a:buClr>
                <a:schemeClr val="dk1"/>
              </a:buClr>
              <a:buSzPct val="100000"/>
              <a:buChar char="●"/>
            </a:pPr>
            <a:r>
              <a:rPr lang="en">
                <a:solidFill>
                  <a:schemeClr val="dk1"/>
                </a:solidFill>
              </a:rPr>
              <a:t>It incorporates user input in the to make the game interactive and personal and to determine which scenario plays first (the player going first or the computer)</a:t>
            </a:r>
            <a:endParaRPr>
              <a:solidFill>
                <a:schemeClr val="dk1"/>
              </a:solidFill>
            </a:endParaRPr>
          </a:p>
        </p:txBody>
      </p:sp>
      <p:sp>
        <p:nvSpPr>
          <p:cNvPr id="168" name="Google Shape;168;p19"/>
          <p:cNvSpPr txBox="1"/>
          <p:nvPr/>
        </p:nvSpPr>
        <p:spPr>
          <a:xfrm>
            <a:off x="6509850" y="1058900"/>
            <a:ext cx="183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solidFill>
                  <a:schemeClr val="dk1"/>
                </a:solidFill>
                <a:latin typeface="Calibri"/>
                <a:ea typeface="Calibri"/>
                <a:cs typeface="Calibri"/>
                <a:sym typeface="Calibri"/>
              </a:rPr>
              <a:t>Running the game:</a:t>
            </a:r>
            <a:endParaRPr b="1" sz="1300" u="sng">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0"/>
          <p:cNvPicPr preferRelativeResize="0"/>
          <p:nvPr/>
        </p:nvPicPr>
        <p:blipFill rotWithShape="1">
          <a:blip r:embed="rId3">
            <a:alphaModFix/>
          </a:blip>
          <a:srcRect b="3691" l="4905" r="19861" t="16740"/>
          <a:stretch/>
        </p:blipFill>
        <p:spPr>
          <a:xfrm>
            <a:off x="248713" y="164275"/>
            <a:ext cx="8646576" cy="4915726"/>
          </a:xfrm>
          <a:prstGeom prst="rect">
            <a:avLst/>
          </a:prstGeom>
          <a:noFill/>
          <a:ln>
            <a:noFill/>
          </a:ln>
        </p:spPr>
      </p:pic>
      <p:sp>
        <p:nvSpPr>
          <p:cNvPr id="174" name="Google Shape;174;p20"/>
          <p:cNvSpPr txBox="1"/>
          <p:nvPr>
            <p:ph idx="1" type="body"/>
          </p:nvPr>
        </p:nvSpPr>
        <p:spPr>
          <a:xfrm>
            <a:off x="5273750" y="1539525"/>
            <a:ext cx="3736200" cy="207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This section of the codeis if the user clicks “Y” in our code.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One scenarios where the player’s </a:t>
            </a:r>
            <a:r>
              <a:rPr lang="en">
                <a:solidFill>
                  <a:schemeClr val="dk1"/>
                </a:solidFill>
              </a:rPr>
              <a:t>choice</a:t>
            </a:r>
            <a:r>
              <a:rPr lang="en">
                <a:solidFill>
                  <a:schemeClr val="dk1"/>
                </a:solidFill>
              </a:rPr>
              <a:t> measures the result of the coin flip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Another scenario where the player’s </a:t>
            </a:r>
            <a:r>
              <a:rPr lang="en">
                <a:solidFill>
                  <a:schemeClr val="dk1"/>
                </a:solidFill>
              </a:rPr>
              <a:t>choice</a:t>
            </a:r>
            <a:r>
              <a:rPr lang="en">
                <a:solidFill>
                  <a:schemeClr val="dk1"/>
                </a:solidFill>
              </a:rPr>
              <a:t> is different than the result of the coin flip</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Used concepts such as if statements, loops, booleans, and built-in methods. </a:t>
            </a:r>
            <a:endParaRPr>
              <a:solidFill>
                <a:schemeClr val="dk1"/>
              </a:solidFill>
            </a:endParaRPr>
          </a:p>
        </p:txBody>
      </p:sp>
      <p:sp>
        <p:nvSpPr>
          <p:cNvPr id="175" name="Google Shape;175;p20"/>
          <p:cNvSpPr txBox="1"/>
          <p:nvPr/>
        </p:nvSpPr>
        <p:spPr>
          <a:xfrm>
            <a:off x="5354075" y="1154625"/>
            <a:ext cx="292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solidFill>
                  <a:schemeClr val="dk1"/>
                </a:solidFill>
                <a:latin typeface="Calibri"/>
                <a:ea typeface="Calibri"/>
                <a:cs typeface="Calibri"/>
                <a:sym typeface="Calibri"/>
              </a:rPr>
              <a:t>Running the Game Continued</a:t>
            </a:r>
            <a:endParaRPr b="1" sz="1300" u="sng">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1" name="Google Shape;181;p21"/>
          <p:cNvSpPr txBox="1"/>
          <p:nvPr>
            <p:ph type="title"/>
          </p:nvPr>
        </p:nvSpPr>
        <p:spPr>
          <a:xfrm>
            <a:off x="819150" y="616100"/>
            <a:ext cx="7505700" cy="8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OUTPUT</a:t>
            </a:r>
            <a:endParaRPr b="1" u="sng"/>
          </a:p>
        </p:txBody>
      </p:sp>
      <p:pic>
        <p:nvPicPr>
          <p:cNvPr id="182" name="Google Shape;182;p21"/>
          <p:cNvPicPr preferRelativeResize="0"/>
          <p:nvPr/>
        </p:nvPicPr>
        <p:blipFill rotWithShape="1">
          <a:blip r:embed="rId3">
            <a:alphaModFix/>
          </a:blip>
          <a:srcRect b="19851" l="3240" r="43980" t="46342"/>
          <a:stretch/>
        </p:blipFill>
        <p:spPr>
          <a:xfrm>
            <a:off x="376125" y="1248850"/>
            <a:ext cx="8391749" cy="2889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