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9.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3.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5.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6.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7.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9.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0.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2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22.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2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4.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25.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6.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27.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8.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29.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30.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31.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32.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33.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34.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35.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36.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37.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38.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39.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40.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41.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42.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43.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44.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45.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46.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47.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48.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49.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50.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51.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52.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53.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notesSlides/notesSlide54.xml" ContentType="application/vnd.openxmlformats-officedocument.presentationml.notesSlid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55.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56.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notesSlides/notesSlide57.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58.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1"/>
  </p:notesMasterIdLst>
  <p:handoutMasterIdLst>
    <p:handoutMasterId r:id="rId62"/>
  </p:handoutMasterIdLst>
  <p:sldIdLst>
    <p:sldId id="259" r:id="rId2"/>
    <p:sldId id="288" r:id="rId3"/>
    <p:sldId id="289" r:id="rId4"/>
    <p:sldId id="290" r:id="rId5"/>
    <p:sldId id="291" r:id="rId6"/>
    <p:sldId id="292" r:id="rId7"/>
    <p:sldId id="293" r:id="rId8"/>
    <p:sldId id="294" r:id="rId9"/>
    <p:sldId id="295" r:id="rId10"/>
    <p:sldId id="296" r:id="rId11"/>
    <p:sldId id="297" r:id="rId12"/>
    <p:sldId id="299" r:id="rId13"/>
    <p:sldId id="300"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29" r:id="rId38"/>
    <p:sldId id="330" r:id="rId39"/>
    <p:sldId id="331" r:id="rId40"/>
    <p:sldId id="332" r:id="rId41"/>
    <p:sldId id="333" r:id="rId42"/>
    <p:sldId id="334" r:id="rId43"/>
    <p:sldId id="335" r:id="rId44"/>
    <p:sldId id="336" r:id="rId45"/>
    <p:sldId id="337" r:id="rId46"/>
    <p:sldId id="338" r:id="rId47"/>
    <p:sldId id="339" r:id="rId48"/>
    <p:sldId id="340" r:id="rId49"/>
    <p:sldId id="341" r:id="rId50"/>
    <p:sldId id="342" r:id="rId51"/>
    <p:sldId id="345" r:id="rId52"/>
    <p:sldId id="343" r:id="rId53"/>
    <p:sldId id="344" r:id="rId54"/>
    <p:sldId id="346" r:id="rId55"/>
    <p:sldId id="347" r:id="rId56"/>
    <p:sldId id="348" r:id="rId57"/>
    <p:sldId id="349" r:id="rId58"/>
    <p:sldId id="350" r:id="rId59"/>
    <p:sldId id="278" r:id="rId60"/>
  </p:sldIdLst>
  <p:sldSz cx="9144000" cy="6858000" type="screen4x3"/>
  <p:notesSz cx="6669088" cy="9926638"/>
  <p:defaultText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79CC93D-E52E-4D84-901B-11D7331DD495}">
          <p14:sldIdLst>
            <p14:sldId id="259"/>
            <p14:sldId id="288"/>
            <p14:sldId id="289"/>
            <p14:sldId id="290"/>
            <p14:sldId id="291"/>
            <p14:sldId id="292"/>
            <p14:sldId id="293"/>
            <p14:sldId id="294"/>
            <p14:sldId id="295"/>
            <p14:sldId id="296"/>
            <p14:sldId id="297"/>
            <p14:sldId id="299"/>
            <p14:sldId id="300"/>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5"/>
            <p14:sldId id="343"/>
            <p14:sldId id="344"/>
            <p14:sldId id="346"/>
            <p14:sldId id="347"/>
            <p14:sldId id="348"/>
            <p14:sldId id="349"/>
            <p14:sldId id="350"/>
          </p14:sldIdLst>
        </p14:section>
        <p14:section name="Vue d’ensemble et objectifs" id="{ABA716BF-3A5C-4ADB-94C9-CFEF84EBA240}">
          <p14:sldIdLst/>
        </p14:section>
        <p14:section name="Sujet 1" id="{6D9936A3-3945-4757-BC8B-B5C252D8E036}">
          <p14:sldIdLst/>
        </p14:section>
        <p14:section name="Exemples de diapositives pour les effets visuels" id="{BAB3A466-96C9-4230-9978-795378D75699}">
          <p14:sldIdLst/>
        </p14:section>
        <p14:section name="Étude de cas" id="{8C0305C9-B152-4FBA-A789-FE1976D53990}">
          <p14:sldIdLst/>
        </p14:section>
        <p14:section name="Conclusion et résumé" id="{790CEF5B-569A-4C2F-BED5-750B08C0E5AD}">
          <p14:sldIdLst/>
        </p14:section>
        <p14:section name="Annexe" id="{3F78B471-41DA-46F2-A8E4-97E471896AB3}">
          <p14:sldIdLst>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autoAdjust="0"/>
    <p:restoredTop sz="83977" autoAdjust="0"/>
  </p:normalViewPr>
  <p:slideViewPr>
    <p:cSldViewPr>
      <p:cViewPr varScale="1">
        <p:scale>
          <a:sx n="60" d="100"/>
          <a:sy n="60" d="100"/>
        </p:scale>
        <p:origin x="1548" y="6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332"/>
          </a:xfrm>
          <a:prstGeom prst="rect">
            <a:avLst/>
          </a:prstGeom>
        </p:spPr>
        <p:txBody>
          <a:bodyPr vert="horz" lIns="91440" tIns="45720" rIns="91440" bIns="45720" rtlCol="0"/>
          <a:lstStyle>
            <a:lvl1pPr algn="l" latinLnBrk="0">
              <a:defRPr lang="fr-FR" sz="1200"/>
            </a:lvl1pPr>
          </a:lstStyle>
          <a:p>
            <a:endParaRPr lang="fr-FR" dirty="0"/>
          </a:p>
        </p:txBody>
      </p:sp>
      <p:sp>
        <p:nvSpPr>
          <p:cNvPr id="3" name="Date Placeholder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latinLnBrk="0">
              <a:defRPr lang="fr-FR" sz="1200"/>
            </a:lvl1pPr>
          </a:lstStyle>
          <a:p>
            <a:fld id="{D83FDC75-7F73-4A4A-A77C-09AADF00E0EA}" type="datetimeFigureOut">
              <a:rPr lang="fr-FR" smtClean="0"/>
              <a:pPr/>
              <a:t>11/10/2020</a:t>
            </a:fld>
            <a:endParaRPr lang="fr-FR" dirty="0"/>
          </a:p>
        </p:txBody>
      </p:sp>
      <p:sp>
        <p:nvSpPr>
          <p:cNvPr id="4" name="Footer Placeholder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latinLnBrk="0">
              <a:defRPr lang="fr-FR" sz="1200"/>
            </a:lvl1pPr>
          </a:lstStyle>
          <a:p>
            <a:endParaRPr lang="fr-FR" dirty="0"/>
          </a:p>
        </p:txBody>
      </p:sp>
      <p:sp>
        <p:nvSpPr>
          <p:cNvPr id="5" name="Slide Number Placeholder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latinLnBrk="0">
              <a:defRPr lang="fr-FR" sz="1200"/>
            </a:lvl1pPr>
          </a:lstStyle>
          <a:p>
            <a:fld id="{459226BF-1F13-42D3-80DC-373E7ADD1EBC}" type="slidenum">
              <a:rPr lang="fr-FR" smtClean="0"/>
              <a:pPr/>
              <a:t>‹N°›</a:t>
            </a:fld>
            <a:endParaRPr lang="fr-FR"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332"/>
          </a:xfrm>
          <a:prstGeom prst="rect">
            <a:avLst/>
          </a:prstGeom>
        </p:spPr>
        <p:txBody>
          <a:bodyPr vert="horz" lIns="91440" tIns="45720" rIns="91440" bIns="45720" rtlCol="0"/>
          <a:lstStyle>
            <a:lvl1pPr algn="l" latinLnBrk="0">
              <a:defRPr lang="fr-FR" sz="1200"/>
            </a:lvl1pPr>
          </a:lstStyle>
          <a:p>
            <a:endParaRPr lang="fr-FR"/>
          </a:p>
        </p:txBody>
      </p:sp>
      <p:sp>
        <p:nvSpPr>
          <p:cNvPr id="3" name="Date Placeholder 2"/>
          <p:cNvSpPr>
            <a:spLocks noGrp="1"/>
          </p:cNvSpPr>
          <p:nvPr>
            <p:ph type="dt" idx="1"/>
          </p:nvPr>
        </p:nvSpPr>
        <p:spPr>
          <a:xfrm>
            <a:off x="3777607" y="0"/>
            <a:ext cx="2889938" cy="496332"/>
          </a:xfrm>
          <a:prstGeom prst="rect">
            <a:avLst/>
          </a:prstGeom>
        </p:spPr>
        <p:txBody>
          <a:bodyPr vert="horz" lIns="91440" tIns="45720" rIns="91440" bIns="45720" rtlCol="0"/>
          <a:lstStyle>
            <a:lvl1pPr algn="r" latinLnBrk="0">
              <a:defRPr lang="fr-FR" sz="1200"/>
            </a:lvl1pPr>
          </a:lstStyle>
          <a:p>
            <a:fld id="{48AEF76B-3757-4A0B-AF93-28494465C1DD}" type="datetimeFigureOut">
              <a:rPr lang="fr-FR"/>
              <a:pPr/>
              <a:t>11/10/2020</a:t>
            </a:fld>
            <a:endParaRPr lang="fr-FR"/>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Footer Placehold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latinLnBrk="0">
              <a:defRPr lang="fr-FR" sz="1200"/>
            </a:lvl1pPr>
          </a:lstStyle>
          <a:p>
            <a:endParaRPr lang="fr-FR"/>
          </a:p>
        </p:txBody>
      </p:sp>
      <p:sp>
        <p:nvSpPr>
          <p:cNvPr id="7" name="Slide Number Placehold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latinLnBrk="0">
              <a:defRPr lang="fr-FR" sz="1200"/>
            </a:lvl1pPr>
          </a:lstStyle>
          <a:p>
            <a:fld id="{75693FD4-8F83-4EF7-AC3F-0DC0388986B0}" type="slidenum">
              <a:rPr/>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Slide Number Placeholder 3"/>
          <p:cNvSpPr>
            <a:spLocks noGrp="1"/>
          </p:cNvSpPr>
          <p:nvPr>
            <p:ph type="sldNum" sz="quarter" idx="10"/>
          </p:nvPr>
        </p:nvSpPr>
        <p:spPr/>
        <p:txBody>
          <a:bodyPr/>
          <a:lstStyle/>
          <a:p>
            <a:fld id="{EC6EAC7D-5A89-47C2-8ABA-56C9C2DEF7A4}"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10</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11</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12</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13</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14</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15</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16</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17</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18</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19</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2</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20</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21</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22</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23</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24</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25</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26</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27</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28</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29</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3</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30</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31</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32</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33</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34</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35</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36</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37</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38</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39</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4</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40</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41</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42</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43</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44</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45</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46</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47</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48</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49</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5</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50</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51</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52</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53</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54</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55</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56</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57</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58</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3011" name="Rectangle 25"/>
          <p:cNvSpPr>
            <a:spLocks noGrp="1" noChangeArrowheads="1"/>
          </p:cNvSpPr>
          <p:nvPr>
            <p:ph type="ftr" sz="quarter" idx="4"/>
          </p:nvPr>
        </p:nvSpPr>
        <p:spPr>
          <a:noFill/>
        </p:spPr>
        <p:txBody>
          <a:bodyPr/>
          <a:lstStyle/>
          <a:p>
            <a:r>
              <a:rPr lang="fr-FR" dirty="0" smtClean="0"/>
              <a:t>Microsoft Confidentiel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fr-FR" smtClean="0"/>
              <a:pPr/>
              <a:t>59</a:t>
            </a:fld>
            <a:endParaRPr lang="fr-FR" dirty="0" smtClean="0"/>
          </a:p>
        </p:txBody>
      </p:sp>
      <p:sp>
        <p:nvSpPr>
          <p:cNvPr id="43013" name="Rectangle 2"/>
          <p:cNvSpPr>
            <a:spLocks noGrp="1" noRot="1" noChangeAspect="1" noChangeArrowheads="1" noTextEdit="1"/>
          </p:cNvSpPr>
          <p:nvPr>
            <p:ph type="sldImg"/>
          </p:nvPr>
        </p:nvSpPr>
        <p:spPr>
          <a:xfrm>
            <a:off x="854075" y="488950"/>
            <a:ext cx="4960938" cy="3722688"/>
          </a:xfrm>
          <a:ln/>
        </p:spPr>
      </p:sp>
      <p:sp>
        <p:nvSpPr>
          <p:cNvPr id="43014" name="Rectangle 3"/>
          <p:cNvSpPr>
            <a:spLocks noGrp="1" noChangeArrowheads="1"/>
          </p:cNvSpPr>
          <p:nvPr>
            <p:ph type="body" idx="1"/>
          </p:nvPr>
        </p:nvSpPr>
        <p:spPr>
          <a:xfrm>
            <a:off x="299022" y="4483600"/>
            <a:ext cx="6089167" cy="4997222"/>
          </a:xfrm>
          <a:noFill/>
          <a:ln/>
        </p:spPr>
        <p:txBody>
          <a:bodyPr/>
          <a:lstStyle/>
          <a:p>
            <a:endParaRPr lang="fr-FR"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6</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7</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8</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fr-FR" dirty="0" smtClean="0"/>
              <a:t>Microsoft </a:t>
            </a:r>
            <a:r>
              <a:rPr lang="fr-FR" b="1" dirty="0" smtClean="0"/>
              <a:t>Excellence en ingénierie</a:t>
            </a:r>
            <a:endParaRPr lang="fr-FR" dirty="0" smtClean="0"/>
          </a:p>
        </p:txBody>
      </p:sp>
      <p:sp>
        <p:nvSpPr>
          <p:cNvPr id="40963" name="Rectangle 25"/>
          <p:cNvSpPr>
            <a:spLocks noGrp="1" noChangeArrowheads="1"/>
          </p:cNvSpPr>
          <p:nvPr>
            <p:ph type="ftr" sz="quarter" idx="4"/>
          </p:nvPr>
        </p:nvSpPr>
        <p:spPr>
          <a:noFill/>
        </p:spPr>
        <p:txBody>
          <a:bodyPr/>
          <a:lstStyle/>
          <a:p>
            <a:r>
              <a:rPr lang="fr-FR" dirty="0" smtClean="0"/>
              <a:t>Microsoft Confidentiel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fr-FR" smtClean="0"/>
              <a:pPr/>
              <a:t>9</a:t>
            </a:fld>
            <a:endParaRPr lang="fr-FR" dirty="0" smtClean="0"/>
          </a:p>
        </p:txBody>
      </p:sp>
      <p:sp>
        <p:nvSpPr>
          <p:cNvPr id="40965" name="Rectangle 2"/>
          <p:cNvSpPr>
            <a:spLocks noGrp="1" noRot="1" noChangeAspect="1" noChangeArrowheads="1" noTextEdit="1"/>
          </p:cNvSpPr>
          <p:nvPr>
            <p:ph type="sldImg"/>
          </p:nvPr>
        </p:nvSpPr>
        <p:spPr>
          <a:xfrm>
            <a:off x="866775" y="487363"/>
            <a:ext cx="4933950" cy="3700462"/>
          </a:xfrm>
          <a:ln/>
        </p:spPr>
      </p:sp>
      <p:sp>
        <p:nvSpPr>
          <p:cNvPr id="40966" name="Rectangle 3"/>
          <p:cNvSpPr>
            <a:spLocks noGrp="1" noChangeArrowheads="1"/>
          </p:cNvSpPr>
          <p:nvPr>
            <p:ph type="body" idx="1"/>
          </p:nvPr>
        </p:nvSpPr>
        <p:spPr>
          <a:xfrm>
            <a:off x="299022" y="4493771"/>
            <a:ext cx="6089167" cy="4987051"/>
          </a:xfrm>
          <a:noFill/>
          <a:ln/>
        </p:spPr>
        <p:txBody>
          <a:bodyPr/>
          <a:lstStyle/>
          <a:p>
            <a:pPr>
              <a:buFontTx/>
              <a:buNone/>
            </a:pPr>
            <a:endParaRPr lang="fr-FR"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latinLnBrk="0">
              <a:defRPr lang="fr-FR" b="1" cap="small" baseline="0">
                <a:solidFill>
                  <a:srgbClr val="003300"/>
                </a:solidFill>
              </a:defRPr>
            </a:lvl1pPr>
          </a:lstStyle>
          <a:p>
            <a:r>
              <a:rPr lang="fr-FR"/>
              <a:t>Modifiez le style du titre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latinLnBrk="0">
              <a:buNone/>
              <a:defRPr lang="fr-FR" sz="2000" b="0">
                <a:solidFill>
                  <a:schemeClr val="tx1"/>
                </a:solidFill>
                <a:latin typeface="Georgia" pitchFamily="18" charset="0"/>
              </a:defRPr>
            </a:lvl1pPr>
            <a:lvl2pPr marL="457200" indent="0" algn="ctr" latinLnBrk="0">
              <a:buNone/>
              <a:defRPr lang="fr-FR">
                <a:solidFill>
                  <a:schemeClr val="tx1">
                    <a:tint val="75000"/>
                  </a:schemeClr>
                </a:solidFill>
              </a:defRPr>
            </a:lvl2pPr>
            <a:lvl3pPr marL="914400" indent="0" algn="ctr" latinLnBrk="0">
              <a:buNone/>
              <a:defRPr lang="fr-FR">
                <a:solidFill>
                  <a:schemeClr val="tx1">
                    <a:tint val="75000"/>
                  </a:schemeClr>
                </a:solidFill>
              </a:defRPr>
            </a:lvl3pPr>
            <a:lvl4pPr marL="1371600" indent="0" algn="ctr" latinLnBrk="0">
              <a:buNone/>
              <a:defRPr lang="fr-FR">
                <a:solidFill>
                  <a:schemeClr val="tx1">
                    <a:tint val="75000"/>
                  </a:schemeClr>
                </a:solidFill>
              </a:defRPr>
            </a:lvl4pPr>
            <a:lvl5pPr marL="1828800" indent="0" algn="ctr" latinLnBrk="0">
              <a:buNone/>
              <a:defRPr lang="fr-FR">
                <a:solidFill>
                  <a:schemeClr val="tx1">
                    <a:tint val="75000"/>
                  </a:schemeClr>
                </a:solidFill>
              </a:defRPr>
            </a:lvl5pPr>
            <a:lvl6pPr marL="2286000" indent="0" algn="ctr" latinLnBrk="0">
              <a:buNone/>
              <a:defRPr lang="fr-FR">
                <a:solidFill>
                  <a:schemeClr val="tx1">
                    <a:tint val="75000"/>
                  </a:schemeClr>
                </a:solidFill>
              </a:defRPr>
            </a:lvl6pPr>
            <a:lvl7pPr marL="2743200" indent="0" algn="ctr" latinLnBrk="0">
              <a:buNone/>
              <a:defRPr lang="fr-FR">
                <a:solidFill>
                  <a:schemeClr val="tx1">
                    <a:tint val="75000"/>
                  </a:schemeClr>
                </a:solidFill>
              </a:defRPr>
            </a:lvl7pPr>
            <a:lvl8pPr marL="3200400" indent="0" algn="ctr" latinLnBrk="0">
              <a:buNone/>
              <a:defRPr lang="fr-FR">
                <a:solidFill>
                  <a:schemeClr val="tx1">
                    <a:tint val="75000"/>
                  </a:schemeClr>
                </a:solidFill>
              </a:defRPr>
            </a:lvl8pPr>
            <a:lvl9pPr marL="3657600" indent="0" algn="ctr" latinLnBrk="0">
              <a:buNone/>
              <a:defRPr lang="fr-FR">
                <a:solidFill>
                  <a:schemeClr val="tx1">
                    <a:tint val="75000"/>
                  </a:schemeClr>
                </a:solidFill>
              </a:defRPr>
            </a:lvl9pPr>
          </a:lstStyle>
          <a:p>
            <a:r>
              <a:rPr lang="fr-FR" smtClean="0"/>
              <a:t>Cliquez pour modifier le style des sous-titres du masque</a:t>
            </a:r>
            <a:endParaRPr lang="fr-F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latinLnBrk="0">
              <a:buNone/>
              <a:defRPr lang="fr-FR" sz="2000" baseline="0"/>
            </a:lvl1pPr>
          </a:lstStyle>
          <a:p>
            <a:r>
              <a:rPr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Date Placeholder 2"/>
          <p:cNvSpPr>
            <a:spLocks noGrp="1"/>
          </p:cNvSpPr>
          <p:nvPr>
            <p:ph type="dt" sz="half" idx="10"/>
          </p:nvPr>
        </p:nvSpPr>
        <p:spPr/>
        <p:txBody>
          <a:bodyPr/>
          <a:lstStyle/>
          <a:p>
            <a:r>
              <a:rPr lang="fr-FR" smtClean="0"/>
              <a:t>12/17/2009</a:t>
            </a:r>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3D6E5A2-EC83-451F-A719-9AC1370DD5CF}" type="slidenum">
              <a:rPr/>
              <a:pPr/>
              <a:t>‹N°›</a:t>
            </a:fld>
            <a:endParaRPr lang="fr-FR"/>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smtClean="0"/>
              <a:t>12/17/2009</a:t>
            </a:r>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3D6E5A2-EC83-451F-A719-9AC1370DD5CF}" type="slidenum">
              <a:rPr/>
              <a:pPr/>
              <a:t>‹N°›</a:t>
            </a:fld>
            <a:endParaRPr lang="fr-FR"/>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rrière-plan uniquemen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r>
              <a:rPr lang="fr-FR" smtClean="0"/>
              <a:t>12/17/2009</a:t>
            </a:r>
            <a:endParaRPr lang="fr-FR"/>
          </a:p>
        </p:txBody>
      </p:sp>
      <p:sp>
        <p:nvSpPr>
          <p:cNvPr id="4" name="Footer Placeholder 4"/>
          <p:cNvSpPr>
            <a:spLocks noGrp="1"/>
          </p:cNvSpPr>
          <p:nvPr>
            <p:ph type="ftr" sz="quarter" idx="11"/>
          </p:nvPr>
        </p:nvSpPr>
        <p:spPr>
          <a:xfrm>
            <a:off x="3352800" y="6356350"/>
            <a:ext cx="2895600" cy="365125"/>
          </a:xfrm>
        </p:spPr>
        <p:txBody>
          <a:bodyPr/>
          <a:lstStyle/>
          <a:p>
            <a:endParaRPr lang="fr-FR"/>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a:pPr/>
              <a:t>‹N°›</a:t>
            </a:fld>
            <a:endParaRPr lang="fr-FR"/>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tête de section">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latinLnBrk="0">
              <a:defRPr lang="fr-FR" sz="4000" b="1" cap="small" baseline="0">
                <a:solidFill>
                  <a:srgbClr val="003300"/>
                </a:solidFill>
              </a:defRPr>
            </a:lvl1pPr>
          </a:lstStyle>
          <a:p>
            <a:r>
              <a:rPr lang="fr-FR"/>
              <a:t>Modifiez le style du titre</a:t>
            </a:r>
          </a:p>
        </p:txBody>
      </p:sp>
      <p:sp>
        <p:nvSpPr>
          <p:cNvPr id="4" name="Date Placeholder 3"/>
          <p:cNvSpPr>
            <a:spLocks noGrp="1"/>
          </p:cNvSpPr>
          <p:nvPr>
            <p:ph type="dt" sz="half" idx="10"/>
          </p:nvPr>
        </p:nvSpPr>
        <p:spPr/>
        <p:txBody>
          <a:bodyPr/>
          <a:lstStyle/>
          <a:p>
            <a:r>
              <a:rPr lang="fr-FR" smtClean="0"/>
              <a:t>12/17/2009</a:t>
            </a:r>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3D6E5A2-EC83-451F-A719-9AC1370DD5CF}" type="slidenum">
              <a:rPr/>
              <a:pPr/>
              <a:t>‹N°›</a:t>
            </a:fld>
            <a:endParaRPr lang="fr-FR"/>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latinLnBrk="0">
              <a:buNone/>
              <a:defRPr lang="fr-FR" sz="1800"/>
            </a:lvl1pPr>
          </a:lstStyle>
          <a:p>
            <a:r>
              <a:rPr lang="fr-FR"/>
              <a:t>Logo de la société</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latinLnBrk="0">
              <a:defRPr lang="fr-FR"/>
            </a:lvl1pPr>
          </a:lstStyle>
          <a:p>
            <a:r>
              <a:rPr lang="fr-FR"/>
              <a:t>Modifiez le style du titre</a:t>
            </a:r>
          </a:p>
        </p:txBody>
      </p:sp>
      <p:sp>
        <p:nvSpPr>
          <p:cNvPr id="3" name="Content Placeholder 2"/>
          <p:cNvSpPr>
            <a:spLocks noGrp="1"/>
          </p:cNvSpPr>
          <p:nvPr>
            <p:ph idx="1"/>
          </p:nvPr>
        </p:nvSpPr>
        <p:spPr>
          <a:xfrm>
            <a:off x="762000" y="1596413"/>
            <a:ext cx="8077200" cy="4297363"/>
          </a:xfrm>
        </p:spPr>
        <p:txBody>
          <a:bodyPr>
            <a:normAutofit/>
          </a:bodyPr>
          <a:lstStyle>
            <a:lvl1pPr latinLnBrk="0">
              <a:defRPr lang="fr-FR" sz="3200">
                <a:latin typeface="+mn-lt"/>
              </a:defRPr>
            </a:lvl1pPr>
            <a:lvl2pPr latinLnBrk="0">
              <a:defRPr lang="fr-FR" sz="2800">
                <a:latin typeface="+mn-lt"/>
              </a:defRPr>
            </a:lvl2pPr>
            <a:lvl3pPr latinLnBrk="0">
              <a:defRPr lang="fr-FR" sz="2400">
                <a:latin typeface="+mn-lt"/>
              </a:defRPr>
            </a:lvl3pPr>
            <a:lvl4pPr latinLnBrk="0">
              <a:defRPr lang="fr-FR" sz="2400">
                <a:latin typeface="+mn-lt"/>
              </a:defRPr>
            </a:lvl4pPr>
            <a:lvl5pPr latinLnBrk="0">
              <a:defRPr lang="fr-FR" sz="2400">
                <a:latin typeface="+mn-lt"/>
              </a:defRPr>
            </a:lvl5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Date Placeholder 3"/>
          <p:cNvSpPr>
            <a:spLocks noGrp="1"/>
          </p:cNvSpPr>
          <p:nvPr>
            <p:ph type="dt" sz="half" idx="10"/>
          </p:nvPr>
        </p:nvSpPr>
        <p:spPr/>
        <p:txBody>
          <a:bodyPr/>
          <a:lstStyle/>
          <a:p>
            <a:r>
              <a:rPr lang="fr-FR" smtClean="0"/>
              <a:t>12/17/2009</a:t>
            </a:r>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a:pPr/>
              <a:t>‹N°›</a:t>
            </a:fld>
            <a:endParaRPr lang="fr-FR"/>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Content Placeholder 2"/>
          <p:cNvSpPr>
            <a:spLocks noGrp="1"/>
          </p:cNvSpPr>
          <p:nvPr>
            <p:ph sz="half" idx="1"/>
          </p:nvPr>
        </p:nvSpPr>
        <p:spPr>
          <a:xfrm>
            <a:off x="685800" y="1600200"/>
            <a:ext cx="4038600" cy="4525963"/>
          </a:xfrm>
        </p:spPr>
        <p:txBody>
          <a:bodyPr/>
          <a:lstStyle>
            <a:lvl1pPr latinLnBrk="0">
              <a:defRPr lang="fr-FR" sz="2800"/>
            </a:lvl1pPr>
            <a:lvl2pPr latinLnBrk="0">
              <a:defRPr lang="fr-FR" sz="2400"/>
            </a:lvl2pPr>
            <a:lvl3pPr latinLnBrk="0">
              <a:defRPr lang="fr-FR" sz="2000"/>
            </a:lvl3pPr>
            <a:lvl4pPr latinLnBrk="0">
              <a:defRPr lang="fr-FR" sz="1800"/>
            </a:lvl4pPr>
            <a:lvl5pPr latinLnBrk="0">
              <a:defRPr lang="fr-FR" sz="1800"/>
            </a:lvl5pPr>
            <a:lvl6pPr latinLnBrk="0">
              <a:defRPr lang="fr-FR" sz="1800"/>
            </a:lvl6pPr>
            <a:lvl7pPr latinLnBrk="0">
              <a:defRPr lang="fr-FR" sz="1800"/>
            </a:lvl7pPr>
            <a:lvl8pPr latinLnBrk="0">
              <a:defRPr lang="fr-FR" sz="1800"/>
            </a:lvl8pPr>
            <a:lvl9pPr latinLnBrk="0">
              <a:defRPr lang="fr-F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Content Placeholder 3"/>
          <p:cNvSpPr>
            <a:spLocks noGrp="1"/>
          </p:cNvSpPr>
          <p:nvPr>
            <p:ph sz="half" idx="2"/>
          </p:nvPr>
        </p:nvSpPr>
        <p:spPr>
          <a:xfrm>
            <a:off x="4876800" y="1600200"/>
            <a:ext cx="4038600" cy="4525963"/>
          </a:xfrm>
        </p:spPr>
        <p:txBody>
          <a:bodyPr/>
          <a:lstStyle>
            <a:lvl1pPr latinLnBrk="0">
              <a:defRPr lang="fr-FR" sz="2800"/>
            </a:lvl1pPr>
            <a:lvl2pPr latinLnBrk="0">
              <a:defRPr lang="fr-FR" sz="2400"/>
            </a:lvl2pPr>
            <a:lvl3pPr latinLnBrk="0">
              <a:defRPr lang="fr-FR" sz="2000"/>
            </a:lvl3pPr>
            <a:lvl4pPr latinLnBrk="0">
              <a:defRPr lang="fr-FR" sz="1800"/>
            </a:lvl4pPr>
            <a:lvl5pPr latinLnBrk="0">
              <a:defRPr lang="fr-FR" sz="1800"/>
            </a:lvl5pPr>
            <a:lvl6pPr latinLnBrk="0">
              <a:defRPr lang="fr-FR" sz="1800"/>
            </a:lvl6pPr>
            <a:lvl7pPr latinLnBrk="0">
              <a:defRPr lang="fr-FR" sz="1800"/>
            </a:lvl7pPr>
            <a:lvl8pPr latinLnBrk="0">
              <a:defRPr lang="fr-FR" sz="1800"/>
            </a:lvl8pPr>
            <a:lvl9pPr latinLnBrk="0">
              <a:defRPr lang="fr-F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Date Placeholder 4"/>
          <p:cNvSpPr>
            <a:spLocks noGrp="1"/>
          </p:cNvSpPr>
          <p:nvPr>
            <p:ph type="dt" sz="half" idx="10"/>
          </p:nvPr>
        </p:nvSpPr>
        <p:spPr/>
        <p:txBody>
          <a:bodyPr/>
          <a:lstStyle/>
          <a:p>
            <a:r>
              <a:rPr lang="fr-FR" smtClean="0"/>
              <a:t>12/17/2009</a:t>
            </a:r>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3D6E5A2-EC83-451F-A719-9AC1370DD5CF}" type="slidenum">
              <a:rPr/>
              <a:pPr/>
              <a:t>‹N°›</a:t>
            </a:fld>
            <a:endParaRPr lang="fr-FR"/>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latinLnBrk="0">
              <a:defRPr lang="fr-FR"/>
            </a:lvl1pPr>
          </a:lstStyle>
          <a:p>
            <a:r>
              <a:rPr lang="fr-FR" smtClean="0"/>
              <a:t>Cliquez pour modifier le style du titre</a:t>
            </a:r>
            <a:endParaRPr lang="fr-FR"/>
          </a:p>
        </p:txBody>
      </p:sp>
      <p:sp>
        <p:nvSpPr>
          <p:cNvPr id="3" name="Text Placeholder 2"/>
          <p:cNvSpPr>
            <a:spLocks noGrp="1"/>
          </p:cNvSpPr>
          <p:nvPr>
            <p:ph type="body" idx="1"/>
          </p:nvPr>
        </p:nvSpPr>
        <p:spPr>
          <a:xfrm>
            <a:off x="685800" y="1535113"/>
            <a:ext cx="4040188" cy="639762"/>
          </a:xfrm>
        </p:spPr>
        <p:txBody>
          <a:bodyPr anchor="b"/>
          <a:lstStyle>
            <a:lvl1pPr marL="0" indent="0" latinLnBrk="0">
              <a:buNone/>
              <a:defRPr lang="fr-FR" sz="2400" b="1"/>
            </a:lvl1pPr>
            <a:lvl2pPr marL="457200" indent="0" latinLnBrk="0">
              <a:buNone/>
              <a:defRPr lang="fr-FR" sz="2000" b="1"/>
            </a:lvl2pPr>
            <a:lvl3pPr marL="914400" indent="0" latinLnBrk="0">
              <a:buNone/>
              <a:defRPr lang="fr-FR" sz="1800" b="1"/>
            </a:lvl3pPr>
            <a:lvl4pPr marL="1371600" indent="0" latinLnBrk="0">
              <a:buNone/>
              <a:defRPr lang="fr-FR" sz="1600" b="1"/>
            </a:lvl4pPr>
            <a:lvl5pPr marL="1828800" indent="0" latinLnBrk="0">
              <a:buNone/>
              <a:defRPr lang="fr-FR" sz="1600" b="1"/>
            </a:lvl5pPr>
            <a:lvl6pPr marL="2286000" indent="0" latinLnBrk="0">
              <a:buNone/>
              <a:defRPr lang="fr-FR" sz="1600" b="1"/>
            </a:lvl6pPr>
            <a:lvl7pPr marL="2743200" indent="0" latinLnBrk="0">
              <a:buNone/>
              <a:defRPr lang="fr-FR" sz="1600" b="1"/>
            </a:lvl7pPr>
            <a:lvl8pPr marL="3200400" indent="0" latinLnBrk="0">
              <a:buNone/>
              <a:defRPr lang="fr-FR" sz="1600" b="1"/>
            </a:lvl8pPr>
            <a:lvl9pPr marL="3657600" indent="0" latinLnBrk="0">
              <a:buNone/>
              <a:defRPr lang="fr-F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685800" y="2174875"/>
            <a:ext cx="4040188" cy="3951288"/>
          </a:xfrm>
        </p:spPr>
        <p:txBody>
          <a:bodyPr/>
          <a:lstStyle>
            <a:lvl1pPr latinLnBrk="0">
              <a:defRPr lang="fr-FR" sz="2400"/>
            </a:lvl1pPr>
            <a:lvl2pPr latinLnBrk="0">
              <a:defRPr lang="fr-FR" sz="2000"/>
            </a:lvl2pPr>
            <a:lvl3pPr latinLnBrk="0">
              <a:defRPr lang="fr-FR" sz="1800"/>
            </a:lvl3pPr>
            <a:lvl4pPr latinLnBrk="0">
              <a:defRPr lang="fr-FR" sz="1600"/>
            </a:lvl4pPr>
            <a:lvl5pPr latinLnBrk="0">
              <a:defRPr lang="fr-FR" sz="1600"/>
            </a:lvl5pPr>
            <a:lvl6pPr latinLnBrk="0">
              <a:defRPr lang="fr-FR" sz="1600"/>
            </a:lvl6pPr>
            <a:lvl7pPr latinLnBrk="0">
              <a:defRPr lang="fr-FR" sz="1600"/>
            </a:lvl7pPr>
            <a:lvl8pPr latinLnBrk="0">
              <a:defRPr lang="fr-FR" sz="1600"/>
            </a:lvl8pPr>
            <a:lvl9pPr latinLnBrk="0">
              <a:defRPr lang="fr-F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Text Placeholder 4"/>
          <p:cNvSpPr>
            <a:spLocks noGrp="1"/>
          </p:cNvSpPr>
          <p:nvPr>
            <p:ph type="body" sz="quarter" idx="3"/>
          </p:nvPr>
        </p:nvSpPr>
        <p:spPr>
          <a:xfrm>
            <a:off x="4873625" y="1535113"/>
            <a:ext cx="4041775" cy="639762"/>
          </a:xfrm>
        </p:spPr>
        <p:txBody>
          <a:bodyPr anchor="b"/>
          <a:lstStyle>
            <a:lvl1pPr marL="0" indent="0" latinLnBrk="0">
              <a:buNone/>
              <a:defRPr lang="fr-FR" sz="2400" b="1"/>
            </a:lvl1pPr>
            <a:lvl2pPr marL="457200" indent="0" latinLnBrk="0">
              <a:buNone/>
              <a:defRPr lang="fr-FR" sz="2000" b="1"/>
            </a:lvl2pPr>
            <a:lvl3pPr marL="914400" indent="0" latinLnBrk="0">
              <a:buNone/>
              <a:defRPr lang="fr-FR" sz="1800" b="1"/>
            </a:lvl3pPr>
            <a:lvl4pPr marL="1371600" indent="0" latinLnBrk="0">
              <a:buNone/>
              <a:defRPr lang="fr-FR" sz="1600" b="1"/>
            </a:lvl4pPr>
            <a:lvl5pPr marL="1828800" indent="0" latinLnBrk="0">
              <a:buNone/>
              <a:defRPr lang="fr-FR" sz="1600" b="1"/>
            </a:lvl5pPr>
            <a:lvl6pPr marL="2286000" indent="0" latinLnBrk="0">
              <a:buNone/>
              <a:defRPr lang="fr-FR" sz="1600" b="1"/>
            </a:lvl6pPr>
            <a:lvl7pPr marL="2743200" indent="0" latinLnBrk="0">
              <a:buNone/>
              <a:defRPr lang="fr-FR" sz="1600" b="1"/>
            </a:lvl7pPr>
            <a:lvl8pPr marL="3200400" indent="0" latinLnBrk="0">
              <a:buNone/>
              <a:defRPr lang="fr-FR" sz="1600" b="1"/>
            </a:lvl8pPr>
            <a:lvl9pPr marL="3657600" indent="0" latinLnBrk="0">
              <a:buNone/>
              <a:defRPr lang="fr-F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873625" y="2174875"/>
            <a:ext cx="4041775" cy="3951288"/>
          </a:xfrm>
        </p:spPr>
        <p:txBody>
          <a:bodyPr/>
          <a:lstStyle>
            <a:lvl1pPr latinLnBrk="0">
              <a:defRPr lang="fr-FR" sz="2400"/>
            </a:lvl1pPr>
            <a:lvl2pPr latinLnBrk="0">
              <a:defRPr lang="fr-FR" sz="2000"/>
            </a:lvl2pPr>
            <a:lvl3pPr latinLnBrk="0">
              <a:defRPr lang="fr-FR" sz="1800"/>
            </a:lvl3pPr>
            <a:lvl4pPr latinLnBrk="0">
              <a:defRPr lang="fr-FR" sz="1600"/>
            </a:lvl4pPr>
            <a:lvl5pPr latinLnBrk="0">
              <a:defRPr lang="fr-FR" sz="1600"/>
            </a:lvl5pPr>
            <a:lvl6pPr latinLnBrk="0">
              <a:defRPr lang="fr-FR" sz="1600"/>
            </a:lvl6pPr>
            <a:lvl7pPr latinLnBrk="0">
              <a:defRPr lang="fr-FR" sz="1600"/>
            </a:lvl7pPr>
            <a:lvl8pPr latinLnBrk="0">
              <a:defRPr lang="fr-FR" sz="1600"/>
            </a:lvl8pPr>
            <a:lvl9pPr latinLnBrk="0">
              <a:defRPr lang="fr-F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Date Placeholder 6"/>
          <p:cNvSpPr>
            <a:spLocks noGrp="1"/>
          </p:cNvSpPr>
          <p:nvPr>
            <p:ph type="dt" sz="half" idx="10"/>
          </p:nvPr>
        </p:nvSpPr>
        <p:spPr/>
        <p:txBody>
          <a:bodyPr/>
          <a:lstStyle/>
          <a:p>
            <a:r>
              <a:rPr lang="fr-FR" smtClean="0"/>
              <a:t>12/17/2009</a:t>
            </a:r>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3D6E5A2-EC83-451F-A719-9AC1370DD5CF}" type="slidenum">
              <a:rPr/>
              <a:pPr/>
              <a:t>‹N°›</a:t>
            </a:fld>
            <a:endParaRPr lang="fr-F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latinLnBrk="0">
              <a:defRPr lang="fr-FR" sz="2000" b="1"/>
            </a:lvl1pPr>
          </a:lstStyle>
          <a:p>
            <a:r>
              <a:rPr lang="fr-FR" smtClean="0"/>
              <a:t>Cliquez pour modifier le style du titre</a:t>
            </a:r>
            <a:endParaRPr lang="fr-FR"/>
          </a:p>
        </p:txBody>
      </p:sp>
      <p:sp>
        <p:nvSpPr>
          <p:cNvPr id="3" name="Content Placeholder 2"/>
          <p:cNvSpPr>
            <a:spLocks noGrp="1"/>
          </p:cNvSpPr>
          <p:nvPr>
            <p:ph idx="1"/>
          </p:nvPr>
        </p:nvSpPr>
        <p:spPr>
          <a:xfrm>
            <a:off x="3803650" y="273050"/>
            <a:ext cx="5111750" cy="5853113"/>
          </a:xfrm>
        </p:spPr>
        <p:txBody>
          <a:bodyPr/>
          <a:lstStyle>
            <a:lvl1pPr latinLnBrk="0">
              <a:defRPr lang="fr-FR" sz="3200"/>
            </a:lvl1pPr>
            <a:lvl2pPr latinLnBrk="0">
              <a:defRPr lang="fr-FR" sz="2800"/>
            </a:lvl2pPr>
            <a:lvl3pPr latinLnBrk="0">
              <a:defRPr lang="fr-FR" sz="2400"/>
            </a:lvl3pPr>
            <a:lvl4pPr latinLnBrk="0">
              <a:defRPr lang="fr-FR" sz="2000"/>
            </a:lvl4pPr>
            <a:lvl5pPr latinLnBrk="0">
              <a:defRPr lang="fr-FR" sz="2000"/>
            </a:lvl5pPr>
            <a:lvl6pPr latinLnBrk="0">
              <a:defRPr lang="fr-FR" sz="2000"/>
            </a:lvl6pPr>
            <a:lvl7pPr latinLnBrk="0">
              <a:defRPr lang="fr-FR" sz="2000"/>
            </a:lvl7pPr>
            <a:lvl8pPr latinLnBrk="0">
              <a:defRPr lang="fr-FR" sz="2000"/>
            </a:lvl8pPr>
            <a:lvl9pPr latinLnBrk="0">
              <a:defRPr lang="fr-F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Text Placeholder 3"/>
          <p:cNvSpPr>
            <a:spLocks noGrp="1"/>
          </p:cNvSpPr>
          <p:nvPr>
            <p:ph type="body" sz="half" idx="2"/>
          </p:nvPr>
        </p:nvSpPr>
        <p:spPr>
          <a:xfrm>
            <a:off x="685800" y="1435100"/>
            <a:ext cx="3008313" cy="4691063"/>
          </a:xfrm>
        </p:spPr>
        <p:txBody>
          <a:bodyPr/>
          <a:lstStyle>
            <a:lvl1pPr marL="0" indent="0" latinLnBrk="0">
              <a:buNone/>
              <a:defRPr lang="fr-FR" sz="1400"/>
            </a:lvl1pPr>
            <a:lvl2pPr marL="457200" indent="0" latinLnBrk="0">
              <a:buNone/>
              <a:defRPr lang="fr-FR" sz="1200"/>
            </a:lvl2pPr>
            <a:lvl3pPr marL="914400" indent="0" latinLnBrk="0">
              <a:buNone/>
              <a:defRPr lang="fr-FR" sz="1000"/>
            </a:lvl3pPr>
            <a:lvl4pPr marL="1371600" indent="0" latinLnBrk="0">
              <a:buNone/>
              <a:defRPr lang="fr-FR" sz="900"/>
            </a:lvl4pPr>
            <a:lvl5pPr marL="1828800" indent="0" latinLnBrk="0">
              <a:buNone/>
              <a:defRPr lang="fr-FR" sz="900"/>
            </a:lvl5pPr>
            <a:lvl6pPr marL="2286000" indent="0" latinLnBrk="0">
              <a:buNone/>
              <a:defRPr lang="fr-FR" sz="900"/>
            </a:lvl6pPr>
            <a:lvl7pPr marL="2743200" indent="0" latinLnBrk="0">
              <a:buNone/>
              <a:defRPr lang="fr-FR" sz="900"/>
            </a:lvl7pPr>
            <a:lvl8pPr marL="3200400" indent="0" latinLnBrk="0">
              <a:buNone/>
              <a:defRPr lang="fr-FR" sz="900"/>
            </a:lvl8pPr>
            <a:lvl9pPr marL="3657600" indent="0" latinLnBrk="0">
              <a:buNone/>
              <a:defRPr lang="fr-F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r>
              <a:rPr lang="fr-FR" smtClean="0"/>
              <a:t>12/17/2009</a:t>
            </a:r>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3D6E5A2-EC83-451F-A719-9AC1370DD5CF}" type="slidenum">
              <a:rPr/>
              <a:pPr/>
              <a:t>‹N°›</a:t>
            </a:fld>
            <a:endParaRPr lang="fr-FR"/>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latinLnBrk="0">
              <a:defRPr lang="fr-FR" sz="2000" b="1"/>
            </a:lvl1pPr>
          </a:lstStyle>
          <a:p>
            <a:r>
              <a:rPr lang="fr-FR" smtClean="0"/>
              <a:t>Cliquez pour modifier le style du titre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latinLnBrk="0">
              <a:buNone/>
              <a:defRPr lang="fr-FR" sz="3200"/>
            </a:lvl1pPr>
            <a:lvl2pPr marL="457200" indent="0" latinLnBrk="0">
              <a:buNone/>
              <a:defRPr lang="fr-FR" sz="2800"/>
            </a:lvl2pPr>
            <a:lvl3pPr marL="914400" indent="0" latinLnBrk="0">
              <a:buNone/>
              <a:defRPr lang="fr-FR" sz="2400"/>
            </a:lvl3pPr>
            <a:lvl4pPr marL="1371600" indent="0" latinLnBrk="0">
              <a:buNone/>
              <a:defRPr lang="fr-FR" sz="2000"/>
            </a:lvl4pPr>
            <a:lvl5pPr marL="1828800" indent="0" latinLnBrk="0">
              <a:buNone/>
              <a:defRPr lang="fr-FR" sz="2000"/>
            </a:lvl5pPr>
            <a:lvl6pPr marL="2286000" indent="0" latinLnBrk="0">
              <a:buNone/>
              <a:defRPr lang="fr-FR" sz="2000"/>
            </a:lvl6pPr>
            <a:lvl7pPr marL="2743200" indent="0" latinLnBrk="0">
              <a:buNone/>
              <a:defRPr lang="fr-FR" sz="2000"/>
            </a:lvl7pPr>
            <a:lvl8pPr marL="3200400" indent="0" latinLnBrk="0">
              <a:buNone/>
              <a:defRPr lang="fr-FR" sz="2000"/>
            </a:lvl8pPr>
            <a:lvl9pPr marL="3657600" indent="0" latinLnBrk="0">
              <a:buNone/>
              <a:defRPr lang="fr-FR" sz="2000"/>
            </a:lvl9pPr>
          </a:lstStyle>
          <a:p>
            <a:r>
              <a:rPr lang="fr-FR" smtClean="0"/>
              <a:t>Cliquez sur l'icône pour ajouter une image</a:t>
            </a:r>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latinLnBrk="0">
              <a:buNone/>
              <a:defRPr lang="fr-FR" sz="1400"/>
            </a:lvl1pPr>
            <a:lvl2pPr marL="457200" indent="0" latinLnBrk="0">
              <a:buNone/>
              <a:defRPr lang="fr-FR" sz="1200"/>
            </a:lvl2pPr>
            <a:lvl3pPr marL="914400" indent="0" latinLnBrk="0">
              <a:buNone/>
              <a:defRPr lang="fr-FR" sz="1000"/>
            </a:lvl3pPr>
            <a:lvl4pPr marL="1371600" indent="0" latinLnBrk="0">
              <a:buNone/>
              <a:defRPr lang="fr-FR" sz="900"/>
            </a:lvl4pPr>
            <a:lvl5pPr marL="1828800" indent="0" latinLnBrk="0">
              <a:buNone/>
              <a:defRPr lang="fr-FR" sz="900"/>
            </a:lvl5pPr>
            <a:lvl6pPr marL="2286000" indent="0" latinLnBrk="0">
              <a:buNone/>
              <a:defRPr lang="fr-FR" sz="900"/>
            </a:lvl6pPr>
            <a:lvl7pPr marL="2743200" indent="0" latinLnBrk="0">
              <a:buNone/>
              <a:defRPr lang="fr-FR" sz="900"/>
            </a:lvl7pPr>
            <a:lvl8pPr marL="3200400" indent="0" latinLnBrk="0">
              <a:buNone/>
              <a:defRPr lang="fr-FR" sz="900"/>
            </a:lvl8pPr>
            <a:lvl9pPr marL="3657600" indent="0" latinLnBrk="0">
              <a:buNone/>
              <a:defRPr lang="fr-F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r>
              <a:rPr lang="fr-FR" smtClean="0"/>
              <a:t>12/17/2009</a:t>
            </a:r>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3D6E5A2-EC83-451F-A719-9AC1370DD5CF}" type="slidenum">
              <a:rPr/>
              <a:pPr/>
              <a:t>‹N°›</a:t>
            </a:fld>
            <a:endParaRPr lang="fr-FR"/>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Date Placeholder 3"/>
          <p:cNvSpPr>
            <a:spLocks noGrp="1"/>
          </p:cNvSpPr>
          <p:nvPr>
            <p:ph type="dt" sz="half" idx="10"/>
          </p:nvPr>
        </p:nvSpPr>
        <p:spPr/>
        <p:txBody>
          <a:bodyPr/>
          <a:lstStyle/>
          <a:p>
            <a:r>
              <a:rPr lang="fr-FR" smtClean="0"/>
              <a:t>12/17/2009</a:t>
            </a:r>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3D6E5A2-EC83-451F-A719-9AC1370DD5CF}" type="slidenum">
              <a:rPr/>
              <a:pPr/>
              <a:t>‹N°›</a:t>
            </a:fld>
            <a:endParaRPr lang="fr-F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fr-FR" smtClean="0"/>
              <a:t>Cliquez pour modifier le style du titre</a:t>
            </a:r>
            <a:endParaRPr lang="fr-FR"/>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Date Placeholder 3"/>
          <p:cNvSpPr>
            <a:spLocks noGrp="1"/>
          </p:cNvSpPr>
          <p:nvPr>
            <p:ph type="dt" sz="half" idx="10"/>
          </p:nvPr>
        </p:nvSpPr>
        <p:spPr/>
        <p:txBody>
          <a:bodyPr/>
          <a:lstStyle/>
          <a:p>
            <a:r>
              <a:rPr lang="fr-FR" smtClean="0"/>
              <a:t>12/17/2009</a:t>
            </a:r>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3D6E5A2-EC83-451F-A719-9AC1370DD5CF}" type="slidenum">
              <a:rPr/>
              <a:pPr/>
              <a:t>‹N°›</a:t>
            </a:fld>
            <a:endParaRPr lang="fr-F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fr-FR"/>
              <a:t>Modifiez le style du titre</a:t>
            </a:r>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latinLnBrk="0">
              <a:defRPr lang="fr-FR" sz="1200">
                <a:solidFill>
                  <a:schemeClr val="tx1">
                    <a:tint val="75000"/>
                  </a:schemeClr>
                </a:solidFill>
              </a:defRPr>
            </a:lvl1pPr>
          </a:lstStyle>
          <a:p>
            <a:r>
              <a:rPr lang="fr-FR" smtClean="0"/>
              <a:t>12/17/2009</a:t>
            </a:r>
            <a:endParaRPr lang="fr-FR"/>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latinLnBrk="0">
              <a:defRPr lang="fr-F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latinLnBrk="0">
              <a:defRPr lang="fr-FR" sz="1200">
                <a:solidFill>
                  <a:schemeClr val="tx1">
                    <a:tint val="75000"/>
                  </a:schemeClr>
                </a:solidFill>
              </a:defRPr>
            </a:lvl1pPr>
          </a:lstStyle>
          <a:p>
            <a:fld id="{33D6E5A2-EC83-451F-A719-9AC1370DD5CF}" type="slidenum">
              <a:rPr/>
              <a:pPr/>
              <a:t>‹N°›</a:t>
            </a:fld>
            <a:endParaRPr lang="fr-FR"/>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hf hdr="0" ftr="0" dt="0"/>
  <p:txStyles>
    <p:titleStyle>
      <a:lvl1pPr algn="l" defTabSz="914400" rtl="0" eaLnBrk="1" latinLnBrk="0" hangingPunct="1">
        <a:spcBef>
          <a:spcPct val="0"/>
        </a:spcBef>
        <a:buNone/>
        <a:defRPr lang="fr-F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lang="fr-F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fr-F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lang="fr-F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fr-F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fr-F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fr-FR" sz="20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notesSlide" Target="../notesSlides/notesSlide11.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notesSlide" Target="../notesSlides/notesSlide13.xml"/><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6.png"/><Relationship Id="rId5" Type="http://schemas.openxmlformats.org/officeDocument/2006/relationships/notesSlide" Target="../notesSlides/notesSlide14.xml"/><Relationship Id="rId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notesSlide" Target="../notesSlides/notesSlide15.xml"/><Relationship Id="rId4"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47.xml"/><Relationship Id="rId7" Type="http://schemas.openxmlformats.org/officeDocument/2006/relationships/package" Target="../embeddings/Feuille_de_calcul_Microsoft_Excel.xlsx"/><Relationship Id="rId2" Type="http://schemas.openxmlformats.org/officeDocument/2006/relationships/tags" Target="../tags/tag46.xml"/><Relationship Id="rId1" Type="http://schemas.openxmlformats.org/officeDocument/2006/relationships/vmlDrawing" Target="../drawings/vmlDrawing1.vml"/><Relationship Id="rId6" Type="http://schemas.openxmlformats.org/officeDocument/2006/relationships/notesSlide" Target="../notesSlides/notesSlide16.xml"/><Relationship Id="rId5" Type="http://schemas.openxmlformats.org/officeDocument/2006/relationships/slideLayout" Target="../slideLayouts/slideLayout3.xml"/><Relationship Id="rId4" Type="http://schemas.openxmlformats.org/officeDocument/2006/relationships/tags" Target="../tags/tag48.xml"/></Relationships>
</file>

<file path=ppt/slides/_rels/slide17.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10.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9.png"/><Relationship Id="rId5" Type="http://schemas.openxmlformats.org/officeDocument/2006/relationships/notesSlide" Target="../notesSlides/notesSlide17.xml"/><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notesSlide" Target="../notesSlides/notesSlide18.xml"/><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11.png"/><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notesSlide" Target="../notesSlides/notesSlide20.xml"/><Relationship Id="rId4"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12.png"/><Relationship Id="rId5" Type="http://schemas.openxmlformats.org/officeDocument/2006/relationships/notesSlide" Target="../notesSlides/notesSlide21.xml"/><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notesSlide" Target="../notesSlides/notesSlide22.xml"/><Relationship Id="rId4"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notesSlide" Target="../notesSlides/notesSlide23.xml"/><Relationship Id="rId4"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notesSlide" Target="../notesSlides/notesSlide24.xml"/><Relationship Id="rId4"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notesSlide" Target="../notesSlides/notesSlide25.xml"/><Relationship Id="rId4"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notesSlide" Target="../notesSlides/notesSlide26.xml"/><Relationship Id="rId4"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notesSlide" Target="../notesSlides/notesSlide27.xml"/><Relationship Id="rId4"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notesSlide" Target="../notesSlides/notesSlide28.xml"/><Relationship Id="rId4"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notesSlide" Target="../notesSlides/notesSlide29.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notesSlide" Target="../notesSlides/notesSlide30.xml"/><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notesSlide" Target="../notesSlides/notesSlide31.xml"/><Relationship Id="rId4"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tags" Target="../tags/tag96.xml"/><Relationship Id="rId7" Type="http://schemas.openxmlformats.org/officeDocument/2006/relationships/image" Target="../media/image11.png"/><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notesSlide" Target="../notesSlides/notesSlide32.xml"/><Relationship Id="rId5" Type="http://schemas.openxmlformats.org/officeDocument/2006/relationships/slideLayout" Target="../slideLayouts/slideLayout3.xml"/><Relationship Id="rId4" Type="http://schemas.openxmlformats.org/officeDocument/2006/relationships/tags" Target="../tags/tag97.xml"/></Relationships>
</file>

<file path=ppt/slides/_rels/slide33.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notesSlide" Target="../notesSlides/notesSlide33.xml"/><Relationship Id="rId5" Type="http://schemas.openxmlformats.org/officeDocument/2006/relationships/slideLayout" Target="../slideLayouts/slideLayout3.xml"/><Relationship Id="rId4" Type="http://schemas.openxmlformats.org/officeDocument/2006/relationships/tags" Target="../tags/tag101.xml"/></Relationships>
</file>

<file path=ppt/slides/_rels/slide34.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notesSlide" Target="../notesSlides/notesSlide34.xml"/><Relationship Id="rId5" Type="http://schemas.openxmlformats.org/officeDocument/2006/relationships/slideLayout" Target="../slideLayouts/slideLayout3.xml"/><Relationship Id="rId4" Type="http://schemas.openxmlformats.org/officeDocument/2006/relationships/tags" Target="../tags/tag105.xml"/></Relationships>
</file>

<file path=ppt/slides/_rels/slide35.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notesSlide" Target="../notesSlides/notesSlide35.xml"/><Relationship Id="rId5" Type="http://schemas.openxmlformats.org/officeDocument/2006/relationships/slideLayout" Target="../slideLayouts/slideLayout3.xml"/><Relationship Id="rId4" Type="http://schemas.openxmlformats.org/officeDocument/2006/relationships/tags" Target="../tags/tag109.xml"/></Relationships>
</file>

<file path=ppt/slides/_rels/slide36.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notesSlide" Target="../notesSlides/notesSlide36.xml"/><Relationship Id="rId5" Type="http://schemas.openxmlformats.org/officeDocument/2006/relationships/slideLayout" Target="../slideLayouts/slideLayout3.xml"/><Relationship Id="rId4" Type="http://schemas.openxmlformats.org/officeDocument/2006/relationships/tags" Target="../tags/tag113.xml"/></Relationships>
</file>

<file path=ppt/slides/_rels/slide37.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notesSlide" Target="../notesSlides/notesSlide37.xml"/><Relationship Id="rId5" Type="http://schemas.openxmlformats.org/officeDocument/2006/relationships/slideLayout" Target="../slideLayouts/slideLayout3.xml"/><Relationship Id="rId4" Type="http://schemas.openxmlformats.org/officeDocument/2006/relationships/tags" Target="../tags/tag117.xml"/></Relationships>
</file>

<file path=ppt/slides/_rels/slide38.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image" Target="../media/image13.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notesSlide" Target="../notesSlides/notesSlide38.xml"/><Relationship Id="rId5" Type="http://schemas.openxmlformats.org/officeDocument/2006/relationships/slideLayout" Target="../slideLayouts/slideLayout3.xml"/><Relationship Id="rId4" Type="http://schemas.openxmlformats.org/officeDocument/2006/relationships/tags" Target="../tags/tag121.xml"/></Relationships>
</file>

<file path=ppt/slides/_rels/slide39.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notesSlide" Target="../notesSlides/notesSlide39.xml"/><Relationship Id="rId5" Type="http://schemas.openxmlformats.org/officeDocument/2006/relationships/slideLayout" Target="../slideLayouts/slideLayout3.xml"/><Relationship Id="rId4" Type="http://schemas.openxmlformats.org/officeDocument/2006/relationships/tags" Target="../tags/tag125.xml"/></Relationships>
</file>

<file path=ppt/slides/_rels/slide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notesSlide" Target="../notesSlides/notesSlide40.xml"/><Relationship Id="rId5" Type="http://schemas.openxmlformats.org/officeDocument/2006/relationships/slideLayout" Target="../slideLayouts/slideLayout3.xml"/><Relationship Id="rId4" Type="http://schemas.openxmlformats.org/officeDocument/2006/relationships/tags" Target="../tags/tag129.xml"/></Relationships>
</file>

<file path=ppt/slides/_rels/slide41.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notesSlide" Target="../notesSlides/notesSlide41.xml"/><Relationship Id="rId5" Type="http://schemas.openxmlformats.org/officeDocument/2006/relationships/slideLayout" Target="../slideLayouts/slideLayout3.xml"/><Relationship Id="rId4" Type="http://schemas.openxmlformats.org/officeDocument/2006/relationships/tags" Target="../tags/tag133.xml"/></Relationships>
</file>

<file path=ppt/slides/_rels/slide42.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notesSlide" Target="../notesSlides/notesSlide42.xml"/><Relationship Id="rId5" Type="http://schemas.openxmlformats.org/officeDocument/2006/relationships/slideLayout" Target="../slideLayouts/slideLayout3.xml"/><Relationship Id="rId4" Type="http://schemas.openxmlformats.org/officeDocument/2006/relationships/tags" Target="../tags/tag137.xml"/></Relationships>
</file>

<file path=ppt/slides/_rels/slide43.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notesSlide" Target="../notesSlides/notesSlide43.xml"/><Relationship Id="rId5" Type="http://schemas.openxmlformats.org/officeDocument/2006/relationships/slideLayout" Target="../slideLayouts/slideLayout3.xml"/><Relationship Id="rId4" Type="http://schemas.openxmlformats.org/officeDocument/2006/relationships/tags" Target="../tags/tag141.xml"/></Relationships>
</file>

<file path=ppt/slides/_rels/slide44.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notesSlide" Target="../notesSlides/notesSlide44.xml"/><Relationship Id="rId5" Type="http://schemas.openxmlformats.org/officeDocument/2006/relationships/slideLayout" Target="../slideLayouts/slideLayout3.xml"/><Relationship Id="rId4" Type="http://schemas.openxmlformats.org/officeDocument/2006/relationships/tags" Target="../tags/tag145.xml"/></Relationships>
</file>

<file path=ppt/slides/_rels/slide45.xml.rels><?xml version="1.0" encoding="UTF-8" standalone="yes"?>
<Relationships xmlns="http://schemas.openxmlformats.org/package/2006/relationships"><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notesSlide" Target="../notesSlides/notesSlide45.xml"/><Relationship Id="rId5" Type="http://schemas.openxmlformats.org/officeDocument/2006/relationships/slideLayout" Target="../slideLayouts/slideLayout3.xml"/><Relationship Id="rId4" Type="http://schemas.openxmlformats.org/officeDocument/2006/relationships/tags" Target="../tags/tag149.xml"/></Relationships>
</file>

<file path=ppt/slides/_rels/slide46.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notesSlide" Target="../notesSlides/notesSlide46.xml"/><Relationship Id="rId5" Type="http://schemas.openxmlformats.org/officeDocument/2006/relationships/slideLayout" Target="../slideLayouts/slideLayout3.xml"/><Relationship Id="rId4" Type="http://schemas.openxmlformats.org/officeDocument/2006/relationships/tags" Target="../tags/tag153.xml"/></Relationships>
</file>

<file path=ppt/slides/_rels/slide47.xml.rels><?xml version="1.0" encoding="UTF-8" standalone="yes"?>
<Relationships xmlns="http://schemas.openxmlformats.org/package/2006/relationships"><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notesSlide" Target="../notesSlides/notesSlide47.xml"/><Relationship Id="rId5" Type="http://schemas.openxmlformats.org/officeDocument/2006/relationships/slideLayout" Target="../slideLayouts/slideLayout3.xml"/><Relationship Id="rId4" Type="http://schemas.openxmlformats.org/officeDocument/2006/relationships/tags" Target="../tags/tag157.xml"/></Relationships>
</file>

<file path=ppt/slides/_rels/slide48.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notesSlide" Target="../notesSlides/notesSlide48.xml"/><Relationship Id="rId5" Type="http://schemas.openxmlformats.org/officeDocument/2006/relationships/slideLayout" Target="../slideLayouts/slideLayout3.xml"/><Relationship Id="rId4" Type="http://schemas.openxmlformats.org/officeDocument/2006/relationships/tags" Target="../tags/tag161.xml"/></Relationships>
</file>

<file path=ppt/slides/_rels/slide49.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notesSlide" Target="../notesSlides/notesSlide49.xml"/><Relationship Id="rId5" Type="http://schemas.openxmlformats.org/officeDocument/2006/relationships/slideLayout" Target="../slideLayouts/slideLayout3.xml"/><Relationship Id="rId4" Type="http://schemas.openxmlformats.org/officeDocument/2006/relationships/tags" Target="../tags/tag165.xml"/></Relationships>
</file>

<file path=ppt/slides/_rels/slide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notesSlide" Target="../notesSlides/notesSlide50.xml"/><Relationship Id="rId5" Type="http://schemas.openxmlformats.org/officeDocument/2006/relationships/slideLayout" Target="../slideLayouts/slideLayout3.xml"/><Relationship Id="rId4" Type="http://schemas.openxmlformats.org/officeDocument/2006/relationships/tags" Target="../tags/tag169.xml"/></Relationships>
</file>

<file path=ppt/slides/_rels/slide51.xml.rels><?xml version="1.0" encoding="UTF-8" standalone="yes"?>
<Relationships xmlns="http://schemas.openxmlformats.org/package/2006/relationships"><Relationship Id="rId3" Type="http://schemas.openxmlformats.org/officeDocument/2006/relationships/tags" Target="../tags/tag172.xml"/><Relationship Id="rId7" Type="http://schemas.openxmlformats.org/officeDocument/2006/relationships/image" Target="../media/image14.png"/><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notesSlide" Target="../notesSlides/notesSlide51.xml"/><Relationship Id="rId5" Type="http://schemas.openxmlformats.org/officeDocument/2006/relationships/slideLayout" Target="../slideLayouts/slideLayout3.xml"/><Relationship Id="rId4" Type="http://schemas.openxmlformats.org/officeDocument/2006/relationships/tags" Target="../tags/tag173.xml"/></Relationships>
</file>

<file path=ppt/slides/_rels/slide52.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notesSlide" Target="../notesSlides/notesSlide52.xml"/><Relationship Id="rId5" Type="http://schemas.openxmlformats.org/officeDocument/2006/relationships/slideLayout" Target="../slideLayouts/slideLayout3.xml"/><Relationship Id="rId4" Type="http://schemas.openxmlformats.org/officeDocument/2006/relationships/tags" Target="../tags/tag177.xml"/></Relationships>
</file>

<file path=ppt/slides/_rels/slide53.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notesSlide" Target="../notesSlides/notesSlide53.xml"/><Relationship Id="rId5" Type="http://schemas.openxmlformats.org/officeDocument/2006/relationships/slideLayout" Target="../slideLayouts/slideLayout3.xml"/><Relationship Id="rId4" Type="http://schemas.openxmlformats.org/officeDocument/2006/relationships/tags" Target="../tags/tag181.xml"/></Relationships>
</file>

<file path=ppt/slides/_rels/slide54.xml.rels><?xml version="1.0" encoding="UTF-8" standalone="yes"?>
<Relationships xmlns="http://schemas.openxmlformats.org/package/2006/relationships"><Relationship Id="rId3" Type="http://schemas.openxmlformats.org/officeDocument/2006/relationships/tags" Target="../tags/tag184.xml"/><Relationship Id="rId7" Type="http://schemas.openxmlformats.org/officeDocument/2006/relationships/image" Target="../media/image15.png"/><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notesSlide" Target="../notesSlides/notesSlide54.xml"/><Relationship Id="rId5" Type="http://schemas.openxmlformats.org/officeDocument/2006/relationships/slideLayout" Target="../slideLayouts/slideLayout3.xml"/><Relationship Id="rId4" Type="http://schemas.openxmlformats.org/officeDocument/2006/relationships/tags" Target="../tags/tag185.xml"/></Relationships>
</file>

<file path=ppt/slides/_rels/slide55.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notesSlide" Target="../notesSlides/notesSlide55.xml"/><Relationship Id="rId5" Type="http://schemas.openxmlformats.org/officeDocument/2006/relationships/slideLayout" Target="../slideLayouts/slideLayout3.xml"/><Relationship Id="rId4" Type="http://schemas.openxmlformats.org/officeDocument/2006/relationships/tags" Target="../tags/tag189.xml"/></Relationships>
</file>

<file path=ppt/slides/_rels/slide56.xml.rels><?xml version="1.0" encoding="UTF-8" standalone="yes"?>
<Relationships xmlns="http://schemas.openxmlformats.org/package/2006/relationships"><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notesSlide" Target="../notesSlides/notesSlide56.xml"/><Relationship Id="rId5" Type="http://schemas.openxmlformats.org/officeDocument/2006/relationships/slideLayout" Target="../slideLayouts/slideLayout3.xml"/><Relationship Id="rId4" Type="http://schemas.openxmlformats.org/officeDocument/2006/relationships/tags" Target="../tags/tag193.xml"/></Relationships>
</file>

<file path=ppt/slides/_rels/slide57.xml.rels><?xml version="1.0" encoding="UTF-8" standalone="yes"?>
<Relationships xmlns="http://schemas.openxmlformats.org/package/2006/relationships"><Relationship Id="rId3" Type="http://schemas.openxmlformats.org/officeDocument/2006/relationships/tags" Target="../tags/tag196.xml"/><Relationship Id="rId7" Type="http://schemas.openxmlformats.org/officeDocument/2006/relationships/image" Target="../media/image16.png"/><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notesSlide" Target="../notesSlides/notesSlide57.xml"/><Relationship Id="rId5" Type="http://schemas.openxmlformats.org/officeDocument/2006/relationships/slideLayout" Target="../slideLayouts/slideLayout3.xml"/><Relationship Id="rId4" Type="http://schemas.openxmlformats.org/officeDocument/2006/relationships/tags" Target="../tags/tag197.xml"/></Relationships>
</file>

<file path=ppt/slides/_rels/slide58.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notesSlide" Target="../notesSlides/notesSlide58.xml"/><Relationship Id="rId5" Type="http://schemas.openxmlformats.org/officeDocument/2006/relationships/slideLayout" Target="../slideLayouts/slideLayout3.xml"/><Relationship Id="rId4" Type="http://schemas.openxmlformats.org/officeDocument/2006/relationships/tags" Target="../tags/tag201.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3.xml"/><Relationship Id="rId1" Type="http://schemas.openxmlformats.org/officeDocument/2006/relationships/tags" Target="../tags/tag202.xml"/><Relationship Id="rId4"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fr-FR" dirty="0" smtClean="0"/>
              <a:t>Initiation à la méthode Merise</a:t>
            </a:r>
            <a:endParaRPr lang="fr-FR" dirty="0"/>
          </a:p>
        </p:txBody>
      </p:sp>
      <p:sp>
        <p:nvSpPr>
          <p:cNvPr id="3" name="Subtitle 2"/>
          <p:cNvSpPr>
            <a:spLocks noGrp="1"/>
          </p:cNvSpPr>
          <p:nvPr>
            <p:ph type="subTitle" idx="1"/>
            <p:custDataLst>
              <p:tags r:id="rId3"/>
            </p:custDataLst>
          </p:nvPr>
        </p:nvSpPr>
        <p:spPr/>
        <p:txBody>
          <a:bodyPr>
            <a:normAutofit/>
          </a:bodyPr>
          <a:lstStyle/>
          <a:p>
            <a:r>
              <a:rPr sz="2400" smtClean="0">
                <a:latin typeface="+mn-lt"/>
              </a:rPr>
              <a:t>Michel Blache</a:t>
            </a:r>
          </a:p>
          <a:p>
            <a:r>
              <a:rPr sz="2400" smtClean="0">
                <a:latin typeface="+mn-lt"/>
              </a:rPr>
              <a:t>Septembre 2019</a:t>
            </a:r>
            <a:endParaRPr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rmAutofit fontScale="90000"/>
          </a:bodyPr>
          <a:lstStyle/>
          <a:p>
            <a:pPr>
              <a:defRPr lang="fr-FR"/>
            </a:pPr>
            <a:r>
              <a:rPr smtClean="0"/>
              <a:t>Le dictionnaire des données (Suite)</a:t>
            </a:r>
            <a:endParaRPr lang="fr-FR" dirty="0"/>
          </a:p>
        </p:txBody>
      </p:sp>
      <p:sp>
        <p:nvSpPr>
          <p:cNvPr id="618499" name="Rectangle 3"/>
          <p:cNvSpPr>
            <a:spLocks noGrp="1" noChangeArrowheads="1"/>
          </p:cNvSpPr>
          <p:nvPr>
            <p:ph type="body" idx="1"/>
            <p:custDataLst>
              <p:tags r:id="rId3"/>
            </p:custDataLst>
          </p:nvPr>
        </p:nvSpPr>
        <p:spPr>
          <a:xfrm>
            <a:off x="642910" y="1000108"/>
            <a:ext cx="8286808" cy="5643602"/>
          </a:xfrm>
        </p:spPr>
        <p:txBody>
          <a:bodyPr>
            <a:noAutofit/>
          </a:bodyPr>
          <a:lstStyle/>
          <a:p>
            <a:pPr algn="just">
              <a:buNone/>
              <a:defRPr lang="fr-FR"/>
            </a:pPr>
            <a:r>
              <a:rPr sz="2200" smtClean="0">
                <a:solidFill>
                  <a:schemeClr val="tx2"/>
                </a:solidFill>
              </a:rPr>
              <a:t>	</a:t>
            </a:r>
            <a:endParaRPr lang="fr-FR" sz="2200" dirty="0">
              <a:solidFill>
                <a:schemeClr val="tx2"/>
              </a:solidFill>
            </a:endParaRPr>
          </a:p>
        </p:txBody>
      </p:sp>
      <p:graphicFrame>
        <p:nvGraphicFramePr>
          <p:cNvPr id="5" name="Tableau 4"/>
          <p:cNvGraphicFramePr>
            <a:graphicFrameLocks noGrp="1"/>
          </p:cNvGraphicFramePr>
          <p:nvPr/>
        </p:nvGraphicFramePr>
        <p:xfrm>
          <a:off x="857224" y="1142983"/>
          <a:ext cx="7786742" cy="5000660"/>
        </p:xfrm>
        <a:graphic>
          <a:graphicData uri="http://schemas.openxmlformats.org/drawingml/2006/table">
            <a:tbl>
              <a:tblPr/>
              <a:tblGrid>
                <a:gridCol w="1608792">
                  <a:extLst>
                    <a:ext uri="{9D8B030D-6E8A-4147-A177-3AD203B41FA5}">
                      <a16:colId xmlns:a16="http://schemas.microsoft.com/office/drawing/2014/main" val="20000"/>
                    </a:ext>
                  </a:extLst>
                </a:gridCol>
                <a:gridCol w="2511400">
                  <a:extLst>
                    <a:ext uri="{9D8B030D-6E8A-4147-A177-3AD203B41FA5}">
                      <a16:colId xmlns:a16="http://schemas.microsoft.com/office/drawing/2014/main" val="20001"/>
                    </a:ext>
                  </a:extLst>
                </a:gridCol>
                <a:gridCol w="1122413">
                  <a:extLst>
                    <a:ext uri="{9D8B030D-6E8A-4147-A177-3AD203B41FA5}">
                      <a16:colId xmlns:a16="http://schemas.microsoft.com/office/drawing/2014/main" val="20002"/>
                    </a:ext>
                  </a:extLst>
                </a:gridCol>
                <a:gridCol w="1122413">
                  <a:extLst>
                    <a:ext uri="{9D8B030D-6E8A-4147-A177-3AD203B41FA5}">
                      <a16:colId xmlns:a16="http://schemas.microsoft.com/office/drawing/2014/main" val="20003"/>
                    </a:ext>
                  </a:extLst>
                </a:gridCol>
                <a:gridCol w="1421724">
                  <a:extLst>
                    <a:ext uri="{9D8B030D-6E8A-4147-A177-3AD203B41FA5}">
                      <a16:colId xmlns:a16="http://schemas.microsoft.com/office/drawing/2014/main" val="20004"/>
                    </a:ext>
                  </a:extLst>
                </a:gridCol>
              </a:tblGrid>
              <a:tr h="370419">
                <a:tc>
                  <a:txBody>
                    <a:bodyPr/>
                    <a:lstStyle/>
                    <a:p>
                      <a:pPr algn="ctr" fontAlgn="ctr"/>
                      <a:r>
                        <a:rPr lang="fr-FR" sz="900" b="1" i="0" u="none" strike="noStrike" dirty="0">
                          <a:solidFill>
                            <a:srgbClr val="000000"/>
                          </a:solidFill>
                          <a:latin typeface="Calibri"/>
                        </a:rPr>
                        <a:t>Code Mnémonique</a:t>
                      </a:r>
                    </a:p>
                  </a:txBody>
                  <a:tcPr marL="7526" marR="7526" marT="7526" marB="0" anchor="ctr">
                    <a:lnL>
                      <a:noFill/>
                    </a:lnL>
                    <a:lnR>
                      <a:noFill/>
                    </a:lnR>
                    <a:lnT>
                      <a:noFill/>
                    </a:lnT>
                    <a:lnB>
                      <a:noFill/>
                    </a:lnB>
                  </a:tcPr>
                </a:tc>
                <a:tc>
                  <a:txBody>
                    <a:bodyPr/>
                    <a:lstStyle/>
                    <a:p>
                      <a:pPr algn="ctr" fontAlgn="ctr"/>
                      <a:r>
                        <a:rPr lang="fr-FR" sz="900" b="1" i="0" u="none" strike="noStrike">
                          <a:solidFill>
                            <a:srgbClr val="000000"/>
                          </a:solidFill>
                          <a:latin typeface="Calibri"/>
                        </a:rPr>
                        <a:t>Désignation</a:t>
                      </a:r>
                    </a:p>
                  </a:txBody>
                  <a:tcPr marL="7526" marR="7526" marT="7526" marB="0" anchor="ctr">
                    <a:lnL>
                      <a:noFill/>
                    </a:lnL>
                    <a:lnR>
                      <a:noFill/>
                    </a:lnR>
                    <a:lnT>
                      <a:noFill/>
                    </a:lnT>
                    <a:lnB>
                      <a:noFill/>
                    </a:lnB>
                  </a:tcPr>
                </a:tc>
                <a:tc>
                  <a:txBody>
                    <a:bodyPr/>
                    <a:lstStyle/>
                    <a:p>
                      <a:pPr algn="ctr" fontAlgn="ctr"/>
                      <a:r>
                        <a:rPr lang="fr-FR" sz="900" b="1" i="0" u="none" strike="noStrike">
                          <a:solidFill>
                            <a:srgbClr val="000000"/>
                          </a:solidFill>
                          <a:latin typeface="Calibri"/>
                        </a:rPr>
                        <a:t>Type</a:t>
                      </a:r>
                    </a:p>
                  </a:txBody>
                  <a:tcPr marL="7526" marR="7526" marT="7526" marB="0" anchor="ctr">
                    <a:lnL>
                      <a:noFill/>
                    </a:lnL>
                    <a:lnR>
                      <a:noFill/>
                    </a:lnR>
                    <a:lnT>
                      <a:noFill/>
                    </a:lnT>
                    <a:lnB>
                      <a:noFill/>
                    </a:lnB>
                  </a:tcPr>
                </a:tc>
                <a:tc>
                  <a:txBody>
                    <a:bodyPr/>
                    <a:lstStyle/>
                    <a:p>
                      <a:pPr algn="ctr" fontAlgn="ctr"/>
                      <a:r>
                        <a:rPr lang="fr-FR" sz="900" b="1" i="0" u="none" strike="noStrike">
                          <a:solidFill>
                            <a:srgbClr val="000000"/>
                          </a:solidFill>
                          <a:latin typeface="Calibri"/>
                        </a:rPr>
                        <a:t>Taille</a:t>
                      </a:r>
                    </a:p>
                  </a:txBody>
                  <a:tcPr marL="7526" marR="7526" marT="7526" marB="0" anchor="ctr">
                    <a:lnL>
                      <a:noFill/>
                    </a:lnL>
                    <a:lnR>
                      <a:noFill/>
                    </a:lnR>
                    <a:lnT>
                      <a:noFill/>
                    </a:lnT>
                    <a:lnB>
                      <a:noFill/>
                    </a:lnB>
                  </a:tcPr>
                </a:tc>
                <a:tc>
                  <a:txBody>
                    <a:bodyPr/>
                    <a:lstStyle/>
                    <a:p>
                      <a:pPr algn="ctr" fontAlgn="ctr"/>
                      <a:r>
                        <a:rPr lang="fr-FR" sz="900" b="1" i="0" u="none" strike="noStrike">
                          <a:solidFill>
                            <a:srgbClr val="000000"/>
                          </a:solidFill>
                          <a:latin typeface="Calibri"/>
                        </a:rPr>
                        <a:t>Remarque</a:t>
                      </a:r>
                    </a:p>
                  </a:txBody>
                  <a:tcPr marL="7526" marR="7526" marT="7526" marB="0" anchor="ctr">
                    <a:lnL>
                      <a:noFill/>
                    </a:lnL>
                    <a:lnR>
                      <a:noFill/>
                    </a:lnR>
                    <a:lnT>
                      <a:noFill/>
                    </a:lnT>
                    <a:lnB>
                      <a:noFill/>
                    </a:lnB>
                  </a:tcPr>
                </a:tc>
                <a:extLst>
                  <a:ext uri="{0D108BD9-81ED-4DB2-BD59-A6C34878D82A}">
                    <a16:rowId xmlns:a16="http://schemas.microsoft.com/office/drawing/2014/main" val="10000"/>
                  </a:ext>
                </a:extLst>
              </a:tr>
              <a:tr h="370419">
                <a:tc>
                  <a:txBody>
                    <a:bodyPr/>
                    <a:lstStyle/>
                    <a:p>
                      <a:pPr algn="ctr" fontAlgn="ctr"/>
                      <a:r>
                        <a:rPr lang="fr-FR" sz="900" b="0" i="0" u="none" strike="noStrike">
                          <a:solidFill>
                            <a:srgbClr val="000000"/>
                          </a:solidFill>
                          <a:latin typeface="Calibri"/>
                        </a:rPr>
                        <a:t>id_i</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Identifiant numérique d'un inscrit</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N</a:t>
                      </a:r>
                    </a:p>
                  </a:txBody>
                  <a:tcPr marL="7526" marR="7526" marT="7526"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7526" marR="7526" marT="7526"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7526" marR="7526" marT="7526" marB="0" anchor="ctr">
                    <a:lnL>
                      <a:noFill/>
                    </a:lnL>
                    <a:lnR>
                      <a:noFill/>
                    </a:lnR>
                    <a:lnT>
                      <a:noFill/>
                    </a:lnT>
                    <a:lnB>
                      <a:noFill/>
                    </a:lnB>
                  </a:tcPr>
                </a:tc>
                <a:extLst>
                  <a:ext uri="{0D108BD9-81ED-4DB2-BD59-A6C34878D82A}">
                    <a16:rowId xmlns:a16="http://schemas.microsoft.com/office/drawing/2014/main" val="10001"/>
                  </a:ext>
                </a:extLst>
              </a:tr>
              <a:tr h="185210">
                <a:tc>
                  <a:txBody>
                    <a:bodyPr/>
                    <a:lstStyle/>
                    <a:p>
                      <a:pPr algn="ctr" fontAlgn="ctr"/>
                      <a:r>
                        <a:rPr lang="fr-FR" sz="900" b="0" i="0" u="none" strike="noStrike">
                          <a:solidFill>
                            <a:srgbClr val="000000"/>
                          </a:solidFill>
                          <a:latin typeface="Calibri"/>
                        </a:rPr>
                        <a:t>nom_i</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Nom d'un inscrit</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A</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30</a:t>
                      </a:r>
                    </a:p>
                  </a:txBody>
                  <a:tcPr marL="7526" marR="7526" marT="7526"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7526" marR="7526" marT="7526" marB="0" anchor="ctr">
                    <a:lnL>
                      <a:noFill/>
                    </a:lnL>
                    <a:lnR>
                      <a:noFill/>
                    </a:lnR>
                    <a:lnT>
                      <a:noFill/>
                    </a:lnT>
                    <a:lnB>
                      <a:noFill/>
                    </a:lnB>
                  </a:tcPr>
                </a:tc>
                <a:extLst>
                  <a:ext uri="{0D108BD9-81ED-4DB2-BD59-A6C34878D82A}">
                    <a16:rowId xmlns:a16="http://schemas.microsoft.com/office/drawing/2014/main" val="10002"/>
                  </a:ext>
                </a:extLst>
              </a:tr>
              <a:tr h="185210">
                <a:tc>
                  <a:txBody>
                    <a:bodyPr/>
                    <a:lstStyle/>
                    <a:p>
                      <a:pPr algn="ctr" fontAlgn="ctr"/>
                      <a:r>
                        <a:rPr lang="fr-FR" sz="900" b="0" i="0" u="none" strike="noStrike">
                          <a:solidFill>
                            <a:srgbClr val="000000"/>
                          </a:solidFill>
                          <a:latin typeface="Calibri"/>
                        </a:rPr>
                        <a:t>prenom_i</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Prénom d'un inscrit</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A</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30</a:t>
                      </a:r>
                    </a:p>
                  </a:txBody>
                  <a:tcPr marL="7526" marR="7526" marT="7526"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7526" marR="7526" marT="7526" marB="0" anchor="ctr">
                    <a:lnL>
                      <a:noFill/>
                    </a:lnL>
                    <a:lnR>
                      <a:noFill/>
                    </a:lnR>
                    <a:lnT>
                      <a:noFill/>
                    </a:lnT>
                    <a:lnB>
                      <a:noFill/>
                    </a:lnB>
                  </a:tcPr>
                </a:tc>
                <a:extLst>
                  <a:ext uri="{0D108BD9-81ED-4DB2-BD59-A6C34878D82A}">
                    <a16:rowId xmlns:a16="http://schemas.microsoft.com/office/drawing/2014/main" val="10003"/>
                  </a:ext>
                </a:extLst>
              </a:tr>
              <a:tr h="185210">
                <a:tc>
                  <a:txBody>
                    <a:bodyPr/>
                    <a:lstStyle/>
                    <a:p>
                      <a:pPr algn="ctr" fontAlgn="ctr"/>
                      <a:r>
                        <a:rPr lang="fr-FR" sz="900" b="0" i="0" u="none" strike="noStrike">
                          <a:solidFill>
                            <a:srgbClr val="000000"/>
                          </a:solidFill>
                          <a:latin typeface="Calibri"/>
                        </a:rPr>
                        <a:t>rue_i</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Rue où habite l'inscrit</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AN</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50</a:t>
                      </a:r>
                    </a:p>
                  </a:txBody>
                  <a:tcPr marL="7526" marR="7526" marT="7526"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7526" marR="7526" marT="7526" marB="0" anchor="ctr">
                    <a:lnL>
                      <a:noFill/>
                    </a:lnL>
                    <a:lnR>
                      <a:noFill/>
                    </a:lnR>
                    <a:lnT>
                      <a:noFill/>
                    </a:lnT>
                    <a:lnB>
                      <a:noFill/>
                    </a:lnB>
                  </a:tcPr>
                </a:tc>
                <a:extLst>
                  <a:ext uri="{0D108BD9-81ED-4DB2-BD59-A6C34878D82A}">
                    <a16:rowId xmlns:a16="http://schemas.microsoft.com/office/drawing/2014/main" val="10004"/>
                  </a:ext>
                </a:extLst>
              </a:tr>
              <a:tr h="185210">
                <a:tc>
                  <a:txBody>
                    <a:bodyPr/>
                    <a:lstStyle/>
                    <a:p>
                      <a:pPr algn="ctr" fontAlgn="ctr"/>
                      <a:r>
                        <a:rPr lang="fr-FR" sz="900" b="0" i="0" u="none" strike="noStrike">
                          <a:solidFill>
                            <a:srgbClr val="000000"/>
                          </a:solidFill>
                          <a:latin typeface="Calibri"/>
                        </a:rPr>
                        <a:t>ville_i</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Ville où habite l'inscrit</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A</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50</a:t>
                      </a:r>
                    </a:p>
                  </a:txBody>
                  <a:tcPr marL="7526" marR="7526" marT="7526"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7526" marR="7526" marT="7526" marB="0" anchor="ctr">
                    <a:lnL>
                      <a:noFill/>
                    </a:lnL>
                    <a:lnR>
                      <a:noFill/>
                    </a:lnR>
                    <a:lnT>
                      <a:noFill/>
                    </a:lnT>
                    <a:lnB>
                      <a:noFill/>
                    </a:lnB>
                  </a:tcPr>
                </a:tc>
                <a:extLst>
                  <a:ext uri="{0D108BD9-81ED-4DB2-BD59-A6C34878D82A}">
                    <a16:rowId xmlns:a16="http://schemas.microsoft.com/office/drawing/2014/main" val="10005"/>
                  </a:ext>
                </a:extLst>
              </a:tr>
              <a:tr h="185210">
                <a:tc>
                  <a:txBody>
                    <a:bodyPr/>
                    <a:lstStyle/>
                    <a:p>
                      <a:pPr algn="ctr" fontAlgn="ctr"/>
                      <a:r>
                        <a:rPr lang="fr-FR" sz="900" b="0" i="0" u="none" strike="noStrike">
                          <a:solidFill>
                            <a:srgbClr val="000000"/>
                          </a:solidFill>
                          <a:latin typeface="Calibri"/>
                        </a:rPr>
                        <a:t>cp_i</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Code postal d'un inscrit</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AN</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5</a:t>
                      </a:r>
                    </a:p>
                  </a:txBody>
                  <a:tcPr marL="7526" marR="7526" marT="7526"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7526" marR="7526" marT="7526" marB="0" anchor="ctr">
                    <a:lnL>
                      <a:noFill/>
                    </a:lnL>
                    <a:lnR>
                      <a:noFill/>
                    </a:lnR>
                    <a:lnT>
                      <a:noFill/>
                    </a:lnT>
                    <a:lnB>
                      <a:noFill/>
                    </a:lnB>
                  </a:tcPr>
                </a:tc>
                <a:extLst>
                  <a:ext uri="{0D108BD9-81ED-4DB2-BD59-A6C34878D82A}">
                    <a16:rowId xmlns:a16="http://schemas.microsoft.com/office/drawing/2014/main" val="10006"/>
                  </a:ext>
                </a:extLst>
              </a:tr>
              <a:tr h="185210">
                <a:tc>
                  <a:txBody>
                    <a:bodyPr/>
                    <a:lstStyle/>
                    <a:p>
                      <a:pPr algn="ctr" fontAlgn="ctr"/>
                      <a:r>
                        <a:rPr lang="fr-FR" sz="900" b="0" i="0" u="none" strike="noStrike">
                          <a:solidFill>
                            <a:srgbClr val="000000"/>
                          </a:solidFill>
                          <a:latin typeface="Calibri"/>
                        </a:rPr>
                        <a:t>tel_i</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N° téléphone d'un inscrit</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AN</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15</a:t>
                      </a:r>
                    </a:p>
                  </a:txBody>
                  <a:tcPr marL="7526" marR="7526" marT="7526"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7526" marR="7526" marT="7526" marB="0" anchor="ctr">
                    <a:lnL>
                      <a:noFill/>
                    </a:lnL>
                    <a:lnR>
                      <a:noFill/>
                    </a:lnR>
                    <a:lnT>
                      <a:noFill/>
                    </a:lnT>
                    <a:lnB>
                      <a:noFill/>
                    </a:lnB>
                  </a:tcPr>
                </a:tc>
                <a:extLst>
                  <a:ext uri="{0D108BD9-81ED-4DB2-BD59-A6C34878D82A}">
                    <a16:rowId xmlns:a16="http://schemas.microsoft.com/office/drawing/2014/main" val="10007"/>
                  </a:ext>
                </a:extLst>
              </a:tr>
              <a:tr h="370419">
                <a:tc>
                  <a:txBody>
                    <a:bodyPr/>
                    <a:lstStyle/>
                    <a:p>
                      <a:pPr algn="ctr" fontAlgn="ctr"/>
                      <a:r>
                        <a:rPr lang="fr-FR" sz="900" b="0" i="0" u="none" strike="noStrike">
                          <a:solidFill>
                            <a:srgbClr val="000000"/>
                          </a:solidFill>
                          <a:latin typeface="Calibri"/>
                        </a:rPr>
                        <a:t>tel_port_i</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N° téléphone portable d'un inscrit</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AN</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15</a:t>
                      </a:r>
                    </a:p>
                  </a:txBody>
                  <a:tcPr marL="7526" marR="7526" marT="7526" marB="0" anchor="ctr">
                    <a:lnL>
                      <a:noFill/>
                    </a:lnL>
                    <a:lnR>
                      <a:noFill/>
                    </a:lnR>
                    <a:lnT>
                      <a:noFill/>
                    </a:lnT>
                    <a:lnB>
                      <a:noFill/>
                    </a:lnB>
                  </a:tcPr>
                </a:tc>
                <a:tc>
                  <a:txBody>
                    <a:bodyPr/>
                    <a:lstStyle/>
                    <a:p>
                      <a:pPr algn="ctr" fontAlgn="ctr"/>
                      <a:endParaRPr lang="fr-FR" sz="900" b="0" i="0" u="none" strike="noStrike" dirty="0">
                        <a:solidFill>
                          <a:srgbClr val="000000"/>
                        </a:solidFill>
                        <a:latin typeface="Calibri"/>
                      </a:endParaRPr>
                    </a:p>
                  </a:txBody>
                  <a:tcPr marL="7526" marR="7526" marT="7526" marB="0" anchor="ctr">
                    <a:lnL>
                      <a:noFill/>
                    </a:lnL>
                    <a:lnR>
                      <a:noFill/>
                    </a:lnR>
                    <a:lnT>
                      <a:noFill/>
                    </a:lnT>
                    <a:lnB>
                      <a:noFill/>
                    </a:lnB>
                  </a:tcPr>
                </a:tc>
                <a:extLst>
                  <a:ext uri="{0D108BD9-81ED-4DB2-BD59-A6C34878D82A}">
                    <a16:rowId xmlns:a16="http://schemas.microsoft.com/office/drawing/2014/main" val="10008"/>
                  </a:ext>
                </a:extLst>
              </a:tr>
              <a:tr h="185210">
                <a:tc>
                  <a:txBody>
                    <a:bodyPr/>
                    <a:lstStyle/>
                    <a:p>
                      <a:pPr algn="ctr" fontAlgn="ctr"/>
                      <a:r>
                        <a:rPr lang="fr-FR" sz="900" b="0" i="0" u="none" strike="noStrike">
                          <a:solidFill>
                            <a:srgbClr val="000000"/>
                          </a:solidFill>
                          <a:latin typeface="Calibri"/>
                        </a:rPr>
                        <a:t>email_i</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Adresse Email d'un inscrit</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AN</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100</a:t>
                      </a:r>
                    </a:p>
                  </a:txBody>
                  <a:tcPr marL="7526" marR="7526" marT="7526"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7526" marR="7526" marT="7526" marB="0" anchor="ctr">
                    <a:lnL>
                      <a:noFill/>
                    </a:lnL>
                    <a:lnR>
                      <a:noFill/>
                    </a:lnR>
                    <a:lnT>
                      <a:noFill/>
                    </a:lnT>
                    <a:lnB>
                      <a:noFill/>
                    </a:lnB>
                  </a:tcPr>
                </a:tc>
                <a:extLst>
                  <a:ext uri="{0D108BD9-81ED-4DB2-BD59-A6C34878D82A}">
                    <a16:rowId xmlns:a16="http://schemas.microsoft.com/office/drawing/2014/main" val="10009"/>
                  </a:ext>
                </a:extLst>
              </a:tr>
              <a:tr h="370419">
                <a:tc>
                  <a:txBody>
                    <a:bodyPr/>
                    <a:lstStyle/>
                    <a:p>
                      <a:pPr algn="ctr" fontAlgn="ctr"/>
                      <a:r>
                        <a:rPr lang="fr-FR" sz="900" b="0" i="0" u="none" strike="noStrike">
                          <a:solidFill>
                            <a:srgbClr val="000000"/>
                          </a:solidFill>
                          <a:latin typeface="Calibri"/>
                        </a:rPr>
                        <a:t>date_naissance_i</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Date de naissance d'un inscrit</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Date</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10</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Au format AAAA-JJ-MM</a:t>
                      </a:r>
                    </a:p>
                  </a:txBody>
                  <a:tcPr marL="7526" marR="7526" marT="7526" marB="0" anchor="ctr">
                    <a:lnL>
                      <a:noFill/>
                    </a:lnL>
                    <a:lnR>
                      <a:noFill/>
                    </a:lnR>
                    <a:lnT>
                      <a:noFill/>
                    </a:lnT>
                    <a:lnB>
                      <a:noFill/>
                    </a:lnB>
                  </a:tcPr>
                </a:tc>
                <a:extLst>
                  <a:ext uri="{0D108BD9-81ED-4DB2-BD59-A6C34878D82A}">
                    <a16:rowId xmlns:a16="http://schemas.microsoft.com/office/drawing/2014/main" val="10010"/>
                  </a:ext>
                </a:extLst>
              </a:tr>
              <a:tr h="370419">
                <a:tc>
                  <a:txBody>
                    <a:bodyPr/>
                    <a:lstStyle/>
                    <a:p>
                      <a:pPr algn="ctr" fontAlgn="ctr"/>
                      <a:r>
                        <a:rPr lang="fr-FR" sz="900" b="0" i="0" u="none" strike="noStrike">
                          <a:solidFill>
                            <a:srgbClr val="000000"/>
                          </a:solidFill>
                          <a:latin typeface="Calibri"/>
                        </a:rPr>
                        <a:t>id_l</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Identifiant numérique d'un livre</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N</a:t>
                      </a:r>
                    </a:p>
                  </a:txBody>
                  <a:tcPr marL="7526" marR="7526" marT="7526"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7526" marR="7526" marT="7526"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7526" marR="7526" marT="7526" marB="0" anchor="ctr">
                    <a:lnL>
                      <a:noFill/>
                    </a:lnL>
                    <a:lnR>
                      <a:noFill/>
                    </a:lnR>
                    <a:lnT>
                      <a:noFill/>
                    </a:lnT>
                    <a:lnB>
                      <a:noFill/>
                    </a:lnB>
                  </a:tcPr>
                </a:tc>
                <a:extLst>
                  <a:ext uri="{0D108BD9-81ED-4DB2-BD59-A6C34878D82A}">
                    <a16:rowId xmlns:a16="http://schemas.microsoft.com/office/drawing/2014/main" val="10011"/>
                  </a:ext>
                </a:extLst>
              </a:tr>
              <a:tr h="185210">
                <a:tc>
                  <a:txBody>
                    <a:bodyPr/>
                    <a:lstStyle/>
                    <a:p>
                      <a:pPr algn="ctr" fontAlgn="ctr"/>
                      <a:r>
                        <a:rPr lang="fr-FR" sz="900" b="0" i="0" u="none" strike="noStrike">
                          <a:solidFill>
                            <a:srgbClr val="000000"/>
                          </a:solidFill>
                          <a:latin typeface="Calibri"/>
                        </a:rPr>
                        <a:t>titre_l</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Titre d'un livre</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AN</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50</a:t>
                      </a:r>
                    </a:p>
                  </a:txBody>
                  <a:tcPr marL="7526" marR="7526" marT="7526"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7526" marR="7526" marT="7526" marB="0" anchor="ctr">
                    <a:lnL>
                      <a:noFill/>
                    </a:lnL>
                    <a:lnR>
                      <a:noFill/>
                    </a:lnR>
                    <a:lnT>
                      <a:noFill/>
                    </a:lnT>
                    <a:lnB>
                      <a:noFill/>
                    </a:lnB>
                  </a:tcPr>
                </a:tc>
                <a:extLst>
                  <a:ext uri="{0D108BD9-81ED-4DB2-BD59-A6C34878D82A}">
                    <a16:rowId xmlns:a16="http://schemas.microsoft.com/office/drawing/2014/main" val="10012"/>
                  </a:ext>
                </a:extLst>
              </a:tr>
              <a:tr h="370419">
                <a:tc>
                  <a:txBody>
                    <a:bodyPr/>
                    <a:lstStyle/>
                    <a:p>
                      <a:pPr algn="ctr" fontAlgn="ctr"/>
                      <a:r>
                        <a:rPr lang="fr-FR" sz="900" b="0" i="0" u="none" strike="noStrike">
                          <a:solidFill>
                            <a:srgbClr val="000000"/>
                          </a:solidFill>
                          <a:latin typeface="Calibri"/>
                        </a:rPr>
                        <a:t>annee_l</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Année de parution d'un livre</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N</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4</a:t>
                      </a:r>
                    </a:p>
                  </a:txBody>
                  <a:tcPr marL="7526" marR="7526" marT="7526"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7526" marR="7526" marT="7526" marB="0" anchor="ctr">
                    <a:lnL>
                      <a:noFill/>
                    </a:lnL>
                    <a:lnR>
                      <a:noFill/>
                    </a:lnR>
                    <a:lnT>
                      <a:noFill/>
                    </a:lnT>
                    <a:lnB>
                      <a:noFill/>
                    </a:lnB>
                  </a:tcPr>
                </a:tc>
                <a:extLst>
                  <a:ext uri="{0D108BD9-81ED-4DB2-BD59-A6C34878D82A}">
                    <a16:rowId xmlns:a16="http://schemas.microsoft.com/office/drawing/2014/main" val="10013"/>
                  </a:ext>
                </a:extLst>
              </a:tr>
              <a:tr h="185210">
                <a:tc>
                  <a:txBody>
                    <a:bodyPr/>
                    <a:lstStyle/>
                    <a:p>
                      <a:pPr algn="ctr" fontAlgn="ctr"/>
                      <a:r>
                        <a:rPr lang="fr-FR" sz="900" b="0" i="0" u="none" strike="noStrike">
                          <a:solidFill>
                            <a:srgbClr val="000000"/>
                          </a:solidFill>
                          <a:latin typeface="Calibri"/>
                        </a:rPr>
                        <a:t>resume_l</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Résumé d'un livre</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AN</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1000</a:t>
                      </a:r>
                    </a:p>
                  </a:txBody>
                  <a:tcPr marL="7526" marR="7526" marT="7526"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7526" marR="7526" marT="7526" marB="0" anchor="ctr">
                    <a:lnL>
                      <a:noFill/>
                    </a:lnL>
                    <a:lnR>
                      <a:noFill/>
                    </a:lnR>
                    <a:lnT>
                      <a:noFill/>
                    </a:lnT>
                    <a:lnB>
                      <a:noFill/>
                    </a:lnB>
                  </a:tcPr>
                </a:tc>
                <a:extLst>
                  <a:ext uri="{0D108BD9-81ED-4DB2-BD59-A6C34878D82A}">
                    <a16:rowId xmlns:a16="http://schemas.microsoft.com/office/drawing/2014/main" val="10014"/>
                  </a:ext>
                </a:extLst>
              </a:tr>
              <a:tr h="1111256">
                <a:tc>
                  <a:txBody>
                    <a:bodyPr/>
                    <a:lstStyle/>
                    <a:p>
                      <a:pPr algn="ctr" fontAlgn="ctr"/>
                      <a:r>
                        <a:rPr lang="fr-FR" sz="900" b="0" i="0" u="none" strike="noStrike">
                          <a:solidFill>
                            <a:srgbClr val="000000"/>
                          </a:solidFill>
                          <a:latin typeface="Calibri"/>
                        </a:rPr>
                        <a:t>ref_e</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Code de référence d'un exemplaire d'un livre</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AN</a:t>
                      </a:r>
                    </a:p>
                  </a:txBody>
                  <a:tcPr marL="7526" marR="7526" marT="7526" marB="0" anchor="ctr">
                    <a:lnL>
                      <a:noFill/>
                    </a:lnL>
                    <a:lnR>
                      <a:noFill/>
                    </a:lnR>
                    <a:lnT>
                      <a:noFill/>
                    </a:lnT>
                    <a:lnB>
                      <a:noFill/>
                    </a:lnB>
                  </a:tcPr>
                </a:tc>
                <a:tc>
                  <a:txBody>
                    <a:bodyPr/>
                    <a:lstStyle/>
                    <a:p>
                      <a:pPr algn="ctr" fontAlgn="ctr"/>
                      <a:r>
                        <a:rPr lang="fr-FR" sz="900" b="0" i="0" u="none" strike="noStrike">
                          <a:solidFill>
                            <a:srgbClr val="000000"/>
                          </a:solidFill>
                          <a:latin typeface="Calibri"/>
                        </a:rPr>
                        <a:t>15</a:t>
                      </a:r>
                    </a:p>
                  </a:txBody>
                  <a:tcPr marL="7526" marR="7526" marT="7526" marB="0" anchor="ctr">
                    <a:lnL>
                      <a:noFill/>
                    </a:lnL>
                    <a:lnR>
                      <a:noFill/>
                    </a:lnR>
                    <a:lnT>
                      <a:noFill/>
                    </a:lnT>
                    <a:lnB>
                      <a:noFill/>
                    </a:lnB>
                  </a:tcPr>
                </a:tc>
                <a:tc>
                  <a:txBody>
                    <a:bodyPr/>
                    <a:lstStyle/>
                    <a:p>
                      <a:pPr algn="ctr" fontAlgn="ctr"/>
                      <a:r>
                        <a:rPr lang="fr-FR" sz="900" b="0" i="0" u="none" strike="noStrike" dirty="0">
                          <a:solidFill>
                            <a:srgbClr val="000000"/>
                          </a:solidFill>
                          <a:latin typeface="Calibri"/>
                        </a:rPr>
                        <a:t>Cette réf servira également d'identifiant dans ce système</a:t>
                      </a:r>
                    </a:p>
                  </a:txBody>
                  <a:tcPr marL="7526" marR="7526" marT="7526" marB="0" anchor="ctr">
                    <a:lnL>
                      <a:noFill/>
                    </a:lnL>
                    <a:lnR>
                      <a:noFill/>
                    </a:lnR>
                    <a:lnT>
                      <a:noFill/>
                    </a:lnT>
                    <a:lnB>
                      <a:noFill/>
                    </a:lnB>
                  </a:tcPr>
                </a:tc>
                <a:extLst>
                  <a:ext uri="{0D108BD9-81ED-4DB2-BD59-A6C34878D82A}">
                    <a16:rowId xmlns:a16="http://schemas.microsoft.com/office/drawing/2014/main" val="10015"/>
                  </a:ext>
                </a:extLst>
              </a:tr>
            </a:tbl>
          </a:graphicData>
        </a:graphic>
      </p:graphicFrame>
      <p:sp>
        <p:nvSpPr>
          <p:cNvPr id="6" name="Espace réservé du numéro de diapositive 5"/>
          <p:cNvSpPr>
            <a:spLocks noGrp="1"/>
          </p:cNvSpPr>
          <p:nvPr>
            <p:ph type="sldNum" sz="quarter" idx="12"/>
          </p:nvPr>
        </p:nvSpPr>
        <p:spPr/>
        <p:txBody>
          <a:bodyPr/>
          <a:lstStyle/>
          <a:p>
            <a:fld id="{33D6E5A2-EC83-451F-A719-9AC1370DD5CF}" type="slidenum">
              <a:rPr lang="fr-FR" smtClean="0"/>
              <a:pPr/>
              <a:t>10</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rmAutofit fontScale="90000"/>
          </a:bodyPr>
          <a:lstStyle/>
          <a:p>
            <a:pPr>
              <a:defRPr lang="fr-FR"/>
            </a:pPr>
            <a:r>
              <a:rPr smtClean="0"/>
              <a:t>Le dictionnaire des données (Suite)</a:t>
            </a:r>
            <a:endParaRPr lang="fr-FR" dirty="0"/>
          </a:p>
        </p:txBody>
      </p:sp>
      <p:sp>
        <p:nvSpPr>
          <p:cNvPr id="618499" name="Rectangle 3"/>
          <p:cNvSpPr>
            <a:spLocks noGrp="1" noChangeArrowheads="1"/>
          </p:cNvSpPr>
          <p:nvPr>
            <p:ph type="body" idx="1"/>
            <p:custDataLst>
              <p:tags r:id="rId3"/>
            </p:custDataLst>
          </p:nvPr>
        </p:nvSpPr>
        <p:spPr>
          <a:xfrm>
            <a:off x="642910" y="1000108"/>
            <a:ext cx="8286808" cy="5643602"/>
          </a:xfrm>
        </p:spPr>
        <p:txBody>
          <a:bodyPr>
            <a:noAutofit/>
          </a:bodyPr>
          <a:lstStyle/>
          <a:p>
            <a:pPr algn="just">
              <a:buNone/>
              <a:defRPr lang="fr-FR"/>
            </a:pPr>
            <a:r>
              <a:rPr sz="2200" smtClean="0">
                <a:solidFill>
                  <a:schemeClr val="tx2"/>
                </a:solidFill>
              </a:rPr>
              <a:t>	</a:t>
            </a:r>
            <a:endParaRPr lang="fr-FR" sz="2200" dirty="0">
              <a:solidFill>
                <a:schemeClr val="tx2"/>
              </a:solidFill>
            </a:endParaRPr>
          </a:p>
        </p:txBody>
      </p:sp>
      <p:graphicFrame>
        <p:nvGraphicFramePr>
          <p:cNvPr id="6" name="Tableau 5"/>
          <p:cNvGraphicFramePr>
            <a:graphicFrameLocks noGrp="1"/>
          </p:cNvGraphicFramePr>
          <p:nvPr/>
        </p:nvGraphicFramePr>
        <p:xfrm>
          <a:off x="857226" y="1142985"/>
          <a:ext cx="7858179" cy="5214975"/>
        </p:xfrm>
        <a:graphic>
          <a:graphicData uri="http://schemas.openxmlformats.org/drawingml/2006/table">
            <a:tbl>
              <a:tblPr/>
              <a:tblGrid>
                <a:gridCol w="1623553">
                  <a:extLst>
                    <a:ext uri="{9D8B030D-6E8A-4147-A177-3AD203B41FA5}">
                      <a16:colId xmlns:a16="http://schemas.microsoft.com/office/drawing/2014/main" val="20000"/>
                    </a:ext>
                  </a:extLst>
                </a:gridCol>
                <a:gridCol w="2534440">
                  <a:extLst>
                    <a:ext uri="{9D8B030D-6E8A-4147-A177-3AD203B41FA5}">
                      <a16:colId xmlns:a16="http://schemas.microsoft.com/office/drawing/2014/main" val="20001"/>
                    </a:ext>
                  </a:extLst>
                </a:gridCol>
                <a:gridCol w="1132710">
                  <a:extLst>
                    <a:ext uri="{9D8B030D-6E8A-4147-A177-3AD203B41FA5}">
                      <a16:colId xmlns:a16="http://schemas.microsoft.com/office/drawing/2014/main" val="20002"/>
                    </a:ext>
                  </a:extLst>
                </a:gridCol>
                <a:gridCol w="1132710">
                  <a:extLst>
                    <a:ext uri="{9D8B030D-6E8A-4147-A177-3AD203B41FA5}">
                      <a16:colId xmlns:a16="http://schemas.microsoft.com/office/drawing/2014/main" val="20003"/>
                    </a:ext>
                  </a:extLst>
                </a:gridCol>
                <a:gridCol w="1434766">
                  <a:extLst>
                    <a:ext uri="{9D8B030D-6E8A-4147-A177-3AD203B41FA5}">
                      <a16:colId xmlns:a16="http://schemas.microsoft.com/office/drawing/2014/main" val="20004"/>
                    </a:ext>
                  </a:extLst>
                </a:gridCol>
              </a:tblGrid>
              <a:tr h="417198">
                <a:tc>
                  <a:txBody>
                    <a:bodyPr/>
                    <a:lstStyle/>
                    <a:p>
                      <a:pPr algn="ctr" fontAlgn="ctr"/>
                      <a:r>
                        <a:rPr lang="fr-FR" sz="900" b="1" i="0" u="none" strike="noStrike">
                          <a:solidFill>
                            <a:srgbClr val="000000"/>
                          </a:solidFill>
                          <a:latin typeface="Calibri"/>
                        </a:rPr>
                        <a:t>Code Mnémonique</a:t>
                      </a:r>
                    </a:p>
                  </a:txBody>
                  <a:tcPr marL="8128" marR="8128" marT="8128" marB="0" anchor="ctr">
                    <a:lnL>
                      <a:noFill/>
                    </a:lnL>
                    <a:lnR>
                      <a:noFill/>
                    </a:lnR>
                    <a:lnT>
                      <a:noFill/>
                    </a:lnT>
                    <a:lnB>
                      <a:noFill/>
                    </a:lnB>
                  </a:tcPr>
                </a:tc>
                <a:tc>
                  <a:txBody>
                    <a:bodyPr/>
                    <a:lstStyle/>
                    <a:p>
                      <a:pPr algn="ctr" fontAlgn="ctr"/>
                      <a:r>
                        <a:rPr lang="fr-FR" sz="900" b="1" i="0" u="none" strike="noStrike">
                          <a:solidFill>
                            <a:srgbClr val="000000"/>
                          </a:solidFill>
                          <a:latin typeface="Calibri"/>
                        </a:rPr>
                        <a:t>Désignation</a:t>
                      </a:r>
                    </a:p>
                  </a:txBody>
                  <a:tcPr marL="8128" marR="8128" marT="8128" marB="0" anchor="ctr">
                    <a:lnL>
                      <a:noFill/>
                    </a:lnL>
                    <a:lnR>
                      <a:noFill/>
                    </a:lnR>
                    <a:lnT>
                      <a:noFill/>
                    </a:lnT>
                    <a:lnB>
                      <a:noFill/>
                    </a:lnB>
                  </a:tcPr>
                </a:tc>
                <a:tc>
                  <a:txBody>
                    <a:bodyPr/>
                    <a:lstStyle/>
                    <a:p>
                      <a:pPr algn="ctr" fontAlgn="ctr"/>
                      <a:r>
                        <a:rPr lang="fr-FR" sz="900" b="1" i="0" u="none" strike="noStrike">
                          <a:solidFill>
                            <a:srgbClr val="000000"/>
                          </a:solidFill>
                          <a:latin typeface="Calibri"/>
                        </a:rPr>
                        <a:t>Type</a:t>
                      </a:r>
                    </a:p>
                  </a:txBody>
                  <a:tcPr marL="8128" marR="8128" marT="8128" marB="0" anchor="ctr">
                    <a:lnL>
                      <a:noFill/>
                    </a:lnL>
                    <a:lnR>
                      <a:noFill/>
                    </a:lnR>
                    <a:lnT>
                      <a:noFill/>
                    </a:lnT>
                    <a:lnB>
                      <a:noFill/>
                    </a:lnB>
                  </a:tcPr>
                </a:tc>
                <a:tc>
                  <a:txBody>
                    <a:bodyPr/>
                    <a:lstStyle/>
                    <a:p>
                      <a:pPr algn="ctr" fontAlgn="ctr"/>
                      <a:r>
                        <a:rPr lang="fr-FR" sz="900" b="1" i="0" u="none" strike="noStrike">
                          <a:solidFill>
                            <a:srgbClr val="000000"/>
                          </a:solidFill>
                          <a:latin typeface="Calibri"/>
                        </a:rPr>
                        <a:t>Taille</a:t>
                      </a:r>
                    </a:p>
                  </a:txBody>
                  <a:tcPr marL="8128" marR="8128" marT="8128" marB="0" anchor="ctr">
                    <a:lnL>
                      <a:noFill/>
                    </a:lnL>
                    <a:lnR>
                      <a:noFill/>
                    </a:lnR>
                    <a:lnT>
                      <a:noFill/>
                    </a:lnT>
                    <a:lnB>
                      <a:noFill/>
                    </a:lnB>
                  </a:tcPr>
                </a:tc>
                <a:tc>
                  <a:txBody>
                    <a:bodyPr/>
                    <a:lstStyle/>
                    <a:p>
                      <a:pPr algn="ctr" fontAlgn="ctr"/>
                      <a:r>
                        <a:rPr lang="fr-FR" sz="900" b="1" i="0" u="none" strike="noStrike">
                          <a:solidFill>
                            <a:srgbClr val="000000"/>
                          </a:solidFill>
                          <a:latin typeface="Calibri"/>
                        </a:rPr>
                        <a:t>Remarque</a:t>
                      </a:r>
                    </a:p>
                  </a:txBody>
                  <a:tcPr marL="8128" marR="8128" marT="8128" marB="0" anchor="ctr">
                    <a:lnL>
                      <a:noFill/>
                    </a:lnL>
                    <a:lnR>
                      <a:noFill/>
                    </a:lnR>
                    <a:lnT>
                      <a:noFill/>
                    </a:lnT>
                    <a:lnB>
                      <a:noFill/>
                    </a:lnB>
                  </a:tcPr>
                </a:tc>
                <a:extLst>
                  <a:ext uri="{0D108BD9-81ED-4DB2-BD59-A6C34878D82A}">
                    <a16:rowId xmlns:a16="http://schemas.microsoft.com/office/drawing/2014/main" val="10000"/>
                  </a:ext>
                </a:extLst>
              </a:tr>
              <a:tr h="417198">
                <a:tc>
                  <a:txBody>
                    <a:bodyPr/>
                    <a:lstStyle/>
                    <a:p>
                      <a:pPr algn="ctr" fontAlgn="ctr"/>
                      <a:r>
                        <a:rPr lang="fr-FR" sz="900" b="0" i="0" u="none" strike="noStrike">
                          <a:solidFill>
                            <a:srgbClr val="000000"/>
                          </a:solidFill>
                          <a:latin typeface="Calibri"/>
                        </a:rPr>
                        <a:t>id_t</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Identifiant numérique d'un type de livre</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N</a:t>
                      </a:r>
                    </a:p>
                  </a:txBody>
                  <a:tcPr marL="8128" marR="8128" marT="8128"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8128" marR="8128" marT="8128"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8128" marR="8128" marT="8128" marB="0" anchor="ctr">
                    <a:lnL>
                      <a:noFill/>
                    </a:lnL>
                    <a:lnR>
                      <a:noFill/>
                    </a:lnR>
                    <a:lnT>
                      <a:noFill/>
                    </a:lnT>
                    <a:lnB>
                      <a:noFill/>
                    </a:lnB>
                  </a:tcPr>
                </a:tc>
                <a:extLst>
                  <a:ext uri="{0D108BD9-81ED-4DB2-BD59-A6C34878D82A}">
                    <a16:rowId xmlns:a16="http://schemas.microsoft.com/office/drawing/2014/main" val="10001"/>
                  </a:ext>
                </a:extLst>
              </a:tr>
              <a:tr h="208599">
                <a:tc>
                  <a:txBody>
                    <a:bodyPr/>
                    <a:lstStyle/>
                    <a:p>
                      <a:pPr algn="ctr" fontAlgn="ctr"/>
                      <a:r>
                        <a:rPr lang="fr-FR" sz="900" b="0" i="0" u="none" strike="noStrike">
                          <a:solidFill>
                            <a:srgbClr val="000000"/>
                          </a:solidFill>
                          <a:latin typeface="Calibri"/>
                        </a:rPr>
                        <a:t>libelle_t</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Libellé d'un type de livre</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AN</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30</a:t>
                      </a:r>
                    </a:p>
                  </a:txBody>
                  <a:tcPr marL="8128" marR="8128" marT="8128"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8128" marR="8128" marT="8128" marB="0" anchor="ctr">
                    <a:lnL>
                      <a:noFill/>
                    </a:lnL>
                    <a:lnR>
                      <a:noFill/>
                    </a:lnR>
                    <a:lnT>
                      <a:noFill/>
                    </a:lnT>
                    <a:lnB>
                      <a:noFill/>
                    </a:lnB>
                  </a:tcPr>
                </a:tc>
                <a:extLst>
                  <a:ext uri="{0D108BD9-81ED-4DB2-BD59-A6C34878D82A}">
                    <a16:rowId xmlns:a16="http://schemas.microsoft.com/office/drawing/2014/main" val="10002"/>
                  </a:ext>
                </a:extLst>
              </a:tr>
              <a:tr h="417198">
                <a:tc>
                  <a:txBody>
                    <a:bodyPr/>
                    <a:lstStyle/>
                    <a:p>
                      <a:pPr algn="ctr" fontAlgn="ctr"/>
                      <a:r>
                        <a:rPr lang="fr-FR" sz="900" b="0" i="0" u="none" strike="noStrike">
                          <a:solidFill>
                            <a:srgbClr val="000000"/>
                          </a:solidFill>
                          <a:latin typeface="Calibri"/>
                        </a:rPr>
                        <a:t>id_ed</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Identifiant numérique d'une édition d'un livre</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N</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6</a:t>
                      </a:r>
                    </a:p>
                  </a:txBody>
                  <a:tcPr marL="8128" marR="8128" marT="8128"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8128" marR="8128" marT="8128" marB="0" anchor="ctr">
                    <a:lnL>
                      <a:noFill/>
                    </a:lnL>
                    <a:lnR>
                      <a:noFill/>
                    </a:lnR>
                    <a:lnT>
                      <a:noFill/>
                    </a:lnT>
                    <a:lnB>
                      <a:noFill/>
                    </a:lnB>
                  </a:tcPr>
                </a:tc>
                <a:extLst>
                  <a:ext uri="{0D108BD9-81ED-4DB2-BD59-A6C34878D82A}">
                    <a16:rowId xmlns:a16="http://schemas.microsoft.com/office/drawing/2014/main" val="10003"/>
                  </a:ext>
                </a:extLst>
              </a:tr>
              <a:tr h="417198">
                <a:tc>
                  <a:txBody>
                    <a:bodyPr/>
                    <a:lstStyle/>
                    <a:p>
                      <a:pPr algn="ctr" fontAlgn="ctr"/>
                      <a:r>
                        <a:rPr lang="fr-FR" sz="900" b="0" i="0" u="none" strike="noStrike">
                          <a:solidFill>
                            <a:srgbClr val="000000"/>
                          </a:solidFill>
                          <a:latin typeface="Calibri"/>
                        </a:rPr>
                        <a:t>nom_ed</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Nom d'une édition d'un livre</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AN</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30</a:t>
                      </a:r>
                    </a:p>
                  </a:txBody>
                  <a:tcPr marL="8128" marR="8128" marT="8128"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8128" marR="8128" marT="8128" marB="0" anchor="ctr">
                    <a:lnL>
                      <a:noFill/>
                    </a:lnL>
                    <a:lnR>
                      <a:noFill/>
                    </a:lnR>
                    <a:lnT>
                      <a:noFill/>
                    </a:lnT>
                    <a:lnB>
                      <a:noFill/>
                    </a:lnB>
                  </a:tcPr>
                </a:tc>
                <a:extLst>
                  <a:ext uri="{0D108BD9-81ED-4DB2-BD59-A6C34878D82A}">
                    <a16:rowId xmlns:a16="http://schemas.microsoft.com/office/drawing/2014/main" val="10004"/>
                  </a:ext>
                </a:extLst>
              </a:tr>
              <a:tr h="417198">
                <a:tc>
                  <a:txBody>
                    <a:bodyPr/>
                    <a:lstStyle/>
                    <a:p>
                      <a:pPr algn="ctr" fontAlgn="ctr"/>
                      <a:r>
                        <a:rPr lang="fr-FR" sz="900" b="0" i="0" u="none" strike="noStrike">
                          <a:solidFill>
                            <a:srgbClr val="000000"/>
                          </a:solidFill>
                          <a:latin typeface="Calibri"/>
                        </a:rPr>
                        <a:t>id_a</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Identifiant numérique d'un auteur</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N</a:t>
                      </a:r>
                    </a:p>
                  </a:txBody>
                  <a:tcPr marL="8128" marR="8128" marT="8128"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8128" marR="8128" marT="8128"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8128" marR="8128" marT="8128" marB="0" anchor="ctr">
                    <a:lnL>
                      <a:noFill/>
                    </a:lnL>
                    <a:lnR>
                      <a:noFill/>
                    </a:lnR>
                    <a:lnT>
                      <a:noFill/>
                    </a:lnT>
                    <a:lnB>
                      <a:noFill/>
                    </a:lnB>
                  </a:tcPr>
                </a:tc>
                <a:extLst>
                  <a:ext uri="{0D108BD9-81ED-4DB2-BD59-A6C34878D82A}">
                    <a16:rowId xmlns:a16="http://schemas.microsoft.com/office/drawing/2014/main" val="10005"/>
                  </a:ext>
                </a:extLst>
              </a:tr>
              <a:tr h="208599">
                <a:tc>
                  <a:txBody>
                    <a:bodyPr/>
                    <a:lstStyle/>
                    <a:p>
                      <a:pPr algn="ctr" fontAlgn="ctr"/>
                      <a:r>
                        <a:rPr lang="fr-FR" sz="900" b="0" i="0" u="none" strike="noStrike">
                          <a:solidFill>
                            <a:srgbClr val="000000"/>
                          </a:solidFill>
                          <a:latin typeface="Calibri"/>
                        </a:rPr>
                        <a:t>nom_a</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Nom d'un auteur</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A</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30</a:t>
                      </a:r>
                    </a:p>
                  </a:txBody>
                  <a:tcPr marL="8128" marR="8128" marT="8128"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8128" marR="8128" marT="8128" marB="0" anchor="ctr">
                    <a:lnL>
                      <a:noFill/>
                    </a:lnL>
                    <a:lnR>
                      <a:noFill/>
                    </a:lnR>
                    <a:lnT>
                      <a:noFill/>
                    </a:lnT>
                    <a:lnB>
                      <a:noFill/>
                    </a:lnB>
                  </a:tcPr>
                </a:tc>
                <a:extLst>
                  <a:ext uri="{0D108BD9-81ED-4DB2-BD59-A6C34878D82A}">
                    <a16:rowId xmlns:a16="http://schemas.microsoft.com/office/drawing/2014/main" val="10006"/>
                  </a:ext>
                </a:extLst>
              </a:tr>
              <a:tr h="208599">
                <a:tc>
                  <a:txBody>
                    <a:bodyPr/>
                    <a:lstStyle/>
                    <a:p>
                      <a:pPr algn="ctr" fontAlgn="ctr"/>
                      <a:r>
                        <a:rPr lang="fr-FR" sz="900" b="0" i="0" u="none" strike="noStrike">
                          <a:solidFill>
                            <a:srgbClr val="000000"/>
                          </a:solidFill>
                          <a:latin typeface="Calibri"/>
                        </a:rPr>
                        <a:t>prenom_a</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Prénom d'un auteur</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A</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30</a:t>
                      </a:r>
                    </a:p>
                  </a:txBody>
                  <a:tcPr marL="8128" marR="8128" marT="8128"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8128" marR="8128" marT="8128" marB="0" anchor="ctr">
                    <a:lnL>
                      <a:noFill/>
                    </a:lnL>
                    <a:lnR>
                      <a:noFill/>
                    </a:lnR>
                    <a:lnT>
                      <a:noFill/>
                    </a:lnT>
                    <a:lnB>
                      <a:noFill/>
                    </a:lnB>
                  </a:tcPr>
                </a:tc>
                <a:extLst>
                  <a:ext uri="{0D108BD9-81ED-4DB2-BD59-A6C34878D82A}">
                    <a16:rowId xmlns:a16="http://schemas.microsoft.com/office/drawing/2014/main" val="10007"/>
                  </a:ext>
                </a:extLst>
              </a:tr>
              <a:tr h="417198">
                <a:tc>
                  <a:txBody>
                    <a:bodyPr/>
                    <a:lstStyle/>
                    <a:p>
                      <a:pPr algn="ctr" fontAlgn="ctr"/>
                      <a:r>
                        <a:rPr lang="fr-FR" sz="900" b="0" i="0" u="none" strike="noStrike">
                          <a:solidFill>
                            <a:srgbClr val="000000"/>
                          </a:solidFill>
                          <a:latin typeface="Calibri"/>
                        </a:rPr>
                        <a:t>date_naissance_a</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Date de naissance d'un auteur</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Date</a:t>
                      </a:r>
                    </a:p>
                  </a:txBody>
                  <a:tcPr marL="8128" marR="8128" marT="8128"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Au format AAAA-JJ-MM</a:t>
                      </a:r>
                    </a:p>
                  </a:txBody>
                  <a:tcPr marL="8128" marR="8128" marT="8128" marB="0" anchor="ctr">
                    <a:lnL>
                      <a:noFill/>
                    </a:lnL>
                    <a:lnR>
                      <a:noFill/>
                    </a:lnR>
                    <a:lnT>
                      <a:noFill/>
                    </a:lnT>
                    <a:lnB>
                      <a:noFill/>
                    </a:lnB>
                  </a:tcPr>
                </a:tc>
                <a:extLst>
                  <a:ext uri="{0D108BD9-81ED-4DB2-BD59-A6C34878D82A}">
                    <a16:rowId xmlns:a16="http://schemas.microsoft.com/office/drawing/2014/main" val="10008"/>
                  </a:ext>
                </a:extLst>
              </a:tr>
              <a:tr h="417198">
                <a:tc>
                  <a:txBody>
                    <a:bodyPr/>
                    <a:lstStyle/>
                    <a:p>
                      <a:pPr algn="ctr" fontAlgn="ctr"/>
                      <a:r>
                        <a:rPr lang="fr-FR" sz="900" b="0" i="0" u="none" strike="noStrike">
                          <a:solidFill>
                            <a:srgbClr val="000000"/>
                          </a:solidFill>
                          <a:latin typeface="Calibri"/>
                        </a:rPr>
                        <a:t>id_p</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Identifiant numérique d'un pays</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N</a:t>
                      </a:r>
                    </a:p>
                  </a:txBody>
                  <a:tcPr marL="8128" marR="8128" marT="8128"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8128" marR="8128" marT="8128"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8128" marR="8128" marT="8128" marB="0" anchor="ctr">
                    <a:lnL>
                      <a:noFill/>
                    </a:lnL>
                    <a:lnR>
                      <a:noFill/>
                    </a:lnR>
                    <a:lnT>
                      <a:noFill/>
                    </a:lnT>
                    <a:lnB>
                      <a:noFill/>
                    </a:lnB>
                  </a:tcPr>
                </a:tc>
                <a:extLst>
                  <a:ext uri="{0D108BD9-81ED-4DB2-BD59-A6C34878D82A}">
                    <a16:rowId xmlns:a16="http://schemas.microsoft.com/office/drawing/2014/main" val="10009"/>
                  </a:ext>
                </a:extLst>
              </a:tr>
              <a:tr h="208599">
                <a:tc>
                  <a:txBody>
                    <a:bodyPr/>
                    <a:lstStyle/>
                    <a:p>
                      <a:pPr algn="ctr" fontAlgn="ctr"/>
                      <a:r>
                        <a:rPr lang="fr-FR" sz="900" b="0" i="0" u="none" strike="noStrike">
                          <a:solidFill>
                            <a:srgbClr val="000000"/>
                          </a:solidFill>
                          <a:latin typeface="Calibri"/>
                        </a:rPr>
                        <a:t>nom_p</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Nom d'un pays</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A</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50</a:t>
                      </a:r>
                    </a:p>
                  </a:txBody>
                  <a:tcPr marL="8128" marR="8128" marT="8128"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8128" marR="8128" marT="8128" marB="0" anchor="ctr">
                    <a:lnL>
                      <a:noFill/>
                    </a:lnL>
                    <a:lnR>
                      <a:noFill/>
                    </a:lnR>
                    <a:lnT>
                      <a:noFill/>
                    </a:lnT>
                    <a:lnB>
                      <a:noFill/>
                    </a:lnB>
                  </a:tcPr>
                </a:tc>
                <a:extLst>
                  <a:ext uri="{0D108BD9-81ED-4DB2-BD59-A6C34878D82A}">
                    <a16:rowId xmlns:a16="http://schemas.microsoft.com/office/drawing/2014/main" val="10010"/>
                  </a:ext>
                </a:extLst>
              </a:tr>
              <a:tr h="417198">
                <a:tc>
                  <a:txBody>
                    <a:bodyPr/>
                    <a:lstStyle/>
                    <a:p>
                      <a:pPr algn="ctr" fontAlgn="ctr"/>
                      <a:r>
                        <a:rPr lang="fr-FR" sz="900" b="0" i="0" u="none" strike="noStrike">
                          <a:solidFill>
                            <a:srgbClr val="000000"/>
                          </a:solidFill>
                          <a:latin typeface="Calibri"/>
                        </a:rPr>
                        <a:t>id_em</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Identifiant numérique d'un emprunt</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N</a:t>
                      </a:r>
                    </a:p>
                  </a:txBody>
                  <a:tcPr marL="8128" marR="8128" marT="8128"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8128" marR="8128" marT="8128"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8128" marR="8128" marT="8128" marB="0" anchor="ctr">
                    <a:lnL>
                      <a:noFill/>
                    </a:lnL>
                    <a:lnR>
                      <a:noFill/>
                    </a:lnR>
                    <a:lnT>
                      <a:noFill/>
                    </a:lnT>
                    <a:lnB>
                      <a:noFill/>
                    </a:lnB>
                  </a:tcPr>
                </a:tc>
                <a:extLst>
                  <a:ext uri="{0D108BD9-81ED-4DB2-BD59-A6C34878D82A}">
                    <a16:rowId xmlns:a16="http://schemas.microsoft.com/office/drawing/2014/main" val="10011"/>
                  </a:ext>
                </a:extLst>
              </a:tr>
              <a:tr h="417198">
                <a:tc>
                  <a:txBody>
                    <a:bodyPr/>
                    <a:lstStyle/>
                    <a:p>
                      <a:pPr algn="ctr" fontAlgn="ctr"/>
                      <a:r>
                        <a:rPr lang="fr-FR" sz="900" b="0" i="0" u="none" strike="noStrike">
                          <a:solidFill>
                            <a:srgbClr val="000000"/>
                          </a:solidFill>
                          <a:latin typeface="Calibri"/>
                        </a:rPr>
                        <a:t>date_em</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Date d'un emprunt</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Date</a:t>
                      </a:r>
                    </a:p>
                  </a:txBody>
                  <a:tcPr marL="8128" marR="8128" marT="8128" marB="0" anchor="ctr">
                    <a:lnL>
                      <a:noFill/>
                    </a:lnL>
                    <a:lnR>
                      <a:noFill/>
                    </a:lnR>
                    <a:lnT>
                      <a:noFill/>
                    </a:lnT>
                    <a:lnB>
                      <a:noFill/>
                    </a:lnB>
                  </a:tcPr>
                </a:tc>
                <a:tc>
                  <a:txBody>
                    <a:bodyPr/>
                    <a:lstStyle/>
                    <a:p>
                      <a:pPr algn="ctr" fontAlgn="ctr"/>
                      <a:endParaRPr lang="fr-FR" sz="900" b="0" i="0" u="none" strike="noStrike">
                        <a:solidFill>
                          <a:srgbClr val="000000"/>
                        </a:solidFill>
                        <a:latin typeface="Calibri"/>
                      </a:endParaRP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Au format AAAA-JJ-MM</a:t>
                      </a:r>
                    </a:p>
                  </a:txBody>
                  <a:tcPr marL="8128" marR="8128" marT="8128" marB="0" anchor="ctr">
                    <a:lnL>
                      <a:noFill/>
                    </a:lnL>
                    <a:lnR>
                      <a:noFill/>
                    </a:lnR>
                    <a:lnT>
                      <a:noFill/>
                    </a:lnT>
                    <a:lnB>
                      <a:noFill/>
                    </a:lnB>
                  </a:tcPr>
                </a:tc>
                <a:extLst>
                  <a:ext uri="{0D108BD9-81ED-4DB2-BD59-A6C34878D82A}">
                    <a16:rowId xmlns:a16="http://schemas.microsoft.com/office/drawing/2014/main" val="10012"/>
                  </a:ext>
                </a:extLst>
              </a:tr>
              <a:tr h="625797">
                <a:tc>
                  <a:txBody>
                    <a:bodyPr/>
                    <a:lstStyle/>
                    <a:p>
                      <a:pPr algn="ctr" fontAlgn="ctr"/>
                      <a:r>
                        <a:rPr lang="fr-FR" sz="900" b="0" i="0" u="none" strike="noStrike">
                          <a:solidFill>
                            <a:srgbClr val="000000"/>
                          </a:solidFill>
                          <a:latin typeface="Calibri"/>
                        </a:rPr>
                        <a:t>delais_em</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Délai autorisé lors de l'emprunt du livre</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N</a:t>
                      </a:r>
                    </a:p>
                  </a:txBody>
                  <a:tcPr marL="8128" marR="8128" marT="8128" marB="0" anchor="ctr">
                    <a:lnL>
                      <a:noFill/>
                    </a:lnL>
                    <a:lnR>
                      <a:noFill/>
                    </a:lnR>
                    <a:lnT>
                      <a:noFill/>
                    </a:lnT>
                    <a:lnB>
                      <a:noFill/>
                    </a:lnB>
                  </a:tcPr>
                </a:tc>
                <a:tc>
                  <a:txBody>
                    <a:bodyPr/>
                    <a:lstStyle/>
                    <a:p>
                      <a:pPr algn="ctr" fontAlgn="ctr"/>
                      <a:r>
                        <a:rPr lang="fr-FR" sz="900" b="0" i="0" u="none" strike="noStrike">
                          <a:solidFill>
                            <a:srgbClr val="000000"/>
                          </a:solidFill>
                          <a:latin typeface="Calibri"/>
                        </a:rPr>
                        <a:t>3</a:t>
                      </a:r>
                    </a:p>
                  </a:txBody>
                  <a:tcPr marL="8128" marR="8128" marT="8128" marB="0" anchor="ctr">
                    <a:lnL>
                      <a:noFill/>
                    </a:lnL>
                    <a:lnR>
                      <a:noFill/>
                    </a:lnR>
                    <a:lnT>
                      <a:noFill/>
                    </a:lnT>
                    <a:lnB>
                      <a:noFill/>
                    </a:lnB>
                  </a:tcPr>
                </a:tc>
                <a:tc>
                  <a:txBody>
                    <a:bodyPr/>
                    <a:lstStyle/>
                    <a:p>
                      <a:pPr algn="ctr" fontAlgn="ctr"/>
                      <a:r>
                        <a:rPr lang="fr-FR" sz="900" b="0" i="0" u="none" strike="noStrike" dirty="0">
                          <a:solidFill>
                            <a:srgbClr val="000000"/>
                          </a:solidFill>
                          <a:latin typeface="Calibri"/>
                        </a:rPr>
                        <a:t>S'exprime en nombre de jours</a:t>
                      </a:r>
                    </a:p>
                  </a:txBody>
                  <a:tcPr marL="8128" marR="8128" marT="8128" marB="0" anchor="ctr">
                    <a:lnL>
                      <a:noFill/>
                    </a:lnL>
                    <a:lnR>
                      <a:noFill/>
                    </a:lnR>
                    <a:lnT>
                      <a:noFill/>
                    </a:lnT>
                    <a:lnB>
                      <a:noFill/>
                    </a:lnB>
                  </a:tcPr>
                </a:tc>
                <a:extLst>
                  <a:ext uri="{0D108BD9-81ED-4DB2-BD59-A6C34878D82A}">
                    <a16:rowId xmlns:a16="http://schemas.microsoft.com/office/drawing/2014/main" val="10013"/>
                  </a:ext>
                </a:extLst>
              </a:tr>
            </a:tbl>
          </a:graphicData>
        </a:graphic>
      </p:graphicFrame>
      <p:sp>
        <p:nvSpPr>
          <p:cNvPr id="7" name="Espace réservé du numéro de diapositive 6"/>
          <p:cNvSpPr>
            <a:spLocks noGrp="1"/>
          </p:cNvSpPr>
          <p:nvPr>
            <p:ph type="sldNum" sz="quarter" idx="12"/>
          </p:nvPr>
        </p:nvSpPr>
        <p:spPr/>
        <p:txBody>
          <a:bodyPr/>
          <a:lstStyle/>
          <a:p>
            <a:fld id="{33D6E5A2-EC83-451F-A719-9AC1370DD5CF}" type="slidenum">
              <a:rPr lang="fr-FR" smtClean="0"/>
              <a:pPr/>
              <a:t>11</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rmAutofit fontScale="90000"/>
          </a:bodyPr>
          <a:lstStyle/>
          <a:p>
            <a:pPr>
              <a:defRPr lang="fr-FR"/>
            </a:pPr>
            <a:r>
              <a:rPr smtClean="0"/>
              <a:t>Le dictionnaire des données (Suite)</a:t>
            </a:r>
            <a:endParaRPr lang="fr-FR" dirty="0"/>
          </a:p>
        </p:txBody>
      </p:sp>
      <p:sp>
        <p:nvSpPr>
          <p:cNvPr id="618499" name="Rectangle 3"/>
          <p:cNvSpPr>
            <a:spLocks noGrp="1" noChangeArrowheads="1"/>
          </p:cNvSpPr>
          <p:nvPr>
            <p:ph type="body" idx="1"/>
            <p:custDataLst>
              <p:tags r:id="rId3"/>
            </p:custDataLst>
          </p:nvPr>
        </p:nvSpPr>
        <p:spPr>
          <a:xfrm>
            <a:off x="642910" y="1000108"/>
            <a:ext cx="8286808" cy="5643602"/>
          </a:xfrm>
        </p:spPr>
        <p:txBody>
          <a:bodyPr>
            <a:noAutofit/>
          </a:bodyPr>
          <a:lstStyle/>
          <a:p>
            <a:pPr algn="just">
              <a:buNone/>
              <a:defRPr lang="fr-FR"/>
            </a:pPr>
            <a:r>
              <a:rPr sz="2200" smtClean="0">
                <a:solidFill>
                  <a:schemeClr val="tx2"/>
                </a:solidFill>
              </a:rPr>
              <a:t>	Remarques :</a:t>
            </a:r>
          </a:p>
          <a:p>
            <a:pPr algn="just">
              <a:buNone/>
              <a:defRPr lang="fr-FR"/>
            </a:pPr>
            <a:r>
              <a:rPr sz="2200" smtClean="0">
                <a:solidFill>
                  <a:schemeClr val="tx2"/>
                </a:solidFill>
              </a:rPr>
              <a:t>• Les données qui figurent dans le MCD (et donc dans le dictionnaire des données) doivent être, dans la plupart des cas, élémentaires :</a:t>
            </a:r>
          </a:p>
          <a:p>
            <a:pPr algn="just">
              <a:buNone/>
              <a:defRPr lang="fr-FR"/>
            </a:pPr>
            <a:r>
              <a:rPr sz="2200" smtClean="0">
                <a:solidFill>
                  <a:schemeClr val="tx2"/>
                </a:solidFill>
              </a:rPr>
              <a:t>		• Elles ne doivent pas être calculées : les données calculées doivent être obtenues, par le calcul, à partir de données élémentaires qui, elles, sont conservées en base. Cependant, il existe quelques cas où il s'avère pertinent de conserver, pour des raisons d'optimisation, une donnée calculée, le montant d'une commande par exemple. On ne conservera cependant pas les données calculées intermédiaires sauf en cas d'obligation légale (c'est le cas pour un montant HT par exemple, où les composantes peuvent d'ailleurs avoir un prix variable dans le temps). En effet, cela évite de refaire les calculs plusieurs fois pour un résultat qui restera fixe.</a:t>
            </a:r>
          </a:p>
        </p:txBody>
      </p:sp>
      <p:sp>
        <p:nvSpPr>
          <p:cNvPr id="4" name="Espace réservé du numéro de diapositive 3"/>
          <p:cNvSpPr>
            <a:spLocks noGrp="1"/>
          </p:cNvSpPr>
          <p:nvPr>
            <p:ph type="sldNum" sz="quarter" idx="12"/>
          </p:nvPr>
        </p:nvSpPr>
        <p:spPr/>
        <p:txBody>
          <a:bodyPr/>
          <a:lstStyle/>
          <a:p>
            <a:fld id="{33D6E5A2-EC83-451F-A719-9AC1370DD5CF}" type="slidenum">
              <a:rPr lang="fr-FR" smtClean="0"/>
              <a:pPr/>
              <a:t>12</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rmAutofit fontScale="90000"/>
          </a:bodyPr>
          <a:lstStyle/>
          <a:p>
            <a:pPr>
              <a:defRPr lang="fr-FR"/>
            </a:pPr>
            <a:r>
              <a:rPr smtClean="0"/>
              <a:t>Le dictionnaire des données (Suite)</a:t>
            </a:r>
            <a:endParaRPr lang="fr-FR" dirty="0"/>
          </a:p>
        </p:txBody>
      </p:sp>
      <p:sp>
        <p:nvSpPr>
          <p:cNvPr id="618499" name="Rectangle 3"/>
          <p:cNvSpPr>
            <a:spLocks noGrp="1" noChangeArrowheads="1"/>
          </p:cNvSpPr>
          <p:nvPr>
            <p:ph type="body" idx="1"/>
            <p:custDataLst>
              <p:tags r:id="rId3"/>
            </p:custDataLst>
          </p:nvPr>
        </p:nvSpPr>
        <p:spPr>
          <a:xfrm>
            <a:off x="642910" y="1000108"/>
            <a:ext cx="8286808" cy="5643602"/>
          </a:xfrm>
        </p:spPr>
        <p:txBody>
          <a:bodyPr>
            <a:noAutofit/>
          </a:bodyPr>
          <a:lstStyle/>
          <a:p>
            <a:pPr algn="just">
              <a:buNone/>
              <a:defRPr lang="fr-FR"/>
            </a:pPr>
            <a:r>
              <a:rPr sz="2200" smtClean="0">
                <a:solidFill>
                  <a:schemeClr val="tx2"/>
                </a:solidFill>
              </a:rPr>
              <a:t>	Remarques :</a:t>
            </a:r>
          </a:p>
          <a:p>
            <a:pPr algn="just">
              <a:buNone/>
              <a:defRPr lang="fr-FR"/>
            </a:pPr>
            <a:r>
              <a:rPr sz="2200" smtClean="0">
                <a:solidFill>
                  <a:schemeClr val="tx2"/>
                </a:solidFill>
              </a:rPr>
              <a:t>		• Elles ne doivent pas être composées : les données composées doivent être obtenues par la concaténation de données élémentaires conservées en base. Par exemple une adresse est obtenue à partir d'une rue, d'une ville et d'un code postal : ce sont ces trois dernières données qui sont conservées et donc qui figureront dans le MCD (et dans le dictionnaire des données).</a:t>
            </a:r>
          </a:p>
          <a:p>
            <a:pPr algn="just">
              <a:buNone/>
              <a:defRPr lang="fr-FR"/>
            </a:pPr>
            <a:r>
              <a:rPr sz="2200" smtClean="0">
                <a:solidFill>
                  <a:schemeClr val="tx2"/>
                </a:solidFill>
              </a:rPr>
              <a:t>• Lorsque l'on n'effectue jamais de calcul sur une donnée numérique, celle-ci doit être de type AN (c'est le cas par exemple pour un numéro de téléphone).</a:t>
            </a:r>
            <a:endParaRPr lang="fr-FR" sz="2200" dirty="0">
              <a:solidFill>
                <a:schemeClr val="tx2"/>
              </a:solidFill>
            </a:endParaRPr>
          </a:p>
        </p:txBody>
      </p:sp>
      <p:sp>
        <p:nvSpPr>
          <p:cNvPr id="4" name="Espace réservé du numéro de diapositive 3"/>
          <p:cNvSpPr>
            <a:spLocks noGrp="1"/>
          </p:cNvSpPr>
          <p:nvPr>
            <p:ph type="sldNum" sz="quarter" idx="12"/>
          </p:nvPr>
        </p:nvSpPr>
        <p:spPr/>
        <p:txBody>
          <a:bodyPr/>
          <a:lstStyle/>
          <a:p>
            <a:fld id="{33D6E5A2-EC83-451F-A719-9AC1370DD5CF}" type="slidenum">
              <a:rPr lang="fr-FR" smtClean="0"/>
              <a:pPr/>
              <a:t>13</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rmAutofit fontScale="90000"/>
          </a:bodyPr>
          <a:lstStyle/>
          <a:p>
            <a:pPr>
              <a:defRPr lang="fr-FR"/>
            </a:pPr>
            <a:r>
              <a:rPr smtClean="0"/>
              <a:t>Le Modèle Conceptuel de Données (MCD) </a:t>
            </a:r>
            <a:r>
              <a:rPr lang="fr-FR" dirty="0" smtClean="0"/>
              <a:t>–</a:t>
            </a:r>
            <a:r>
              <a:rPr smtClean="0"/>
              <a:t> </a:t>
            </a:r>
            <a:r>
              <a:rPr smtClean="0">
                <a:solidFill>
                  <a:srgbClr val="FF0000"/>
                </a:solidFill>
              </a:rPr>
              <a:t>Les entités</a:t>
            </a:r>
            <a:endParaRPr lang="fr-FR" dirty="0">
              <a:solidFill>
                <a:srgbClr val="FF0000"/>
              </a:solidFill>
            </a:endParaRPr>
          </a:p>
        </p:txBody>
      </p:sp>
      <p:sp>
        <p:nvSpPr>
          <p:cNvPr id="618499" name="Rectangle 3"/>
          <p:cNvSpPr>
            <a:spLocks noGrp="1" noChangeArrowheads="1"/>
          </p:cNvSpPr>
          <p:nvPr>
            <p:ph type="body" idx="1"/>
            <p:custDataLst>
              <p:tags r:id="rId3"/>
            </p:custDataLst>
          </p:nvPr>
        </p:nvSpPr>
        <p:spPr>
          <a:xfrm>
            <a:off x="642910" y="1285860"/>
            <a:ext cx="8286808" cy="5000660"/>
          </a:xfrm>
        </p:spPr>
        <p:txBody>
          <a:bodyPr>
            <a:noAutofit/>
          </a:bodyPr>
          <a:lstStyle/>
          <a:p>
            <a:pPr algn="just">
              <a:buNone/>
              <a:defRPr lang="fr-FR"/>
            </a:pPr>
            <a:r>
              <a:rPr sz="2200" smtClean="0">
                <a:solidFill>
                  <a:schemeClr val="tx2"/>
                </a:solidFill>
              </a:rPr>
              <a:t>Chaque entité est unique et est décrite par un ensemble de propriétés encore appelées attributs ou caractéristiques.</a:t>
            </a:r>
          </a:p>
          <a:p>
            <a:pPr algn="just">
              <a:buNone/>
              <a:defRPr lang="fr-FR"/>
            </a:pPr>
            <a:r>
              <a:rPr sz="2200" smtClean="0">
                <a:solidFill>
                  <a:schemeClr val="tx2"/>
                </a:solidFill>
              </a:rPr>
              <a:t>Une des propriétés de l'entité est l'identifiant. Cette propriété doit posséder des occurrences uniques et doit être source des dépendances fonctionnelles avec toutes les autres propriétés de l'entité. Bien souvent, on utilise une donnée de type entier qui s'incrémente pour chaque occurrence, ou encore un code unique spécifique du contexte.</a:t>
            </a:r>
          </a:p>
          <a:p>
            <a:pPr algn="just">
              <a:buNone/>
              <a:defRPr lang="fr-FR"/>
            </a:pPr>
            <a:r>
              <a:rPr sz="2200" smtClean="0">
                <a:solidFill>
                  <a:schemeClr val="tx2"/>
                </a:solidFill>
              </a:rPr>
              <a:t>Le formalisme d'une entité est le suivant :</a:t>
            </a:r>
            <a:endParaRPr lang="fr-FR" sz="2200" dirty="0">
              <a:solidFill>
                <a:schemeClr val="tx2"/>
              </a:solidFill>
            </a:endParaRPr>
          </a:p>
        </p:txBody>
      </p:sp>
      <p:pic>
        <p:nvPicPr>
          <p:cNvPr id="75778" name="Picture 2"/>
          <p:cNvPicPr>
            <a:picLocks noChangeAspect="1" noChangeArrowheads="1"/>
          </p:cNvPicPr>
          <p:nvPr/>
        </p:nvPicPr>
        <p:blipFill>
          <a:blip r:embed="rId6"/>
          <a:srcRect/>
          <a:stretch>
            <a:fillRect/>
          </a:stretch>
        </p:blipFill>
        <p:spPr bwMode="auto">
          <a:xfrm>
            <a:off x="5715009" y="4066530"/>
            <a:ext cx="2643206" cy="2362866"/>
          </a:xfrm>
          <a:prstGeom prst="rect">
            <a:avLst/>
          </a:prstGeom>
          <a:noFill/>
          <a:ln w="9525">
            <a:noFill/>
            <a:miter lim="800000"/>
            <a:headEnd/>
            <a:tailEnd/>
          </a:ln>
          <a:effectLst/>
        </p:spPr>
      </p:pic>
      <p:sp>
        <p:nvSpPr>
          <p:cNvPr id="5" name="Espace réservé du numéro de diapositive 4"/>
          <p:cNvSpPr>
            <a:spLocks noGrp="1"/>
          </p:cNvSpPr>
          <p:nvPr>
            <p:ph type="sldNum" sz="quarter" idx="12"/>
          </p:nvPr>
        </p:nvSpPr>
        <p:spPr/>
        <p:txBody>
          <a:bodyPr/>
          <a:lstStyle/>
          <a:p>
            <a:fld id="{33D6E5A2-EC83-451F-A719-9AC1370DD5CF}" type="slidenum">
              <a:rPr lang="fr-FR" smtClean="0"/>
              <a:pPr/>
              <a:t>14</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rmAutofit fontScale="90000"/>
          </a:bodyPr>
          <a:lstStyle/>
          <a:p>
            <a:pPr>
              <a:defRPr lang="fr-FR"/>
            </a:pPr>
            <a:r>
              <a:rPr smtClean="0"/>
              <a:t>Le Modèle Conceptuel de Données (MCD) </a:t>
            </a:r>
            <a:r>
              <a:rPr lang="fr-FR" dirty="0" smtClean="0"/>
              <a:t>–</a:t>
            </a:r>
            <a:r>
              <a:rPr smtClean="0"/>
              <a:t> </a:t>
            </a:r>
            <a:r>
              <a:rPr smtClean="0">
                <a:solidFill>
                  <a:srgbClr val="FF0000"/>
                </a:solidFill>
              </a:rPr>
              <a:t>Les entités (Suite)</a:t>
            </a:r>
            <a:endParaRPr lang="fr-FR" dirty="0">
              <a:solidFill>
                <a:srgbClr val="FF0000"/>
              </a:solidFill>
            </a:endParaRPr>
          </a:p>
        </p:txBody>
      </p:sp>
      <p:sp>
        <p:nvSpPr>
          <p:cNvPr id="618499" name="Rectangle 3"/>
          <p:cNvSpPr>
            <a:spLocks noGrp="1" noChangeArrowheads="1"/>
          </p:cNvSpPr>
          <p:nvPr>
            <p:ph type="body" idx="1"/>
            <p:custDataLst>
              <p:tags r:id="rId3"/>
            </p:custDataLst>
          </p:nvPr>
        </p:nvSpPr>
        <p:spPr>
          <a:xfrm>
            <a:off x="642910" y="1285860"/>
            <a:ext cx="8286808" cy="5000660"/>
          </a:xfrm>
        </p:spPr>
        <p:txBody>
          <a:bodyPr>
            <a:noAutofit/>
          </a:bodyPr>
          <a:lstStyle/>
          <a:p>
            <a:pPr algn="just">
              <a:buNone/>
              <a:defRPr lang="fr-FR"/>
            </a:pPr>
            <a:r>
              <a:rPr sz="2200" smtClean="0">
                <a:solidFill>
                  <a:schemeClr val="tx2"/>
                </a:solidFill>
              </a:rPr>
              <a:t>Ainsi, si on reprend notre dictionnaire de données précédent, on schématise par exemple une entité «Auteur» comme ceci : </a:t>
            </a: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r>
              <a:rPr sz="2200" smtClean="0">
                <a:solidFill>
                  <a:schemeClr val="tx2"/>
                </a:solidFill>
              </a:rPr>
              <a:t>À partir de cette entité, on peut retrouver la règle de gestion suivante : un auteur est identifié par un numéro unique (id_a) et est caractérisé par un nom, un prénom et une date de naissance.</a:t>
            </a: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lang="fr-FR" sz="2200" dirty="0">
              <a:solidFill>
                <a:schemeClr val="tx2"/>
              </a:solidFill>
            </a:endParaRPr>
          </a:p>
        </p:txBody>
      </p:sp>
      <p:pic>
        <p:nvPicPr>
          <p:cNvPr id="76802" name="Picture 2"/>
          <p:cNvPicPr>
            <a:picLocks noChangeAspect="1" noChangeArrowheads="1"/>
          </p:cNvPicPr>
          <p:nvPr/>
        </p:nvPicPr>
        <p:blipFill>
          <a:blip r:embed="rId6"/>
          <a:srcRect/>
          <a:stretch>
            <a:fillRect/>
          </a:stretch>
        </p:blipFill>
        <p:spPr bwMode="auto">
          <a:xfrm>
            <a:off x="3220174" y="2214554"/>
            <a:ext cx="2637710" cy="2143140"/>
          </a:xfrm>
          <a:prstGeom prst="rect">
            <a:avLst/>
          </a:prstGeom>
          <a:noFill/>
          <a:ln w="9525">
            <a:noFill/>
            <a:miter lim="800000"/>
            <a:headEnd/>
            <a:tailEnd/>
          </a:ln>
          <a:effectLst/>
        </p:spPr>
      </p:pic>
      <p:sp>
        <p:nvSpPr>
          <p:cNvPr id="7" name="Espace réservé du numéro de diapositive 6"/>
          <p:cNvSpPr>
            <a:spLocks noGrp="1"/>
          </p:cNvSpPr>
          <p:nvPr>
            <p:ph type="sldNum" sz="quarter" idx="12"/>
          </p:nvPr>
        </p:nvSpPr>
        <p:spPr/>
        <p:txBody>
          <a:bodyPr/>
          <a:lstStyle/>
          <a:p>
            <a:fld id="{33D6E5A2-EC83-451F-A719-9AC1370DD5CF}" type="slidenum">
              <a:rPr lang="fr-FR" smtClean="0"/>
              <a:pPr/>
              <a:t>15</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3"/>
            </p:custDataLst>
          </p:nvPr>
        </p:nvSpPr>
        <p:spPr>
          <a:xfrm>
            <a:off x="762000" y="214290"/>
            <a:ext cx="8077200" cy="912590"/>
          </a:xfrm>
        </p:spPr>
        <p:txBody>
          <a:bodyPr>
            <a:normAutofit fontScale="90000"/>
          </a:bodyPr>
          <a:lstStyle/>
          <a:p>
            <a:pPr>
              <a:defRPr lang="fr-FR"/>
            </a:pPr>
            <a:r>
              <a:rPr smtClean="0"/>
              <a:t>Le Modèle Conceptuel de Données (MCD) </a:t>
            </a:r>
            <a:r>
              <a:rPr lang="fr-FR" dirty="0" smtClean="0"/>
              <a:t>–</a:t>
            </a:r>
            <a:r>
              <a:rPr smtClean="0"/>
              <a:t> </a:t>
            </a:r>
            <a:r>
              <a:rPr smtClean="0">
                <a:solidFill>
                  <a:srgbClr val="FF0000"/>
                </a:solidFill>
              </a:rPr>
              <a:t>Les entités (Suite)</a:t>
            </a:r>
            <a:endParaRPr lang="fr-FR" dirty="0">
              <a:solidFill>
                <a:srgbClr val="FF0000"/>
              </a:solidFill>
            </a:endParaRPr>
          </a:p>
        </p:txBody>
      </p:sp>
      <p:sp>
        <p:nvSpPr>
          <p:cNvPr id="618499" name="Rectangle 3"/>
          <p:cNvSpPr>
            <a:spLocks noGrp="1" noChangeArrowheads="1"/>
          </p:cNvSpPr>
          <p:nvPr>
            <p:ph type="body" idx="1"/>
            <p:custDataLst>
              <p:tags r:id="rId4"/>
            </p:custDataLst>
          </p:nvPr>
        </p:nvSpPr>
        <p:spPr>
          <a:xfrm>
            <a:off x="642910" y="1285860"/>
            <a:ext cx="8286808" cy="5572140"/>
          </a:xfrm>
        </p:spPr>
        <p:txBody>
          <a:bodyPr>
            <a:noAutofit/>
          </a:bodyPr>
          <a:lstStyle/>
          <a:p>
            <a:pPr algn="just">
              <a:buNone/>
              <a:defRPr lang="fr-FR"/>
            </a:pPr>
            <a:r>
              <a:rPr sz="2200" smtClean="0">
                <a:solidFill>
                  <a:schemeClr val="tx2"/>
                </a:solidFill>
              </a:rPr>
              <a:t>Une entité peut n'avoir aucune, une ou plusieurs occurrences. Pour illustrer ce terme d'«occurrence» qui a déjà été utilisé plusieurs fois, voici un exemple de table d'occurrences de l'entité Auteur :</a:t>
            </a: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r>
              <a:rPr sz="2200" smtClean="0">
                <a:solidFill>
                  <a:schemeClr val="tx2"/>
                </a:solidFill>
              </a:rPr>
              <a:t>Cette table est composée de trois occurrences de l'entité Auteur.</a:t>
            </a:r>
          </a:p>
          <a:p>
            <a:pPr algn="just">
              <a:buNone/>
              <a:defRPr lang="fr-FR"/>
            </a:pPr>
            <a:r>
              <a:rPr sz="2200" smtClean="0">
                <a:solidFill>
                  <a:schemeClr val="tx2"/>
                </a:solidFill>
              </a:rPr>
              <a:t>Remarques :</a:t>
            </a:r>
          </a:p>
          <a:p>
            <a:pPr algn="just">
              <a:buNone/>
              <a:defRPr lang="fr-FR"/>
            </a:pPr>
            <a:r>
              <a:rPr sz="2200" smtClean="0">
                <a:solidFill>
                  <a:schemeClr val="tx2"/>
                </a:solidFill>
              </a:rPr>
              <a:t>• La table d'occurrence peut être comparée à l'instance d'une relation (implantation relationnelle d'une entité ou association) à un moment donné. </a:t>
            </a:r>
          </a:p>
          <a:p>
            <a:pPr algn="just">
              <a:buNone/>
              <a:defRPr lang="fr-FR"/>
            </a:pPr>
            <a:r>
              <a:rPr sz="2200" smtClean="0">
                <a:solidFill>
                  <a:schemeClr val="tx2"/>
                </a:solidFill>
              </a:rPr>
              <a:t>• Au niveau conceptuel, on devrait plutôt parler d'entités-types , les entités étant en fait des instances d'entités-types. Par soucis de simplicité, on gardera les termes d'entités et associations tout au long du cours.</a:t>
            </a: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lang="fr-FR" sz="2200" dirty="0">
              <a:solidFill>
                <a:schemeClr val="tx2"/>
              </a:solidFill>
            </a:endParaRPr>
          </a:p>
        </p:txBody>
      </p:sp>
      <p:graphicFrame>
        <p:nvGraphicFramePr>
          <p:cNvPr id="77826" name="Object 2"/>
          <p:cNvGraphicFramePr>
            <a:graphicFrameLocks noChangeAspect="1"/>
          </p:cNvGraphicFramePr>
          <p:nvPr/>
        </p:nvGraphicFramePr>
        <p:xfrm>
          <a:off x="1428728" y="2428868"/>
          <a:ext cx="6376158" cy="1231906"/>
        </p:xfrm>
        <a:graphic>
          <a:graphicData uri="http://schemas.openxmlformats.org/presentationml/2006/ole">
            <mc:AlternateContent xmlns:mc="http://schemas.openxmlformats.org/markup-compatibility/2006">
              <mc:Choice xmlns:v="urn:schemas-microsoft-com:vml" Requires="v">
                <p:oleObj spid="_x0000_s77827" name="Feuille de calcul" r:id="rId7" imgW="3878753" imgH="749634" progId="Excel.Sheet.12">
                  <p:embed/>
                </p:oleObj>
              </mc:Choice>
              <mc:Fallback>
                <p:oleObj name="Feuille de calcul" r:id="rId7" imgW="3878753" imgH="749634" progId="Excel.Sheet.12">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8728" y="2428868"/>
                        <a:ext cx="6376158" cy="1231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Espace réservé du numéro de diapositive 5"/>
          <p:cNvSpPr>
            <a:spLocks noGrp="1"/>
          </p:cNvSpPr>
          <p:nvPr>
            <p:ph type="sldNum" sz="quarter" idx="12"/>
          </p:nvPr>
        </p:nvSpPr>
        <p:spPr/>
        <p:txBody>
          <a:bodyPr/>
          <a:lstStyle/>
          <a:p>
            <a:fld id="{33D6E5A2-EC83-451F-A719-9AC1370DD5CF}" type="slidenum">
              <a:rPr lang="fr-FR" smtClean="0"/>
              <a:pPr/>
              <a:t>16</a:t>
            </a:fld>
            <a:endParaRPr lang="fr-FR"/>
          </a:p>
        </p:txBody>
      </p:sp>
    </p:spTree>
    <p:custDataLst>
      <p:tags r:id="rId2"/>
    </p:custData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rmAutofit fontScale="90000"/>
          </a:bodyPr>
          <a:lstStyle/>
          <a:p>
            <a:pPr>
              <a:defRPr lang="fr-FR"/>
            </a:pPr>
            <a:r>
              <a:rPr smtClean="0"/>
              <a:t>Le Modèle Conceptuel de Données (MCD) </a:t>
            </a:r>
            <a:r>
              <a:rPr lang="fr-FR" dirty="0" smtClean="0"/>
              <a:t>–</a:t>
            </a:r>
            <a:r>
              <a:rPr smtClean="0"/>
              <a:t> </a:t>
            </a:r>
            <a:r>
              <a:rPr smtClean="0">
                <a:solidFill>
                  <a:srgbClr val="FF0000"/>
                </a:solidFill>
              </a:rPr>
              <a:t>Les associations</a:t>
            </a:r>
            <a:endParaRPr lang="fr-FR" dirty="0">
              <a:solidFill>
                <a:srgbClr val="FF0000"/>
              </a:solidFill>
            </a:endParaRPr>
          </a:p>
        </p:txBody>
      </p:sp>
      <p:sp>
        <p:nvSpPr>
          <p:cNvPr id="618499" name="Rectangle 3"/>
          <p:cNvSpPr>
            <a:spLocks noGrp="1" noChangeArrowheads="1"/>
          </p:cNvSpPr>
          <p:nvPr>
            <p:ph type="body" idx="1"/>
            <p:custDataLst>
              <p:tags r:id="rId3"/>
            </p:custDataLst>
          </p:nvPr>
        </p:nvSpPr>
        <p:spPr>
          <a:xfrm>
            <a:off x="642910" y="1285860"/>
            <a:ext cx="8286808" cy="5286412"/>
          </a:xfrm>
        </p:spPr>
        <p:txBody>
          <a:bodyPr>
            <a:noAutofit/>
          </a:bodyPr>
          <a:lstStyle/>
          <a:p>
            <a:pPr algn="just">
              <a:buNone/>
              <a:defRPr lang="fr-FR"/>
            </a:pPr>
            <a:r>
              <a:rPr sz="2200" smtClean="0">
                <a:solidFill>
                  <a:schemeClr val="tx2"/>
                </a:solidFill>
              </a:rPr>
              <a:t>Une association définit un lien sémantique entre une ou plusieurs entités. En effet, la définition de liens entre entités permet de traduire une partie des règles de gestion qui n'ont pas été satisfaites par la simple définition des entités.</a:t>
            </a:r>
          </a:p>
          <a:p>
            <a:pPr algn="just">
              <a:buNone/>
              <a:defRPr lang="fr-FR"/>
            </a:pPr>
            <a:r>
              <a:rPr sz="2200" smtClean="0">
                <a:solidFill>
                  <a:schemeClr val="tx2"/>
                </a:solidFill>
              </a:rPr>
              <a:t>Le formalisme d'une association est le suivant :</a:t>
            </a: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r>
              <a:rPr sz="2200" smtClean="0">
                <a:solidFill>
                  <a:schemeClr val="tx2"/>
                </a:solidFill>
              </a:rPr>
              <a:t>Généralement le nom de l'association est un verbe définissant le lien entre les entités qui sont reliées par cette dernière. Par exemple :</a:t>
            </a: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lang="fr-FR" sz="2200" dirty="0">
              <a:solidFill>
                <a:schemeClr val="tx2"/>
              </a:solidFill>
            </a:endParaRPr>
          </a:p>
        </p:txBody>
      </p:sp>
      <p:pic>
        <p:nvPicPr>
          <p:cNvPr id="78851" name="Picture 3"/>
          <p:cNvPicPr>
            <a:picLocks noChangeAspect="1" noChangeArrowheads="1"/>
          </p:cNvPicPr>
          <p:nvPr/>
        </p:nvPicPr>
        <p:blipFill>
          <a:blip r:embed="rId6"/>
          <a:srcRect/>
          <a:stretch>
            <a:fillRect/>
          </a:stretch>
        </p:blipFill>
        <p:spPr bwMode="auto">
          <a:xfrm>
            <a:off x="3457574" y="3070103"/>
            <a:ext cx="3114689" cy="1144715"/>
          </a:xfrm>
          <a:prstGeom prst="rect">
            <a:avLst/>
          </a:prstGeom>
          <a:noFill/>
          <a:ln w="9525">
            <a:noFill/>
            <a:miter lim="800000"/>
            <a:headEnd/>
            <a:tailEnd/>
          </a:ln>
          <a:effectLst/>
        </p:spPr>
      </p:pic>
      <p:pic>
        <p:nvPicPr>
          <p:cNvPr id="78852" name="Picture 4"/>
          <p:cNvPicPr>
            <a:picLocks noChangeAspect="1" noChangeArrowheads="1"/>
          </p:cNvPicPr>
          <p:nvPr/>
        </p:nvPicPr>
        <p:blipFill>
          <a:blip r:embed="rId7"/>
          <a:srcRect/>
          <a:stretch>
            <a:fillRect/>
          </a:stretch>
        </p:blipFill>
        <p:spPr bwMode="auto">
          <a:xfrm>
            <a:off x="1857356" y="5008235"/>
            <a:ext cx="6239544" cy="1635475"/>
          </a:xfrm>
          <a:prstGeom prst="rect">
            <a:avLst/>
          </a:prstGeom>
          <a:noFill/>
          <a:ln w="9525">
            <a:noFill/>
            <a:miter lim="800000"/>
            <a:headEnd/>
            <a:tailEnd/>
          </a:ln>
          <a:effectLst/>
        </p:spPr>
      </p:pic>
      <p:sp>
        <p:nvSpPr>
          <p:cNvPr id="7" name="Espace réservé du numéro de diapositive 6"/>
          <p:cNvSpPr>
            <a:spLocks noGrp="1"/>
          </p:cNvSpPr>
          <p:nvPr>
            <p:ph type="sldNum" sz="quarter" idx="12"/>
          </p:nvPr>
        </p:nvSpPr>
        <p:spPr/>
        <p:txBody>
          <a:bodyPr/>
          <a:lstStyle/>
          <a:p>
            <a:fld id="{33D6E5A2-EC83-451F-A719-9AC1370DD5CF}" type="slidenum">
              <a:rPr lang="fr-FR" smtClean="0"/>
              <a:pPr/>
              <a:t>17</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rmAutofit fontScale="90000"/>
          </a:bodyPr>
          <a:lstStyle/>
          <a:p>
            <a:pPr>
              <a:defRPr lang="fr-FR"/>
            </a:pPr>
            <a:r>
              <a:rPr smtClean="0"/>
              <a:t>Le Modèle Conceptuel de Données (MCD) </a:t>
            </a:r>
            <a:r>
              <a:rPr lang="fr-FR" dirty="0" smtClean="0"/>
              <a:t>–</a:t>
            </a:r>
            <a:r>
              <a:rPr smtClean="0"/>
              <a:t> </a:t>
            </a:r>
            <a:r>
              <a:rPr smtClean="0">
                <a:solidFill>
                  <a:srgbClr val="FF0000"/>
                </a:solidFill>
              </a:rPr>
              <a:t>Les associations (Suite)</a:t>
            </a:r>
            <a:endParaRPr lang="fr-FR" dirty="0">
              <a:solidFill>
                <a:srgbClr val="FF0000"/>
              </a:solidFill>
            </a:endParaRPr>
          </a:p>
        </p:txBody>
      </p:sp>
      <p:sp>
        <p:nvSpPr>
          <p:cNvPr id="618499" name="Rectangle 3"/>
          <p:cNvSpPr>
            <a:spLocks noGrp="1" noChangeArrowheads="1"/>
          </p:cNvSpPr>
          <p:nvPr>
            <p:ph type="body" idx="1"/>
            <p:custDataLst>
              <p:tags r:id="rId3"/>
            </p:custDataLst>
          </p:nvPr>
        </p:nvSpPr>
        <p:spPr>
          <a:xfrm>
            <a:off x="642910" y="1285860"/>
            <a:ext cx="8286808" cy="5286412"/>
          </a:xfrm>
        </p:spPr>
        <p:txBody>
          <a:bodyPr>
            <a:noAutofit/>
          </a:bodyPr>
          <a:lstStyle/>
          <a:p>
            <a:pPr algn="just">
              <a:buNone/>
              <a:defRPr lang="fr-FR"/>
            </a:pPr>
            <a:r>
              <a:rPr sz="2200" smtClean="0">
                <a:solidFill>
                  <a:schemeClr val="tx2"/>
                </a:solidFill>
              </a:rPr>
              <a:t>Ici l'association «être né» traduit les deux règles de gestion suivantes :</a:t>
            </a:r>
          </a:p>
          <a:p>
            <a:pPr algn="just">
              <a:buNone/>
              <a:defRPr lang="fr-FR"/>
            </a:pPr>
            <a:r>
              <a:rPr sz="2200" smtClean="0">
                <a:solidFill>
                  <a:schemeClr val="tx2"/>
                </a:solidFill>
              </a:rPr>
              <a:t>	• Un auteur est né dans un et un seul pays,</a:t>
            </a:r>
          </a:p>
          <a:p>
            <a:pPr algn="just">
              <a:buNone/>
              <a:defRPr lang="fr-FR"/>
            </a:pPr>
            <a:r>
              <a:rPr sz="2200" smtClean="0">
                <a:solidFill>
                  <a:schemeClr val="tx2"/>
                </a:solidFill>
              </a:rPr>
              <a:t>	• Dans un pays, sont nés aucun, un ou plusieurs auteurs.</a:t>
            </a:r>
          </a:p>
          <a:p>
            <a:pPr algn="just">
              <a:buNone/>
              <a:defRPr lang="fr-FR"/>
            </a:pPr>
            <a:r>
              <a:rPr sz="2200" smtClean="0">
                <a:solidFill>
                  <a:schemeClr val="tx2"/>
                </a:solidFill>
              </a:rPr>
              <a:t>Vous remarquerez, que cette association est caractérisée par ces annotations 1,1 et 0,N qui nous ont permis de définir les règles de gestions précédentes. Ces annotations sont appelées les cardinalités.</a:t>
            </a:r>
          </a:p>
          <a:p>
            <a:pPr algn="just">
              <a:buNone/>
              <a:defRPr lang="fr-FR"/>
            </a:pPr>
            <a:r>
              <a:rPr sz="2200" smtClean="0">
                <a:solidFill>
                  <a:schemeClr val="tx2"/>
                </a:solidFill>
              </a:rPr>
              <a:t>Une cardinalité est définie comme ceci :</a:t>
            </a:r>
          </a:p>
          <a:p>
            <a:pPr algn="just">
              <a:buNone/>
              <a:defRPr lang="fr-FR"/>
            </a:pPr>
            <a:r>
              <a:rPr sz="2200" smtClean="0">
                <a:solidFill>
                  <a:schemeClr val="tx2"/>
                </a:solidFill>
              </a:rPr>
              <a:t>	</a:t>
            </a:r>
            <a:r>
              <a:rPr sz="2200" b="1" smtClean="0">
                <a:solidFill>
                  <a:schemeClr val="tx2"/>
                </a:solidFill>
              </a:rPr>
              <a:t>minimum</a:t>
            </a:r>
            <a:r>
              <a:rPr sz="2200" smtClean="0">
                <a:solidFill>
                  <a:schemeClr val="tx2"/>
                </a:solidFill>
              </a:rPr>
              <a:t>, </a:t>
            </a:r>
            <a:r>
              <a:rPr sz="2200" b="1" smtClean="0">
                <a:solidFill>
                  <a:schemeClr val="tx2"/>
                </a:solidFill>
              </a:rPr>
              <a:t>maximum</a:t>
            </a:r>
          </a:p>
          <a:p>
            <a:pPr algn="just">
              <a:buNone/>
              <a:defRPr lang="fr-FR"/>
            </a:pPr>
            <a:r>
              <a:rPr sz="2200" smtClean="0">
                <a:solidFill>
                  <a:schemeClr val="tx2"/>
                </a:solidFill>
              </a:rPr>
              <a:t>Les cardinalités les plus répandues sont les suivantes : 0,N ; 1,N ; 0,1 ; 1,1. On peut toutefois tomber sur des règles de gestion imposant des cardinalités avec des valeurs particulières, mais cela reste assez exceptionnel et la présence de ces cardinalités imposera l'implantation de traitements supplémentaires.</a:t>
            </a: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lang="fr-FR" sz="2200" dirty="0">
              <a:solidFill>
                <a:schemeClr val="tx2"/>
              </a:solidFill>
            </a:endParaRPr>
          </a:p>
        </p:txBody>
      </p:sp>
      <p:sp>
        <p:nvSpPr>
          <p:cNvPr id="6" name="Espace réservé du numéro de diapositive 5"/>
          <p:cNvSpPr>
            <a:spLocks noGrp="1"/>
          </p:cNvSpPr>
          <p:nvPr>
            <p:ph type="sldNum" sz="quarter" idx="12"/>
          </p:nvPr>
        </p:nvSpPr>
        <p:spPr/>
        <p:txBody>
          <a:bodyPr/>
          <a:lstStyle/>
          <a:p>
            <a:fld id="{33D6E5A2-EC83-451F-A719-9AC1370DD5CF}" type="slidenum">
              <a:rPr lang="fr-FR" smtClean="0"/>
              <a:pPr/>
              <a:t>18</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rmAutofit fontScale="90000"/>
          </a:bodyPr>
          <a:lstStyle/>
          <a:p>
            <a:pPr>
              <a:defRPr lang="fr-FR"/>
            </a:pPr>
            <a:r>
              <a:rPr smtClean="0"/>
              <a:t>Le Modèle Conceptuel de Données (MCD) </a:t>
            </a:r>
            <a:r>
              <a:rPr lang="fr-FR" dirty="0" smtClean="0"/>
              <a:t>–</a:t>
            </a:r>
            <a:r>
              <a:rPr smtClean="0"/>
              <a:t> </a:t>
            </a:r>
            <a:r>
              <a:rPr smtClean="0">
                <a:solidFill>
                  <a:srgbClr val="FF0000"/>
                </a:solidFill>
              </a:rPr>
              <a:t>Les associations (Suite)</a:t>
            </a:r>
            <a:endParaRPr lang="fr-FR" dirty="0">
              <a:solidFill>
                <a:srgbClr val="FF0000"/>
              </a:solidFill>
            </a:endParaRPr>
          </a:p>
        </p:txBody>
      </p:sp>
      <p:sp>
        <p:nvSpPr>
          <p:cNvPr id="618499" name="Rectangle 3"/>
          <p:cNvSpPr>
            <a:spLocks noGrp="1" noChangeArrowheads="1"/>
          </p:cNvSpPr>
          <p:nvPr>
            <p:ph type="body" idx="1"/>
            <p:custDataLst>
              <p:tags r:id="rId3"/>
            </p:custDataLst>
          </p:nvPr>
        </p:nvSpPr>
        <p:spPr>
          <a:xfrm>
            <a:off x="642910" y="1285860"/>
            <a:ext cx="8286808" cy="5286412"/>
          </a:xfrm>
        </p:spPr>
        <p:txBody>
          <a:bodyPr>
            <a:noAutofit/>
          </a:bodyPr>
          <a:lstStyle/>
          <a:p>
            <a:pPr algn="just">
              <a:buNone/>
              <a:defRPr lang="fr-FR"/>
            </a:pPr>
            <a:r>
              <a:rPr sz="2200" smtClean="0">
                <a:solidFill>
                  <a:schemeClr val="tx2"/>
                </a:solidFill>
              </a:rPr>
              <a:t>L'identifiant d'une association ayant des cardinalités 0,N/1,N de part et d'autre, est obtenu par la concaténation des entités qui participent à l'association. Imaginons l'association suivante :</a:t>
            </a: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r>
              <a:rPr sz="2200" smtClean="0">
                <a:solidFill>
                  <a:schemeClr val="tx2"/>
                </a:solidFill>
              </a:rPr>
              <a:t>Ici un auteur rédige au moins un ou plusieurs livres et pour chaque livre, on connaît le nombre de chapitres rédigés par l'auteur (on connaît aussi le nombre total de chapitres pour chaque livre).</a:t>
            </a:r>
          </a:p>
          <a:p>
            <a:pPr algn="just">
              <a:buNone/>
              <a:defRPr lang="fr-FR"/>
            </a:pPr>
            <a:r>
              <a:rPr sz="2200" smtClean="0">
                <a:solidFill>
                  <a:schemeClr val="tx2"/>
                </a:solidFill>
              </a:rPr>
              <a:t>L'association «rédiger» peut donc être identifiée par la concaténation des propriétés </a:t>
            </a:r>
            <a:r>
              <a:rPr sz="2200" b="1" smtClean="0">
                <a:solidFill>
                  <a:schemeClr val="tx2"/>
                </a:solidFill>
              </a:rPr>
              <a:t>id_a</a:t>
            </a:r>
            <a:r>
              <a:rPr sz="2200" smtClean="0">
                <a:solidFill>
                  <a:schemeClr val="tx2"/>
                </a:solidFill>
              </a:rPr>
              <a:t> et </a:t>
            </a:r>
            <a:r>
              <a:rPr sz="2200" b="1" smtClean="0">
                <a:solidFill>
                  <a:schemeClr val="tx2"/>
                </a:solidFill>
              </a:rPr>
              <a:t>id_l</a:t>
            </a:r>
            <a:r>
              <a:rPr sz="2200" smtClean="0">
                <a:solidFill>
                  <a:schemeClr val="tx2"/>
                </a:solidFill>
              </a:rPr>
              <a:t>. Ainsi, le couple </a:t>
            </a:r>
            <a:r>
              <a:rPr sz="2200" b="1" smtClean="0">
                <a:solidFill>
                  <a:schemeClr val="tx2"/>
                </a:solidFill>
              </a:rPr>
              <a:t>id_a</a:t>
            </a:r>
            <a:r>
              <a:rPr sz="2200" smtClean="0">
                <a:solidFill>
                  <a:schemeClr val="tx2"/>
                </a:solidFill>
              </a:rPr>
              <a:t>, </a:t>
            </a:r>
            <a:r>
              <a:rPr sz="2200" b="1" smtClean="0">
                <a:solidFill>
                  <a:schemeClr val="tx2"/>
                </a:solidFill>
              </a:rPr>
              <a:t>id_l</a:t>
            </a:r>
            <a:r>
              <a:rPr sz="2200" smtClean="0">
                <a:solidFill>
                  <a:schemeClr val="tx2"/>
                </a:solidFill>
              </a:rPr>
              <a:t> doit être unique pour chaque occurrence de l'association. On peut également définir la dépendance fonctionnelle suivante :</a:t>
            </a:r>
          </a:p>
          <a:p>
            <a:pPr algn="just">
              <a:buNone/>
              <a:defRPr lang="fr-FR"/>
            </a:pPr>
            <a:r>
              <a:rPr sz="2200" smtClean="0">
                <a:solidFill>
                  <a:schemeClr val="tx2"/>
                </a:solidFill>
              </a:rPr>
              <a:t>		</a:t>
            </a:r>
            <a:r>
              <a:rPr sz="2200" b="1" smtClean="0">
                <a:solidFill>
                  <a:schemeClr val="tx2"/>
                </a:solidFill>
              </a:rPr>
              <a:t>id_a, id_l → nb_chapitres</a:t>
            </a: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lang="fr-FR" sz="2200" dirty="0">
              <a:solidFill>
                <a:schemeClr val="tx2"/>
              </a:solidFill>
            </a:endParaRPr>
          </a:p>
        </p:txBody>
      </p:sp>
      <p:pic>
        <p:nvPicPr>
          <p:cNvPr id="79874" name="Picture 2"/>
          <p:cNvPicPr>
            <a:picLocks noChangeAspect="1" noChangeArrowheads="1"/>
          </p:cNvPicPr>
          <p:nvPr/>
        </p:nvPicPr>
        <p:blipFill>
          <a:blip r:embed="rId6"/>
          <a:srcRect/>
          <a:stretch>
            <a:fillRect/>
          </a:stretch>
        </p:blipFill>
        <p:spPr bwMode="auto">
          <a:xfrm>
            <a:off x="1214414" y="2422515"/>
            <a:ext cx="7072362" cy="1649427"/>
          </a:xfrm>
          <a:prstGeom prst="rect">
            <a:avLst/>
          </a:prstGeom>
          <a:noFill/>
          <a:ln w="9525">
            <a:noFill/>
            <a:miter lim="800000"/>
            <a:headEnd/>
            <a:tailEnd/>
          </a:ln>
          <a:effectLst/>
        </p:spPr>
      </p:pic>
      <p:sp>
        <p:nvSpPr>
          <p:cNvPr id="7" name="Espace réservé du numéro de diapositive 6"/>
          <p:cNvSpPr>
            <a:spLocks noGrp="1"/>
          </p:cNvSpPr>
          <p:nvPr>
            <p:ph type="sldNum" sz="quarter" idx="12"/>
          </p:nvPr>
        </p:nvSpPr>
        <p:spPr/>
        <p:txBody>
          <a:bodyPr/>
          <a:lstStyle/>
          <a:p>
            <a:fld id="{33D6E5A2-EC83-451F-A719-9AC1370DD5CF}" type="slidenum">
              <a:rPr lang="fr-FR" smtClean="0"/>
              <a:pPr/>
              <a:t>19</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852518" y="285728"/>
            <a:ext cx="8077200" cy="730476"/>
          </a:xfrm>
        </p:spPr>
        <p:txBody>
          <a:bodyPr>
            <a:normAutofit/>
          </a:bodyPr>
          <a:lstStyle/>
          <a:p>
            <a:pPr>
              <a:defRPr lang="fr-FR"/>
            </a:pPr>
            <a:r>
              <a:rPr lang="fr-FR" sz="4000" dirty="0" smtClean="0"/>
              <a:t>Sommaire</a:t>
            </a:r>
            <a:endParaRPr lang="fr-FR" sz="4000" dirty="0"/>
          </a:p>
        </p:txBody>
      </p:sp>
      <p:sp>
        <p:nvSpPr>
          <p:cNvPr id="618499" name="Rectangle 3"/>
          <p:cNvSpPr>
            <a:spLocks noGrp="1" noChangeArrowheads="1"/>
          </p:cNvSpPr>
          <p:nvPr>
            <p:ph type="body" idx="1"/>
            <p:custDataLst>
              <p:tags r:id="rId3"/>
            </p:custDataLst>
          </p:nvPr>
        </p:nvSpPr>
        <p:spPr>
          <a:xfrm>
            <a:off x="642910" y="1071546"/>
            <a:ext cx="8501090" cy="5429288"/>
          </a:xfrm>
        </p:spPr>
        <p:txBody>
          <a:bodyPr>
            <a:normAutofit fontScale="92500" lnSpcReduction="20000"/>
          </a:bodyPr>
          <a:lstStyle/>
          <a:p>
            <a:pPr>
              <a:defRPr lang="fr-FR"/>
            </a:pPr>
            <a:r>
              <a:rPr sz="1900" smtClean="0"/>
              <a:t>Le système d'information</a:t>
            </a:r>
          </a:p>
          <a:p>
            <a:pPr>
              <a:defRPr lang="fr-FR"/>
            </a:pPr>
            <a:r>
              <a:rPr sz="1900" smtClean="0"/>
              <a:t>MERISE</a:t>
            </a:r>
          </a:p>
          <a:p>
            <a:pPr>
              <a:defRPr lang="fr-FR"/>
            </a:pPr>
            <a:r>
              <a:rPr sz="1900" smtClean="0"/>
              <a:t>Modélisation d'une base de données au niveau conceptuel</a:t>
            </a:r>
          </a:p>
          <a:p>
            <a:pPr>
              <a:defRPr lang="fr-FR"/>
            </a:pPr>
            <a:r>
              <a:rPr sz="1900" smtClean="0"/>
              <a:t>Les règles de gestion métiers</a:t>
            </a:r>
          </a:p>
          <a:p>
            <a:pPr>
              <a:defRPr lang="fr-FR"/>
            </a:pPr>
            <a:r>
              <a:rPr sz="1900" smtClean="0"/>
              <a:t>Le dictionnaire des données</a:t>
            </a:r>
          </a:p>
          <a:p>
            <a:pPr>
              <a:defRPr lang="fr-FR"/>
            </a:pPr>
            <a:r>
              <a:rPr sz="1900" smtClean="0"/>
              <a:t>Les dépendances fonctionnelles</a:t>
            </a:r>
          </a:p>
          <a:p>
            <a:pPr>
              <a:defRPr lang="fr-FR"/>
            </a:pPr>
            <a:r>
              <a:rPr sz="1900" smtClean="0"/>
              <a:t>Le Modèle Conceptuel de Données (MCD) – </a:t>
            </a:r>
            <a:r>
              <a:rPr sz="1900" smtClean="0">
                <a:solidFill>
                  <a:srgbClr val="FF0000"/>
                </a:solidFill>
              </a:rPr>
              <a:t>Les entités</a:t>
            </a:r>
          </a:p>
          <a:p>
            <a:pPr>
              <a:defRPr lang="fr-FR"/>
            </a:pPr>
            <a:r>
              <a:rPr sz="1900" smtClean="0"/>
              <a:t>Le Modèle Conceptuel de Données (MCD) – </a:t>
            </a:r>
            <a:r>
              <a:rPr sz="1900" smtClean="0">
                <a:solidFill>
                  <a:srgbClr val="FF0000"/>
                </a:solidFill>
              </a:rPr>
              <a:t>Les associations</a:t>
            </a:r>
          </a:p>
          <a:p>
            <a:pPr>
              <a:defRPr lang="fr-FR"/>
            </a:pPr>
            <a:r>
              <a:rPr sz="1900" smtClean="0"/>
              <a:t>Le Modèle Conceptuel de Données (MCD) – </a:t>
            </a:r>
            <a:r>
              <a:rPr sz="1900" smtClean="0">
                <a:solidFill>
                  <a:srgbClr val="FF0000"/>
                </a:solidFill>
              </a:rPr>
              <a:t>Elaboration du MCD</a:t>
            </a:r>
          </a:p>
          <a:p>
            <a:pPr>
              <a:defRPr lang="fr-FR"/>
            </a:pPr>
            <a:r>
              <a:rPr sz="1900" smtClean="0"/>
              <a:t>Passage MCD au MLD et SQL </a:t>
            </a:r>
            <a:r>
              <a:rPr lang="fr-FR" sz="1900" dirty="0" smtClean="0"/>
              <a:t>–</a:t>
            </a:r>
            <a:r>
              <a:rPr sz="1900" smtClean="0"/>
              <a:t> </a:t>
            </a:r>
            <a:r>
              <a:rPr sz="1900" smtClean="0">
                <a:solidFill>
                  <a:srgbClr val="FF0000"/>
                </a:solidFill>
              </a:rPr>
              <a:t>Règle 1</a:t>
            </a:r>
          </a:p>
          <a:p>
            <a:pPr>
              <a:defRPr lang="fr-FR"/>
            </a:pPr>
            <a:r>
              <a:rPr sz="1900" smtClean="0"/>
              <a:t>Passage MCD au MLD et SQL</a:t>
            </a:r>
            <a:r>
              <a:rPr lang="fr-FR" sz="1900" dirty="0" smtClean="0"/>
              <a:t>–</a:t>
            </a:r>
            <a:r>
              <a:rPr sz="1900" smtClean="0"/>
              <a:t> </a:t>
            </a:r>
            <a:r>
              <a:rPr sz="1900" smtClean="0">
                <a:solidFill>
                  <a:srgbClr val="FF0000"/>
                </a:solidFill>
              </a:rPr>
              <a:t>Règle 2</a:t>
            </a:r>
          </a:p>
          <a:p>
            <a:pPr>
              <a:defRPr lang="fr-FR"/>
            </a:pPr>
            <a:r>
              <a:rPr sz="1900" smtClean="0"/>
              <a:t>Passage MCD au MLD et SQL</a:t>
            </a:r>
            <a:r>
              <a:rPr lang="fr-FR" sz="1900" dirty="0" smtClean="0"/>
              <a:t>–</a:t>
            </a:r>
            <a:r>
              <a:rPr sz="1900" smtClean="0"/>
              <a:t> </a:t>
            </a:r>
            <a:r>
              <a:rPr sz="1900" smtClean="0">
                <a:solidFill>
                  <a:srgbClr val="FF0000"/>
                </a:solidFill>
              </a:rPr>
              <a:t>Règle 3</a:t>
            </a:r>
          </a:p>
          <a:p>
            <a:pPr>
              <a:defRPr lang="fr-FR"/>
            </a:pPr>
            <a:r>
              <a:rPr sz="1900" smtClean="0"/>
              <a:t>Passage MCD au MLD et SQL– </a:t>
            </a:r>
            <a:r>
              <a:rPr sz="1900" smtClean="0">
                <a:solidFill>
                  <a:srgbClr val="FF0000"/>
                </a:solidFill>
              </a:rPr>
              <a:t>Règle 4</a:t>
            </a:r>
          </a:p>
          <a:p>
            <a:pPr>
              <a:defRPr lang="fr-FR"/>
            </a:pPr>
            <a:r>
              <a:rPr sz="1900" smtClean="0"/>
              <a:t>Passage MCD au MLD et SQL - </a:t>
            </a:r>
            <a:r>
              <a:rPr sz="1900" smtClean="0">
                <a:solidFill>
                  <a:srgbClr val="FF0000"/>
                </a:solidFill>
              </a:rPr>
              <a:t>Élaboration du MLD et passage au SQL</a:t>
            </a:r>
          </a:p>
          <a:p>
            <a:pPr>
              <a:defRPr lang="fr-FR"/>
            </a:pPr>
            <a:r>
              <a:rPr sz="1900" smtClean="0"/>
              <a:t>Passage MCD au MLD et SQL - </a:t>
            </a:r>
            <a:r>
              <a:rPr sz="1900" smtClean="0">
                <a:solidFill>
                  <a:srgbClr val="FF0000"/>
                </a:solidFill>
              </a:rPr>
              <a:t>Règles de vérification des niveaux de normalisation</a:t>
            </a:r>
          </a:p>
          <a:p>
            <a:pPr>
              <a:defRPr lang="fr-FR"/>
            </a:pPr>
            <a:r>
              <a:rPr sz="1900" smtClean="0"/>
              <a:t>Cas particuliers- </a:t>
            </a:r>
            <a:r>
              <a:rPr sz="1900" smtClean="0">
                <a:solidFill>
                  <a:srgbClr val="FF0000"/>
                </a:solidFill>
              </a:rPr>
              <a:t>Les associations réflexives</a:t>
            </a:r>
          </a:p>
          <a:p>
            <a:pPr>
              <a:defRPr lang="fr-FR"/>
            </a:pPr>
            <a:r>
              <a:rPr sz="1900" smtClean="0"/>
              <a:t>Cas particuliers- </a:t>
            </a:r>
            <a:r>
              <a:rPr sz="1900" smtClean="0">
                <a:solidFill>
                  <a:srgbClr val="FF0000"/>
                </a:solidFill>
              </a:rPr>
              <a:t>Règle de conversion exceptionnelle pour certaines entités simples</a:t>
            </a:r>
          </a:p>
          <a:p>
            <a:pPr>
              <a:defRPr lang="fr-FR"/>
            </a:pPr>
            <a:r>
              <a:rPr sz="1900" smtClean="0"/>
              <a:t>Cas particuliers- </a:t>
            </a:r>
            <a:r>
              <a:rPr sz="1900" smtClean="0">
                <a:solidFill>
                  <a:srgbClr val="FF0000"/>
                </a:solidFill>
              </a:rPr>
              <a:t>L'identification relative</a:t>
            </a:r>
          </a:p>
          <a:p>
            <a:pPr>
              <a:defRPr lang="fr-FR"/>
            </a:pPr>
            <a:endParaRPr sz="1900" smtClean="0">
              <a:solidFill>
                <a:srgbClr val="FF0000"/>
              </a:solidFill>
            </a:endParaRPr>
          </a:p>
          <a:p>
            <a:pPr>
              <a:defRPr lang="fr-FR"/>
            </a:pPr>
            <a:endParaRPr sz="1800" smtClean="0">
              <a:solidFill>
                <a:srgbClr val="FF0000"/>
              </a:solidFill>
            </a:endParaRPr>
          </a:p>
          <a:p>
            <a:pPr>
              <a:defRPr lang="fr-FR"/>
            </a:pPr>
            <a:endParaRPr sz="1800" smtClean="0">
              <a:solidFill>
                <a:srgbClr val="FF0000"/>
              </a:solidFill>
            </a:endParaRPr>
          </a:p>
          <a:p>
            <a:pPr>
              <a:defRPr lang="fr-FR"/>
            </a:pPr>
            <a:endParaRPr sz="2000" smtClean="0">
              <a:solidFill>
                <a:srgbClr val="FF0000"/>
              </a:solidFill>
            </a:endParaRPr>
          </a:p>
          <a:p>
            <a:pPr>
              <a:defRPr lang="fr-FR"/>
            </a:pPr>
            <a:endParaRPr sz="2000" smtClean="0">
              <a:solidFill>
                <a:srgbClr val="FF0000"/>
              </a:solidFill>
            </a:endParaRPr>
          </a:p>
          <a:p>
            <a:pPr>
              <a:defRPr lang="fr-FR"/>
            </a:pPr>
            <a:endParaRPr sz="2000" smtClean="0">
              <a:solidFill>
                <a:srgbClr val="FF0000"/>
              </a:solidFill>
            </a:endParaRPr>
          </a:p>
          <a:p>
            <a:pPr>
              <a:defRPr lang="fr-FR"/>
            </a:pPr>
            <a:endParaRPr sz="2000" smtClean="0">
              <a:solidFill>
                <a:srgbClr val="FF0000"/>
              </a:solidFill>
            </a:endParaRPr>
          </a:p>
          <a:p>
            <a:pPr>
              <a:defRPr lang="fr-FR"/>
            </a:pPr>
            <a:endParaRPr sz="2000" smtClean="0">
              <a:solidFill>
                <a:srgbClr val="FF0000"/>
              </a:solidFill>
            </a:endParaRPr>
          </a:p>
          <a:p>
            <a:pPr>
              <a:buNone/>
              <a:defRPr lang="fr-FR"/>
            </a:pPr>
            <a:endParaRPr sz="2000" smtClean="0"/>
          </a:p>
          <a:p>
            <a:pPr>
              <a:defRPr lang="fr-FR"/>
            </a:pPr>
            <a:endParaRPr sz="2000" smtClean="0"/>
          </a:p>
          <a:p>
            <a:pPr>
              <a:defRPr lang="fr-FR"/>
            </a:pPr>
            <a:endParaRPr lang="fr-FR" sz="2000" u="sng" dirty="0">
              <a:solidFill>
                <a:schemeClr val="tx2"/>
              </a:solidFill>
            </a:endParaRPr>
          </a:p>
        </p:txBody>
      </p:sp>
      <p:sp>
        <p:nvSpPr>
          <p:cNvPr id="4" name="Espace réservé du numéro de diapositive 3"/>
          <p:cNvSpPr>
            <a:spLocks noGrp="1"/>
          </p:cNvSpPr>
          <p:nvPr>
            <p:ph type="sldNum" sz="quarter" idx="12"/>
          </p:nvPr>
        </p:nvSpPr>
        <p:spPr/>
        <p:txBody>
          <a:bodyPr/>
          <a:lstStyle/>
          <a:p>
            <a:fld id="{33D6E5A2-EC83-451F-A719-9AC1370DD5CF}" type="slidenum">
              <a:rPr lang="fr-FR" smtClean="0"/>
              <a:pPr/>
              <a:t>2</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rmAutofit fontScale="90000"/>
          </a:bodyPr>
          <a:lstStyle/>
          <a:p>
            <a:pPr>
              <a:defRPr lang="fr-FR"/>
            </a:pPr>
            <a:r>
              <a:rPr smtClean="0"/>
              <a:t>Le Modèle Conceptuel de Données (MCD) </a:t>
            </a:r>
            <a:r>
              <a:rPr lang="fr-FR" dirty="0" smtClean="0"/>
              <a:t>–</a:t>
            </a:r>
            <a:r>
              <a:rPr smtClean="0"/>
              <a:t> </a:t>
            </a:r>
            <a:r>
              <a:rPr smtClean="0">
                <a:solidFill>
                  <a:srgbClr val="FF0000"/>
                </a:solidFill>
              </a:rPr>
              <a:t>Les associations (Suite)</a:t>
            </a:r>
            <a:endParaRPr lang="fr-FR" dirty="0">
              <a:solidFill>
                <a:srgbClr val="FF0000"/>
              </a:solidFill>
            </a:endParaRPr>
          </a:p>
        </p:txBody>
      </p:sp>
      <p:sp>
        <p:nvSpPr>
          <p:cNvPr id="618499" name="Rectangle 3"/>
          <p:cNvSpPr>
            <a:spLocks noGrp="1" noChangeArrowheads="1"/>
          </p:cNvSpPr>
          <p:nvPr>
            <p:ph type="body" idx="1"/>
            <p:custDataLst>
              <p:tags r:id="rId3"/>
            </p:custDataLst>
          </p:nvPr>
        </p:nvSpPr>
        <p:spPr>
          <a:xfrm>
            <a:off x="642910" y="1285860"/>
            <a:ext cx="8286808" cy="5286412"/>
          </a:xfrm>
        </p:spPr>
        <p:txBody>
          <a:bodyPr>
            <a:noAutofit/>
          </a:bodyPr>
          <a:lstStyle/>
          <a:p>
            <a:pPr algn="just">
              <a:buNone/>
              <a:defRPr lang="fr-FR"/>
            </a:pPr>
            <a:r>
              <a:rPr sz="2200" smtClean="0">
                <a:solidFill>
                  <a:schemeClr val="tx2"/>
                </a:solidFill>
              </a:rPr>
              <a:t>On dit que nb_chapitres (nombre de chapitres rédigés par un auteur, pour un livre) est une donnée portée par l'association «rédiger». Cette association est donc une association porteuse de données.</a:t>
            </a:r>
          </a:p>
          <a:p>
            <a:pPr algn="just">
              <a:buNone/>
              <a:defRPr lang="fr-FR"/>
            </a:pPr>
            <a:endParaRPr sz="2200" smtClean="0">
              <a:solidFill>
                <a:schemeClr val="tx2"/>
              </a:solidFill>
            </a:endParaRPr>
          </a:p>
          <a:p>
            <a:pPr algn="just">
              <a:buNone/>
              <a:defRPr lang="fr-FR"/>
            </a:pPr>
            <a:r>
              <a:rPr sz="2200" smtClean="0">
                <a:solidFill>
                  <a:schemeClr val="tx2"/>
                </a:solidFill>
              </a:rPr>
              <a:t>Pour une association ayant au moins une cardinalité de type 0,1 ou 1,1 considérons dans un premier temps que cette dernière ne peut être porteuse de données et qu'elle est identifiée par l'identifiant de l'entité porteuse de la cardinalité 0,1 ou 1,1.</a:t>
            </a:r>
          </a:p>
          <a:p>
            <a:pPr algn="just">
              <a:buNone/>
              <a:defRPr lang="fr-FR"/>
            </a:pPr>
            <a:endParaRPr sz="2200" smtClean="0">
              <a:solidFill>
                <a:schemeClr val="tx2"/>
              </a:solidFill>
            </a:endParaRPr>
          </a:p>
          <a:p>
            <a:pPr algn="just">
              <a:buNone/>
              <a:defRPr lang="fr-FR"/>
            </a:pPr>
            <a:r>
              <a:rPr sz="2200" smtClean="0">
                <a:solidFill>
                  <a:schemeClr val="tx2"/>
                </a:solidFill>
              </a:rPr>
              <a:t>Nous reviendrons plus en détail sur la notion d'identification d'une association lors du passage au modèle logique.</a:t>
            </a:r>
            <a:endParaRPr lang="fr-FR" sz="2200" dirty="0">
              <a:solidFill>
                <a:schemeClr val="tx2"/>
              </a:solidFill>
            </a:endParaRPr>
          </a:p>
        </p:txBody>
      </p:sp>
      <p:sp>
        <p:nvSpPr>
          <p:cNvPr id="5" name="Espace réservé du numéro de diapositive 4"/>
          <p:cNvSpPr>
            <a:spLocks noGrp="1"/>
          </p:cNvSpPr>
          <p:nvPr>
            <p:ph type="sldNum" sz="quarter" idx="12"/>
          </p:nvPr>
        </p:nvSpPr>
        <p:spPr/>
        <p:txBody>
          <a:bodyPr/>
          <a:lstStyle/>
          <a:p>
            <a:fld id="{33D6E5A2-EC83-451F-A719-9AC1370DD5CF}" type="slidenum">
              <a:rPr lang="fr-FR" smtClean="0"/>
              <a:pPr/>
              <a:t>20</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Autofit/>
          </a:bodyPr>
          <a:lstStyle/>
          <a:p>
            <a:pPr>
              <a:defRPr lang="fr-FR"/>
            </a:pPr>
            <a:r>
              <a:rPr sz="3600" smtClean="0"/>
              <a:t>Le Modèle Conceptuel de Données (MCD) </a:t>
            </a:r>
            <a:r>
              <a:rPr lang="fr-FR" sz="3600" dirty="0" smtClean="0"/>
              <a:t>–</a:t>
            </a:r>
            <a:r>
              <a:rPr sz="3600" smtClean="0"/>
              <a:t> </a:t>
            </a:r>
            <a:r>
              <a:rPr sz="3600" smtClean="0">
                <a:solidFill>
                  <a:srgbClr val="FF0000"/>
                </a:solidFill>
              </a:rPr>
              <a:t>Elaboration du MCD</a:t>
            </a:r>
            <a:endParaRPr lang="fr-FR" sz="36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285860"/>
            <a:ext cx="8286808" cy="5286412"/>
          </a:xfrm>
        </p:spPr>
        <p:txBody>
          <a:bodyPr>
            <a:noAutofit/>
          </a:bodyPr>
          <a:lstStyle/>
          <a:p>
            <a:pPr algn="just">
              <a:buNone/>
              <a:defRPr lang="fr-FR"/>
            </a:pPr>
            <a:endParaRPr lang="fr-FR" sz="2200" dirty="0">
              <a:solidFill>
                <a:schemeClr val="tx2"/>
              </a:solidFill>
            </a:endParaRPr>
          </a:p>
        </p:txBody>
      </p:sp>
      <p:pic>
        <p:nvPicPr>
          <p:cNvPr id="80898" name="Picture 2"/>
          <p:cNvPicPr>
            <a:picLocks noChangeAspect="1" noChangeArrowheads="1"/>
          </p:cNvPicPr>
          <p:nvPr/>
        </p:nvPicPr>
        <p:blipFill>
          <a:blip r:embed="rId6"/>
          <a:srcRect/>
          <a:stretch>
            <a:fillRect/>
          </a:stretch>
        </p:blipFill>
        <p:spPr bwMode="auto">
          <a:xfrm>
            <a:off x="1390650" y="1162074"/>
            <a:ext cx="6362700" cy="5695950"/>
          </a:xfrm>
          <a:prstGeom prst="rect">
            <a:avLst/>
          </a:prstGeom>
          <a:noFill/>
          <a:ln w="9525">
            <a:noFill/>
            <a:miter lim="800000"/>
            <a:headEnd/>
            <a:tailEnd/>
          </a:ln>
          <a:effectLst/>
        </p:spPr>
      </p:pic>
      <p:sp>
        <p:nvSpPr>
          <p:cNvPr id="5" name="Espace réservé du numéro de diapositive 4"/>
          <p:cNvSpPr>
            <a:spLocks noGrp="1"/>
          </p:cNvSpPr>
          <p:nvPr>
            <p:ph type="sldNum" sz="quarter" idx="12"/>
          </p:nvPr>
        </p:nvSpPr>
        <p:spPr/>
        <p:txBody>
          <a:bodyPr/>
          <a:lstStyle/>
          <a:p>
            <a:fld id="{33D6E5A2-EC83-451F-A719-9AC1370DD5CF}" type="slidenum">
              <a:rPr lang="fr-FR" smtClean="0"/>
              <a:pPr/>
              <a:t>21</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Autofit/>
          </a:bodyPr>
          <a:lstStyle/>
          <a:p>
            <a:pPr>
              <a:defRPr lang="fr-FR"/>
            </a:pPr>
            <a:r>
              <a:rPr sz="4000" smtClean="0"/>
              <a:t>Le Modèle Conceptuel de Données (MCD) </a:t>
            </a:r>
            <a:r>
              <a:rPr lang="fr-FR" sz="4000" dirty="0" smtClean="0"/>
              <a:t>–</a:t>
            </a:r>
            <a:r>
              <a:rPr sz="4000" smtClean="0"/>
              <a:t> </a:t>
            </a:r>
            <a:r>
              <a:rPr sz="4000" smtClean="0">
                <a:solidFill>
                  <a:srgbClr val="FF0000"/>
                </a:solidFill>
              </a:rPr>
              <a:t>Elaboration du MCD (Suite)</a:t>
            </a:r>
            <a:endParaRPr lang="fr-FR" sz="40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285860"/>
            <a:ext cx="8286808" cy="5286412"/>
          </a:xfrm>
        </p:spPr>
        <p:txBody>
          <a:bodyPr>
            <a:noAutofit/>
          </a:bodyPr>
          <a:lstStyle/>
          <a:p>
            <a:pPr algn="just">
              <a:buNone/>
              <a:defRPr lang="fr-FR"/>
            </a:pPr>
            <a:r>
              <a:rPr sz="2200" smtClean="0">
                <a:solidFill>
                  <a:schemeClr val="tx2"/>
                </a:solidFill>
              </a:rPr>
              <a:t>Remarques :</a:t>
            </a:r>
          </a:p>
          <a:p>
            <a:pPr algn="just">
              <a:buNone/>
              <a:defRPr lang="fr-FR"/>
            </a:pPr>
            <a:r>
              <a:rPr sz="2200" smtClean="0">
                <a:solidFill>
                  <a:schemeClr val="tx2"/>
                </a:solidFill>
              </a:rPr>
              <a:t>• Souvent, pour un même ensemble de règles de gestion, plusieurs solutions sont possibles au niveau conceptuel. Par exemple, rien ne nous obligeait ici à créer une entité Type. Une simple donnée portée par l'entité Livre aurait pu convenir également.</a:t>
            </a:r>
          </a:p>
          <a:p>
            <a:pPr algn="just">
              <a:buNone/>
              <a:defRPr lang="fr-FR"/>
            </a:pPr>
            <a:r>
              <a:rPr sz="2200" smtClean="0">
                <a:solidFill>
                  <a:schemeClr val="tx2"/>
                </a:solidFill>
              </a:rPr>
              <a:t>• Pour que le MCD soit sémantiquement valide, toute entité doit être reliée à au moins une association.</a:t>
            </a:r>
          </a:p>
          <a:p>
            <a:pPr algn="just">
              <a:buNone/>
              <a:defRPr lang="fr-FR"/>
            </a:pPr>
            <a:r>
              <a:rPr sz="2200" smtClean="0">
                <a:solidFill>
                  <a:schemeClr val="tx2"/>
                </a:solidFill>
              </a:rPr>
              <a:t>• Les entités et les propriétés peuvent être historisées. Dans ce cas on met un (H) à la fin du nom de l'entité ou de la propriété que l'on souhaite historiser (cela permet de préciser que l'on archivera toutes les modifications sur une entité ou une propriété donnée). Cela doit également répondre à une règle de gestion.</a:t>
            </a:r>
          </a:p>
          <a:p>
            <a:pPr algn="just">
              <a:buNone/>
              <a:defRPr lang="fr-FR"/>
            </a:pPr>
            <a:r>
              <a:rPr sz="2200" smtClean="0">
                <a:solidFill>
                  <a:schemeClr val="tx2"/>
                </a:solidFill>
              </a:rPr>
              <a:t>• Il existe des outils de modélisation payants et d'autres gratuits pour MERISE (powerAMC, OpenModelSphere, AnalyseSI, JMerise, etc).</a:t>
            </a:r>
          </a:p>
        </p:txBody>
      </p:sp>
      <p:sp>
        <p:nvSpPr>
          <p:cNvPr id="5" name="Espace réservé du numéro de diapositive 4"/>
          <p:cNvSpPr>
            <a:spLocks noGrp="1"/>
          </p:cNvSpPr>
          <p:nvPr>
            <p:ph type="sldNum" sz="quarter" idx="12"/>
          </p:nvPr>
        </p:nvSpPr>
        <p:spPr/>
        <p:txBody>
          <a:bodyPr/>
          <a:lstStyle/>
          <a:p>
            <a:fld id="{33D6E5A2-EC83-451F-A719-9AC1370DD5CF}" type="slidenum">
              <a:rPr lang="fr-FR" smtClean="0"/>
              <a:pPr/>
              <a:t>22</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Autofit/>
          </a:bodyPr>
          <a:lstStyle/>
          <a:p>
            <a:pPr>
              <a:defRPr lang="fr-FR"/>
            </a:pPr>
            <a:r>
              <a:rPr sz="4000" smtClean="0"/>
              <a:t>Le Modèle Conceptuel de Données (MCD) </a:t>
            </a:r>
            <a:r>
              <a:rPr lang="fr-FR" sz="4000" dirty="0" smtClean="0"/>
              <a:t>–</a:t>
            </a:r>
            <a:r>
              <a:rPr sz="4000" smtClean="0"/>
              <a:t> </a:t>
            </a:r>
            <a:r>
              <a:rPr sz="4000" smtClean="0">
                <a:solidFill>
                  <a:srgbClr val="FF0000"/>
                </a:solidFill>
              </a:rPr>
              <a:t>Elaboration du MCD (Suite)</a:t>
            </a:r>
            <a:endParaRPr lang="fr-FR" sz="40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285860"/>
            <a:ext cx="8286808" cy="5286412"/>
          </a:xfrm>
        </p:spPr>
        <p:txBody>
          <a:bodyPr>
            <a:noAutofit/>
          </a:bodyPr>
          <a:lstStyle/>
          <a:p>
            <a:pPr algn="just">
              <a:buNone/>
              <a:defRPr lang="fr-FR"/>
            </a:pPr>
            <a:r>
              <a:rPr sz="2200" smtClean="0">
                <a:solidFill>
                  <a:schemeClr val="tx2"/>
                </a:solidFill>
              </a:rPr>
              <a:t>• On aurait pu, dans ce cas précis, conserver également une date de rentrée des livres, calculée à partir de la date de location et de la durée de celle-ci. C'est un exemple de donnée calculée dont la conservation peut s'avérer pertinente (notamment pour faciliter l'envoi de rappels).</a:t>
            </a:r>
            <a:endParaRPr lang="fr-FR" sz="2200" dirty="0">
              <a:solidFill>
                <a:schemeClr val="tx2"/>
              </a:solidFill>
            </a:endParaRPr>
          </a:p>
        </p:txBody>
      </p:sp>
      <p:sp>
        <p:nvSpPr>
          <p:cNvPr id="4" name="Espace réservé du numéro de diapositive 3"/>
          <p:cNvSpPr>
            <a:spLocks noGrp="1"/>
          </p:cNvSpPr>
          <p:nvPr>
            <p:ph type="sldNum" sz="quarter" idx="12"/>
          </p:nvPr>
        </p:nvSpPr>
        <p:spPr/>
        <p:txBody>
          <a:bodyPr/>
          <a:lstStyle/>
          <a:p>
            <a:fld id="{33D6E5A2-EC83-451F-A719-9AC1370DD5CF}" type="slidenum">
              <a:rPr lang="fr-FR" smtClean="0"/>
              <a:pPr/>
              <a:t>23</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Autofit/>
          </a:bodyPr>
          <a:lstStyle/>
          <a:p>
            <a:pPr>
              <a:defRPr lang="fr-FR"/>
            </a:pPr>
            <a:r>
              <a:rPr sz="4000" smtClean="0"/>
              <a:t>Le passage du MCD au MLD et SQL - </a:t>
            </a:r>
            <a:r>
              <a:rPr sz="4000" smtClean="0">
                <a:solidFill>
                  <a:srgbClr val="FF0000"/>
                </a:solidFill>
              </a:rPr>
              <a:t>Les relations</a:t>
            </a:r>
            <a:endParaRPr lang="fr-FR" sz="40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285860"/>
            <a:ext cx="8286808" cy="5286412"/>
          </a:xfrm>
        </p:spPr>
        <p:txBody>
          <a:bodyPr>
            <a:noAutofit/>
          </a:bodyPr>
          <a:lstStyle/>
          <a:p>
            <a:pPr algn="just">
              <a:buNone/>
              <a:defRPr lang="fr-FR"/>
            </a:pPr>
            <a:r>
              <a:rPr sz="2200" smtClean="0">
                <a:solidFill>
                  <a:schemeClr val="tx2"/>
                </a:solidFill>
              </a:rPr>
              <a:t>Le modèle logique de données (MLD) est composé uniquement de ce que l'on appelle des relations. Ces relations sont à la fois issues des entités du MCD mais aussi d'associations, dans certains cas. Ces relations nous permettront par la suite de créer nos tables au niveau physique.</a:t>
            </a:r>
          </a:p>
          <a:p>
            <a:pPr algn="just">
              <a:buNone/>
              <a:defRPr lang="fr-FR"/>
            </a:pPr>
            <a:r>
              <a:rPr sz="2200" smtClean="0">
                <a:solidFill>
                  <a:schemeClr val="tx2"/>
                </a:solidFill>
              </a:rPr>
              <a:t>Une relation est composée d'attributs. Ces attributs sont des données élémentaires issues des propriétés des différentes entités mais aussi des identifiants et des données portées par certaines associations.</a:t>
            </a:r>
          </a:p>
          <a:p>
            <a:pPr algn="just">
              <a:buNone/>
              <a:defRPr lang="fr-FR"/>
            </a:pPr>
            <a:r>
              <a:rPr sz="2200" smtClean="0">
                <a:solidFill>
                  <a:schemeClr val="tx2"/>
                </a:solidFill>
              </a:rPr>
              <a:t>Une relation possède un nom qui correspond en général à celui de l'entité ou de l'association qui lui correspond.</a:t>
            </a:r>
          </a:p>
          <a:p>
            <a:pPr algn="just">
              <a:buNone/>
              <a:defRPr lang="fr-FR"/>
            </a:pPr>
            <a:r>
              <a:rPr sz="2200" smtClean="0">
                <a:solidFill>
                  <a:schemeClr val="tx2"/>
                </a:solidFill>
              </a:rPr>
              <a:t>Elle possède aussi une clef primaire qui permet d'identifier sans ambiguïté chaque occurrence de cette relation. La clef primaire peut être composée d'un ou plusieurs attributs, il s'agit d'une implantation de la notion d'identifiant des entités et associations qui se répercute au niveau relationnel.</a:t>
            </a:r>
            <a:endParaRPr lang="fr-FR" sz="2200" dirty="0">
              <a:solidFill>
                <a:schemeClr val="tx2"/>
              </a:solidFill>
            </a:endParaRPr>
          </a:p>
        </p:txBody>
      </p:sp>
      <p:sp>
        <p:nvSpPr>
          <p:cNvPr id="4" name="Espace réservé du numéro de diapositive 3"/>
          <p:cNvSpPr>
            <a:spLocks noGrp="1"/>
          </p:cNvSpPr>
          <p:nvPr>
            <p:ph type="sldNum" sz="quarter" idx="12"/>
          </p:nvPr>
        </p:nvSpPr>
        <p:spPr/>
        <p:txBody>
          <a:bodyPr/>
          <a:lstStyle/>
          <a:p>
            <a:fld id="{33D6E5A2-EC83-451F-A719-9AC1370DD5CF}" type="slidenum">
              <a:rPr lang="fr-FR" smtClean="0"/>
              <a:pPr/>
              <a:t>24</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Autofit/>
          </a:bodyPr>
          <a:lstStyle/>
          <a:p>
            <a:pPr>
              <a:defRPr lang="fr-FR"/>
            </a:pPr>
            <a:r>
              <a:rPr sz="4000" smtClean="0"/>
              <a:t>Le passage du MCD au MLD et SQL - </a:t>
            </a:r>
            <a:r>
              <a:rPr sz="4000" smtClean="0">
                <a:solidFill>
                  <a:srgbClr val="FF0000"/>
                </a:solidFill>
              </a:rPr>
              <a:t>Les relations (Suite)</a:t>
            </a:r>
            <a:endParaRPr lang="fr-FR" sz="40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285860"/>
            <a:ext cx="8286808" cy="5286412"/>
          </a:xfrm>
        </p:spPr>
        <p:txBody>
          <a:bodyPr>
            <a:noAutofit/>
          </a:bodyPr>
          <a:lstStyle/>
          <a:p>
            <a:pPr algn="just">
              <a:buNone/>
              <a:defRPr lang="fr-FR"/>
            </a:pPr>
            <a:r>
              <a:rPr sz="2200" smtClean="0">
                <a:solidFill>
                  <a:schemeClr val="tx2"/>
                </a:solidFill>
              </a:rPr>
              <a:t>Voici un premier exemple de relation (issue de l'entité «Edition» de notre précédant MCD) :</a:t>
            </a:r>
          </a:p>
          <a:p>
            <a:pPr algn="just">
              <a:buNone/>
              <a:defRPr lang="fr-FR"/>
            </a:pPr>
            <a:r>
              <a:rPr sz="2200" b="1" smtClean="0">
                <a:solidFill>
                  <a:schemeClr val="tx2"/>
                </a:solidFill>
              </a:rPr>
              <a:t>Edition</a:t>
            </a:r>
            <a:r>
              <a:rPr sz="2200" smtClean="0">
                <a:solidFill>
                  <a:schemeClr val="tx2"/>
                </a:solidFill>
              </a:rPr>
              <a:t> (</a:t>
            </a:r>
            <a:r>
              <a:rPr sz="2200" u="sng" smtClean="0">
                <a:solidFill>
                  <a:schemeClr val="tx2"/>
                </a:solidFill>
              </a:rPr>
              <a:t>id_ed</a:t>
            </a:r>
            <a:r>
              <a:rPr sz="2200" smtClean="0">
                <a:solidFill>
                  <a:schemeClr val="tx2"/>
                </a:solidFill>
              </a:rPr>
              <a:t>, nom_ed)</a:t>
            </a:r>
          </a:p>
          <a:p>
            <a:pPr algn="just">
              <a:buNone/>
              <a:defRPr lang="fr-FR"/>
            </a:pPr>
            <a:r>
              <a:rPr sz="2200" b="1" smtClean="0">
                <a:solidFill>
                  <a:schemeClr val="tx2"/>
                </a:solidFill>
              </a:rPr>
              <a:t>Légende</a:t>
            </a:r>
            <a:r>
              <a:rPr sz="2200" smtClean="0">
                <a:solidFill>
                  <a:schemeClr val="tx2"/>
                </a:solidFill>
              </a:rPr>
              <a:t> :</a:t>
            </a:r>
          </a:p>
          <a:p>
            <a:pPr algn="just">
              <a:buNone/>
              <a:defRPr lang="fr-FR"/>
            </a:pPr>
            <a:r>
              <a:rPr sz="2200" b="1" smtClean="0">
                <a:solidFill>
                  <a:schemeClr val="tx2"/>
                </a:solidFill>
              </a:rPr>
              <a:t>x</a:t>
            </a:r>
            <a:r>
              <a:rPr sz="2200" smtClean="0">
                <a:solidFill>
                  <a:schemeClr val="tx2"/>
                </a:solidFill>
              </a:rPr>
              <a:t> : relation</a:t>
            </a:r>
          </a:p>
          <a:p>
            <a:pPr algn="just">
              <a:buNone/>
              <a:defRPr lang="fr-FR"/>
            </a:pPr>
            <a:r>
              <a:rPr sz="2200" b="1" u="sng" smtClean="0">
                <a:solidFill>
                  <a:schemeClr val="tx2"/>
                </a:solidFill>
              </a:rPr>
              <a:t>x</a:t>
            </a:r>
            <a:r>
              <a:rPr sz="2200" smtClean="0">
                <a:solidFill>
                  <a:schemeClr val="tx2"/>
                </a:solidFill>
              </a:rPr>
              <a:t> : clef primaire</a:t>
            </a:r>
          </a:p>
          <a:p>
            <a:pPr algn="just">
              <a:buNone/>
              <a:defRPr lang="fr-FR"/>
            </a:pPr>
            <a:r>
              <a:rPr sz="2200" smtClean="0">
                <a:solidFill>
                  <a:schemeClr val="tx2"/>
                </a:solidFill>
              </a:rPr>
              <a:t>Remarques :</a:t>
            </a:r>
          </a:p>
          <a:p>
            <a:pPr algn="just">
              <a:buNone/>
              <a:defRPr lang="fr-FR"/>
            </a:pPr>
            <a:r>
              <a:rPr sz="2200" smtClean="0">
                <a:solidFill>
                  <a:schemeClr val="tx2"/>
                </a:solidFill>
              </a:rPr>
              <a:t>• Ce premier MLD est représenté de manière textuelle. C'est notamment cette représentation que l'on retrouve dans beaucoup de formations d'études supérieures. Il existe toutefois une représentation graphique équivalente.</a:t>
            </a:r>
          </a:p>
          <a:p>
            <a:pPr algn="just">
              <a:buNone/>
              <a:defRPr lang="fr-FR"/>
            </a:pPr>
            <a:r>
              <a:rPr sz="2200" smtClean="0">
                <a:solidFill>
                  <a:schemeClr val="tx2"/>
                </a:solidFill>
              </a:rPr>
              <a:t>• Il est important d'accompagner un MLD textuel d'une légende (ce dernier n'ayant pas de formalisme normé).</a:t>
            </a:r>
          </a:p>
        </p:txBody>
      </p:sp>
      <p:sp>
        <p:nvSpPr>
          <p:cNvPr id="4" name="Espace réservé du numéro de diapositive 3"/>
          <p:cNvSpPr>
            <a:spLocks noGrp="1"/>
          </p:cNvSpPr>
          <p:nvPr>
            <p:ph type="sldNum" sz="quarter" idx="12"/>
          </p:nvPr>
        </p:nvSpPr>
        <p:spPr/>
        <p:txBody>
          <a:bodyPr/>
          <a:lstStyle/>
          <a:p>
            <a:fld id="{33D6E5A2-EC83-451F-A719-9AC1370DD5CF}" type="slidenum">
              <a:rPr lang="fr-FR" smtClean="0"/>
              <a:pPr/>
              <a:t>25</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Autofit/>
          </a:bodyPr>
          <a:lstStyle/>
          <a:p>
            <a:pPr>
              <a:defRPr lang="fr-FR"/>
            </a:pPr>
            <a:r>
              <a:rPr sz="4000" smtClean="0"/>
              <a:t>Le passage du MCD au MLD et SQL - </a:t>
            </a:r>
            <a:r>
              <a:rPr sz="4000" smtClean="0">
                <a:solidFill>
                  <a:srgbClr val="FF0000"/>
                </a:solidFill>
              </a:rPr>
              <a:t>Les relations (Suite)</a:t>
            </a:r>
            <a:endParaRPr lang="fr-FR" sz="40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285860"/>
            <a:ext cx="8286808" cy="5286412"/>
          </a:xfrm>
        </p:spPr>
        <p:txBody>
          <a:bodyPr>
            <a:noAutofit/>
          </a:bodyPr>
          <a:lstStyle/>
          <a:p>
            <a:pPr algn="just">
              <a:buNone/>
              <a:defRPr lang="fr-FR"/>
            </a:pPr>
            <a:r>
              <a:rPr sz="2200" smtClean="0">
                <a:solidFill>
                  <a:schemeClr val="tx2"/>
                </a:solidFill>
              </a:rPr>
              <a:t>Il existe un autre type de clef appelé clef étrangère. La clef étrangère est un attribut d'une relation qui fait référence à la clef primaire d'une autre relation (ces deux clefs devront donc avoir le même type de données).</a:t>
            </a:r>
          </a:p>
          <a:p>
            <a:pPr algn="just">
              <a:buNone/>
              <a:defRPr lang="fr-FR"/>
            </a:pPr>
            <a:endParaRPr sz="2200" smtClean="0">
              <a:solidFill>
                <a:schemeClr val="tx2"/>
              </a:solidFill>
            </a:endParaRPr>
          </a:p>
          <a:p>
            <a:pPr algn="just">
              <a:buNone/>
              <a:defRPr lang="fr-FR"/>
            </a:pPr>
            <a:r>
              <a:rPr sz="2200" smtClean="0">
                <a:solidFill>
                  <a:schemeClr val="tx2"/>
                </a:solidFill>
              </a:rPr>
              <a:t>Complétons notre premier exemple avec une autre relation où apparaît une clef étrangère :</a:t>
            </a:r>
          </a:p>
          <a:p>
            <a:pPr algn="just">
              <a:buNone/>
              <a:defRPr lang="fr-FR"/>
            </a:pPr>
            <a:r>
              <a:rPr sz="2200" b="1" smtClean="0">
                <a:solidFill>
                  <a:schemeClr val="tx2"/>
                </a:solidFill>
              </a:rPr>
              <a:t>Edition</a:t>
            </a:r>
            <a:r>
              <a:rPr sz="2200" smtClean="0">
                <a:solidFill>
                  <a:schemeClr val="tx2"/>
                </a:solidFill>
              </a:rPr>
              <a:t> (</a:t>
            </a:r>
            <a:r>
              <a:rPr sz="2200" u="sng" smtClean="0">
                <a:solidFill>
                  <a:schemeClr val="tx2"/>
                </a:solidFill>
              </a:rPr>
              <a:t>id_ed</a:t>
            </a:r>
            <a:r>
              <a:rPr sz="2200" smtClean="0">
                <a:solidFill>
                  <a:schemeClr val="tx2"/>
                </a:solidFill>
              </a:rPr>
              <a:t>, nom_ed)</a:t>
            </a:r>
          </a:p>
          <a:p>
            <a:pPr algn="just">
              <a:buNone/>
              <a:defRPr lang="fr-FR"/>
            </a:pPr>
            <a:r>
              <a:rPr sz="2200" b="1" smtClean="0">
                <a:solidFill>
                  <a:schemeClr val="tx2"/>
                </a:solidFill>
              </a:rPr>
              <a:t>Exemplaire</a:t>
            </a:r>
            <a:r>
              <a:rPr sz="2200" smtClean="0">
                <a:solidFill>
                  <a:schemeClr val="tx2"/>
                </a:solidFill>
              </a:rPr>
              <a:t> (</a:t>
            </a:r>
            <a:r>
              <a:rPr sz="2200" u="sng" smtClean="0">
                <a:solidFill>
                  <a:schemeClr val="tx2"/>
                </a:solidFill>
              </a:rPr>
              <a:t>ref_e</a:t>
            </a:r>
            <a:r>
              <a:rPr sz="2200" smtClean="0">
                <a:solidFill>
                  <a:schemeClr val="tx2"/>
                </a:solidFill>
              </a:rPr>
              <a:t>, id_ed#)</a:t>
            </a:r>
          </a:p>
          <a:p>
            <a:pPr algn="just">
              <a:buNone/>
              <a:defRPr lang="fr-FR"/>
            </a:pPr>
            <a:r>
              <a:rPr sz="2200" b="1" smtClean="0">
                <a:solidFill>
                  <a:schemeClr val="tx2"/>
                </a:solidFill>
              </a:rPr>
              <a:t>Légende</a:t>
            </a:r>
            <a:r>
              <a:rPr sz="2200" smtClean="0">
                <a:solidFill>
                  <a:schemeClr val="tx2"/>
                </a:solidFill>
              </a:rPr>
              <a:t> :</a:t>
            </a:r>
          </a:p>
          <a:p>
            <a:pPr>
              <a:buNone/>
              <a:defRPr lang="fr-FR"/>
            </a:pPr>
            <a:r>
              <a:rPr sz="2200" b="1" smtClean="0">
                <a:solidFill>
                  <a:schemeClr val="tx2"/>
                </a:solidFill>
              </a:rPr>
              <a:t>x</a:t>
            </a:r>
            <a:r>
              <a:rPr sz="2200" smtClean="0">
                <a:solidFill>
                  <a:schemeClr val="tx2"/>
                </a:solidFill>
              </a:rPr>
              <a:t> : relation</a:t>
            </a:r>
          </a:p>
          <a:p>
            <a:pPr algn="just">
              <a:buNone/>
              <a:defRPr lang="fr-FR"/>
            </a:pPr>
            <a:r>
              <a:rPr sz="2200" b="1" u="sng" smtClean="0">
                <a:solidFill>
                  <a:schemeClr val="tx2"/>
                </a:solidFill>
              </a:rPr>
              <a:t>x</a:t>
            </a:r>
            <a:r>
              <a:rPr sz="2200" u="sng" smtClean="0">
                <a:solidFill>
                  <a:schemeClr val="tx2"/>
                </a:solidFill>
              </a:rPr>
              <a:t> </a:t>
            </a:r>
            <a:r>
              <a:rPr sz="2200" smtClean="0">
                <a:solidFill>
                  <a:schemeClr val="tx2"/>
                </a:solidFill>
              </a:rPr>
              <a:t>: clef primaire</a:t>
            </a:r>
          </a:p>
          <a:p>
            <a:pPr algn="just">
              <a:buNone/>
              <a:defRPr lang="fr-FR"/>
            </a:pPr>
            <a:r>
              <a:rPr sz="2200" b="1" smtClean="0">
                <a:solidFill>
                  <a:schemeClr val="tx2"/>
                </a:solidFill>
              </a:rPr>
              <a:t>x#</a:t>
            </a:r>
            <a:r>
              <a:rPr sz="2200" smtClean="0">
                <a:solidFill>
                  <a:schemeClr val="tx2"/>
                </a:solidFill>
              </a:rPr>
              <a:t> : clef étrangère</a:t>
            </a:r>
          </a:p>
        </p:txBody>
      </p:sp>
      <p:sp>
        <p:nvSpPr>
          <p:cNvPr id="4" name="Espace réservé du numéro de diapositive 3"/>
          <p:cNvSpPr>
            <a:spLocks noGrp="1"/>
          </p:cNvSpPr>
          <p:nvPr>
            <p:ph type="sldNum" sz="quarter" idx="12"/>
          </p:nvPr>
        </p:nvSpPr>
        <p:spPr/>
        <p:txBody>
          <a:bodyPr/>
          <a:lstStyle/>
          <a:p>
            <a:fld id="{33D6E5A2-EC83-451F-A719-9AC1370DD5CF}" type="slidenum">
              <a:rPr lang="fr-FR" smtClean="0"/>
              <a:pPr/>
              <a:t>26</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Autofit/>
          </a:bodyPr>
          <a:lstStyle/>
          <a:p>
            <a:pPr>
              <a:defRPr lang="fr-FR"/>
            </a:pPr>
            <a:r>
              <a:rPr sz="4000" smtClean="0"/>
              <a:t>Le passage du MCD au MLD et SQL - </a:t>
            </a:r>
            <a:r>
              <a:rPr sz="4000" smtClean="0">
                <a:solidFill>
                  <a:srgbClr val="FF0000"/>
                </a:solidFill>
              </a:rPr>
              <a:t>Les relations (Suite)</a:t>
            </a:r>
            <a:endParaRPr lang="fr-FR" sz="40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285860"/>
            <a:ext cx="8286808" cy="5286412"/>
          </a:xfrm>
        </p:spPr>
        <p:txBody>
          <a:bodyPr>
            <a:noAutofit/>
          </a:bodyPr>
          <a:lstStyle/>
          <a:p>
            <a:pPr algn="just">
              <a:buNone/>
              <a:defRPr lang="fr-FR"/>
            </a:pPr>
            <a:r>
              <a:rPr sz="2200" smtClean="0">
                <a:solidFill>
                  <a:schemeClr val="tx2"/>
                </a:solidFill>
              </a:rPr>
              <a:t>Remarques :</a:t>
            </a:r>
          </a:p>
          <a:p>
            <a:pPr algn="just">
              <a:buNone/>
              <a:defRPr lang="fr-FR"/>
            </a:pPr>
            <a:r>
              <a:rPr sz="2200" smtClean="0">
                <a:solidFill>
                  <a:schemeClr val="tx2"/>
                </a:solidFill>
              </a:rPr>
              <a:t>• Au niveau relationnel, on devrait plutôt parler de clef candidate qui permet d'identifier sans ambiguïté une occurrence de la relation pour les clefs primaires. De même, on devrait désigner une clef étrangère par une contrainte d'inclusion vers une clef candidate. Par souci de simplicité, on gardera les termes de clefs primaires et étrangères.</a:t>
            </a:r>
          </a:p>
          <a:p>
            <a:pPr algn="just">
              <a:buNone/>
              <a:defRPr lang="fr-FR"/>
            </a:pPr>
            <a:r>
              <a:rPr sz="2200" smtClean="0">
                <a:solidFill>
                  <a:schemeClr val="tx2"/>
                </a:solidFill>
              </a:rPr>
              <a:t>• Par convention, on fait précéder ou suivre la clef étrangère du symbole #. Ceci n'est pas une obligation à partir du moment où les légendes sont suffisamment précises.</a:t>
            </a:r>
          </a:p>
          <a:p>
            <a:pPr algn="just">
              <a:buNone/>
              <a:defRPr lang="fr-FR"/>
            </a:pPr>
            <a:r>
              <a:rPr sz="2200" smtClean="0">
                <a:solidFill>
                  <a:schemeClr val="tx2"/>
                </a:solidFill>
              </a:rPr>
              <a:t>• Ici la clef étrangère présente dans la relation «Exemplaire» fait référence à la clef primaire de la relation «Edition».</a:t>
            </a:r>
          </a:p>
          <a:p>
            <a:pPr algn="just">
              <a:buNone/>
              <a:defRPr lang="fr-FR"/>
            </a:pPr>
            <a:r>
              <a:rPr sz="2200" smtClean="0">
                <a:solidFill>
                  <a:schemeClr val="tx2"/>
                </a:solidFill>
              </a:rPr>
              <a:t>• Une relation peut posséder aucune, une ou plusieurs clefs étrangères mais possède toujours une et uneseule clef primaire.</a:t>
            </a:r>
          </a:p>
        </p:txBody>
      </p:sp>
      <p:sp>
        <p:nvSpPr>
          <p:cNvPr id="4" name="Espace réservé du numéro de diapositive 3"/>
          <p:cNvSpPr>
            <a:spLocks noGrp="1"/>
          </p:cNvSpPr>
          <p:nvPr>
            <p:ph type="sldNum" sz="quarter" idx="12"/>
          </p:nvPr>
        </p:nvSpPr>
        <p:spPr/>
        <p:txBody>
          <a:bodyPr/>
          <a:lstStyle/>
          <a:p>
            <a:fld id="{33D6E5A2-EC83-451F-A719-9AC1370DD5CF}" type="slidenum">
              <a:rPr lang="fr-FR" smtClean="0"/>
              <a:pPr/>
              <a:t>27</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Autofit/>
          </a:bodyPr>
          <a:lstStyle/>
          <a:p>
            <a:pPr>
              <a:defRPr lang="fr-FR"/>
            </a:pPr>
            <a:r>
              <a:rPr sz="4000" smtClean="0"/>
              <a:t>Le passage du MCD au MLD et SQL - </a:t>
            </a:r>
            <a:r>
              <a:rPr sz="4000" smtClean="0">
                <a:solidFill>
                  <a:srgbClr val="FF0000"/>
                </a:solidFill>
              </a:rPr>
              <a:t>Les relations (Suite)</a:t>
            </a:r>
            <a:endParaRPr lang="fr-FR" sz="40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285860"/>
            <a:ext cx="8286808" cy="5286412"/>
          </a:xfrm>
        </p:spPr>
        <p:txBody>
          <a:bodyPr>
            <a:noAutofit/>
          </a:bodyPr>
          <a:lstStyle/>
          <a:p>
            <a:pPr algn="just">
              <a:buNone/>
              <a:defRPr lang="fr-FR"/>
            </a:pPr>
            <a:r>
              <a:rPr sz="2200" smtClean="0">
                <a:solidFill>
                  <a:schemeClr val="tx2"/>
                </a:solidFill>
              </a:rPr>
              <a:t>Enfin, vous pouvez également rencontrer le terme de cardinalité de la relation qui signifie ici le nombre d'occurrences d'une relation (ou nombre d'entrées dans la table correspondante) et le terme de degré de la relation qui correspond au nombre d'attributs d'une relation.</a:t>
            </a:r>
          </a:p>
        </p:txBody>
      </p:sp>
      <p:sp>
        <p:nvSpPr>
          <p:cNvPr id="4" name="Espace réservé du numéro de diapositive 3"/>
          <p:cNvSpPr>
            <a:spLocks noGrp="1"/>
          </p:cNvSpPr>
          <p:nvPr>
            <p:ph type="sldNum" sz="quarter" idx="12"/>
          </p:nvPr>
        </p:nvSpPr>
        <p:spPr/>
        <p:txBody>
          <a:bodyPr/>
          <a:lstStyle/>
          <a:p>
            <a:fld id="{33D6E5A2-EC83-451F-A719-9AC1370DD5CF}" type="slidenum">
              <a:rPr lang="fr-FR" smtClean="0"/>
              <a:pPr/>
              <a:t>28</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Autofit/>
          </a:bodyPr>
          <a:lstStyle/>
          <a:p>
            <a:pPr>
              <a:defRPr lang="fr-FR"/>
            </a:pPr>
            <a:r>
              <a:rPr sz="4000" smtClean="0"/>
              <a:t>Le passage du MCD au MLD et SQL - </a:t>
            </a:r>
            <a:r>
              <a:rPr sz="2400" smtClean="0">
                <a:solidFill>
                  <a:srgbClr val="FF0000"/>
                </a:solidFill>
              </a:rPr>
              <a:t>Règles de conversion  - Règle 1 - conversion d'une entité</a:t>
            </a:r>
            <a:endParaRPr lang="fr-FR" sz="24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285860"/>
            <a:ext cx="8286808" cy="5286412"/>
          </a:xfrm>
        </p:spPr>
        <p:txBody>
          <a:bodyPr>
            <a:noAutofit/>
          </a:bodyPr>
          <a:lstStyle/>
          <a:p>
            <a:pPr algn="just">
              <a:buNone/>
              <a:defRPr lang="fr-FR"/>
            </a:pPr>
            <a:r>
              <a:rPr sz="2200" smtClean="0">
                <a:solidFill>
                  <a:schemeClr val="tx2"/>
                </a:solidFill>
              </a:rPr>
              <a:t>Comme cela a déjà été dit précédemment, les relations du MLD sont issues des entités du MCD et de certaines associations. Nous allons maintenant aborder ces règles de conversion de façon plus précise.</a:t>
            </a:r>
          </a:p>
          <a:p>
            <a:pPr algn="just">
              <a:buNone/>
              <a:defRPr lang="fr-FR"/>
            </a:pPr>
            <a:endParaRPr sz="2200" smtClean="0">
              <a:solidFill>
                <a:schemeClr val="tx2"/>
              </a:solidFill>
            </a:endParaRPr>
          </a:p>
          <a:p>
            <a:pPr algn="just">
              <a:buNone/>
              <a:defRPr lang="fr-FR"/>
            </a:pPr>
            <a:r>
              <a:rPr sz="2200" smtClean="0">
                <a:solidFill>
                  <a:schemeClr val="tx2"/>
                </a:solidFill>
              </a:rPr>
              <a:t>En règle générale, toute entité du MCD devient une relation dont la clef est l'identifiant de cette entité. Chaque propriété de l'entité devient un attribut de la relation correspondante.</a:t>
            </a:r>
          </a:p>
          <a:p>
            <a:pPr algn="just">
              <a:buNone/>
              <a:defRPr lang="fr-FR"/>
            </a:pPr>
            <a:r>
              <a:rPr sz="2200" smtClean="0">
                <a:solidFill>
                  <a:schemeClr val="tx2"/>
                </a:solidFill>
              </a:rPr>
              <a:t>Il existe toutefois quelques cas particuliers que vous pourrez voir plus loin.</a:t>
            </a:r>
          </a:p>
        </p:txBody>
      </p:sp>
      <p:sp>
        <p:nvSpPr>
          <p:cNvPr id="4" name="Espace réservé du numéro de diapositive 3"/>
          <p:cNvSpPr>
            <a:spLocks noGrp="1"/>
          </p:cNvSpPr>
          <p:nvPr>
            <p:ph type="sldNum" sz="quarter" idx="12"/>
          </p:nvPr>
        </p:nvSpPr>
        <p:spPr/>
        <p:txBody>
          <a:bodyPr/>
          <a:lstStyle/>
          <a:p>
            <a:fld id="{33D6E5A2-EC83-451F-A719-9AC1370DD5CF}" type="slidenum">
              <a:rPr lang="fr-FR" smtClean="0"/>
              <a:pPr/>
              <a:t>29</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4"/>
            <a:ext cx="8077200" cy="912590"/>
          </a:xfrm>
        </p:spPr>
        <p:txBody>
          <a:bodyPr/>
          <a:lstStyle/>
          <a:p>
            <a:pPr>
              <a:defRPr lang="fr-FR"/>
            </a:pPr>
            <a:r>
              <a:rPr smtClean="0"/>
              <a:t>Le système d'information</a:t>
            </a:r>
            <a:endParaRPr lang="fr-FR" dirty="0"/>
          </a:p>
        </p:txBody>
      </p:sp>
      <p:sp>
        <p:nvSpPr>
          <p:cNvPr id="618499" name="Rectangle 3"/>
          <p:cNvSpPr>
            <a:spLocks noGrp="1" noChangeArrowheads="1"/>
          </p:cNvSpPr>
          <p:nvPr>
            <p:ph type="body" idx="1"/>
            <p:custDataLst>
              <p:tags r:id="rId3"/>
            </p:custDataLst>
          </p:nvPr>
        </p:nvSpPr>
        <p:spPr>
          <a:xfrm>
            <a:off x="642910" y="857232"/>
            <a:ext cx="8286808" cy="5715016"/>
          </a:xfrm>
        </p:spPr>
        <p:txBody>
          <a:bodyPr>
            <a:noAutofit/>
          </a:bodyPr>
          <a:lstStyle/>
          <a:p>
            <a:pPr algn="just">
              <a:buNone/>
              <a:defRPr lang="fr-FR"/>
            </a:pPr>
            <a:r>
              <a:rPr sz="1900" smtClean="0">
                <a:solidFill>
                  <a:schemeClr val="tx2"/>
                </a:solidFill>
              </a:rPr>
              <a:t>Le système d'information ou SI, peut être défini comme étant l'ensemble des moyens humains, matériels et  immatériels mis en oeuvre afin de gérer l'information au sein d'une unité, une entreprise par exemple.</a:t>
            </a:r>
          </a:p>
          <a:p>
            <a:pPr algn="just">
              <a:buNone/>
              <a:defRPr lang="fr-FR"/>
            </a:pPr>
            <a:r>
              <a:rPr sz="1900" smtClean="0">
                <a:solidFill>
                  <a:schemeClr val="tx2"/>
                </a:solidFill>
              </a:rPr>
              <a:t>Il ne faut toutefois pas confondre un système d'information avec un système informatique. En effet, les systèmes d'information ne sont pas toujours totalement informatisés et existaient déjà avant l'arrivée des nouvelles technologies de l'information et des communications dont l'informatique fait partie intégrante.</a:t>
            </a:r>
          </a:p>
          <a:p>
            <a:pPr algn="just">
              <a:buNone/>
              <a:defRPr lang="fr-FR"/>
            </a:pPr>
            <a:r>
              <a:rPr sz="1900" smtClean="0">
                <a:solidFill>
                  <a:schemeClr val="tx2"/>
                </a:solidFill>
              </a:rPr>
              <a:t>Le SI possède 4 fonctions essentielles :</a:t>
            </a:r>
          </a:p>
          <a:p>
            <a:pPr algn="just">
              <a:buNone/>
              <a:defRPr lang="fr-FR"/>
            </a:pPr>
            <a:r>
              <a:rPr sz="1900" smtClean="0">
                <a:solidFill>
                  <a:schemeClr val="tx2"/>
                </a:solidFill>
              </a:rPr>
              <a:t>	• La saisie ou collecte de l'information</a:t>
            </a:r>
          </a:p>
          <a:p>
            <a:pPr algn="just">
              <a:buNone/>
              <a:defRPr lang="fr-FR"/>
            </a:pPr>
            <a:r>
              <a:rPr sz="1900" smtClean="0">
                <a:solidFill>
                  <a:schemeClr val="tx2"/>
                </a:solidFill>
              </a:rPr>
              <a:t>	• La mémorisation de l'information à l'aide de fichier ou de base de données</a:t>
            </a:r>
          </a:p>
          <a:p>
            <a:pPr algn="just">
              <a:buNone/>
              <a:defRPr lang="fr-FR"/>
            </a:pPr>
            <a:r>
              <a:rPr sz="1900" smtClean="0">
                <a:solidFill>
                  <a:schemeClr val="tx2"/>
                </a:solidFill>
              </a:rPr>
              <a:t>	• Le traitement de l'information afin de mieux l'exploiter (consultation, organisation, mise à jour, calculs pour obtenir de nouvelles données, ...)</a:t>
            </a:r>
          </a:p>
          <a:p>
            <a:pPr algn="just">
              <a:buNone/>
              <a:defRPr lang="fr-FR"/>
            </a:pPr>
            <a:r>
              <a:rPr sz="1900" smtClean="0">
                <a:solidFill>
                  <a:schemeClr val="tx2"/>
                </a:solidFill>
              </a:rPr>
              <a:t>	• La diffusion de l'information</a:t>
            </a:r>
          </a:p>
          <a:p>
            <a:pPr algn="just">
              <a:buNone/>
              <a:defRPr lang="fr-FR"/>
            </a:pPr>
            <a:r>
              <a:rPr sz="1900" smtClean="0">
                <a:solidFill>
                  <a:schemeClr val="tx2"/>
                </a:solidFill>
              </a:rPr>
              <a:t>Autrefois, l'information était stockée sur papier à l'aide de formulaires, de dossiers, … et il existait des procédures manuelles pour la traiter. Aujourd'hui, les systèmes informatisées, comme les systèmes de gestion de bases de données relationnelles (SGBDR), sont mis au service du système d'information.</a:t>
            </a:r>
            <a:endParaRPr lang="fr-FR" sz="1900" dirty="0">
              <a:solidFill>
                <a:schemeClr val="tx2"/>
              </a:solidFill>
            </a:endParaRPr>
          </a:p>
        </p:txBody>
      </p:sp>
      <p:sp>
        <p:nvSpPr>
          <p:cNvPr id="4" name="Espace réservé du numéro de diapositive 3"/>
          <p:cNvSpPr>
            <a:spLocks noGrp="1"/>
          </p:cNvSpPr>
          <p:nvPr>
            <p:ph type="sldNum" sz="quarter" idx="12"/>
          </p:nvPr>
        </p:nvSpPr>
        <p:spPr/>
        <p:txBody>
          <a:bodyPr/>
          <a:lstStyle/>
          <a:p>
            <a:fld id="{33D6E5A2-EC83-451F-A719-9AC1370DD5CF}" type="slidenum">
              <a:rPr lang="fr-FR" smtClean="0"/>
              <a:pPr/>
              <a:t>3</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Autofit/>
          </a:bodyPr>
          <a:lstStyle/>
          <a:p>
            <a:pPr>
              <a:defRPr lang="fr-FR"/>
            </a:pPr>
            <a:r>
              <a:rPr sz="4000" smtClean="0"/>
              <a:t>Le passage du MCD au MLD et SQL - </a:t>
            </a:r>
            <a:r>
              <a:rPr sz="2400" smtClean="0">
                <a:solidFill>
                  <a:srgbClr val="FF0000"/>
                </a:solidFill>
              </a:rPr>
              <a:t>Règles de conversion  - Règle 2 - conversion d'associations n'ayant que des cardinalités de type 0/1,N</a:t>
            </a:r>
            <a:endParaRPr lang="fr-FR" sz="24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00174"/>
            <a:ext cx="8286808" cy="5286412"/>
          </a:xfrm>
        </p:spPr>
        <p:txBody>
          <a:bodyPr>
            <a:noAutofit/>
          </a:bodyPr>
          <a:lstStyle/>
          <a:p>
            <a:pPr algn="just">
              <a:buNone/>
              <a:defRPr lang="fr-FR"/>
            </a:pPr>
            <a:r>
              <a:rPr sz="2200" smtClean="0">
                <a:solidFill>
                  <a:schemeClr val="tx2"/>
                </a:solidFill>
              </a:rPr>
              <a:t>Une association ayant des cardinalités 0,N ou 1,N de part et d'autre devient une relation dont la clef est constituée des identifiants des entités reliées par cette association. Ces identifiants seront donc également des clefs étrangères respectives. On parle de relations associatives.</a:t>
            </a:r>
          </a:p>
          <a:p>
            <a:pPr algn="just">
              <a:buNone/>
              <a:defRPr lang="fr-FR"/>
            </a:pPr>
            <a:r>
              <a:rPr sz="2200" smtClean="0">
                <a:solidFill>
                  <a:schemeClr val="tx2"/>
                </a:solidFill>
              </a:rPr>
              <a:t>Les cardinalités plus restrictives (comme 2,3 ; 1,7 ; ...) seront perçues comme des cardinalités de type 0/1,N également (il s'agit en effet de sous-ensembles). Cependant, les règles de gestions qui ne seront plus satisfaites par cette modélisation logique devront l'être par des traitements supplémentaires (via le code de l'application qui exploite la base de donnée ou encore par des triggers (déclencheurs) si le SGBDR est suffisamment robuste).</a:t>
            </a:r>
          </a:p>
        </p:txBody>
      </p:sp>
      <p:sp>
        <p:nvSpPr>
          <p:cNvPr id="4" name="Espace réservé du numéro de diapositive 3"/>
          <p:cNvSpPr>
            <a:spLocks noGrp="1"/>
          </p:cNvSpPr>
          <p:nvPr>
            <p:ph type="sldNum" sz="quarter" idx="12"/>
          </p:nvPr>
        </p:nvSpPr>
        <p:spPr/>
        <p:txBody>
          <a:bodyPr/>
          <a:lstStyle/>
          <a:p>
            <a:fld id="{33D6E5A2-EC83-451F-A719-9AC1370DD5CF}" type="slidenum">
              <a:rPr lang="fr-FR" smtClean="0"/>
              <a:pPr/>
              <a:t>30</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Autofit/>
          </a:bodyPr>
          <a:lstStyle/>
          <a:p>
            <a:pPr>
              <a:defRPr lang="fr-FR"/>
            </a:pPr>
            <a:r>
              <a:rPr sz="4000" smtClean="0"/>
              <a:t>Le passage du MCD au MLD et SQL - </a:t>
            </a:r>
            <a:r>
              <a:rPr sz="2400" smtClean="0">
                <a:solidFill>
                  <a:srgbClr val="FF0000"/>
                </a:solidFill>
              </a:rPr>
              <a:t>Règles de conversion  - Règle 2 - conversion d'associations n'ayant que des cardinalités de type 0/1,N (Suite)</a:t>
            </a:r>
            <a:endParaRPr lang="fr-FR" sz="24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00174"/>
            <a:ext cx="8286808" cy="5286412"/>
          </a:xfrm>
        </p:spPr>
        <p:txBody>
          <a:bodyPr>
            <a:noAutofit/>
          </a:bodyPr>
          <a:lstStyle/>
          <a:p>
            <a:pPr algn="just">
              <a:buNone/>
              <a:defRPr lang="fr-FR"/>
            </a:pPr>
            <a:r>
              <a:rPr sz="2200" smtClean="0">
                <a:solidFill>
                  <a:schemeClr val="tx2"/>
                </a:solidFill>
              </a:rPr>
              <a:t>Voici un exemple de relation associative issu de l'association «rédiger» de notre MCD :</a:t>
            </a:r>
          </a:p>
          <a:p>
            <a:pPr algn="just">
              <a:buNone/>
              <a:defRPr lang="fr-FR"/>
            </a:pPr>
            <a:r>
              <a:rPr sz="2200" b="1" smtClean="0">
                <a:solidFill>
                  <a:schemeClr val="tx2"/>
                </a:solidFill>
              </a:rPr>
              <a:t>Rediger</a:t>
            </a:r>
            <a:r>
              <a:rPr sz="2200" smtClean="0">
                <a:solidFill>
                  <a:schemeClr val="tx2"/>
                </a:solidFill>
              </a:rPr>
              <a:t> (</a:t>
            </a:r>
            <a:r>
              <a:rPr sz="2200" u="sng" smtClean="0">
                <a:solidFill>
                  <a:schemeClr val="tx2"/>
                </a:solidFill>
              </a:rPr>
              <a:t>id_a#, id_l#)</a:t>
            </a:r>
          </a:p>
          <a:p>
            <a:pPr algn="just">
              <a:buNone/>
              <a:defRPr lang="fr-FR"/>
            </a:pPr>
            <a:r>
              <a:rPr sz="2200" b="1" smtClean="0">
                <a:solidFill>
                  <a:schemeClr val="tx2"/>
                </a:solidFill>
              </a:rPr>
              <a:t>Légende</a:t>
            </a:r>
            <a:r>
              <a:rPr sz="2200" smtClean="0">
                <a:solidFill>
                  <a:schemeClr val="tx2"/>
                </a:solidFill>
              </a:rPr>
              <a:t> :</a:t>
            </a:r>
          </a:p>
          <a:p>
            <a:pPr algn="just">
              <a:buNone/>
              <a:defRPr lang="fr-FR"/>
            </a:pPr>
            <a:r>
              <a:rPr sz="2200" b="1" smtClean="0">
                <a:solidFill>
                  <a:schemeClr val="tx2"/>
                </a:solidFill>
              </a:rPr>
              <a:t>x</a:t>
            </a:r>
            <a:r>
              <a:rPr sz="2200" smtClean="0">
                <a:solidFill>
                  <a:schemeClr val="tx2"/>
                </a:solidFill>
              </a:rPr>
              <a:t> : relation</a:t>
            </a:r>
          </a:p>
          <a:p>
            <a:pPr algn="just">
              <a:buNone/>
              <a:defRPr lang="fr-FR"/>
            </a:pPr>
            <a:r>
              <a:rPr sz="2200" b="1" u="sng" smtClean="0">
                <a:solidFill>
                  <a:schemeClr val="tx2"/>
                </a:solidFill>
              </a:rPr>
              <a:t>x</a:t>
            </a:r>
            <a:r>
              <a:rPr sz="2200" smtClean="0">
                <a:solidFill>
                  <a:schemeClr val="tx2"/>
                </a:solidFill>
              </a:rPr>
              <a:t> : clef primaire</a:t>
            </a:r>
          </a:p>
          <a:p>
            <a:pPr algn="just">
              <a:buNone/>
              <a:defRPr lang="fr-FR"/>
            </a:pPr>
            <a:r>
              <a:rPr sz="2200" b="1" smtClean="0">
                <a:solidFill>
                  <a:schemeClr val="tx2"/>
                </a:solidFill>
              </a:rPr>
              <a:t>x# </a:t>
            </a:r>
            <a:r>
              <a:rPr sz="2200" smtClean="0">
                <a:solidFill>
                  <a:schemeClr val="tx2"/>
                </a:solidFill>
              </a:rPr>
              <a:t>: clef étrangère</a:t>
            </a:r>
          </a:p>
          <a:p>
            <a:pPr algn="just">
              <a:buNone/>
              <a:defRPr lang="fr-FR"/>
            </a:pPr>
            <a:r>
              <a:rPr sz="2200" smtClean="0">
                <a:solidFill>
                  <a:schemeClr val="tx2"/>
                </a:solidFill>
              </a:rPr>
              <a:t>Dans le cas d'associations porteuses de données, les données portées deviennent des attributs de la relation correspondante. Si l'on reprend cet exemple :</a:t>
            </a:r>
          </a:p>
        </p:txBody>
      </p:sp>
      <p:sp>
        <p:nvSpPr>
          <p:cNvPr id="5" name="Espace réservé du numéro de diapositive 4"/>
          <p:cNvSpPr>
            <a:spLocks noGrp="1"/>
          </p:cNvSpPr>
          <p:nvPr>
            <p:ph type="sldNum" sz="quarter" idx="12"/>
          </p:nvPr>
        </p:nvSpPr>
        <p:spPr/>
        <p:txBody>
          <a:bodyPr/>
          <a:lstStyle/>
          <a:p>
            <a:fld id="{33D6E5A2-EC83-451F-A719-9AC1370DD5CF}" type="slidenum">
              <a:rPr lang="fr-FR" smtClean="0"/>
              <a:pPr/>
              <a:t>31</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Autofit/>
          </a:bodyPr>
          <a:lstStyle/>
          <a:p>
            <a:pPr>
              <a:defRPr lang="fr-FR"/>
            </a:pPr>
            <a:r>
              <a:rPr sz="4000" smtClean="0"/>
              <a:t>Le passage du MCD au MLD et SQL - </a:t>
            </a:r>
            <a:r>
              <a:rPr sz="2400" smtClean="0">
                <a:solidFill>
                  <a:srgbClr val="FF0000"/>
                </a:solidFill>
              </a:rPr>
              <a:t>Règles de conversion  - Règle 2 - conversion d'associations n'ayant que des cardinalités de type 0/1,N (Suite)</a:t>
            </a:r>
            <a:endParaRPr lang="fr-FR" sz="24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00174"/>
            <a:ext cx="8286808" cy="5286412"/>
          </a:xfrm>
        </p:spPr>
        <p:txBody>
          <a:bodyPr>
            <a:noAutofit/>
          </a:bodyPr>
          <a:lstStyle/>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p:txBody>
      </p:sp>
      <p:sp>
        <p:nvSpPr>
          <p:cNvPr id="5" name="Rectangle 3"/>
          <p:cNvSpPr txBox="1">
            <a:spLocks noChangeArrowheads="1"/>
          </p:cNvSpPr>
          <p:nvPr>
            <p:custDataLst>
              <p:tags r:id="rId4"/>
            </p:custDataLst>
          </p:nvPr>
        </p:nvSpPr>
        <p:spPr>
          <a:xfrm>
            <a:off x="714348" y="1419212"/>
            <a:ext cx="8286808" cy="5295936"/>
          </a:xfrm>
          <a:prstGeom prst="rect">
            <a:avLst/>
          </a:prstGeom>
        </p:spPr>
        <p:txBody>
          <a:bodyPr vert="horz" lIns="91440" tIns="45720" rIns="91440" bIns="45720" rtlCol="0">
            <a:noAutofit/>
          </a:bodyPr>
          <a:lstStyle/>
          <a:p>
            <a:pPr marL="342900" lvl="0" indent="-342900" algn="just">
              <a:spcBef>
                <a:spcPct val="20000"/>
              </a:spcBef>
              <a:defRPr lang="fr-FR"/>
            </a:pPr>
            <a:endParaRPr sz="2200" smtClean="0">
              <a:solidFill>
                <a:schemeClr val="tx2"/>
              </a:solidFill>
            </a:endParaRPr>
          </a:p>
          <a:p>
            <a:pPr marL="342900" lvl="0" indent="-342900" algn="just">
              <a:spcBef>
                <a:spcPct val="20000"/>
              </a:spcBef>
              <a:defRPr lang="fr-FR"/>
            </a:pPr>
            <a:endParaRPr sz="2200" smtClean="0">
              <a:solidFill>
                <a:schemeClr val="tx2"/>
              </a:solidFill>
            </a:endParaRPr>
          </a:p>
          <a:p>
            <a:pPr marL="342900" lvl="0" indent="-342900" algn="just">
              <a:spcBef>
                <a:spcPct val="20000"/>
              </a:spcBef>
              <a:defRPr lang="fr-FR"/>
            </a:pPr>
            <a:endParaRPr sz="2200" smtClean="0">
              <a:solidFill>
                <a:schemeClr val="tx2"/>
              </a:solidFill>
            </a:endParaRPr>
          </a:p>
          <a:p>
            <a:pPr marL="342900" lvl="0" indent="-342900" algn="just">
              <a:spcBef>
                <a:spcPct val="20000"/>
              </a:spcBef>
              <a:defRPr lang="fr-FR"/>
            </a:pPr>
            <a:endParaRPr sz="2200" smtClean="0">
              <a:solidFill>
                <a:schemeClr val="tx2"/>
              </a:solidFill>
            </a:endParaRPr>
          </a:p>
          <a:p>
            <a:pPr marL="342900" lvl="0" indent="-342900" algn="just">
              <a:spcBef>
                <a:spcPct val="20000"/>
              </a:spcBef>
              <a:defRPr lang="fr-FR"/>
            </a:pPr>
            <a:endParaRPr sz="2200" smtClean="0">
              <a:solidFill>
                <a:schemeClr val="tx2"/>
              </a:solidFill>
            </a:endParaRPr>
          </a:p>
          <a:p>
            <a:pPr marL="342900" lvl="0" indent="-342900" algn="just">
              <a:spcBef>
                <a:spcPct val="20000"/>
              </a:spcBef>
              <a:defRPr lang="fr-FR"/>
            </a:pPr>
            <a:r>
              <a:rPr sz="2200" smtClean="0">
                <a:solidFill>
                  <a:schemeClr val="tx2"/>
                </a:solidFill>
              </a:rPr>
              <a:t>L'association «rédiger» devrait maintenant être traduite comme ceci :</a:t>
            </a:r>
          </a:p>
          <a:p>
            <a:pPr marL="342900" lvl="0" indent="-342900" algn="just">
              <a:spcBef>
                <a:spcPct val="20000"/>
              </a:spcBef>
              <a:defRPr lang="fr-FR"/>
            </a:pPr>
            <a:r>
              <a:rPr sz="2200" b="1" smtClean="0">
                <a:solidFill>
                  <a:schemeClr val="tx2"/>
                </a:solidFill>
              </a:rPr>
              <a:t>Rediger</a:t>
            </a:r>
            <a:r>
              <a:rPr sz="2200" smtClean="0">
                <a:solidFill>
                  <a:schemeClr val="tx2"/>
                </a:solidFill>
              </a:rPr>
              <a:t> (</a:t>
            </a:r>
            <a:r>
              <a:rPr sz="2200" u="sng" smtClean="0">
                <a:solidFill>
                  <a:schemeClr val="tx2"/>
                </a:solidFill>
              </a:rPr>
              <a:t>id_a#, id_l#, </a:t>
            </a:r>
            <a:r>
              <a:rPr sz="2200" smtClean="0">
                <a:solidFill>
                  <a:schemeClr val="tx2"/>
                </a:solidFill>
              </a:rPr>
              <a:t>nb_chapitres)</a:t>
            </a:r>
          </a:p>
          <a:p>
            <a:pPr marL="342900" lvl="0" indent="-342900" algn="just">
              <a:spcBef>
                <a:spcPct val="20000"/>
              </a:spcBef>
              <a:defRPr lang="fr-FR"/>
            </a:pPr>
            <a:r>
              <a:rPr sz="2200" b="1" smtClean="0">
                <a:solidFill>
                  <a:schemeClr val="tx2"/>
                </a:solidFill>
              </a:rPr>
              <a:t>Légende</a:t>
            </a:r>
            <a:r>
              <a:rPr sz="2200" smtClean="0">
                <a:solidFill>
                  <a:schemeClr val="tx2"/>
                </a:solidFill>
              </a:rPr>
              <a:t> :</a:t>
            </a:r>
          </a:p>
          <a:p>
            <a:pPr marL="342900" lvl="0" indent="-342900" algn="just">
              <a:spcBef>
                <a:spcPct val="20000"/>
              </a:spcBef>
              <a:defRPr lang="fr-FR"/>
            </a:pPr>
            <a:r>
              <a:rPr sz="2200" b="1" smtClean="0">
                <a:solidFill>
                  <a:schemeClr val="tx2"/>
                </a:solidFill>
              </a:rPr>
              <a:t>x</a:t>
            </a:r>
            <a:r>
              <a:rPr sz="2200" smtClean="0">
                <a:solidFill>
                  <a:schemeClr val="tx2"/>
                </a:solidFill>
              </a:rPr>
              <a:t> : relation</a:t>
            </a:r>
          </a:p>
          <a:p>
            <a:pPr marL="342900" lvl="0" indent="-342900" algn="just">
              <a:spcBef>
                <a:spcPct val="20000"/>
              </a:spcBef>
              <a:defRPr lang="fr-FR"/>
            </a:pPr>
            <a:r>
              <a:rPr sz="2200" b="1" u="sng" smtClean="0">
                <a:solidFill>
                  <a:schemeClr val="tx2"/>
                </a:solidFill>
              </a:rPr>
              <a:t>x</a:t>
            </a:r>
            <a:r>
              <a:rPr sz="2200" smtClean="0">
                <a:solidFill>
                  <a:schemeClr val="tx2"/>
                </a:solidFill>
              </a:rPr>
              <a:t> : clef primaire</a:t>
            </a:r>
          </a:p>
          <a:p>
            <a:pPr marL="342900" lvl="0" indent="-342900" algn="just">
              <a:spcBef>
                <a:spcPct val="20000"/>
              </a:spcBef>
              <a:defRPr lang="fr-FR"/>
            </a:pPr>
            <a:r>
              <a:rPr sz="2200" b="1" smtClean="0">
                <a:solidFill>
                  <a:schemeClr val="tx2"/>
                </a:solidFill>
              </a:rPr>
              <a:t>x#</a:t>
            </a:r>
            <a:r>
              <a:rPr sz="2200" smtClean="0">
                <a:solidFill>
                  <a:schemeClr val="tx2"/>
                </a:solidFill>
              </a:rPr>
              <a:t> : clef étrangère</a:t>
            </a:r>
            <a:endParaRPr kumimoji="0" lang="fr-FR" sz="2200" b="0" i="0" u="none" strike="noStrike" kern="1200" cap="none" spc="0" normalizeH="0" baseline="0" noProof="0" dirty="0" smtClean="0">
              <a:ln>
                <a:noFill/>
              </a:ln>
              <a:solidFill>
                <a:schemeClr val="tx2"/>
              </a:solidFill>
              <a:effectLst/>
              <a:uLnTx/>
              <a:uFillTx/>
              <a:latin typeface="+mn-lt"/>
              <a:ea typeface="+mn-ea"/>
              <a:cs typeface="+mn-cs"/>
            </a:endParaRPr>
          </a:p>
        </p:txBody>
      </p:sp>
      <p:pic>
        <p:nvPicPr>
          <p:cNvPr id="81923" name="Picture 3"/>
          <p:cNvPicPr>
            <a:picLocks noChangeAspect="1" noChangeArrowheads="1"/>
          </p:cNvPicPr>
          <p:nvPr/>
        </p:nvPicPr>
        <p:blipFill>
          <a:blip r:embed="rId7"/>
          <a:srcRect/>
          <a:stretch>
            <a:fillRect/>
          </a:stretch>
        </p:blipFill>
        <p:spPr bwMode="auto">
          <a:xfrm>
            <a:off x="785786" y="1643050"/>
            <a:ext cx="7929618" cy="1849357"/>
          </a:xfrm>
          <a:prstGeom prst="rect">
            <a:avLst/>
          </a:prstGeom>
          <a:noFill/>
          <a:ln w="9525">
            <a:noFill/>
            <a:miter lim="800000"/>
            <a:headEnd/>
            <a:tailEnd/>
          </a:ln>
          <a:effectLst/>
        </p:spPr>
      </p:pic>
      <p:sp>
        <p:nvSpPr>
          <p:cNvPr id="7" name="Espace réservé du numéro de diapositive 6"/>
          <p:cNvSpPr>
            <a:spLocks noGrp="1"/>
          </p:cNvSpPr>
          <p:nvPr>
            <p:ph type="sldNum" sz="quarter" idx="12"/>
          </p:nvPr>
        </p:nvSpPr>
        <p:spPr/>
        <p:txBody>
          <a:bodyPr/>
          <a:lstStyle/>
          <a:p>
            <a:fld id="{33D6E5A2-EC83-451F-A719-9AC1370DD5CF}" type="slidenum">
              <a:rPr lang="fr-FR" smtClean="0"/>
              <a:pPr/>
              <a:t>32</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Autofit/>
          </a:bodyPr>
          <a:lstStyle/>
          <a:p>
            <a:pPr>
              <a:defRPr lang="fr-FR"/>
            </a:pPr>
            <a:r>
              <a:rPr sz="4000" smtClean="0"/>
              <a:t>Le passage du MCD au MLD et SQL - </a:t>
            </a:r>
            <a:r>
              <a:rPr sz="2400" smtClean="0">
                <a:solidFill>
                  <a:srgbClr val="FF0000"/>
                </a:solidFill>
              </a:rPr>
              <a:t>Règles de conversion  - Règle 3 - conversion des associations ayant au moins une cardinalité de type 1,1</a:t>
            </a:r>
            <a:endParaRPr lang="fr-FR" sz="24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00174"/>
            <a:ext cx="8286808" cy="5286412"/>
          </a:xfrm>
        </p:spPr>
        <p:txBody>
          <a:bodyPr>
            <a:noAutofit/>
          </a:bodyPr>
          <a:lstStyle/>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p:txBody>
      </p:sp>
      <p:sp>
        <p:nvSpPr>
          <p:cNvPr id="5" name="Rectangle 3"/>
          <p:cNvSpPr txBox="1">
            <a:spLocks noChangeArrowheads="1"/>
          </p:cNvSpPr>
          <p:nvPr>
            <p:custDataLst>
              <p:tags r:id="rId4"/>
            </p:custDataLst>
          </p:nvPr>
        </p:nvSpPr>
        <p:spPr>
          <a:xfrm>
            <a:off x="714348" y="1419212"/>
            <a:ext cx="8286808" cy="5295936"/>
          </a:xfrm>
          <a:prstGeom prst="rect">
            <a:avLst/>
          </a:prstGeom>
        </p:spPr>
        <p:txBody>
          <a:bodyPr vert="horz" lIns="91440" tIns="45720" rIns="91440" bIns="45720" rtlCol="0">
            <a:noAutofit/>
          </a:bodyPr>
          <a:lstStyle/>
          <a:p>
            <a:pPr marL="342900" lvl="0" indent="-342900" algn="just">
              <a:spcBef>
                <a:spcPct val="20000"/>
              </a:spcBef>
              <a:defRPr lang="fr-FR"/>
            </a:pPr>
            <a:r>
              <a:rPr sz="2200" smtClean="0">
                <a:solidFill>
                  <a:schemeClr val="tx2"/>
                </a:solidFill>
              </a:rPr>
              <a:t>Plusieurs possibilités s'offrent à nous pour ce cas de figure. La règle de conversion la plus répandue aujourd'hui est d'ajouter une clef étrangère dans la relation qui correspond à l'entité se situant du côté de cette cardinalité 1,1. Cette clef étrangère fera donc référence à la clef de la relation correspondant à la seconde entité reliée par l'association.</a:t>
            </a:r>
          </a:p>
          <a:p>
            <a:pPr marL="342900" lvl="0" indent="-342900" algn="just">
              <a:spcBef>
                <a:spcPct val="20000"/>
              </a:spcBef>
              <a:defRPr lang="fr-FR"/>
            </a:pPr>
            <a:r>
              <a:rPr sz="2200" smtClean="0">
                <a:solidFill>
                  <a:schemeClr val="tx2"/>
                </a:solidFill>
              </a:rPr>
              <a:t>Prenons un exemple issu de l'association «être originaire de» et des entités «Auteur» et «Pays» :</a:t>
            </a:r>
          </a:p>
          <a:p>
            <a:pPr marL="342900" lvl="0" indent="-342900" algn="just">
              <a:spcBef>
                <a:spcPct val="20000"/>
              </a:spcBef>
              <a:defRPr lang="fr-FR"/>
            </a:pPr>
            <a:r>
              <a:rPr sz="2200" b="1" smtClean="0">
                <a:solidFill>
                  <a:schemeClr val="tx2"/>
                </a:solidFill>
              </a:rPr>
              <a:t>Pays </a:t>
            </a:r>
            <a:r>
              <a:rPr sz="2200" smtClean="0">
                <a:solidFill>
                  <a:schemeClr val="tx2"/>
                </a:solidFill>
              </a:rPr>
              <a:t>(nom_p)</a:t>
            </a:r>
          </a:p>
          <a:p>
            <a:pPr marL="342900" lvl="0" indent="-342900" algn="just">
              <a:spcBef>
                <a:spcPct val="20000"/>
              </a:spcBef>
              <a:defRPr lang="fr-FR"/>
            </a:pPr>
            <a:r>
              <a:rPr sz="2200" b="1" smtClean="0">
                <a:solidFill>
                  <a:schemeClr val="tx2"/>
                </a:solidFill>
              </a:rPr>
              <a:t>Auteur</a:t>
            </a:r>
            <a:r>
              <a:rPr sz="2200" smtClean="0">
                <a:solidFill>
                  <a:schemeClr val="tx2"/>
                </a:solidFill>
              </a:rPr>
              <a:t> (id_a, nom_a, prenom_a, date_naissance_a, nom_p#)</a:t>
            </a:r>
          </a:p>
          <a:p>
            <a:pPr marL="342900" lvl="0" indent="-342900" algn="just">
              <a:spcBef>
                <a:spcPct val="20000"/>
              </a:spcBef>
              <a:defRPr lang="fr-FR"/>
            </a:pPr>
            <a:r>
              <a:rPr sz="2200" b="1" smtClean="0">
                <a:solidFill>
                  <a:schemeClr val="tx2"/>
                </a:solidFill>
              </a:rPr>
              <a:t>Légende </a:t>
            </a:r>
            <a:r>
              <a:rPr sz="2200" smtClean="0">
                <a:solidFill>
                  <a:schemeClr val="tx2"/>
                </a:solidFill>
              </a:rPr>
              <a:t>:</a:t>
            </a:r>
          </a:p>
          <a:p>
            <a:pPr marL="342900" lvl="0" indent="-342900" algn="just">
              <a:spcBef>
                <a:spcPct val="20000"/>
              </a:spcBef>
              <a:defRPr lang="fr-FR"/>
            </a:pPr>
            <a:r>
              <a:rPr sz="2200" b="1" smtClean="0">
                <a:solidFill>
                  <a:schemeClr val="tx2"/>
                </a:solidFill>
              </a:rPr>
              <a:t>x</a:t>
            </a:r>
            <a:r>
              <a:rPr sz="2200" smtClean="0">
                <a:solidFill>
                  <a:schemeClr val="tx2"/>
                </a:solidFill>
              </a:rPr>
              <a:t> : relation</a:t>
            </a:r>
          </a:p>
          <a:p>
            <a:pPr marL="342900" lvl="0" indent="-342900" algn="just">
              <a:spcBef>
                <a:spcPct val="20000"/>
              </a:spcBef>
              <a:defRPr lang="fr-FR"/>
            </a:pPr>
            <a:r>
              <a:rPr sz="2200" b="1" smtClean="0">
                <a:solidFill>
                  <a:schemeClr val="tx2"/>
                </a:solidFill>
              </a:rPr>
              <a:t>x</a:t>
            </a:r>
            <a:r>
              <a:rPr sz="2200" smtClean="0">
                <a:solidFill>
                  <a:schemeClr val="tx2"/>
                </a:solidFill>
              </a:rPr>
              <a:t> : clef primairgèree</a:t>
            </a:r>
          </a:p>
          <a:p>
            <a:pPr marL="342900" lvl="0" indent="-342900" algn="just">
              <a:spcBef>
                <a:spcPct val="20000"/>
              </a:spcBef>
              <a:defRPr lang="fr-FR"/>
            </a:pPr>
            <a:r>
              <a:rPr sz="2200" b="1" smtClean="0">
                <a:solidFill>
                  <a:schemeClr val="tx2"/>
                </a:solidFill>
              </a:rPr>
              <a:t>x# </a:t>
            </a:r>
            <a:r>
              <a:rPr sz="2200" smtClean="0">
                <a:solidFill>
                  <a:schemeClr val="tx2"/>
                </a:solidFill>
              </a:rPr>
              <a:t>: clef étran</a:t>
            </a:r>
          </a:p>
          <a:p>
            <a:pPr marL="342900" lvl="0" indent="-342900" algn="just">
              <a:spcBef>
                <a:spcPct val="20000"/>
              </a:spcBef>
              <a:defRPr lang="fr-FR"/>
            </a:pPr>
            <a:endParaRPr sz="2200" smtClean="0">
              <a:solidFill>
                <a:schemeClr val="tx2"/>
              </a:solidFill>
            </a:endParaRPr>
          </a:p>
        </p:txBody>
      </p:sp>
      <p:sp>
        <p:nvSpPr>
          <p:cNvPr id="6" name="Espace réservé du numéro de diapositive 5"/>
          <p:cNvSpPr>
            <a:spLocks noGrp="1"/>
          </p:cNvSpPr>
          <p:nvPr>
            <p:ph type="sldNum" sz="quarter" idx="12"/>
          </p:nvPr>
        </p:nvSpPr>
        <p:spPr/>
        <p:txBody>
          <a:bodyPr/>
          <a:lstStyle/>
          <a:p>
            <a:fld id="{33D6E5A2-EC83-451F-A719-9AC1370DD5CF}" type="slidenum">
              <a:rPr lang="fr-FR" smtClean="0"/>
              <a:pPr/>
              <a:t>33</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Autofit/>
          </a:bodyPr>
          <a:lstStyle/>
          <a:p>
            <a:pPr>
              <a:defRPr lang="fr-FR"/>
            </a:pPr>
            <a:r>
              <a:rPr sz="4000" smtClean="0"/>
              <a:t>Le passage du MCD au MLD et SQL - </a:t>
            </a:r>
            <a:r>
              <a:rPr sz="2400" smtClean="0">
                <a:solidFill>
                  <a:srgbClr val="FF0000"/>
                </a:solidFill>
              </a:rPr>
              <a:t>Règles de conversion  - Règle 3 - conversion des associations ayant au moins une cardinalité de type 1,1 (Suite)</a:t>
            </a:r>
            <a:endParaRPr lang="fr-FR" sz="24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00174"/>
            <a:ext cx="8286808" cy="5286412"/>
          </a:xfrm>
        </p:spPr>
        <p:txBody>
          <a:bodyPr>
            <a:noAutofit/>
          </a:bodyPr>
          <a:lstStyle/>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p:txBody>
      </p:sp>
      <p:sp>
        <p:nvSpPr>
          <p:cNvPr id="5" name="Rectangle 3"/>
          <p:cNvSpPr txBox="1">
            <a:spLocks noChangeArrowheads="1"/>
          </p:cNvSpPr>
          <p:nvPr>
            <p:custDataLst>
              <p:tags r:id="rId4"/>
            </p:custDataLst>
          </p:nvPr>
        </p:nvSpPr>
        <p:spPr>
          <a:xfrm>
            <a:off x="714348" y="1419212"/>
            <a:ext cx="8286808" cy="5295936"/>
          </a:xfrm>
          <a:prstGeom prst="rect">
            <a:avLst/>
          </a:prstGeom>
        </p:spPr>
        <p:txBody>
          <a:bodyPr vert="horz" lIns="91440" tIns="45720" rIns="91440" bIns="45720" rtlCol="0">
            <a:noAutofit/>
          </a:bodyPr>
          <a:lstStyle/>
          <a:p>
            <a:pPr marL="342900" lvl="0" indent="-342900" algn="just">
              <a:spcBef>
                <a:spcPct val="20000"/>
              </a:spcBef>
              <a:defRPr lang="fr-FR"/>
            </a:pPr>
            <a:r>
              <a:rPr sz="2200" smtClean="0">
                <a:solidFill>
                  <a:schemeClr val="tx2"/>
                </a:solidFill>
              </a:rPr>
              <a:t>Lorsque l'on applique cette règle de conversion, deux restrictions s'imposent :</a:t>
            </a:r>
          </a:p>
          <a:p>
            <a:pPr marL="342900" lvl="0" indent="-342900" algn="just">
              <a:spcBef>
                <a:spcPct val="20000"/>
              </a:spcBef>
              <a:defRPr lang="fr-FR"/>
            </a:pPr>
            <a:r>
              <a:rPr sz="2200" smtClean="0">
                <a:solidFill>
                  <a:schemeClr val="tx2"/>
                </a:solidFill>
              </a:rPr>
              <a:t>	• L'association ne peut être porteuse de données. Les données portées sont en dépendances fonctionnelles directes avec l'identifiant de l'entité dont la clef correspondante sera référencée par une clef étrangère dans une autre relation.</a:t>
            </a:r>
          </a:p>
          <a:p>
            <a:pPr marL="342900" lvl="0" indent="-342900" algn="just">
              <a:spcBef>
                <a:spcPct val="20000"/>
              </a:spcBef>
              <a:defRPr lang="fr-FR"/>
            </a:pPr>
            <a:r>
              <a:rPr sz="2200" smtClean="0">
                <a:solidFill>
                  <a:schemeClr val="tx2"/>
                </a:solidFill>
              </a:rPr>
              <a:t>• L'association doit être binaire (c'est à dire relier uniquement deux entités et pas plus).</a:t>
            </a:r>
          </a:p>
          <a:p>
            <a:pPr marL="342900" lvl="0" indent="-342900" algn="just">
              <a:spcBef>
                <a:spcPct val="20000"/>
              </a:spcBef>
              <a:defRPr lang="fr-FR"/>
            </a:pPr>
            <a:r>
              <a:rPr sz="2200" smtClean="0">
                <a:solidFill>
                  <a:schemeClr val="tx2"/>
                </a:solidFill>
              </a:rPr>
              <a:t>Lorsque deux entités sont toutes deux reliées avec une cardinalité 1,1 par une même association, on peut placer la clef étrangère de n'importe quel côté. Par convention, on choisit de la placer du côté de la relation correspondant à l'entité ayant le plus de liaisons avec les autres. Certains considèrent d'ailleurs que deux entités étant reliées par une association ayant une cardinalité 1,1 des deux côtés, doivent obligatoirement fusionner. </a:t>
            </a:r>
          </a:p>
        </p:txBody>
      </p:sp>
      <p:sp>
        <p:nvSpPr>
          <p:cNvPr id="6" name="Espace réservé du numéro de diapositive 5"/>
          <p:cNvSpPr>
            <a:spLocks noGrp="1"/>
          </p:cNvSpPr>
          <p:nvPr>
            <p:ph type="sldNum" sz="quarter" idx="12"/>
          </p:nvPr>
        </p:nvSpPr>
        <p:spPr/>
        <p:txBody>
          <a:bodyPr/>
          <a:lstStyle/>
          <a:p>
            <a:fld id="{33D6E5A2-EC83-451F-A719-9AC1370DD5CF}" type="slidenum">
              <a:rPr lang="fr-FR" smtClean="0"/>
              <a:pPr/>
              <a:t>34</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Autofit/>
          </a:bodyPr>
          <a:lstStyle/>
          <a:p>
            <a:pPr>
              <a:defRPr lang="fr-FR"/>
            </a:pPr>
            <a:r>
              <a:rPr sz="4000" smtClean="0"/>
              <a:t>Le passage du MCD au MLD et SQL - </a:t>
            </a:r>
            <a:r>
              <a:rPr sz="2400" smtClean="0">
                <a:solidFill>
                  <a:srgbClr val="FF0000"/>
                </a:solidFill>
              </a:rPr>
              <a:t>Règles de conversion  - Règle 3 - conversion des associations ayant au moins une cardinalité de type 1,1 (Suite)</a:t>
            </a:r>
            <a:endParaRPr lang="fr-FR" sz="24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00174"/>
            <a:ext cx="8286808" cy="5286412"/>
          </a:xfrm>
        </p:spPr>
        <p:txBody>
          <a:bodyPr>
            <a:noAutofit/>
          </a:bodyPr>
          <a:lstStyle/>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p:txBody>
      </p:sp>
      <p:sp>
        <p:nvSpPr>
          <p:cNvPr id="5" name="Rectangle 3"/>
          <p:cNvSpPr txBox="1">
            <a:spLocks noChangeArrowheads="1"/>
          </p:cNvSpPr>
          <p:nvPr>
            <p:custDataLst>
              <p:tags r:id="rId4"/>
            </p:custDataLst>
          </p:nvPr>
        </p:nvSpPr>
        <p:spPr>
          <a:xfrm>
            <a:off x="714348" y="1419212"/>
            <a:ext cx="8286808" cy="5295936"/>
          </a:xfrm>
          <a:prstGeom prst="rect">
            <a:avLst/>
          </a:prstGeom>
        </p:spPr>
        <p:txBody>
          <a:bodyPr vert="horz" lIns="91440" tIns="45720" rIns="91440" bIns="45720" rtlCol="0">
            <a:noAutofit/>
          </a:bodyPr>
          <a:lstStyle/>
          <a:p>
            <a:pPr marL="342900" lvl="0" indent="-342900" algn="just">
              <a:spcBef>
                <a:spcPct val="20000"/>
              </a:spcBef>
              <a:defRPr lang="fr-FR"/>
            </a:pPr>
            <a:r>
              <a:rPr sz="2200" smtClean="0">
                <a:solidFill>
                  <a:schemeClr val="tx2"/>
                </a:solidFill>
              </a:rPr>
              <a:t>Cette règle s'appuie encore une fois sur la notion de dépendances fonctionnelles directes mais n'est pas toujours respectée (il est parfois sémantiquement préférable de garder une distinction entre les deux entités).</a:t>
            </a:r>
          </a:p>
          <a:p>
            <a:pPr marL="342900" lvl="0" indent="-342900" algn="just">
              <a:spcBef>
                <a:spcPct val="20000"/>
              </a:spcBef>
              <a:defRPr lang="fr-FR"/>
            </a:pPr>
            <a:r>
              <a:rPr sz="2200" smtClean="0">
                <a:solidFill>
                  <a:schemeClr val="tx2"/>
                </a:solidFill>
              </a:rPr>
              <a:t>Une autre solution (moins répandue) consiste à créer une relation associative dont la clef est cette fois composée uniquement de la clef étrangère qui fait référence à l'identifiant de l'entité du côté opposé à la cardinalité 1,1.</a:t>
            </a:r>
          </a:p>
          <a:p>
            <a:pPr marL="342900" lvl="0" indent="-342900" algn="just">
              <a:spcBef>
                <a:spcPct val="20000"/>
              </a:spcBef>
              <a:defRPr lang="fr-FR"/>
            </a:pPr>
            <a:r>
              <a:rPr sz="2200" smtClean="0">
                <a:solidFill>
                  <a:schemeClr val="tx2"/>
                </a:solidFill>
              </a:rPr>
              <a:t>Si on reprend le même exemple, voici ce que l'on devrait obtenir :</a:t>
            </a:r>
          </a:p>
          <a:p>
            <a:pPr marL="342900" lvl="0" indent="-342900" algn="just">
              <a:spcBef>
                <a:spcPct val="20000"/>
              </a:spcBef>
              <a:defRPr lang="fr-FR"/>
            </a:pPr>
            <a:r>
              <a:rPr sz="2200" b="1" smtClean="0">
                <a:solidFill>
                  <a:schemeClr val="tx2"/>
                </a:solidFill>
              </a:rPr>
              <a:t>Pays </a:t>
            </a:r>
            <a:r>
              <a:rPr sz="2200" smtClean="0">
                <a:solidFill>
                  <a:schemeClr val="tx2"/>
                </a:solidFill>
              </a:rPr>
              <a:t>(</a:t>
            </a:r>
            <a:r>
              <a:rPr sz="2200" u="sng" smtClean="0">
                <a:solidFill>
                  <a:schemeClr val="tx2"/>
                </a:solidFill>
              </a:rPr>
              <a:t>nom_p</a:t>
            </a:r>
            <a:r>
              <a:rPr sz="2200" smtClean="0">
                <a:solidFill>
                  <a:schemeClr val="tx2"/>
                </a:solidFill>
              </a:rPr>
              <a:t>)</a:t>
            </a:r>
          </a:p>
          <a:p>
            <a:pPr marL="342900" lvl="0" indent="-342900" algn="just">
              <a:spcBef>
                <a:spcPct val="20000"/>
              </a:spcBef>
              <a:defRPr lang="fr-FR"/>
            </a:pPr>
            <a:r>
              <a:rPr sz="2200" b="1" smtClean="0">
                <a:solidFill>
                  <a:schemeClr val="tx2"/>
                </a:solidFill>
              </a:rPr>
              <a:t>Auteur</a:t>
            </a:r>
            <a:r>
              <a:rPr sz="2200" smtClean="0">
                <a:solidFill>
                  <a:schemeClr val="tx2"/>
                </a:solidFill>
              </a:rPr>
              <a:t> (</a:t>
            </a:r>
            <a:r>
              <a:rPr sz="2200" u="sng" smtClean="0">
                <a:solidFill>
                  <a:schemeClr val="tx2"/>
                </a:solidFill>
              </a:rPr>
              <a:t>id_a,</a:t>
            </a:r>
            <a:r>
              <a:rPr sz="2200" smtClean="0">
                <a:solidFill>
                  <a:schemeClr val="tx2"/>
                </a:solidFill>
              </a:rPr>
              <a:t> nom_a, prenom_a, date_naissance_a)</a:t>
            </a:r>
          </a:p>
          <a:p>
            <a:pPr marL="342900" lvl="0" indent="-342900" algn="just">
              <a:spcBef>
                <a:spcPct val="20000"/>
              </a:spcBef>
              <a:defRPr lang="fr-FR"/>
            </a:pPr>
            <a:r>
              <a:rPr sz="2200" b="1" smtClean="0">
                <a:solidFill>
                  <a:schemeClr val="tx2"/>
                </a:solidFill>
              </a:rPr>
              <a:t>EtreOriginaireDe</a:t>
            </a:r>
            <a:r>
              <a:rPr sz="2200" smtClean="0">
                <a:solidFill>
                  <a:schemeClr val="tx2"/>
                </a:solidFill>
              </a:rPr>
              <a:t> (id_a#, nom_p#)</a:t>
            </a:r>
          </a:p>
          <a:p>
            <a:pPr marL="342900" lvl="0" indent="-342900" algn="just">
              <a:spcBef>
                <a:spcPct val="20000"/>
              </a:spcBef>
              <a:defRPr lang="fr-FR"/>
            </a:pPr>
            <a:r>
              <a:rPr sz="2200" smtClean="0">
                <a:solidFill>
                  <a:schemeClr val="tx2"/>
                </a:solidFill>
              </a:rPr>
              <a:t>Légende :</a:t>
            </a:r>
          </a:p>
          <a:p>
            <a:pPr marL="342900" lvl="0" indent="-342900" algn="just">
              <a:spcBef>
                <a:spcPct val="20000"/>
              </a:spcBef>
              <a:defRPr lang="fr-FR"/>
            </a:pPr>
            <a:r>
              <a:rPr sz="2200" smtClean="0">
                <a:solidFill>
                  <a:schemeClr val="tx2"/>
                </a:solidFill>
              </a:rPr>
              <a:t>x : relation	</a:t>
            </a:r>
            <a:r>
              <a:rPr sz="2200" u="sng" smtClean="0">
                <a:solidFill>
                  <a:schemeClr val="tx2"/>
                </a:solidFill>
              </a:rPr>
              <a:t>x</a:t>
            </a:r>
            <a:r>
              <a:rPr sz="2200" smtClean="0">
                <a:solidFill>
                  <a:schemeClr val="tx2"/>
                </a:solidFill>
              </a:rPr>
              <a:t> : clef primaire 	x# : clef étrangère</a:t>
            </a:r>
          </a:p>
        </p:txBody>
      </p:sp>
      <p:sp>
        <p:nvSpPr>
          <p:cNvPr id="6" name="Espace réservé du numéro de diapositive 5"/>
          <p:cNvSpPr>
            <a:spLocks noGrp="1"/>
          </p:cNvSpPr>
          <p:nvPr>
            <p:ph type="sldNum" sz="quarter" idx="12"/>
          </p:nvPr>
        </p:nvSpPr>
        <p:spPr/>
        <p:txBody>
          <a:bodyPr/>
          <a:lstStyle/>
          <a:p>
            <a:fld id="{33D6E5A2-EC83-451F-A719-9AC1370DD5CF}" type="slidenum">
              <a:rPr lang="fr-FR" smtClean="0"/>
              <a:pPr/>
              <a:t>35</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Autofit/>
          </a:bodyPr>
          <a:lstStyle/>
          <a:p>
            <a:pPr>
              <a:defRPr lang="fr-FR"/>
            </a:pPr>
            <a:r>
              <a:rPr sz="4000" smtClean="0"/>
              <a:t>Le passage du MCD au MLD et SQL - </a:t>
            </a:r>
            <a:r>
              <a:rPr sz="2400" smtClean="0">
                <a:solidFill>
                  <a:srgbClr val="FF0000"/>
                </a:solidFill>
              </a:rPr>
              <a:t>Règles de conversion  - Règle 3 - conversion des associations ayant au moins une cardinalité de type 1,1 (Suite)</a:t>
            </a:r>
            <a:endParaRPr lang="fr-FR" sz="24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00174"/>
            <a:ext cx="8286808" cy="5286412"/>
          </a:xfrm>
        </p:spPr>
        <p:txBody>
          <a:bodyPr>
            <a:noAutofit/>
          </a:bodyPr>
          <a:lstStyle/>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p:txBody>
      </p:sp>
      <p:sp>
        <p:nvSpPr>
          <p:cNvPr id="5" name="Rectangle 3"/>
          <p:cNvSpPr txBox="1">
            <a:spLocks noChangeArrowheads="1"/>
          </p:cNvSpPr>
          <p:nvPr>
            <p:custDataLst>
              <p:tags r:id="rId4"/>
            </p:custDataLst>
          </p:nvPr>
        </p:nvSpPr>
        <p:spPr>
          <a:xfrm>
            <a:off x="714348" y="1419212"/>
            <a:ext cx="8286808" cy="5295936"/>
          </a:xfrm>
          <a:prstGeom prst="rect">
            <a:avLst/>
          </a:prstGeom>
        </p:spPr>
        <p:txBody>
          <a:bodyPr vert="horz" lIns="91440" tIns="45720" rIns="91440" bIns="45720" rtlCol="0">
            <a:noAutofit/>
          </a:bodyPr>
          <a:lstStyle/>
          <a:p>
            <a:pPr marL="342900" lvl="0" indent="-342900" algn="just">
              <a:spcBef>
                <a:spcPct val="20000"/>
              </a:spcBef>
              <a:defRPr lang="fr-FR"/>
            </a:pPr>
            <a:r>
              <a:rPr sz="2200" smtClean="0">
                <a:solidFill>
                  <a:schemeClr val="tx2"/>
                </a:solidFill>
              </a:rPr>
              <a:t>Dans ce cas, l'association peut être porteuse de données. Ces dernières deviendront donc des attributs de la relation associative comme dans le cas des cardinalités 0,1/N.</a:t>
            </a:r>
          </a:p>
          <a:p>
            <a:pPr marL="342900" lvl="0" indent="-342900" algn="just">
              <a:spcBef>
                <a:spcPct val="20000"/>
              </a:spcBef>
              <a:defRPr lang="fr-FR"/>
            </a:pPr>
            <a:r>
              <a:rPr sz="2200" smtClean="0">
                <a:solidFill>
                  <a:schemeClr val="tx2"/>
                </a:solidFill>
              </a:rPr>
              <a:t>Il va sans dire que la première solution est aujourd'hui préférable à cette dernière en terme d'optimisation et de simplification des requêtes.</a:t>
            </a:r>
          </a:p>
        </p:txBody>
      </p:sp>
      <p:sp>
        <p:nvSpPr>
          <p:cNvPr id="6" name="Espace réservé du numéro de diapositive 5"/>
          <p:cNvSpPr>
            <a:spLocks noGrp="1"/>
          </p:cNvSpPr>
          <p:nvPr>
            <p:ph type="sldNum" sz="quarter" idx="12"/>
          </p:nvPr>
        </p:nvSpPr>
        <p:spPr/>
        <p:txBody>
          <a:bodyPr/>
          <a:lstStyle/>
          <a:p>
            <a:fld id="{33D6E5A2-EC83-451F-A719-9AC1370DD5CF}" type="slidenum">
              <a:rPr lang="fr-FR" smtClean="0"/>
              <a:pPr/>
              <a:t>36</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1285884"/>
          </a:xfrm>
        </p:spPr>
        <p:txBody>
          <a:bodyPr>
            <a:noAutofit/>
          </a:bodyPr>
          <a:lstStyle/>
          <a:p>
            <a:pPr>
              <a:defRPr lang="fr-FR"/>
            </a:pPr>
            <a:r>
              <a:rPr sz="4000" smtClean="0"/>
              <a:t>Le passage du MCD au MLD et SQL - </a:t>
            </a:r>
            <a:r>
              <a:rPr sz="2400" smtClean="0">
                <a:solidFill>
                  <a:srgbClr val="FF0000"/>
                </a:solidFill>
              </a:rPr>
              <a:t>Règles de conversion  - Règle 4 - conversion des associations ayant au moins une cardinalité de type 0,1 (et dont les autres cardinalités sont de type 0,1/N)</a:t>
            </a:r>
            <a:endParaRPr lang="fr-FR" sz="24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00174"/>
            <a:ext cx="8286808" cy="5286412"/>
          </a:xfrm>
        </p:spPr>
        <p:txBody>
          <a:bodyPr>
            <a:noAutofit/>
          </a:bodyPr>
          <a:lstStyle/>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p:txBody>
      </p:sp>
      <p:sp>
        <p:nvSpPr>
          <p:cNvPr id="5" name="Rectangle 3"/>
          <p:cNvSpPr txBox="1">
            <a:spLocks noChangeArrowheads="1"/>
          </p:cNvSpPr>
          <p:nvPr>
            <p:custDataLst>
              <p:tags r:id="rId4"/>
            </p:custDataLst>
          </p:nvPr>
        </p:nvSpPr>
        <p:spPr>
          <a:xfrm>
            <a:off x="714348" y="1785926"/>
            <a:ext cx="8286808" cy="4929222"/>
          </a:xfrm>
          <a:prstGeom prst="rect">
            <a:avLst/>
          </a:prstGeom>
        </p:spPr>
        <p:txBody>
          <a:bodyPr vert="horz" lIns="91440" tIns="45720" rIns="91440" bIns="45720" rtlCol="0">
            <a:noAutofit/>
          </a:bodyPr>
          <a:lstStyle/>
          <a:p>
            <a:pPr marL="342900" lvl="0" indent="-342900" algn="just">
              <a:spcBef>
                <a:spcPct val="20000"/>
              </a:spcBef>
              <a:defRPr lang="fr-FR"/>
            </a:pPr>
            <a:r>
              <a:rPr sz="2200" smtClean="0">
                <a:solidFill>
                  <a:schemeClr val="tx2"/>
                </a:solidFill>
              </a:rPr>
              <a:t>De même que pour les cardinalités 1,1, une association ayant une cardinalité 0,1 doit être binaire, et les deux mêmes possibilités s'offrent à nous :</a:t>
            </a:r>
          </a:p>
          <a:p>
            <a:pPr marL="342900" lvl="0" indent="-342900" algn="just">
              <a:spcBef>
                <a:spcPct val="20000"/>
              </a:spcBef>
              <a:defRPr lang="fr-FR"/>
            </a:pPr>
            <a:r>
              <a:rPr sz="2200" smtClean="0">
                <a:solidFill>
                  <a:schemeClr val="tx2"/>
                </a:solidFill>
              </a:rPr>
              <a:t>• Créer la clef étrangère dans la relation correspondant à l'entité du côté de la cardinalité 0,1. Rappelons que dans ce cas, l'association ne peut pas être porteuse de données.</a:t>
            </a:r>
          </a:p>
          <a:p>
            <a:pPr marL="342900" lvl="0" indent="-342900" algn="just">
              <a:spcBef>
                <a:spcPct val="20000"/>
              </a:spcBef>
              <a:defRPr lang="fr-FR"/>
            </a:pPr>
            <a:r>
              <a:rPr sz="2200" smtClean="0">
                <a:solidFill>
                  <a:schemeClr val="tx2"/>
                </a:solidFill>
              </a:rPr>
              <a:t>• Créer une relation associative qui serait identifié de la même façon que pour une cardinalité 1,1.</a:t>
            </a:r>
          </a:p>
          <a:p>
            <a:pPr marL="342900" lvl="0" indent="-342900" algn="just">
              <a:spcBef>
                <a:spcPct val="20000"/>
              </a:spcBef>
              <a:defRPr lang="fr-FR"/>
            </a:pPr>
            <a:r>
              <a:rPr sz="2200" smtClean="0">
                <a:solidFill>
                  <a:schemeClr val="tx2"/>
                </a:solidFill>
              </a:rPr>
              <a:t>Cependant, dans le cadre d'une cardinalité 0,1, nous verrons qu'il n'est pas toujours préférable de privilégier la première méthode comme c'est le cas pour une cardinalité 1,1.</a:t>
            </a:r>
          </a:p>
        </p:txBody>
      </p:sp>
      <p:sp>
        <p:nvSpPr>
          <p:cNvPr id="6" name="Espace réservé du numéro de diapositive 5"/>
          <p:cNvSpPr>
            <a:spLocks noGrp="1"/>
          </p:cNvSpPr>
          <p:nvPr>
            <p:ph type="sldNum" sz="quarter" idx="12"/>
          </p:nvPr>
        </p:nvSpPr>
        <p:spPr/>
        <p:txBody>
          <a:bodyPr/>
          <a:lstStyle/>
          <a:p>
            <a:fld id="{33D6E5A2-EC83-451F-A719-9AC1370DD5CF}" type="slidenum">
              <a:rPr lang="fr-FR" smtClean="0"/>
              <a:pPr/>
              <a:t>37</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1285884"/>
          </a:xfrm>
        </p:spPr>
        <p:txBody>
          <a:bodyPr>
            <a:noAutofit/>
          </a:bodyPr>
          <a:lstStyle/>
          <a:p>
            <a:pPr>
              <a:defRPr lang="fr-FR"/>
            </a:pPr>
            <a:r>
              <a:rPr sz="4000" smtClean="0"/>
              <a:t>Le passage du MCD au MLD et SQL - </a:t>
            </a:r>
            <a:r>
              <a:rPr sz="2400" smtClean="0">
                <a:solidFill>
                  <a:srgbClr val="FF0000"/>
                </a:solidFill>
              </a:rPr>
              <a:t>Règles de conversion  - Règle 4 - conversion des associations ayant au moins une cardinalité de type 0,1 (et dont les autres cardinalités sont de type 0,1/N) (Suite)</a:t>
            </a:r>
            <a:endParaRPr lang="fr-FR" sz="24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00174"/>
            <a:ext cx="8286808" cy="5286412"/>
          </a:xfrm>
        </p:spPr>
        <p:txBody>
          <a:bodyPr>
            <a:noAutofit/>
          </a:bodyPr>
          <a:lstStyle/>
          <a:p>
            <a:pPr algn="just">
              <a:buNone/>
              <a:defRPr lang="fr-FR"/>
            </a:pPr>
            <a:r>
              <a:rPr sz="2200" smtClean="0">
                <a:solidFill>
                  <a:schemeClr val="tx2"/>
                </a:solidFill>
              </a:rPr>
              <a:t> </a:t>
            </a: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p:txBody>
      </p:sp>
      <p:sp>
        <p:nvSpPr>
          <p:cNvPr id="5" name="Rectangle 3"/>
          <p:cNvSpPr txBox="1">
            <a:spLocks noChangeArrowheads="1"/>
          </p:cNvSpPr>
          <p:nvPr>
            <p:custDataLst>
              <p:tags r:id="rId4"/>
            </p:custDataLst>
          </p:nvPr>
        </p:nvSpPr>
        <p:spPr>
          <a:xfrm>
            <a:off x="714348" y="1785926"/>
            <a:ext cx="8286808" cy="4929222"/>
          </a:xfrm>
          <a:prstGeom prst="rect">
            <a:avLst/>
          </a:prstGeom>
        </p:spPr>
        <p:txBody>
          <a:bodyPr vert="horz" lIns="91440" tIns="45720" rIns="91440" bIns="45720" rtlCol="0">
            <a:noAutofit/>
          </a:bodyPr>
          <a:lstStyle/>
          <a:p>
            <a:pPr marL="342900" lvl="0" indent="-342900" algn="just">
              <a:spcBef>
                <a:spcPct val="20000"/>
              </a:spcBef>
              <a:defRPr lang="fr-FR"/>
            </a:pPr>
            <a:r>
              <a:rPr sz="2200" smtClean="0">
                <a:solidFill>
                  <a:schemeClr val="tx2"/>
                </a:solidFill>
              </a:rPr>
              <a:t>Imaginons par exemple qu'un livre puisse appartenir à 0 ou 1 catégories, on obtient le MCD suivant :</a:t>
            </a:r>
          </a:p>
          <a:p>
            <a:pPr marL="342900" lvl="0" indent="-342900" algn="just">
              <a:spcBef>
                <a:spcPct val="20000"/>
              </a:spcBef>
              <a:defRPr lang="fr-FR"/>
            </a:pPr>
            <a:endParaRPr sz="2200" smtClean="0">
              <a:solidFill>
                <a:schemeClr val="tx2"/>
              </a:solidFill>
            </a:endParaRPr>
          </a:p>
          <a:p>
            <a:pPr marL="342900" lvl="0" indent="-342900" algn="just">
              <a:spcBef>
                <a:spcPct val="20000"/>
              </a:spcBef>
              <a:defRPr lang="fr-FR"/>
            </a:pPr>
            <a:endParaRPr sz="2200" smtClean="0">
              <a:solidFill>
                <a:schemeClr val="tx2"/>
              </a:solidFill>
            </a:endParaRPr>
          </a:p>
          <a:p>
            <a:pPr marL="342900" lvl="0" indent="-342900" algn="just">
              <a:spcBef>
                <a:spcPct val="20000"/>
              </a:spcBef>
              <a:defRPr lang="fr-FR"/>
            </a:pPr>
            <a:endParaRPr sz="2200" smtClean="0">
              <a:solidFill>
                <a:schemeClr val="tx2"/>
              </a:solidFill>
            </a:endParaRPr>
          </a:p>
          <a:p>
            <a:pPr marL="342900" lvl="0" indent="-342900" algn="just">
              <a:spcBef>
                <a:spcPct val="20000"/>
              </a:spcBef>
              <a:defRPr lang="fr-FR"/>
            </a:pPr>
            <a:endParaRPr sz="2200" smtClean="0">
              <a:solidFill>
                <a:schemeClr val="tx2"/>
              </a:solidFill>
            </a:endParaRPr>
          </a:p>
          <a:p>
            <a:pPr marL="342900" lvl="0" indent="-342900" algn="just">
              <a:spcBef>
                <a:spcPct val="20000"/>
              </a:spcBef>
              <a:defRPr lang="fr-FR"/>
            </a:pPr>
            <a:endParaRPr sz="2200" smtClean="0">
              <a:solidFill>
                <a:schemeClr val="tx2"/>
              </a:solidFill>
            </a:endParaRPr>
          </a:p>
          <a:p>
            <a:pPr marL="342900" lvl="0" indent="-342900" algn="just">
              <a:spcBef>
                <a:spcPct val="20000"/>
              </a:spcBef>
              <a:defRPr lang="fr-FR"/>
            </a:pPr>
            <a:r>
              <a:rPr sz="2200" smtClean="0">
                <a:solidFill>
                  <a:schemeClr val="tx2"/>
                </a:solidFill>
              </a:rPr>
              <a:t>Certains diront que toutes les associations binaires de type père-fils ayant des cardinalités 1,N/0,N - 1,1/0,1 sont caractérisées par l'existence d'une dépendance fonctionnelle entre l'identifiant de l'entité père (ici id_cat) et de l'entité fils (ici id_l). Cette dépendance fonctionnelle se schématiserait ainsi :</a:t>
            </a:r>
          </a:p>
          <a:p>
            <a:pPr marL="342900" lvl="0" indent="-342900" algn="just">
              <a:spcBef>
                <a:spcPct val="20000"/>
              </a:spcBef>
              <a:defRPr lang="fr-FR"/>
            </a:pPr>
            <a:r>
              <a:rPr sz="2200" smtClean="0">
                <a:solidFill>
                  <a:schemeClr val="tx2"/>
                </a:solidFill>
              </a:rPr>
              <a:t>		</a:t>
            </a:r>
            <a:r>
              <a:rPr sz="2200" b="1" smtClean="0">
                <a:solidFill>
                  <a:schemeClr val="tx2"/>
                </a:solidFill>
              </a:rPr>
              <a:t>id_l → id_cat</a:t>
            </a:r>
          </a:p>
        </p:txBody>
      </p:sp>
      <p:pic>
        <p:nvPicPr>
          <p:cNvPr id="82946" name="Picture 2"/>
          <p:cNvPicPr>
            <a:picLocks noChangeAspect="1" noChangeArrowheads="1"/>
          </p:cNvPicPr>
          <p:nvPr/>
        </p:nvPicPr>
        <p:blipFill>
          <a:blip r:embed="rId7"/>
          <a:srcRect/>
          <a:stretch>
            <a:fillRect/>
          </a:stretch>
        </p:blipFill>
        <p:spPr bwMode="auto">
          <a:xfrm>
            <a:off x="968349" y="2500306"/>
            <a:ext cx="7461303" cy="2000264"/>
          </a:xfrm>
          <a:prstGeom prst="rect">
            <a:avLst/>
          </a:prstGeom>
          <a:noFill/>
          <a:ln w="9525">
            <a:noFill/>
            <a:miter lim="800000"/>
            <a:headEnd/>
            <a:tailEnd/>
          </a:ln>
          <a:effectLst/>
        </p:spPr>
      </p:pic>
      <p:sp>
        <p:nvSpPr>
          <p:cNvPr id="6" name="Espace réservé du numéro de diapositive 5"/>
          <p:cNvSpPr>
            <a:spLocks noGrp="1"/>
          </p:cNvSpPr>
          <p:nvPr>
            <p:ph type="sldNum" sz="quarter" idx="12"/>
          </p:nvPr>
        </p:nvSpPr>
        <p:spPr/>
        <p:txBody>
          <a:bodyPr/>
          <a:lstStyle/>
          <a:p>
            <a:fld id="{33D6E5A2-EC83-451F-A719-9AC1370DD5CF}" type="slidenum">
              <a:rPr lang="fr-FR" smtClean="0"/>
              <a:pPr/>
              <a:t>38</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1285884"/>
          </a:xfrm>
        </p:spPr>
        <p:txBody>
          <a:bodyPr>
            <a:noAutofit/>
          </a:bodyPr>
          <a:lstStyle/>
          <a:p>
            <a:pPr>
              <a:defRPr lang="fr-FR"/>
            </a:pPr>
            <a:r>
              <a:rPr sz="4000" smtClean="0"/>
              <a:t>Le passage du MCD au MLD et SQL - </a:t>
            </a:r>
            <a:r>
              <a:rPr sz="2400" smtClean="0">
                <a:solidFill>
                  <a:srgbClr val="FF0000"/>
                </a:solidFill>
              </a:rPr>
              <a:t>Règles de conversion  - Règle 4 - conversion des associations ayant au moins une cardinalité de type 0,1 (et dont les autres cardinalités sont de type 0,1/N) (Suite)</a:t>
            </a:r>
            <a:endParaRPr lang="fr-FR" sz="24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00174"/>
            <a:ext cx="8286808" cy="5286412"/>
          </a:xfrm>
        </p:spPr>
        <p:txBody>
          <a:bodyPr>
            <a:noAutofit/>
          </a:bodyPr>
          <a:lstStyle/>
          <a:p>
            <a:pPr algn="just">
              <a:buNone/>
              <a:defRPr lang="fr-FR"/>
            </a:pPr>
            <a:r>
              <a:rPr sz="2200" smtClean="0">
                <a:solidFill>
                  <a:schemeClr val="tx2"/>
                </a:solidFill>
              </a:rPr>
              <a:t> </a:t>
            </a: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p:txBody>
      </p:sp>
      <p:sp>
        <p:nvSpPr>
          <p:cNvPr id="5" name="Rectangle 3"/>
          <p:cNvSpPr txBox="1">
            <a:spLocks noChangeArrowheads="1"/>
          </p:cNvSpPr>
          <p:nvPr>
            <p:custDataLst>
              <p:tags r:id="rId4"/>
            </p:custDataLst>
          </p:nvPr>
        </p:nvSpPr>
        <p:spPr>
          <a:xfrm>
            <a:off x="714348" y="1785926"/>
            <a:ext cx="8286808" cy="4929222"/>
          </a:xfrm>
          <a:prstGeom prst="rect">
            <a:avLst/>
          </a:prstGeom>
        </p:spPr>
        <p:txBody>
          <a:bodyPr vert="horz" lIns="91440" tIns="45720" rIns="91440" bIns="45720" rtlCol="0">
            <a:noAutofit/>
          </a:bodyPr>
          <a:lstStyle/>
          <a:p>
            <a:pPr marL="342900" lvl="0" indent="-342900" algn="just">
              <a:spcBef>
                <a:spcPct val="20000"/>
              </a:spcBef>
              <a:defRPr lang="fr-FR"/>
            </a:pPr>
            <a:r>
              <a:rPr sz="2200" smtClean="0">
                <a:solidFill>
                  <a:schemeClr val="tx2"/>
                </a:solidFill>
              </a:rPr>
              <a:t>Dans ce cas, il apparaît logique de traduire le MCD de cette façon (première méthode) :</a:t>
            </a:r>
          </a:p>
          <a:p>
            <a:pPr marL="342900" lvl="0" indent="-342900" algn="just">
              <a:spcBef>
                <a:spcPct val="20000"/>
              </a:spcBef>
              <a:defRPr lang="fr-FR"/>
            </a:pPr>
            <a:r>
              <a:rPr sz="2200" b="1" smtClean="0">
                <a:solidFill>
                  <a:schemeClr val="tx2"/>
                </a:solidFill>
              </a:rPr>
              <a:t>Categorie</a:t>
            </a:r>
            <a:r>
              <a:rPr sz="2200" smtClean="0">
                <a:solidFill>
                  <a:schemeClr val="tx2"/>
                </a:solidFill>
              </a:rPr>
              <a:t> (</a:t>
            </a:r>
            <a:r>
              <a:rPr sz="2200" u="sng" smtClean="0">
                <a:solidFill>
                  <a:schemeClr val="tx2"/>
                </a:solidFill>
              </a:rPr>
              <a:t>id_cat</a:t>
            </a:r>
            <a:r>
              <a:rPr sz="2200" smtClean="0">
                <a:solidFill>
                  <a:schemeClr val="tx2"/>
                </a:solidFill>
              </a:rPr>
              <a:t>, libelle_cat)</a:t>
            </a:r>
          </a:p>
          <a:p>
            <a:pPr marL="342900" lvl="0" indent="-342900" algn="just">
              <a:spcBef>
                <a:spcPct val="20000"/>
              </a:spcBef>
              <a:defRPr lang="fr-FR"/>
            </a:pPr>
            <a:r>
              <a:rPr sz="2200" b="1" smtClean="0">
                <a:solidFill>
                  <a:schemeClr val="tx2"/>
                </a:solidFill>
              </a:rPr>
              <a:t>Livre</a:t>
            </a:r>
            <a:r>
              <a:rPr sz="2200" smtClean="0">
                <a:solidFill>
                  <a:schemeClr val="tx2"/>
                </a:solidFill>
              </a:rPr>
              <a:t> (</a:t>
            </a:r>
            <a:r>
              <a:rPr sz="2200" u="sng" smtClean="0">
                <a:solidFill>
                  <a:schemeClr val="tx2"/>
                </a:solidFill>
              </a:rPr>
              <a:t>id_l</a:t>
            </a:r>
            <a:r>
              <a:rPr sz="2200" smtClean="0">
                <a:solidFill>
                  <a:schemeClr val="tx2"/>
                </a:solidFill>
              </a:rPr>
              <a:t>, titre_l, annee_l, resume_l, id_cat#)</a:t>
            </a:r>
          </a:p>
          <a:p>
            <a:pPr marL="342900" lvl="0" indent="-342900" algn="just">
              <a:spcBef>
                <a:spcPct val="20000"/>
              </a:spcBef>
              <a:defRPr lang="fr-FR"/>
            </a:pPr>
            <a:r>
              <a:rPr sz="2200" b="1" smtClean="0">
                <a:solidFill>
                  <a:schemeClr val="tx2"/>
                </a:solidFill>
              </a:rPr>
              <a:t>Légende</a:t>
            </a:r>
            <a:r>
              <a:rPr sz="2200" smtClean="0">
                <a:solidFill>
                  <a:schemeClr val="tx2"/>
                </a:solidFill>
              </a:rPr>
              <a:t> : </a:t>
            </a:r>
            <a:r>
              <a:rPr sz="2200" b="1" smtClean="0">
                <a:solidFill>
                  <a:schemeClr val="tx2"/>
                </a:solidFill>
              </a:rPr>
              <a:t>x</a:t>
            </a:r>
            <a:r>
              <a:rPr sz="2200" smtClean="0">
                <a:solidFill>
                  <a:schemeClr val="tx2"/>
                </a:solidFill>
              </a:rPr>
              <a:t> : relation 	</a:t>
            </a:r>
            <a:r>
              <a:rPr sz="2200" b="1" u="sng" smtClean="0">
                <a:solidFill>
                  <a:schemeClr val="tx2"/>
                </a:solidFill>
              </a:rPr>
              <a:t>x</a:t>
            </a:r>
            <a:r>
              <a:rPr sz="2200" smtClean="0">
                <a:solidFill>
                  <a:schemeClr val="tx2"/>
                </a:solidFill>
              </a:rPr>
              <a:t> : clef primaire 	</a:t>
            </a:r>
            <a:r>
              <a:rPr sz="2200" b="1" smtClean="0">
                <a:solidFill>
                  <a:schemeClr val="tx2"/>
                </a:solidFill>
              </a:rPr>
              <a:t>x#</a:t>
            </a:r>
            <a:r>
              <a:rPr sz="2200" smtClean="0">
                <a:solidFill>
                  <a:schemeClr val="tx2"/>
                </a:solidFill>
              </a:rPr>
              <a:t> : clef étrangère</a:t>
            </a:r>
          </a:p>
          <a:p>
            <a:pPr marL="342900" lvl="0" indent="-342900" algn="just">
              <a:spcBef>
                <a:spcPct val="20000"/>
              </a:spcBef>
              <a:defRPr lang="fr-FR"/>
            </a:pPr>
            <a:endParaRPr sz="2200" smtClean="0">
              <a:solidFill>
                <a:schemeClr val="tx2"/>
              </a:solidFill>
            </a:endParaRPr>
          </a:p>
          <a:p>
            <a:pPr marL="342900" lvl="0" indent="-342900" algn="just">
              <a:spcBef>
                <a:spcPct val="20000"/>
              </a:spcBef>
              <a:defRPr lang="fr-FR"/>
            </a:pPr>
            <a:r>
              <a:rPr sz="2200" smtClean="0">
                <a:solidFill>
                  <a:schemeClr val="tx2"/>
                </a:solidFill>
              </a:rPr>
              <a:t>Cependant même si les SGBD le permettent (avec la valeur NULL par défaut), il n'est normalement pas permis d'avoir une clef étrangère sans valeur pour laquelle on retrouverait l'occurrence dans la relation sur laquelle on fait référence.</a:t>
            </a:r>
          </a:p>
          <a:p>
            <a:pPr marL="342900" lvl="0" indent="-342900" algn="just">
              <a:spcBef>
                <a:spcPct val="20000"/>
              </a:spcBef>
              <a:defRPr lang="fr-FR"/>
            </a:pPr>
            <a:r>
              <a:rPr sz="2200" smtClean="0">
                <a:solidFill>
                  <a:schemeClr val="tx2"/>
                </a:solidFill>
              </a:rPr>
              <a:t>C'est pourquoi d'autres pensent (avec raison) qu'il vaut mieux créer une relation associative de cette manière (seconde méthode) :</a:t>
            </a:r>
            <a:endParaRPr sz="2200" b="1" smtClean="0">
              <a:solidFill>
                <a:schemeClr val="tx2"/>
              </a:solidFill>
            </a:endParaRPr>
          </a:p>
        </p:txBody>
      </p:sp>
      <p:sp>
        <p:nvSpPr>
          <p:cNvPr id="6" name="Espace réservé du numéro de diapositive 5"/>
          <p:cNvSpPr>
            <a:spLocks noGrp="1"/>
          </p:cNvSpPr>
          <p:nvPr>
            <p:ph type="sldNum" sz="quarter" idx="12"/>
          </p:nvPr>
        </p:nvSpPr>
        <p:spPr/>
        <p:txBody>
          <a:bodyPr/>
          <a:lstStyle/>
          <a:p>
            <a:fld id="{33D6E5A2-EC83-451F-A719-9AC1370DD5CF}" type="slidenum">
              <a:rPr lang="fr-FR" smtClean="0"/>
              <a:pPr/>
              <a:t>39</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4"/>
            <a:ext cx="8077200" cy="912590"/>
          </a:xfrm>
        </p:spPr>
        <p:txBody>
          <a:bodyPr/>
          <a:lstStyle/>
          <a:p>
            <a:pPr>
              <a:defRPr lang="fr-FR"/>
            </a:pPr>
            <a:r>
              <a:rPr smtClean="0"/>
              <a:t>MERISE</a:t>
            </a:r>
            <a:endParaRPr lang="fr-FR" dirty="0"/>
          </a:p>
        </p:txBody>
      </p:sp>
      <p:sp>
        <p:nvSpPr>
          <p:cNvPr id="618499" name="Rectangle 3"/>
          <p:cNvSpPr>
            <a:spLocks noGrp="1" noChangeArrowheads="1"/>
          </p:cNvSpPr>
          <p:nvPr>
            <p:ph type="body" idx="1"/>
            <p:custDataLst>
              <p:tags r:id="rId3"/>
            </p:custDataLst>
          </p:nvPr>
        </p:nvSpPr>
        <p:spPr>
          <a:xfrm>
            <a:off x="642910" y="857232"/>
            <a:ext cx="8286808" cy="5715016"/>
          </a:xfrm>
        </p:spPr>
        <p:txBody>
          <a:bodyPr>
            <a:noAutofit/>
          </a:bodyPr>
          <a:lstStyle/>
          <a:p>
            <a:pPr algn="just">
              <a:buNone/>
              <a:defRPr lang="fr-FR"/>
            </a:pPr>
            <a:r>
              <a:rPr sz="2200" smtClean="0">
                <a:solidFill>
                  <a:schemeClr val="tx2"/>
                </a:solidFill>
              </a:rPr>
              <a:t>MERISE est une méthode française née dans les années 70, développée initialement par Hubert Tardieu. Elle fut ensuite mise en avant dans les années 80, à la demande du Ministère de l'Industrie qui souhaitait une méthode de conception des SI.</a:t>
            </a:r>
          </a:p>
          <a:p>
            <a:pPr algn="just">
              <a:buNone/>
              <a:defRPr lang="fr-FR"/>
            </a:pPr>
            <a:r>
              <a:rPr sz="2200" smtClean="0">
                <a:solidFill>
                  <a:schemeClr val="tx2"/>
                </a:solidFill>
              </a:rPr>
              <a:t>MERISE est donc une méthode d'analyse et de conception des SI basée sur le principe de la séparation des données et des traitements. Elle possède un certain nombre de modèles (ou schémas) qui sont répartis sur 3 niveaux :</a:t>
            </a:r>
          </a:p>
          <a:p>
            <a:pPr algn="just">
              <a:buNone/>
              <a:defRPr lang="fr-FR"/>
            </a:pPr>
            <a:r>
              <a:rPr sz="2200" smtClean="0">
                <a:solidFill>
                  <a:schemeClr val="tx2"/>
                </a:solidFill>
              </a:rPr>
              <a:t>	• Le niveau conceptuel,</a:t>
            </a:r>
          </a:p>
          <a:p>
            <a:pPr algn="just">
              <a:buNone/>
              <a:defRPr lang="fr-FR"/>
            </a:pPr>
            <a:r>
              <a:rPr sz="2200" smtClean="0">
                <a:solidFill>
                  <a:schemeClr val="tx2"/>
                </a:solidFill>
              </a:rPr>
              <a:t>	• Le niveau logique ou organisationnel,</a:t>
            </a:r>
          </a:p>
          <a:p>
            <a:pPr algn="just">
              <a:buNone/>
              <a:defRPr lang="fr-FR"/>
            </a:pPr>
            <a:r>
              <a:rPr sz="2200" smtClean="0">
                <a:solidFill>
                  <a:schemeClr val="tx2"/>
                </a:solidFill>
              </a:rPr>
              <a:t>	• Le niveau physique.</a:t>
            </a:r>
          </a:p>
          <a:p>
            <a:pPr algn="just">
              <a:buNone/>
              <a:defRPr lang="fr-FR"/>
            </a:pPr>
            <a:r>
              <a:rPr sz="2200" smtClean="0">
                <a:solidFill>
                  <a:schemeClr val="tx2"/>
                </a:solidFill>
              </a:rPr>
              <a:t>Dans ce cours, nous ne nous intéresserons qu'à certains schémas permettant la conception d'une base de données relationnelle puis sa réalisation sur un SGBDR.</a:t>
            </a:r>
            <a:endParaRPr lang="fr-FR" sz="2200" dirty="0">
              <a:solidFill>
                <a:schemeClr val="tx2"/>
              </a:solidFill>
            </a:endParaRPr>
          </a:p>
        </p:txBody>
      </p:sp>
      <p:sp>
        <p:nvSpPr>
          <p:cNvPr id="4" name="Espace réservé du numéro de diapositive 3"/>
          <p:cNvSpPr>
            <a:spLocks noGrp="1"/>
          </p:cNvSpPr>
          <p:nvPr>
            <p:ph type="sldNum" sz="quarter" idx="12"/>
          </p:nvPr>
        </p:nvSpPr>
        <p:spPr/>
        <p:txBody>
          <a:bodyPr/>
          <a:lstStyle/>
          <a:p>
            <a:fld id="{33D6E5A2-EC83-451F-A719-9AC1370DD5CF}" type="slidenum">
              <a:rPr lang="fr-FR" smtClean="0"/>
              <a:pPr/>
              <a:t>4</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1285884"/>
          </a:xfrm>
        </p:spPr>
        <p:txBody>
          <a:bodyPr>
            <a:noAutofit/>
          </a:bodyPr>
          <a:lstStyle/>
          <a:p>
            <a:pPr>
              <a:defRPr lang="fr-FR"/>
            </a:pPr>
            <a:r>
              <a:rPr sz="4000" smtClean="0"/>
              <a:t>Le passage du MCD au MLD et SQL - </a:t>
            </a:r>
            <a:r>
              <a:rPr sz="2400" smtClean="0">
                <a:solidFill>
                  <a:srgbClr val="FF0000"/>
                </a:solidFill>
              </a:rPr>
              <a:t>Règles de conversion  - Règle 4 - conversion des associations ayant au moins une cardinalité de type 0,1 (et dont les autres cardinalités sont de type 0,1/N) (Suite)</a:t>
            </a:r>
            <a:endParaRPr lang="fr-FR" sz="24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00174"/>
            <a:ext cx="8286808" cy="5286412"/>
          </a:xfrm>
        </p:spPr>
        <p:txBody>
          <a:bodyPr>
            <a:noAutofit/>
          </a:bodyPr>
          <a:lstStyle/>
          <a:p>
            <a:pPr algn="just">
              <a:buNone/>
              <a:defRPr lang="fr-FR"/>
            </a:pPr>
            <a:r>
              <a:rPr sz="2200" smtClean="0">
                <a:solidFill>
                  <a:schemeClr val="tx2"/>
                </a:solidFill>
              </a:rPr>
              <a:t> </a:t>
            </a: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p:txBody>
      </p:sp>
      <p:sp>
        <p:nvSpPr>
          <p:cNvPr id="5" name="Rectangle 3"/>
          <p:cNvSpPr txBox="1">
            <a:spLocks noChangeArrowheads="1"/>
          </p:cNvSpPr>
          <p:nvPr>
            <p:custDataLst>
              <p:tags r:id="rId4"/>
            </p:custDataLst>
          </p:nvPr>
        </p:nvSpPr>
        <p:spPr>
          <a:xfrm>
            <a:off x="714348" y="1714488"/>
            <a:ext cx="8286808" cy="4929222"/>
          </a:xfrm>
          <a:prstGeom prst="rect">
            <a:avLst/>
          </a:prstGeom>
        </p:spPr>
        <p:txBody>
          <a:bodyPr vert="horz" lIns="91440" tIns="45720" rIns="91440" bIns="45720" rtlCol="0">
            <a:noAutofit/>
          </a:bodyPr>
          <a:lstStyle/>
          <a:p>
            <a:pPr marL="342900" lvl="0" indent="-342900" algn="just">
              <a:spcBef>
                <a:spcPct val="20000"/>
              </a:spcBef>
              <a:defRPr lang="fr-FR"/>
            </a:pPr>
            <a:r>
              <a:rPr sz="2200" b="1" smtClean="0">
                <a:solidFill>
                  <a:schemeClr val="tx2"/>
                </a:solidFill>
              </a:rPr>
              <a:t>Categorie</a:t>
            </a:r>
            <a:r>
              <a:rPr sz="2200" smtClean="0">
                <a:solidFill>
                  <a:schemeClr val="tx2"/>
                </a:solidFill>
              </a:rPr>
              <a:t> (</a:t>
            </a:r>
            <a:r>
              <a:rPr sz="2200" u="sng" smtClean="0">
                <a:solidFill>
                  <a:schemeClr val="tx2"/>
                </a:solidFill>
              </a:rPr>
              <a:t>id_cat</a:t>
            </a:r>
            <a:r>
              <a:rPr sz="2200" smtClean="0">
                <a:solidFill>
                  <a:schemeClr val="tx2"/>
                </a:solidFill>
              </a:rPr>
              <a:t>, libelle_cat)</a:t>
            </a:r>
          </a:p>
          <a:p>
            <a:pPr marL="342900" lvl="0" indent="-342900" algn="just">
              <a:spcBef>
                <a:spcPct val="20000"/>
              </a:spcBef>
              <a:defRPr lang="fr-FR"/>
            </a:pPr>
            <a:r>
              <a:rPr sz="2200" b="1" smtClean="0">
                <a:solidFill>
                  <a:schemeClr val="tx2"/>
                </a:solidFill>
              </a:rPr>
              <a:t>Livre</a:t>
            </a:r>
            <a:r>
              <a:rPr sz="2200" smtClean="0">
                <a:solidFill>
                  <a:schemeClr val="tx2"/>
                </a:solidFill>
              </a:rPr>
              <a:t> (</a:t>
            </a:r>
            <a:r>
              <a:rPr sz="2200" u="sng" smtClean="0">
                <a:solidFill>
                  <a:schemeClr val="tx2"/>
                </a:solidFill>
              </a:rPr>
              <a:t>id_l</a:t>
            </a:r>
            <a:r>
              <a:rPr sz="2200" smtClean="0">
                <a:solidFill>
                  <a:schemeClr val="tx2"/>
                </a:solidFill>
              </a:rPr>
              <a:t>, titre_l, annee_l, resume_l)</a:t>
            </a:r>
          </a:p>
          <a:p>
            <a:pPr marL="342900" lvl="0" indent="-342900" algn="just">
              <a:spcBef>
                <a:spcPct val="20000"/>
              </a:spcBef>
              <a:defRPr lang="fr-FR"/>
            </a:pPr>
            <a:r>
              <a:rPr sz="2200" b="1" smtClean="0">
                <a:solidFill>
                  <a:schemeClr val="tx2"/>
                </a:solidFill>
              </a:rPr>
              <a:t>Appartenir</a:t>
            </a:r>
            <a:r>
              <a:rPr sz="2200" smtClean="0">
                <a:solidFill>
                  <a:schemeClr val="tx2"/>
                </a:solidFill>
              </a:rPr>
              <a:t> (</a:t>
            </a:r>
            <a:r>
              <a:rPr sz="2200" u="sng" smtClean="0">
                <a:solidFill>
                  <a:schemeClr val="tx2"/>
                </a:solidFill>
              </a:rPr>
              <a:t>id_l#</a:t>
            </a:r>
            <a:r>
              <a:rPr sz="2200" smtClean="0">
                <a:solidFill>
                  <a:schemeClr val="tx2"/>
                </a:solidFill>
              </a:rPr>
              <a:t>, id_cat#)</a:t>
            </a:r>
          </a:p>
          <a:p>
            <a:pPr marL="342900" lvl="0" indent="-342900" algn="just">
              <a:spcBef>
                <a:spcPct val="20000"/>
              </a:spcBef>
              <a:defRPr lang="fr-FR"/>
            </a:pPr>
            <a:r>
              <a:rPr sz="2200" b="1" smtClean="0">
                <a:solidFill>
                  <a:schemeClr val="tx2"/>
                </a:solidFill>
              </a:rPr>
              <a:t>Légende</a:t>
            </a:r>
            <a:r>
              <a:rPr sz="2200" smtClean="0">
                <a:solidFill>
                  <a:schemeClr val="tx2"/>
                </a:solidFill>
              </a:rPr>
              <a:t> : 	</a:t>
            </a:r>
            <a:r>
              <a:rPr sz="2200" b="1" smtClean="0">
                <a:solidFill>
                  <a:schemeClr val="tx2"/>
                </a:solidFill>
              </a:rPr>
              <a:t>x</a:t>
            </a:r>
            <a:r>
              <a:rPr sz="2200" smtClean="0">
                <a:solidFill>
                  <a:schemeClr val="tx2"/>
                </a:solidFill>
              </a:rPr>
              <a:t> : relation	</a:t>
            </a:r>
            <a:r>
              <a:rPr sz="2200" b="1" u="sng" smtClean="0">
                <a:solidFill>
                  <a:schemeClr val="tx2"/>
                </a:solidFill>
              </a:rPr>
              <a:t>x</a:t>
            </a:r>
            <a:r>
              <a:rPr sz="2200" smtClean="0">
                <a:solidFill>
                  <a:schemeClr val="tx2"/>
                </a:solidFill>
              </a:rPr>
              <a:t> : clef primaire	</a:t>
            </a:r>
            <a:r>
              <a:rPr sz="2200" b="1" smtClean="0">
                <a:solidFill>
                  <a:schemeClr val="tx2"/>
                </a:solidFill>
              </a:rPr>
              <a:t>x#</a:t>
            </a:r>
            <a:r>
              <a:rPr sz="2200" smtClean="0">
                <a:solidFill>
                  <a:schemeClr val="tx2"/>
                </a:solidFill>
              </a:rPr>
              <a:t> : clef étrangère</a:t>
            </a:r>
          </a:p>
          <a:p>
            <a:pPr marL="342900" lvl="0" indent="-342900" algn="just">
              <a:spcBef>
                <a:spcPct val="20000"/>
              </a:spcBef>
              <a:defRPr lang="fr-FR"/>
            </a:pPr>
            <a:r>
              <a:rPr sz="2200" smtClean="0">
                <a:solidFill>
                  <a:schemeClr val="tx2"/>
                </a:solidFill>
              </a:rPr>
              <a:t>La pertinence de l'une ou l'autre méthode varie en fonction du nombre d'occurrences caractérisées par la cardinalité 0 ou la cardinalité 1. En effet, lorsque les occurrences avec la cardinalité 1 sont plus nombreuses que les occurrences avec la cardinalité 0, la première méthode est préférable. Dans le cas contraire, c'est la seconde méthode qui est la plus adaptée.</a:t>
            </a:r>
          </a:p>
          <a:p>
            <a:pPr marL="342900" lvl="0" indent="-342900" algn="just">
              <a:spcBef>
                <a:spcPct val="20000"/>
              </a:spcBef>
              <a:defRPr lang="fr-FR"/>
            </a:pPr>
            <a:r>
              <a:rPr sz="2200" smtClean="0">
                <a:solidFill>
                  <a:schemeClr val="tx2"/>
                </a:solidFill>
              </a:rPr>
              <a:t>Enfin, dans le cas où une association binaire possède à la fois une cardinalité 0,1 et une cardinalité 1,1 (ce qui est rarement le cas), il est préférable que la clef étrangère soit du côté de la relation correspondant à l'entité situé du côté de la cardinalité 1,1.</a:t>
            </a:r>
            <a:endParaRPr sz="2200" b="1" smtClean="0">
              <a:solidFill>
                <a:schemeClr val="tx2"/>
              </a:solidFill>
            </a:endParaRPr>
          </a:p>
        </p:txBody>
      </p:sp>
      <p:sp>
        <p:nvSpPr>
          <p:cNvPr id="7" name="Espace réservé du numéro de diapositive 6"/>
          <p:cNvSpPr>
            <a:spLocks noGrp="1"/>
          </p:cNvSpPr>
          <p:nvPr>
            <p:ph type="sldNum" sz="quarter" idx="12"/>
          </p:nvPr>
        </p:nvSpPr>
        <p:spPr/>
        <p:txBody>
          <a:bodyPr/>
          <a:lstStyle/>
          <a:p>
            <a:fld id="{33D6E5A2-EC83-451F-A719-9AC1370DD5CF}" type="slidenum">
              <a:rPr lang="fr-FR" smtClean="0"/>
              <a:pPr/>
              <a:t>40</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1285884"/>
          </a:xfrm>
        </p:spPr>
        <p:txBody>
          <a:bodyPr>
            <a:noAutofit/>
          </a:bodyPr>
          <a:lstStyle/>
          <a:p>
            <a:pPr>
              <a:defRPr lang="fr-FR"/>
            </a:pPr>
            <a:r>
              <a:rPr sz="4000" smtClean="0"/>
              <a:t>Le passage du MCD au MLD et SQL - </a:t>
            </a:r>
            <a:r>
              <a:rPr sz="2400" smtClean="0">
                <a:solidFill>
                  <a:srgbClr val="FF0000"/>
                </a:solidFill>
              </a:rPr>
              <a:t>Élaboration du MLD et passage au SQL</a:t>
            </a:r>
            <a:endParaRPr lang="fr-FR" sz="24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00174"/>
            <a:ext cx="8286808" cy="5286412"/>
          </a:xfrm>
        </p:spPr>
        <p:txBody>
          <a:bodyPr>
            <a:noAutofit/>
          </a:bodyPr>
          <a:lstStyle/>
          <a:p>
            <a:pPr algn="just">
              <a:buNone/>
              <a:defRPr lang="fr-FR"/>
            </a:pPr>
            <a:r>
              <a:rPr sz="2200" smtClean="0">
                <a:solidFill>
                  <a:schemeClr val="tx2"/>
                </a:solidFill>
              </a:rPr>
              <a:t> </a:t>
            </a: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p:txBody>
      </p:sp>
      <p:sp>
        <p:nvSpPr>
          <p:cNvPr id="5" name="Rectangle 3"/>
          <p:cNvSpPr txBox="1">
            <a:spLocks noChangeArrowheads="1"/>
          </p:cNvSpPr>
          <p:nvPr>
            <p:custDataLst>
              <p:tags r:id="rId4"/>
            </p:custDataLst>
          </p:nvPr>
        </p:nvSpPr>
        <p:spPr>
          <a:xfrm>
            <a:off x="714348" y="1428736"/>
            <a:ext cx="8286808" cy="5143536"/>
          </a:xfrm>
          <a:prstGeom prst="rect">
            <a:avLst/>
          </a:prstGeom>
        </p:spPr>
        <p:txBody>
          <a:bodyPr vert="horz" lIns="91440" tIns="45720" rIns="91440" bIns="45720" rtlCol="0">
            <a:noAutofit/>
          </a:bodyPr>
          <a:lstStyle/>
          <a:p>
            <a:pPr marL="342900" lvl="0" indent="-342900" algn="just">
              <a:spcBef>
                <a:spcPct val="20000"/>
              </a:spcBef>
              <a:defRPr lang="fr-FR"/>
            </a:pPr>
            <a:r>
              <a:rPr sz="2200" smtClean="0">
                <a:solidFill>
                  <a:schemeClr val="tx2"/>
                </a:solidFill>
              </a:rPr>
              <a:t>Avec ces différentes règles de conversion, il nous est déjà possible de convertir notre MCD au complet :</a:t>
            </a:r>
          </a:p>
          <a:p>
            <a:pPr marL="342900" lvl="0" indent="-342900" algn="just">
              <a:spcBef>
                <a:spcPct val="20000"/>
              </a:spcBef>
              <a:defRPr lang="fr-FR"/>
            </a:pPr>
            <a:r>
              <a:rPr sz="2200" smtClean="0">
                <a:solidFill>
                  <a:schemeClr val="tx2"/>
                </a:solidFill>
              </a:rPr>
              <a:t>Pays (</a:t>
            </a:r>
            <a:r>
              <a:rPr sz="2200" u="sng" smtClean="0">
                <a:solidFill>
                  <a:schemeClr val="tx2"/>
                </a:solidFill>
              </a:rPr>
              <a:t>id_p</a:t>
            </a:r>
            <a:r>
              <a:rPr sz="2200" smtClean="0">
                <a:solidFill>
                  <a:schemeClr val="tx2"/>
                </a:solidFill>
              </a:rPr>
              <a:t>, nom_p)</a:t>
            </a:r>
          </a:p>
          <a:p>
            <a:pPr marL="342900" lvl="0" indent="-342900" algn="just">
              <a:spcBef>
                <a:spcPct val="20000"/>
              </a:spcBef>
              <a:defRPr lang="fr-FR"/>
            </a:pPr>
            <a:r>
              <a:rPr sz="2200" smtClean="0">
                <a:solidFill>
                  <a:schemeClr val="tx2"/>
                </a:solidFill>
              </a:rPr>
              <a:t>Auteur (</a:t>
            </a:r>
            <a:r>
              <a:rPr sz="2200" u="sng" smtClean="0">
                <a:solidFill>
                  <a:schemeClr val="tx2"/>
                </a:solidFill>
              </a:rPr>
              <a:t>id_a</a:t>
            </a:r>
            <a:r>
              <a:rPr sz="2200" smtClean="0">
                <a:solidFill>
                  <a:schemeClr val="tx2"/>
                </a:solidFill>
              </a:rPr>
              <a:t>, nom_a, prenom_a, date_naissance_a, id_p#)</a:t>
            </a:r>
          </a:p>
          <a:p>
            <a:pPr marL="342900" lvl="0" indent="-342900" algn="just">
              <a:spcBef>
                <a:spcPct val="20000"/>
              </a:spcBef>
              <a:defRPr lang="fr-FR"/>
            </a:pPr>
            <a:r>
              <a:rPr sz="2200" smtClean="0">
                <a:solidFill>
                  <a:schemeClr val="tx2"/>
                </a:solidFill>
              </a:rPr>
              <a:t>TypeLivre (</a:t>
            </a:r>
            <a:r>
              <a:rPr sz="2200" u="sng" smtClean="0">
                <a:solidFill>
                  <a:schemeClr val="tx2"/>
                </a:solidFill>
              </a:rPr>
              <a:t>id_t</a:t>
            </a:r>
            <a:r>
              <a:rPr sz="2200" smtClean="0">
                <a:solidFill>
                  <a:schemeClr val="tx2"/>
                </a:solidFill>
              </a:rPr>
              <a:t>, libelle_t)</a:t>
            </a:r>
          </a:p>
          <a:p>
            <a:pPr marL="342900" lvl="0" indent="-342900" algn="just">
              <a:spcBef>
                <a:spcPct val="20000"/>
              </a:spcBef>
              <a:defRPr lang="fr-FR"/>
            </a:pPr>
            <a:r>
              <a:rPr sz="2200" smtClean="0">
                <a:solidFill>
                  <a:schemeClr val="tx2"/>
                </a:solidFill>
              </a:rPr>
              <a:t>Livre (</a:t>
            </a:r>
            <a:r>
              <a:rPr sz="2200" u="sng" smtClean="0">
                <a:solidFill>
                  <a:schemeClr val="tx2"/>
                </a:solidFill>
              </a:rPr>
              <a:t>id_l</a:t>
            </a:r>
            <a:r>
              <a:rPr sz="2200" smtClean="0">
                <a:solidFill>
                  <a:schemeClr val="tx2"/>
                </a:solidFill>
              </a:rPr>
              <a:t>, titre_l, annee_l, resume_l, id_t#)</a:t>
            </a:r>
          </a:p>
          <a:p>
            <a:pPr marL="342900" lvl="0" indent="-342900" algn="just">
              <a:spcBef>
                <a:spcPct val="20000"/>
              </a:spcBef>
              <a:defRPr lang="fr-FR"/>
            </a:pPr>
            <a:r>
              <a:rPr sz="2200" smtClean="0">
                <a:solidFill>
                  <a:schemeClr val="tx2"/>
                </a:solidFill>
              </a:rPr>
              <a:t>Rediger (</a:t>
            </a:r>
            <a:r>
              <a:rPr sz="2200" u="sng" smtClean="0">
                <a:solidFill>
                  <a:schemeClr val="tx2"/>
                </a:solidFill>
              </a:rPr>
              <a:t>id_a#, id_l#)</a:t>
            </a:r>
          </a:p>
          <a:p>
            <a:pPr marL="342900" lvl="0" indent="-342900" algn="just">
              <a:spcBef>
                <a:spcPct val="20000"/>
              </a:spcBef>
              <a:defRPr lang="fr-FR"/>
            </a:pPr>
            <a:r>
              <a:rPr sz="2200" smtClean="0">
                <a:solidFill>
                  <a:schemeClr val="tx2"/>
                </a:solidFill>
              </a:rPr>
              <a:t>Edition (</a:t>
            </a:r>
            <a:r>
              <a:rPr sz="2200" u="sng" smtClean="0">
                <a:solidFill>
                  <a:schemeClr val="tx2"/>
                </a:solidFill>
              </a:rPr>
              <a:t>id_ed</a:t>
            </a:r>
            <a:r>
              <a:rPr sz="2200" smtClean="0">
                <a:solidFill>
                  <a:schemeClr val="tx2"/>
                </a:solidFill>
              </a:rPr>
              <a:t>, nom_ed)</a:t>
            </a:r>
          </a:p>
          <a:p>
            <a:pPr marL="342900" lvl="0" indent="-342900" algn="just">
              <a:spcBef>
                <a:spcPct val="20000"/>
              </a:spcBef>
              <a:defRPr lang="fr-FR"/>
            </a:pPr>
            <a:r>
              <a:rPr sz="2200" smtClean="0">
                <a:solidFill>
                  <a:schemeClr val="tx2"/>
                </a:solidFill>
              </a:rPr>
              <a:t>Exemplaire (</a:t>
            </a:r>
            <a:r>
              <a:rPr sz="2200" u="sng" smtClean="0">
                <a:solidFill>
                  <a:schemeClr val="tx2"/>
                </a:solidFill>
              </a:rPr>
              <a:t>ref_e</a:t>
            </a:r>
            <a:r>
              <a:rPr sz="2200" smtClean="0">
                <a:solidFill>
                  <a:schemeClr val="tx2"/>
                </a:solidFill>
              </a:rPr>
              <a:t>, id_ed#, id_l#)</a:t>
            </a:r>
          </a:p>
          <a:p>
            <a:pPr marL="342900" lvl="0" indent="-342900" algn="just">
              <a:spcBef>
                <a:spcPct val="20000"/>
              </a:spcBef>
              <a:defRPr lang="fr-FR"/>
            </a:pPr>
            <a:r>
              <a:rPr sz="2200" smtClean="0">
                <a:solidFill>
                  <a:schemeClr val="tx2"/>
                </a:solidFill>
              </a:rPr>
              <a:t>Inscrit (</a:t>
            </a:r>
            <a:r>
              <a:rPr sz="2200" u="sng" smtClean="0">
                <a:solidFill>
                  <a:schemeClr val="tx2"/>
                </a:solidFill>
              </a:rPr>
              <a:t>id_i</a:t>
            </a:r>
            <a:r>
              <a:rPr sz="2200" smtClean="0">
                <a:solidFill>
                  <a:schemeClr val="tx2"/>
                </a:solidFill>
              </a:rPr>
              <a:t>, nom_i, prenom_i, date_naissance_i, rue_i, ville_i, cp_i, email_i, tel_i, tel_portable_i)</a:t>
            </a:r>
          </a:p>
          <a:p>
            <a:pPr marL="342900" lvl="0" indent="-342900" algn="just">
              <a:spcBef>
                <a:spcPct val="20000"/>
              </a:spcBef>
              <a:defRPr lang="fr-FR"/>
            </a:pPr>
            <a:r>
              <a:rPr sz="2200" smtClean="0">
                <a:solidFill>
                  <a:schemeClr val="tx2"/>
                </a:solidFill>
              </a:rPr>
              <a:t>Emprunt (</a:t>
            </a:r>
            <a:r>
              <a:rPr sz="2200" u="sng" smtClean="0">
                <a:solidFill>
                  <a:schemeClr val="tx2"/>
                </a:solidFill>
              </a:rPr>
              <a:t>id_em</a:t>
            </a:r>
            <a:r>
              <a:rPr sz="2200" smtClean="0">
                <a:solidFill>
                  <a:schemeClr val="tx2"/>
                </a:solidFill>
              </a:rPr>
              <a:t>, date_em, delais_em, id_i#, ref_e#)</a:t>
            </a:r>
          </a:p>
          <a:p>
            <a:pPr marL="342900" lvl="0" indent="-342900" algn="just">
              <a:spcBef>
                <a:spcPct val="20000"/>
              </a:spcBef>
              <a:defRPr lang="fr-FR"/>
            </a:pPr>
            <a:r>
              <a:rPr sz="2200" smtClean="0">
                <a:solidFill>
                  <a:schemeClr val="tx2"/>
                </a:solidFill>
              </a:rPr>
              <a:t>Légende :	</a:t>
            </a:r>
            <a:r>
              <a:rPr sz="2200" b="1" smtClean="0">
                <a:solidFill>
                  <a:schemeClr val="tx2"/>
                </a:solidFill>
              </a:rPr>
              <a:t>x</a:t>
            </a:r>
            <a:r>
              <a:rPr sz="2200" smtClean="0">
                <a:solidFill>
                  <a:schemeClr val="tx2"/>
                </a:solidFill>
              </a:rPr>
              <a:t> : relation	</a:t>
            </a:r>
            <a:r>
              <a:rPr sz="2200" b="1" u="sng" smtClean="0">
                <a:solidFill>
                  <a:schemeClr val="tx2"/>
                </a:solidFill>
              </a:rPr>
              <a:t>x</a:t>
            </a:r>
            <a:r>
              <a:rPr sz="2200" smtClean="0">
                <a:solidFill>
                  <a:schemeClr val="tx2"/>
                </a:solidFill>
              </a:rPr>
              <a:t> : clef primaire	</a:t>
            </a:r>
            <a:r>
              <a:rPr sz="2200" b="1" smtClean="0">
                <a:solidFill>
                  <a:schemeClr val="tx2"/>
                </a:solidFill>
              </a:rPr>
              <a:t>x#</a:t>
            </a:r>
            <a:r>
              <a:rPr sz="2200" smtClean="0">
                <a:solidFill>
                  <a:schemeClr val="tx2"/>
                </a:solidFill>
              </a:rPr>
              <a:t> : clef étrangère</a:t>
            </a:r>
          </a:p>
        </p:txBody>
      </p:sp>
      <p:sp>
        <p:nvSpPr>
          <p:cNvPr id="6" name="Espace réservé du numéro de diapositive 5"/>
          <p:cNvSpPr>
            <a:spLocks noGrp="1"/>
          </p:cNvSpPr>
          <p:nvPr>
            <p:ph type="sldNum" sz="quarter" idx="12"/>
          </p:nvPr>
        </p:nvSpPr>
        <p:spPr/>
        <p:txBody>
          <a:bodyPr/>
          <a:lstStyle/>
          <a:p>
            <a:fld id="{33D6E5A2-EC83-451F-A719-9AC1370DD5CF}" type="slidenum">
              <a:rPr lang="fr-FR" smtClean="0"/>
              <a:pPr/>
              <a:t>41</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1285884"/>
          </a:xfrm>
        </p:spPr>
        <p:txBody>
          <a:bodyPr>
            <a:noAutofit/>
          </a:bodyPr>
          <a:lstStyle/>
          <a:p>
            <a:pPr>
              <a:defRPr lang="fr-FR"/>
            </a:pPr>
            <a:r>
              <a:rPr sz="4000" smtClean="0"/>
              <a:t>Le passage du MCD au MLD et SQL - </a:t>
            </a:r>
            <a:r>
              <a:rPr sz="2400" smtClean="0">
                <a:solidFill>
                  <a:srgbClr val="FF0000"/>
                </a:solidFill>
              </a:rPr>
              <a:t>Élaboration du MLD et passage au SQL (Suite)</a:t>
            </a:r>
            <a:endParaRPr lang="fr-FR" sz="24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00174"/>
            <a:ext cx="8286808" cy="5286412"/>
          </a:xfrm>
        </p:spPr>
        <p:txBody>
          <a:bodyPr>
            <a:noAutofit/>
          </a:bodyPr>
          <a:lstStyle/>
          <a:p>
            <a:pPr algn="just">
              <a:buNone/>
              <a:defRPr lang="fr-FR"/>
            </a:pPr>
            <a:r>
              <a:rPr sz="2200" smtClean="0">
                <a:solidFill>
                  <a:schemeClr val="tx2"/>
                </a:solidFill>
              </a:rPr>
              <a:t> </a:t>
            </a: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r>
              <a:rPr sz="2200" smtClean="0">
                <a:solidFill>
                  <a:schemeClr val="tx2"/>
                </a:solidFill>
              </a:rPr>
              <a:t>	</a:t>
            </a:r>
          </a:p>
        </p:txBody>
      </p:sp>
      <p:sp>
        <p:nvSpPr>
          <p:cNvPr id="5" name="Rectangle 3"/>
          <p:cNvSpPr txBox="1">
            <a:spLocks noChangeArrowheads="1"/>
          </p:cNvSpPr>
          <p:nvPr>
            <p:custDataLst>
              <p:tags r:id="rId4"/>
            </p:custDataLst>
          </p:nvPr>
        </p:nvSpPr>
        <p:spPr>
          <a:xfrm>
            <a:off x="714348" y="1428736"/>
            <a:ext cx="8286808" cy="5143536"/>
          </a:xfrm>
          <a:prstGeom prst="rect">
            <a:avLst/>
          </a:prstGeom>
        </p:spPr>
        <p:txBody>
          <a:bodyPr vert="horz" lIns="91440" tIns="45720" rIns="91440" bIns="45720" rtlCol="0">
            <a:noAutofit/>
          </a:bodyPr>
          <a:lstStyle/>
          <a:p>
            <a:pPr marL="342900" lvl="0" indent="-342900" algn="just">
              <a:spcBef>
                <a:spcPct val="20000"/>
              </a:spcBef>
              <a:defRPr lang="fr-FR"/>
            </a:pPr>
            <a:r>
              <a:rPr sz="2200" smtClean="0">
                <a:solidFill>
                  <a:schemeClr val="tx2"/>
                </a:solidFill>
              </a:rPr>
              <a:t>Comme vous pouvez le constater, le schéma de la base est déjà fait. Les règles de passage au SQL sont assez simples :</a:t>
            </a:r>
          </a:p>
          <a:p>
            <a:pPr marL="342900" lvl="0" indent="-342900" algn="just">
              <a:spcBef>
                <a:spcPct val="20000"/>
              </a:spcBef>
              <a:defRPr lang="fr-FR"/>
            </a:pPr>
            <a:r>
              <a:rPr sz="2200" smtClean="0">
                <a:solidFill>
                  <a:schemeClr val="tx2"/>
                </a:solidFill>
              </a:rPr>
              <a:t>	• chaque relation devient une table</a:t>
            </a:r>
          </a:p>
          <a:p>
            <a:pPr marL="342900" lvl="0" indent="-342900" algn="just">
              <a:spcBef>
                <a:spcPct val="20000"/>
              </a:spcBef>
              <a:defRPr lang="fr-FR"/>
            </a:pPr>
            <a:r>
              <a:rPr sz="2200" smtClean="0">
                <a:solidFill>
                  <a:schemeClr val="tx2"/>
                </a:solidFill>
              </a:rPr>
              <a:t>	• chaque attribut de la relation devient une colonne de la table correspondante</a:t>
            </a:r>
          </a:p>
          <a:p>
            <a:pPr marL="342900" lvl="0" indent="-342900" algn="just">
              <a:spcBef>
                <a:spcPct val="20000"/>
              </a:spcBef>
              <a:defRPr lang="fr-FR"/>
            </a:pPr>
            <a:r>
              <a:rPr sz="2200" smtClean="0">
                <a:solidFill>
                  <a:schemeClr val="tx2"/>
                </a:solidFill>
              </a:rPr>
              <a:t>	• chaque clef primaire devient une PRIMARY KEY</a:t>
            </a:r>
          </a:p>
          <a:p>
            <a:pPr marL="342900" lvl="0" indent="-342900" algn="just">
              <a:spcBef>
                <a:spcPct val="20000"/>
              </a:spcBef>
              <a:defRPr lang="fr-FR"/>
            </a:pPr>
            <a:r>
              <a:rPr sz="2200" smtClean="0">
                <a:solidFill>
                  <a:schemeClr val="tx2"/>
                </a:solidFill>
              </a:rPr>
              <a:t>	• chaque clef étrangère devient une FOREIGN KEY</a:t>
            </a:r>
          </a:p>
          <a:p>
            <a:pPr marL="342900" lvl="0" indent="-342900" algn="just">
              <a:spcBef>
                <a:spcPct val="20000"/>
              </a:spcBef>
              <a:defRPr lang="fr-FR"/>
            </a:pPr>
            <a:r>
              <a:rPr sz="2200" smtClean="0">
                <a:solidFill>
                  <a:schemeClr val="tx2"/>
                </a:solidFill>
              </a:rPr>
              <a:t>Voici ce que cela donnerait :</a:t>
            </a:r>
          </a:p>
          <a:p>
            <a:pPr marL="342900" lvl="0" indent="-342900" algn="just">
              <a:spcBef>
                <a:spcPct val="20000"/>
              </a:spcBef>
              <a:defRPr lang="fr-FR"/>
            </a:pPr>
            <a:r>
              <a:rPr lang="en-US" sz="1600" dirty="0" smtClean="0">
                <a:latin typeface="Consolas" pitchFamily="49" charset="0"/>
              </a:rPr>
              <a:t>CREATE TABLE Pays (</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id_p</a:t>
            </a:r>
            <a:r>
              <a:rPr lang="en-US" sz="1600" dirty="0" smtClean="0">
                <a:latin typeface="Consolas" pitchFamily="49" charset="0"/>
              </a:rPr>
              <a:t> INT NOT NULL,</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nom_p</a:t>
            </a:r>
            <a:r>
              <a:rPr lang="en-US" sz="1600" dirty="0" smtClean="0">
                <a:latin typeface="Consolas" pitchFamily="49" charset="0"/>
              </a:rPr>
              <a:t> VARCHAR(50),</a:t>
            </a:r>
          </a:p>
          <a:p>
            <a:pPr marL="342900" lvl="0" indent="-342900" algn="just">
              <a:spcBef>
                <a:spcPct val="20000"/>
              </a:spcBef>
              <a:defRPr lang="fr-FR"/>
            </a:pPr>
            <a:r>
              <a:rPr lang="en-US" sz="1600" dirty="0" smtClean="0">
                <a:latin typeface="Consolas" pitchFamily="49" charset="0"/>
              </a:rPr>
              <a:t>	PRIMARY KEY (</a:t>
            </a:r>
            <a:r>
              <a:rPr lang="en-US" sz="1600" dirty="0" err="1" smtClean="0">
                <a:latin typeface="Consolas" pitchFamily="49" charset="0"/>
              </a:rPr>
              <a:t>id_p</a:t>
            </a:r>
            <a:r>
              <a:rPr lang="en-US" sz="1600" dirty="0" smtClean="0">
                <a:latin typeface="Consolas" pitchFamily="49" charset="0"/>
              </a:rPr>
              <a:t>)</a:t>
            </a:r>
          </a:p>
          <a:p>
            <a:pPr marL="342900" lvl="0" indent="-342900" algn="just">
              <a:spcBef>
                <a:spcPct val="20000"/>
              </a:spcBef>
              <a:defRPr lang="fr-FR"/>
            </a:pPr>
            <a:r>
              <a:rPr lang="en-US" sz="1600" dirty="0" smtClean="0">
                <a:latin typeface="Consolas" pitchFamily="49" charset="0"/>
              </a:rPr>
              <a:t>);</a:t>
            </a:r>
            <a:endParaRPr sz="1600" smtClean="0">
              <a:latin typeface="Consolas" pitchFamily="49" charset="0"/>
            </a:endParaRPr>
          </a:p>
        </p:txBody>
      </p:sp>
      <p:sp>
        <p:nvSpPr>
          <p:cNvPr id="6" name="Espace réservé du numéro de diapositive 5"/>
          <p:cNvSpPr>
            <a:spLocks noGrp="1"/>
          </p:cNvSpPr>
          <p:nvPr>
            <p:ph type="sldNum" sz="quarter" idx="12"/>
          </p:nvPr>
        </p:nvSpPr>
        <p:spPr/>
        <p:txBody>
          <a:bodyPr/>
          <a:lstStyle/>
          <a:p>
            <a:fld id="{33D6E5A2-EC83-451F-A719-9AC1370DD5CF}" type="slidenum">
              <a:rPr lang="fr-FR" smtClean="0"/>
              <a:pPr/>
              <a:t>42</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1285884"/>
          </a:xfrm>
        </p:spPr>
        <p:txBody>
          <a:bodyPr>
            <a:noAutofit/>
          </a:bodyPr>
          <a:lstStyle/>
          <a:p>
            <a:pPr>
              <a:defRPr lang="fr-FR"/>
            </a:pPr>
            <a:r>
              <a:rPr sz="4000" smtClean="0"/>
              <a:t>Le passage du MCD au MLD et SQL - </a:t>
            </a:r>
            <a:r>
              <a:rPr sz="2400" smtClean="0">
                <a:solidFill>
                  <a:srgbClr val="FF0000"/>
                </a:solidFill>
              </a:rPr>
              <a:t>Élaboration du MLD et passage au SQL (Suite)</a:t>
            </a:r>
            <a:endParaRPr lang="fr-FR" sz="24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00174"/>
            <a:ext cx="8286808" cy="5286412"/>
          </a:xfrm>
        </p:spPr>
        <p:txBody>
          <a:bodyPr>
            <a:noAutofit/>
          </a:bodyPr>
          <a:lstStyle/>
          <a:p>
            <a:pPr algn="just">
              <a:buNone/>
              <a:defRPr lang="fr-FR"/>
            </a:pPr>
            <a:r>
              <a:rPr sz="2200" smtClean="0">
                <a:solidFill>
                  <a:schemeClr val="tx2"/>
                </a:solidFill>
              </a:rPr>
              <a:t> </a:t>
            </a: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r>
              <a:rPr sz="2200" smtClean="0">
                <a:solidFill>
                  <a:schemeClr val="tx2"/>
                </a:solidFill>
              </a:rPr>
              <a:t>	</a:t>
            </a:r>
          </a:p>
        </p:txBody>
      </p:sp>
      <p:sp>
        <p:nvSpPr>
          <p:cNvPr id="5" name="Rectangle 3"/>
          <p:cNvSpPr txBox="1">
            <a:spLocks noChangeArrowheads="1"/>
          </p:cNvSpPr>
          <p:nvPr>
            <p:custDataLst>
              <p:tags r:id="rId4"/>
            </p:custDataLst>
          </p:nvPr>
        </p:nvSpPr>
        <p:spPr>
          <a:xfrm>
            <a:off x="714348" y="1428736"/>
            <a:ext cx="8286808" cy="5143536"/>
          </a:xfrm>
          <a:prstGeom prst="rect">
            <a:avLst/>
          </a:prstGeom>
        </p:spPr>
        <p:txBody>
          <a:bodyPr vert="horz" lIns="91440" tIns="45720" rIns="91440" bIns="45720" rtlCol="0">
            <a:noAutofit/>
          </a:bodyPr>
          <a:lstStyle/>
          <a:p>
            <a:pPr marL="342900" lvl="0" indent="-342900" algn="just">
              <a:spcBef>
                <a:spcPct val="20000"/>
              </a:spcBef>
              <a:defRPr lang="fr-FR"/>
            </a:pPr>
            <a:r>
              <a:rPr lang="en-US" sz="1600" dirty="0" smtClean="0">
                <a:latin typeface="Consolas" pitchFamily="49" charset="0"/>
              </a:rPr>
              <a:t>CREATE TABLE Auteur (</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id_a</a:t>
            </a:r>
            <a:r>
              <a:rPr lang="en-US" sz="1600" dirty="0" smtClean="0">
                <a:latin typeface="Consolas" pitchFamily="49" charset="0"/>
              </a:rPr>
              <a:t> INT NOT NULL,</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nom_a</a:t>
            </a:r>
            <a:r>
              <a:rPr lang="en-US" sz="1600" dirty="0" smtClean="0">
                <a:latin typeface="Consolas" pitchFamily="49" charset="0"/>
              </a:rPr>
              <a:t> VARCHAR (30),</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prenom_a</a:t>
            </a:r>
            <a:r>
              <a:rPr lang="en-US" sz="1600" dirty="0" smtClean="0">
                <a:latin typeface="Consolas" pitchFamily="49" charset="0"/>
              </a:rPr>
              <a:t> VARCHAR (30),</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date_naissance_a</a:t>
            </a:r>
            <a:r>
              <a:rPr lang="en-US" sz="1600" dirty="0" smtClean="0">
                <a:latin typeface="Consolas" pitchFamily="49" charset="0"/>
              </a:rPr>
              <a:t> DATE,</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id_p</a:t>
            </a:r>
            <a:r>
              <a:rPr lang="en-US" sz="1600" dirty="0" smtClean="0">
                <a:latin typeface="Consolas" pitchFamily="49" charset="0"/>
              </a:rPr>
              <a:t> INT NOT NULL,</a:t>
            </a:r>
          </a:p>
          <a:p>
            <a:pPr marL="342900" lvl="0" indent="-342900" algn="just">
              <a:spcBef>
                <a:spcPct val="20000"/>
              </a:spcBef>
              <a:defRPr lang="fr-FR"/>
            </a:pPr>
            <a:r>
              <a:rPr lang="en-US" sz="1600" dirty="0" smtClean="0">
                <a:latin typeface="Consolas" pitchFamily="49" charset="0"/>
              </a:rPr>
              <a:t>	FOREIGN KEY (</a:t>
            </a:r>
            <a:r>
              <a:rPr lang="en-US" sz="1600" dirty="0" err="1" smtClean="0">
                <a:latin typeface="Consolas" pitchFamily="49" charset="0"/>
              </a:rPr>
              <a:t>id_p</a:t>
            </a:r>
            <a:r>
              <a:rPr lang="en-US" sz="1600" dirty="0" smtClean="0">
                <a:latin typeface="Consolas" pitchFamily="49" charset="0"/>
              </a:rPr>
              <a:t>) REFERENCES Pays(</a:t>
            </a:r>
            <a:r>
              <a:rPr lang="en-US" sz="1600" dirty="0" err="1" smtClean="0">
                <a:latin typeface="Consolas" pitchFamily="49" charset="0"/>
              </a:rPr>
              <a:t>id_p</a:t>
            </a:r>
            <a:r>
              <a:rPr lang="en-US" sz="1600" dirty="0" smtClean="0">
                <a:latin typeface="Consolas" pitchFamily="49" charset="0"/>
              </a:rPr>
              <a:t>),</a:t>
            </a:r>
          </a:p>
          <a:p>
            <a:pPr marL="342900" lvl="0" indent="-342900" algn="just">
              <a:spcBef>
                <a:spcPct val="20000"/>
              </a:spcBef>
              <a:defRPr lang="fr-FR"/>
            </a:pPr>
            <a:r>
              <a:rPr lang="en-US" sz="1600" dirty="0" smtClean="0">
                <a:latin typeface="Consolas" pitchFamily="49" charset="0"/>
              </a:rPr>
              <a:t>	PRIMARY KEY (</a:t>
            </a:r>
            <a:r>
              <a:rPr lang="en-US" sz="1600" dirty="0" err="1" smtClean="0">
                <a:latin typeface="Consolas" pitchFamily="49" charset="0"/>
              </a:rPr>
              <a:t>id_a</a:t>
            </a:r>
            <a:r>
              <a:rPr lang="en-US" sz="1600" dirty="0" smtClean="0">
                <a:latin typeface="Consolas" pitchFamily="49" charset="0"/>
              </a:rPr>
              <a:t>)</a:t>
            </a:r>
          </a:p>
          <a:p>
            <a:pPr marL="342900" lvl="0" indent="-342900" algn="just">
              <a:spcBef>
                <a:spcPct val="20000"/>
              </a:spcBef>
              <a:defRPr lang="fr-FR"/>
            </a:pPr>
            <a:r>
              <a:rPr lang="en-US" sz="1600" dirty="0" smtClean="0">
                <a:latin typeface="Consolas" pitchFamily="49" charset="0"/>
              </a:rPr>
              <a:t>);</a:t>
            </a:r>
          </a:p>
          <a:p>
            <a:pPr marL="342900" lvl="0" indent="-342900" algn="just">
              <a:spcBef>
                <a:spcPct val="20000"/>
              </a:spcBef>
              <a:defRPr lang="fr-FR"/>
            </a:pPr>
            <a:endParaRPr lang="en-US" sz="1600" dirty="0" smtClean="0">
              <a:latin typeface="Consolas" pitchFamily="49" charset="0"/>
            </a:endParaRPr>
          </a:p>
          <a:p>
            <a:pPr marL="342900" lvl="0" indent="-342900" algn="just">
              <a:spcBef>
                <a:spcPct val="20000"/>
              </a:spcBef>
              <a:defRPr lang="fr-FR"/>
            </a:pPr>
            <a:r>
              <a:rPr lang="en-US" sz="1600" dirty="0" smtClean="0">
                <a:latin typeface="Consolas" pitchFamily="49" charset="0"/>
              </a:rPr>
              <a:t>CREATE TABLE </a:t>
            </a:r>
            <a:r>
              <a:rPr lang="en-US" sz="1600" dirty="0" err="1" smtClean="0">
                <a:latin typeface="Consolas" pitchFamily="49" charset="0"/>
              </a:rPr>
              <a:t>TypeLivre</a:t>
            </a:r>
            <a:r>
              <a:rPr lang="en-US" sz="1600" dirty="0" smtClean="0">
                <a:latin typeface="Consolas" pitchFamily="49" charset="0"/>
              </a:rPr>
              <a:t> (</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id_t</a:t>
            </a:r>
            <a:r>
              <a:rPr lang="en-US" sz="1600" dirty="0" smtClean="0">
                <a:latin typeface="Consolas" pitchFamily="49" charset="0"/>
              </a:rPr>
              <a:t> INT NOT NULL,</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libelle_t</a:t>
            </a:r>
            <a:r>
              <a:rPr lang="en-US" sz="1600" dirty="0" smtClean="0">
                <a:latin typeface="Consolas" pitchFamily="49" charset="0"/>
              </a:rPr>
              <a:t> VARCHAR (30),</a:t>
            </a:r>
          </a:p>
          <a:p>
            <a:pPr marL="342900" lvl="0" indent="-342900" algn="just">
              <a:spcBef>
                <a:spcPct val="20000"/>
              </a:spcBef>
              <a:defRPr lang="fr-FR"/>
            </a:pPr>
            <a:r>
              <a:rPr lang="en-US" sz="1600" dirty="0" smtClean="0">
                <a:latin typeface="Consolas" pitchFamily="49" charset="0"/>
              </a:rPr>
              <a:t>	PRIMARY KEY (</a:t>
            </a:r>
            <a:r>
              <a:rPr lang="en-US" sz="1600" dirty="0" err="1" smtClean="0">
                <a:latin typeface="Consolas" pitchFamily="49" charset="0"/>
              </a:rPr>
              <a:t>id_t</a:t>
            </a:r>
            <a:r>
              <a:rPr lang="en-US" sz="1600" dirty="0" smtClean="0">
                <a:latin typeface="Consolas" pitchFamily="49" charset="0"/>
              </a:rPr>
              <a:t>)</a:t>
            </a:r>
          </a:p>
          <a:p>
            <a:pPr marL="342900" lvl="0" indent="-342900" algn="just">
              <a:spcBef>
                <a:spcPct val="20000"/>
              </a:spcBef>
              <a:defRPr lang="fr-FR"/>
            </a:pPr>
            <a:r>
              <a:rPr lang="en-US" sz="1600" dirty="0" smtClean="0">
                <a:latin typeface="Consolas" pitchFamily="49" charset="0"/>
              </a:rPr>
              <a:t>);</a:t>
            </a:r>
          </a:p>
        </p:txBody>
      </p:sp>
      <p:sp>
        <p:nvSpPr>
          <p:cNvPr id="6" name="Espace réservé du numéro de diapositive 5"/>
          <p:cNvSpPr>
            <a:spLocks noGrp="1"/>
          </p:cNvSpPr>
          <p:nvPr>
            <p:ph type="sldNum" sz="quarter" idx="12"/>
          </p:nvPr>
        </p:nvSpPr>
        <p:spPr/>
        <p:txBody>
          <a:bodyPr/>
          <a:lstStyle/>
          <a:p>
            <a:fld id="{33D6E5A2-EC83-451F-A719-9AC1370DD5CF}" type="slidenum">
              <a:rPr lang="fr-FR" smtClean="0"/>
              <a:pPr/>
              <a:t>43</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1285884"/>
          </a:xfrm>
        </p:spPr>
        <p:txBody>
          <a:bodyPr>
            <a:noAutofit/>
          </a:bodyPr>
          <a:lstStyle/>
          <a:p>
            <a:pPr>
              <a:defRPr lang="fr-FR"/>
            </a:pPr>
            <a:r>
              <a:rPr sz="4000" smtClean="0"/>
              <a:t>Le passage du MCD au MLD et SQL - </a:t>
            </a:r>
            <a:r>
              <a:rPr sz="2400" smtClean="0">
                <a:solidFill>
                  <a:srgbClr val="FF0000"/>
                </a:solidFill>
              </a:rPr>
              <a:t>Élaboration du MLD et passage au SQL (Suite)</a:t>
            </a:r>
            <a:endParaRPr lang="fr-FR" sz="24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00174"/>
            <a:ext cx="8286808" cy="5286412"/>
          </a:xfrm>
        </p:spPr>
        <p:txBody>
          <a:bodyPr>
            <a:noAutofit/>
          </a:bodyPr>
          <a:lstStyle/>
          <a:p>
            <a:pPr algn="just">
              <a:buNone/>
              <a:defRPr lang="fr-FR"/>
            </a:pPr>
            <a:r>
              <a:rPr sz="2200" smtClean="0">
                <a:solidFill>
                  <a:schemeClr val="tx2"/>
                </a:solidFill>
              </a:rPr>
              <a:t> </a:t>
            </a: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r>
              <a:rPr sz="2200" smtClean="0">
                <a:solidFill>
                  <a:schemeClr val="tx2"/>
                </a:solidFill>
              </a:rPr>
              <a:t>	</a:t>
            </a:r>
          </a:p>
        </p:txBody>
      </p:sp>
      <p:sp>
        <p:nvSpPr>
          <p:cNvPr id="5" name="Rectangle 3"/>
          <p:cNvSpPr txBox="1">
            <a:spLocks noChangeArrowheads="1"/>
          </p:cNvSpPr>
          <p:nvPr>
            <p:custDataLst>
              <p:tags r:id="rId4"/>
            </p:custDataLst>
          </p:nvPr>
        </p:nvSpPr>
        <p:spPr>
          <a:xfrm>
            <a:off x="714348" y="1428736"/>
            <a:ext cx="8286808" cy="5143536"/>
          </a:xfrm>
          <a:prstGeom prst="rect">
            <a:avLst/>
          </a:prstGeom>
        </p:spPr>
        <p:txBody>
          <a:bodyPr vert="horz" lIns="91440" tIns="45720" rIns="91440" bIns="45720" rtlCol="0">
            <a:noAutofit/>
          </a:bodyPr>
          <a:lstStyle/>
          <a:p>
            <a:pPr marL="342900" lvl="0" indent="-342900" algn="just">
              <a:spcBef>
                <a:spcPct val="20000"/>
              </a:spcBef>
              <a:defRPr lang="fr-FR"/>
            </a:pPr>
            <a:r>
              <a:rPr lang="en-US" sz="1600" dirty="0" smtClean="0">
                <a:latin typeface="Consolas" pitchFamily="49" charset="0"/>
              </a:rPr>
              <a:t>CREATE TABLE </a:t>
            </a:r>
            <a:r>
              <a:rPr lang="en-US" sz="1600" dirty="0" err="1" smtClean="0">
                <a:latin typeface="Consolas" pitchFamily="49" charset="0"/>
              </a:rPr>
              <a:t>Livre</a:t>
            </a:r>
            <a:r>
              <a:rPr lang="en-US" sz="1600" dirty="0" smtClean="0">
                <a:latin typeface="Consolas" pitchFamily="49" charset="0"/>
              </a:rPr>
              <a:t> (</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id_l</a:t>
            </a:r>
            <a:r>
              <a:rPr lang="en-US" sz="1600" dirty="0" smtClean="0">
                <a:latin typeface="Consolas" pitchFamily="49" charset="0"/>
              </a:rPr>
              <a:t> INT NOT NULL,</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titre_l</a:t>
            </a:r>
            <a:r>
              <a:rPr lang="en-US" sz="1600" dirty="0" smtClean="0">
                <a:latin typeface="Consolas" pitchFamily="49" charset="0"/>
              </a:rPr>
              <a:t> VARCHAR (254),</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annee_l</a:t>
            </a:r>
            <a:r>
              <a:rPr lang="en-US" sz="1600" dirty="0" smtClean="0">
                <a:latin typeface="Consolas" pitchFamily="49" charset="0"/>
              </a:rPr>
              <a:t> VARCHAR (4),</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resume_l</a:t>
            </a:r>
            <a:r>
              <a:rPr lang="en-US" sz="1600" dirty="0" smtClean="0">
                <a:latin typeface="Consolas" pitchFamily="49" charset="0"/>
              </a:rPr>
              <a:t> TEXT,</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id_t</a:t>
            </a:r>
            <a:r>
              <a:rPr lang="en-US" sz="1600" dirty="0" smtClean="0">
                <a:latin typeface="Consolas" pitchFamily="49" charset="0"/>
              </a:rPr>
              <a:t> INT NOT NULL,</a:t>
            </a:r>
          </a:p>
          <a:p>
            <a:pPr marL="342900" lvl="0" indent="-342900" algn="just">
              <a:spcBef>
                <a:spcPct val="20000"/>
              </a:spcBef>
              <a:defRPr lang="fr-FR"/>
            </a:pPr>
            <a:r>
              <a:rPr lang="en-US" sz="1600" dirty="0" smtClean="0">
                <a:latin typeface="Consolas" pitchFamily="49" charset="0"/>
              </a:rPr>
              <a:t>	FOREIGN KEY (</a:t>
            </a:r>
            <a:r>
              <a:rPr lang="en-US" sz="1600" dirty="0" err="1" smtClean="0">
                <a:latin typeface="Consolas" pitchFamily="49" charset="0"/>
              </a:rPr>
              <a:t>id_t</a:t>
            </a:r>
            <a:r>
              <a:rPr lang="en-US" sz="1600" dirty="0" smtClean="0">
                <a:latin typeface="Consolas" pitchFamily="49" charset="0"/>
              </a:rPr>
              <a:t>) REFERENCES </a:t>
            </a:r>
            <a:r>
              <a:rPr lang="en-US" sz="1600" dirty="0" err="1" smtClean="0">
                <a:latin typeface="Consolas" pitchFamily="49" charset="0"/>
              </a:rPr>
              <a:t>TypeLivre</a:t>
            </a:r>
            <a:r>
              <a:rPr lang="en-US" sz="1600" dirty="0" smtClean="0">
                <a:latin typeface="Consolas" pitchFamily="49" charset="0"/>
              </a:rPr>
              <a:t>(</a:t>
            </a:r>
            <a:r>
              <a:rPr lang="en-US" sz="1600" dirty="0" err="1" smtClean="0">
                <a:latin typeface="Consolas" pitchFamily="49" charset="0"/>
              </a:rPr>
              <a:t>id_t</a:t>
            </a:r>
            <a:r>
              <a:rPr lang="en-US" sz="1600" dirty="0" smtClean="0">
                <a:latin typeface="Consolas" pitchFamily="49" charset="0"/>
              </a:rPr>
              <a:t>),</a:t>
            </a:r>
          </a:p>
          <a:p>
            <a:pPr marL="342900" lvl="0" indent="-342900" algn="just">
              <a:spcBef>
                <a:spcPct val="20000"/>
              </a:spcBef>
              <a:defRPr lang="fr-FR"/>
            </a:pPr>
            <a:r>
              <a:rPr lang="en-US" sz="1600" dirty="0" smtClean="0">
                <a:latin typeface="Consolas" pitchFamily="49" charset="0"/>
              </a:rPr>
              <a:t>	PRIMARY KEY (</a:t>
            </a:r>
            <a:r>
              <a:rPr lang="en-US" sz="1600" dirty="0" err="1" smtClean="0">
                <a:latin typeface="Consolas" pitchFamily="49" charset="0"/>
              </a:rPr>
              <a:t>id_l</a:t>
            </a:r>
            <a:r>
              <a:rPr lang="en-US" sz="1600" dirty="0" smtClean="0">
                <a:latin typeface="Consolas" pitchFamily="49" charset="0"/>
              </a:rPr>
              <a:t>)</a:t>
            </a:r>
          </a:p>
          <a:p>
            <a:pPr marL="342900" lvl="0" indent="-342900" algn="just">
              <a:spcBef>
                <a:spcPct val="20000"/>
              </a:spcBef>
              <a:defRPr lang="fr-FR"/>
            </a:pPr>
            <a:r>
              <a:rPr lang="en-US" sz="1600" dirty="0" smtClean="0">
                <a:latin typeface="Consolas" pitchFamily="49" charset="0"/>
              </a:rPr>
              <a:t>);</a:t>
            </a:r>
          </a:p>
          <a:p>
            <a:pPr marL="342900" lvl="0" indent="-342900" algn="just">
              <a:spcBef>
                <a:spcPct val="20000"/>
              </a:spcBef>
              <a:defRPr lang="fr-FR"/>
            </a:pPr>
            <a:endParaRPr lang="en-US" sz="1600" dirty="0" smtClean="0">
              <a:latin typeface="Consolas" pitchFamily="49" charset="0"/>
            </a:endParaRPr>
          </a:p>
          <a:p>
            <a:pPr marL="342900" lvl="0" indent="-342900" algn="just">
              <a:spcBef>
                <a:spcPct val="20000"/>
              </a:spcBef>
              <a:defRPr lang="fr-FR"/>
            </a:pPr>
            <a:r>
              <a:rPr lang="en-US" sz="1600" dirty="0" smtClean="0">
                <a:latin typeface="Consolas" pitchFamily="49" charset="0"/>
              </a:rPr>
              <a:t>CREATE TABLE </a:t>
            </a:r>
            <a:r>
              <a:rPr lang="en-US" sz="1600" dirty="0" err="1" smtClean="0">
                <a:latin typeface="Consolas" pitchFamily="49" charset="0"/>
              </a:rPr>
              <a:t>Rediger</a:t>
            </a:r>
            <a:r>
              <a:rPr lang="en-US" sz="1600" dirty="0" smtClean="0">
                <a:latin typeface="Consolas" pitchFamily="49" charset="0"/>
              </a:rPr>
              <a:t> (</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id_a</a:t>
            </a:r>
            <a:r>
              <a:rPr lang="en-US" sz="1600" dirty="0" smtClean="0">
                <a:latin typeface="Consolas" pitchFamily="49" charset="0"/>
              </a:rPr>
              <a:t> INT NOT NULL,</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id_l</a:t>
            </a:r>
            <a:r>
              <a:rPr lang="en-US" sz="1600" dirty="0" smtClean="0">
                <a:latin typeface="Consolas" pitchFamily="49" charset="0"/>
              </a:rPr>
              <a:t> INT NOT NULL,</a:t>
            </a:r>
          </a:p>
          <a:p>
            <a:pPr marL="342900" lvl="0" indent="-342900" algn="just">
              <a:spcBef>
                <a:spcPct val="20000"/>
              </a:spcBef>
              <a:defRPr lang="fr-FR"/>
            </a:pPr>
            <a:r>
              <a:rPr lang="en-US" sz="1600" dirty="0" smtClean="0">
                <a:latin typeface="Consolas" pitchFamily="49" charset="0"/>
              </a:rPr>
              <a:t>	FOREIGN KEY (</a:t>
            </a:r>
            <a:r>
              <a:rPr lang="en-US" sz="1600" dirty="0" err="1" smtClean="0">
                <a:latin typeface="Consolas" pitchFamily="49" charset="0"/>
              </a:rPr>
              <a:t>id_a</a:t>
            </a:r>
            <a:r>
              <a:rPr lang="en-US" sz="1600" dirty="0" smtClean="0">
                <a:latin typeface="Consolas" pitchFamily="49" charset="0"/>
              </a:rPr>
              <a:t>) REFERENCES Auteur(</a:t>
            </a:r>
            <a:r>
              <a:rPr lang="en-US" sz="1600" dirty="0" err="1" smtClean="0">
                <a:latin typeface="Consolas" pitchFamily="49" charset="0"/>
              </a:rPr>
              <a:t>id_a</a:t>
            </a:r>
            <a:r>
              <a:rPr lang="en-US" sz="1600" dirty="0" smtClean="0">
                <a:latin typeface="Consolas" pitchFamily="49" charset="0"/>
              </a:rPr>
              <a:t>),</a:t>
            </a:r>
          </a:p>
          <a:p>
            <a:pPr marL="342900" lvl="0" indent="-342900" algn="just">
              <a:spcBef>
                <a:spcPct val="20000"/>
              </a:spcBef>
              <a:defRPr lang="fr-FR"/>
            </a:pPr>
            <a:r>
              <a:rPr lang="en-US" sz="1600" dirty="0" smtClean="0">
                <a:latin typeface="Consolas" pitchFamily="49" charset="0"/>
              </a:rPr>
              <a:t>	FOREIGN KEY (</a:t>
            </a:r>
            <a:r>
              <a:rPr lang="en-US" sz="1600" dirty="0" err="1" smtClean="0">
                <a:latin typeface="Consolas" pitchFamily="49" charset="0"/>
              </a:rPr>
              <a:t>id_l</a:t>
            </a:r>
            <a:r>
              <a:rPr lang="en-US" sz="1600" dirty="0" smtClean="0">
                <a:latin typeface="Consolas" pitchFamily="49" charset="0"/>
              </a:rPr>
              <a:t>) REFERENCES </a:t>
            </a:r>
            <a:r>
              <a:rPr lang="en-US" sz="1600" dirty="0" err="1" smtClean="0">
                <a:latin typeface="Consolas" pitchFamily="49" charset="0"/>
              </a:rPr>
              <a:t>Livre</a:t>
            </a:r>
            <a:r>
              <a:rPr lang="en-US" sz="1600" dirty="0" smtClean="0">
                <a:latin typeface="Consolas" pitchFamily="49" charset="0"/>
              </a:rPr>
              <a:t> (</a:t>
            </a:r>
            <a:r>
              <a:rPr lang="en-US" sz="1600" dirty="0" err="1" smtClean="0">
                <a:latin typeface="Consolas" pitchFamily="49" charset="0"/>
              </a:rPr>
              <a:t>id_l</a:t>
            </a:r>
            <a:r>
              <a:rPr lang="en-US" sz="1600" dirty="0" smtClean="0">
                <a:latin typeface="Consolas" pitchFamily="49" charset="0"/>
              </a:rPr>
              <a:t>),</a:t>
            </a:r>
          </a:p>
          <a:p>
            <a:pPr marL="342900" lvl="0" indent="-342900" algn="just">
              <a:spcBef>
                <a:spcPct val="20000"/>
              </a:spcBef>
              <a:defRPr lang="fr-FR"/>
            </a:pPr>
            <a:r>
              <a:rPr lang="en-US" sz="1600" dirty="0" smtClean="0">
                <a:latin typeface="Consolas" pitchFamily="49" charset="0"/>
              </a:rPr>
              <a:t>	PRIMARY KEY (</a:t>
            </a:r>
            <a:r>
              <a:rPr lang="en-US" sz="1600" dirty="0" err="1" smtClean="0">
                <a:latin typeface="Consolas" pitchFamily="49" charset="0"/>
              </a:rPr>
              <a:t>id_a</a:t>
            </a:r>
            <a:r>
              <a:rPr lang="en-US" sz="1600" dirty="0" smtClean="0">
                <a:latin typeface="Consolas" pitchFamily="49" charset="0"/>
              </a:rPr>
              <a:t>, </a:t>
            </a:r>
            <a:r>
              <a:rPr lang="en-US" sz="1600" dirty="0" err="1" smtClean="0">
                <a:latin typeface="Consolas" pitchFamily="49" charset="0"/>
              </a:rPr>
              <a:t>id_l</a:t>
            </a:r>
            <a:r>
              <a:rPr lang="en-US" sz="1600" dirty="0" smtClean="0">
                <a:latin typeface="Consolas" pitchFamily="49" charset="0"/>
              </a:rPr>
              <a:t>)</a:t>
            </a:r>
          </a:p>
          <a:p>
            <a:pPr marL="342900" lvl="0" indent="-342900" algn="just">
              <a:spcBef>
                <a:spcPct val="20000"/>
              </a:spcBef>
              <a:defRPr lang="fr-FR"/>
            </a:pPr>
            <a:r>
              <a:rPr lang="en-US" sz="1600" dirty="0" smtClean="0">
                <a:latin typeface="Consolas" pitchFamily="49" charset="0"/>
              </a:rPr>
              <a:t>);</a:t>
            </a:r>
          </a:p>
        </p:txBody>
      </p:sp>
      <p:sp>
        <p:nvSpPr>
          <p:cNvPr id="6" name="Espace réservé du numéro de diapositive 5"/>
          <p:cNvSpPr>
            <a:spLocks noGrp="1"/>
          </p:cNvSpPr>
          <p:nvPr>
            <p:ph type="sldNum" sz="quarter" idx="12"/>
          </p:nvPr>
        </p:nvSpPr>
        <p:spPr/>
        <p:txBody>
          <a:bodyPr/>
          <a:lstStyle/>
          <a:p>
            <a:fld id="{33D6E5A2-EC83-451F-A719-9AC1370DD5CF}" type="slidenum">
              <a:rPr lang="fr-FR" smtClean="0"/>
              <a:pPr/>
              <a:t>44</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1285884"/>
          </a:xfrm>
        </p:spPr>
        <p:txBody>
          <a:bodyPr>
            <a:noAutofit/>
          </a:bodyPr>
          <a:lstStyle/>
          <a:p>
            <a:pPr>
              <a:defRPr lang="fr-FR"/>
            </a:pPr>
            <a:r>
              <a:rPr sz="4000" smtClean="0"/>
              <a:t>Le passage du MCD au MLD et SQL - </a:t>
            </a:r>
            <a:r>
              <a:rPr sz="2400" smtClean="0">
                <a:solidFill>
                  <a:srgbClr val="FF0000"/>
                </a:solidFill>
              </a:rPr>
              <a:t>Élaboration du MLD et passage au SQL (Suite)</a:t>
            </a:r>
            <a:endParaRPr lang="fr-FR" sz="24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00174"/>
            <a:ext cx="8286808" cy="5286412"/>
          </a:xfrm>
        </p:spPr>
        <p:txBody>
          <a:bodyPr>
            <a:noAutofit/>
          </a:bodyPr>
          <a:lstStyle/>
          <a:p>
            <a:pPr algn="just">
              <a:buNone/>
              <a:defRPr lang="fr-FR"/>
            </a:pPr>
            <a:r>
              <a:rPr sz="2200" smtClean="0">
                <a:solidFill>
                  <a:schemeClr val="tx2"/>
                </a:solidFill>
              </a:rPr>
              <a:t> </a:t>
            </a: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r>
              <a:rPr sz="2200" smtClean="0">
                <a:solidFill>
                  <a:schemeClr val="tx2"/>
                </a:solidFill>
              </a:rPr>
              <a:t>	</a:t>
            </a:r>
          </a:p>
        </p:txBody>
      </p:sp>
      <p:sp>
        <p:nvSpPr>
          <p:cNvPr id="5" name="Rectangle 3"/>
          <p:cNvSpPr txBox="1">
            <a:spLocks noChangeArrowheads="1"/>
          </p:cNvSpPr>
          <p:nvPr>
            <p:custDataLst>
              <p:tags r:id="rId4"/>
            </p:custDataLst>
          </p:nvPr>
        </p:nvSpPr>
        <p:spPr>
          <a:xfrm>
            <a:off x="714348" y="1428736"/>
            <a:ext cx="8286808" cy="5143536"/>
          </a:xfrm>
          <a:prstGeom prst="rect">
            <a:avLst/>
          </a:prstGeom>
        </p:spPr>
        <p:txBody>
          <a:bodyPr vert="horz" lIns="91440" tIns="45720" rIns="91440" bIns="45720" rtlCol="0">
            <a:noAutofit/>
          </a:bodyPr>
          <a:lstStyle/>
          <a:p>
            <a:pPr marL="342900" lvl="0" indent="-342900" algn="just">
              <a:spcBef>
                <a:spcPct val="20000"/>
              </a:spcBef>
              <a:defRPr lang="fr-FR"/>
            </a:pPr>
            <a:r>
              <a:rPr lang="en-US" sz="1600" dirty="0" smtClean="0">
                <a:latin typeface="Consolas" pitchFamily="49" charset="0"/>
              </a:rPr>
              <a:t>CREATE TABLE Edition (</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id_ed</a:t>
            </a:r>
            <a:r>
              <a:rPr lang="en-US" sz="1600" dirty="0" smtClean="0">
                <a:latin typeface="Consolas" pitchFamily="49" charset="0"/>
              </a:rPr>
              <a:t> INT NOT NULL,</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nom_ed</a:t>
            </a:r>
            <a:r>
              <a:rPr lang="en-US" sz="1600" dirty="0" smtClean="0">
                <a:latin typeface="Consolas" pitchFamily="49" charset="0"/>
              </a:rPr>
              <a:t> VARCHAR (254),</a:t>
            </a:r>
          </a:p>
          <a:p>
            <a:pPr marL="342900" lvl="0" indent="-342900" algn="just">
              <a:spcBef>
                <a:spcPct val="20000"/>
              </a:spcBef>
              <a:defRPr lang="fr-FR"/>
            </a:pPr>
            <a:r>
              <a:rPr lang="en-US" sz="1600" dirty="0" smtClean="0">
                <a:latin typeface="Consolas" pitchFamily="49" charset="0"/>
              </a:rPr>
              <a:t>	PRIMARY KEY (</a:t>
            </a:r>
            <a:r>
              <a:rPr lang="en-US" sz="1600" dirty="0" err="1" smtClean="0">
                <a:latin typeface="Consolas" pitchFamily="49" charset="0"/>
              </a:rPr>
              <a:t>id_ed</a:t>
            </a:r>
            <a:r>
              <a:rPr lang="en-US" sz="1600" dirty="0" smtClean="0">
                <a:latin typeface="Consolas" pitchFamily="49" charset="0"/>
              </a:rPr>
              <a:t>)</a:t>
            </a:r>
          </a:p>
          <a:p>
            <a:pPr marL="342900" lvl="0" indent="-342900" algn="just">
              <a:spcBef>
                <a:spcPct val="20000"/>
              </a:spcBef>
              <a:defRPr lang="fr-FR"/>
            </a:pPr>
            <a:r>
              <a:rPr lang="en-US" sz="1600" dirty="0" smtClean="0">
                <a:latin typeface="Consolas" pitchFamily="49" charset="0"/>
              </a:rPr>
              <a:t>);</a:t>
            </a:r>
          </a:p>
          <a:p>
            <a:pPr marL="342900" lvl="0" indent="-342900" algn="just">
              <a:spcBef>
                <a:spcPct val="20000"/>
              </a:spcBef>
              <a:defRPr lang="fr-FR"/>
            </a:pPr>
            <a:endParaRPr lang="en-US" sz="1600" dirty="0" smtClean="0">
              <a:latin typeface="Consolas" pitchFamily="49" charset="0"/>
            </a:endParaRPr>
          </a:p>
          <a:p>
            <a:pPr marL="342900" lvl="0" indent="-342900" algn="just">
              <a:spcBef>
                <a:spcPct val="20000"/>
              </a:spcBef>
              <a:defRPr lang="fr-FR"/>
            </a:pPr>
            <a:r>
              <a:rPr lang="en-US" sz="1600" dirty="0" smtClean="0">
                <a:latin typeface="Consolas" pitchFamily="49" charset="0"/>
              </a:rPr>
              <a:t>CREATE TABLE </a:t>
            </a:r>
            <a:r>
              <a:rPr lang="en-US" sz="1600" dirty="0" err="1" smtClean="0">
                <a:latin typeface="Consolas" pitchFamily="49" charset="0"/>
              </a:rPr>
              <a:t>Exemplaire</a:t>
            </a:r>
            <a:r>
              <a:rPr lang="en-US" sz="1600" dirty="0" smtClean="0">
                <a:latin typeface="Consolas" pitchFamily="49" charset="0"/>
              </a:rPr>
              <a:t> (</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ref_e</a:t>
            </a:r>
            <a:r>
              <a:rPr lang="en-US" sz="1600" dirty="0" smtClean="0">
                <a:latin typeface="Consolas" pitchFamily="49" charset="0"/>
              </a:rPr>
              <a:t> VARCHAR(254) NOT NULL,</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id_ed</a:t>
            </a:r>
            <a:r>
              <a:rPr lang="en-US" sz="1600" dirty="0" smtClean="0">
                <a:latin typeface="Consolas" pitchFamily="49" charset="0"/>
              </a:rPr>
              <a:t> INT NOT NULL,</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id_l</a:t>
            </a:r>
            <a:r>
              <a:rPr lang="en-US" sz="1600" dirty="0" smtClean="0">
                <a:latin typeface="Consolas" pitchFamily="49" charset="0"/>
              </a:rPr>
              <a:t> INT NOT NULL,</a:t>
            </a:r>
          </a:p>
          <a:p>
            <a:pPr marL="342900" lvl="0" indent="-342900" algn="just">
              <a:spcBef>
                <a:spcPct val="20000"/>
              </a:spcBef>
              <a:defRPr lang="fr-FR"/>
            </a:pPr>
            <a:r>
              <a:rPr lang="en-US" sz="1600" dirty="0" smtClean="0">
                <a:latin typeface="Consolas" pitchFamily="49" charset="0"/>
              </a:rPr>
              <a:t>	FOREIGN KEY (</a:t>
            </a:r>
            <a:r>
              <a:rPr lang="en-US" sz="1600" dirty="0" err="1" smtClean="0">
                <a:latin typeface="Consolas" pitchFamily="49" charset="0"/>
              </a:rPr>
              <a:t>id_ed</a:t>
            </a:r>
            <a:r>
              <a:rPr lang="en-US" sz="1600" dirty="0" smtClean="0">
                <a:latin typeface="Consolas" pitchFamily="49" charset="0"/>
              </a:rPr>
              <a:t>) REFERENCES Edition (</a:t>
            </a:r>
            <a:r>
              <a:rPr lang="en-US" sz="1600" dirty="0" err="1" smtClean="0">
                <a:latin typeface="Consolas" pitchFamily="49" charset="0"/>
              </a:rPr>
              <a:t>id_ed</a:t>
            </a:r>
            <a:r>
              <a:rPr lang="en-US" sz="1600" dirty="0" smtClean="0">
                <a:latin typeface="Consolas" pitchFamily="49" charset="0"/>
              </a:rPr>
              <a:t>),</a:t>
            </a:r>
          </a:p>
          <a:p>
            <a:pPr marL="342900" lvl="0" indent="-342900" algn="just">
              <a:spcBef>
                <a:spcPct val="20000"/>
              </a:spcBef>
              <a:defRPr lang="fr-FR"/>
            </a:pPr>
            <a:r>
              <a:rPr lang="en-US" sz="1600" dirty="0" smtClean="0">
                <a:latin typeface="Consolas" pitchFamily="49" charset="0"/>
              </a:rPr>
              <a:t>	FOREIGN KEY (</a:t>
            </a:r>
            <a:r>
              <a:rPr lang="en-US" sz="1600" dirty="0" err="1" smtClean="0">
                <a:latin typeface="Consolas" pitchFamily="49" charset="0"/>
              </a:rPr>
              <a:t>id_l</a:t>
            </a:r>
            <a:r>
              <a:rPr lang="en-US" sz="1600" dirty="0" smtClean="0">
                <a:latin typeface="Consolas" pitchFamily="49" charset="0"/>
              </a:rPr>
              <a:t>) REFERENCES </a:t>
            </a:r>
            <a:r>
              <a:rPr lang="en-US" sz="1600" dirty="0" err="1" smtClean="0">
                <a:latin typeface="Consolas" pitchFamily="49" charset="0"/>
              </a:rPr>
              <a:t>Livre</a:t>
            </a:r>
            <a:r>
              <a:rPr lang="en-US" sz="1600" dirty="0" smtClean="0">
                <a:latin typeface="Consolas" pitchFamily="49" charset="0"/>
              </a:rPr>
              <a:t>(</a:t>
            </a:r>
            <a:r>
              <a:rPr lang="en-US" sz="1600" dirty="0" err="1" smtClean="0">
                <a:latin typeface="Consolas" pitchFamily="49" charset="0"/>
              </a:rPr>
              <a:t>id_l</a:t>
            </a:r>
            <a:r>
              <a:rPr lang="en-US" sz="1600" dirty="0" smtClean="0">
                <a:latin typeface="Consolas" pitchFamily="49" charset="0"/>
              </a:rPr>
              <a:t>),</a:t>
            </a:r>
          </a:p>
          <a:p>
            <a:pPr marL="342900" lvl="0" indent="-342900" algn="just">
              <a:spcBef>
                <a:spcPct val="20000"/>
              </a:spcBef>
              <a:defRPr lang="fr-FR"/>
            </a:pPr>
            <a:r>
              <a:rPr lang="en-US" sz="1600" dirty="0" smtClean="0">
                <a:latin typeface="Consolas" pitchFamily="49" charset="0"/>
              </a:rPr>
              <a:t>	PRIMARY KEY (</a:t>
            </a:r>
            <a:r>
              <a:rPr lang="en-US" sz="1600" dirty="0" err="1" smtClean="0">
                <a:latin typeface="Consolas" pitchFamily="49" charset="0"/>
              </a:rPr>
              <a:t>ref_e</a:t>
            </a:r>
            <a:r>
              <a:rPr lang="en-US" sz="1600" dirty="0" smtClean="0">
                <a:latin typeface="Consolas" pitchFamily="49" charset="0"/>
              </a:rPr>
              <a:t>)</a:t>
            </a:r>
          </a:p>
          <a:p>
            <a:pPr marL="342900" lvl="0" indent="-342900" algn="just">
              <a:spcBef>
                <a:spcPct val="20000"/>
              </a:spcBef>
              <a:defRPr lang="fr-FR"/>
            </a:pPr>
            <a:r>
              <a:rPr lang="en-US" sz="1600" dirty="0" smtClean="0">
                <a:latin typeface="Consolas" pitchFamily="49" charset="0"/>
              </a:rPr>
              <a:t>);</a:t>
            </a:r>
          </a:p>
        </p:txBody>
      </p:sp>
      <p:sp>
        <p:nvSpPr>
          <p:cNvPr id="6" name="Espace réservé du numéro de diapositive 5"/>
          <p:cNvSpPr>
            <a:spLocks noGrp="1"/>
          </p:cNvSpPr>
          <p:nvPr>
            <p:ph type="sldNum" sz="quarter" idx="12"/>
          </p:nvPr>
        </p:nvSpPr>
        <p:spPr/>
        <p:txBody>
          <a:bodyPr/>
          <a:lstStyle/>
          <a:p>
            <a:fld id="{33D6E5A2-EC83-451F-A719-9AC1370DD5CF}" type="slidenum">
              <a:rPr lang="fr-FR" smtClean="0"/>
              <a:pPr/>
              <a:t>45</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1285884"/>
          </a:xfrm>
        </p:spPr>
        <p:txBody>
          <a:bodyPr>
            <a:noAutofit/>
          </a:bodyPr>
          <a:lstStyle/>
          <a:p>
            <a:pPr>
              <a:defRPr lang="fr-FR"/>
            </a:pPr>
            <a:r>
              <a:rPr sz="4000" smtClean="0"/>
              <a:t>Le passage du MCD au MLD et SQL - </a:t>
            </a:r>
            <a:r>
              <a:rPr sz="2400" smtClean="0">
                <a:solidFill>
                  <a:srgbClr val="FF0000"/>
                </a:solidFill>
              </a:rPr>
              <a:t>Élaboration du MLD et passage au SQL (Suite)</a:t>
            </a:r>
            <a:endParaRPr lang="fr-FR" sz="24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00174"/>
            <a:ext cx="8286808" cy="5286412"/>
          </a:xfrm>
        </p:spPr>
        <p:txBody>
          <a:bodyPr>
            <a:noAutofit/>
          </a:bodyPr>
          <a:lstStyle/>
          <a:p>
            <a:pPr algn="just">
              <a:buNone/>
              <a:defRPr lang="fr-FR"/>
            </a:pPr>
            <a:r>
              <a:rPr sz="2200" smtClean="0">
                <a:solidFill>
                  <a:schemeClr val="tx2"/>
                </a:solidFill>
              </a:rPr>
              <a:t> </a:t>
            </a: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r>
              <a:rPr sz="2200" smtClean="0">
                <a:solidFill>
                  <a:schemeClr val="tx2"/>
                </a:solidFill>
              </a:rPr>
              <a:t>	</a:t>
            </a:r>
          </a:p>
        </p:txBody>
      </p:sp>
      <p:sp>
        <p:nvSpPr>
          <p:cNvPr id="5" name="Rectangle 3"/>
          <p:cNvSpPr txBox="1">
            <a:spLocks noChangeArrowheads="1"/>
          </p:cNvSpPr>
          <p:nvPr>
            <p:custDataLst>
              <p:tags r:id="rId4"/>
            </p:custDataLst>
          </p:nvPr>
        </p:nvSpPr>
        <p:spPr>
          <a:xfrm>
            <a:off x="714348" y="1428736"/>
            <a:ext cx="8286808" cy="5143536"/>
          </a:xfrm>
          <a:prstGeom prst="rect">
            <a:avLst/>
          </a:prstGeom>
        </p:spPr>
        <p:txBody>
          <a:bodyPr vert="horz" lIns="91440" tIns="45720" rIns="91440" bIns="45720" rtlCol="0">
            <a:noAutofit/>
          </a:bodyPr>
          <a:lstStyle/>
          <a:p>
            <a:pPr marL="342900" lvl="0" indent="-342900" algn="just">
              <a:spcBef>
                <a:spcPct val="20000"/>
              </a:spcBef>
              <a:defRPr lang="fr-FR"/>
            </a:pPr>
            <a:r>
              <a:rPr lang="en-US" sz="1600" dirty="0" smtClean="0">
                <a:latin typeface="Consolas" pitchFamily="49" charset="0"/>
              </a:rPr>
              <a:t>CREATE TABLE </a:t>
            </a:r>
            <a:r>
              <a:rPr lang="en-US" sz="1600" dirty="0" err="1" smtClean="0">
                <a:latin typeface="Consolas" pitchFamily="49" charset="0"/>
              </a:rPr>
              <a:t>Inscrit</a:t>
            </a:r>
            <a:r>
              <a:rPr lang="en-US" sz="1600" dirty="0" smtClean="0">
                <a:latin typeface="Consolas" pitchFamily="49" charset="0"/>
              </a:rPr>
              <a:t> (</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id_i</a:t>
            </a:r>
            <a:r>
              <a:rPr lang="en-US" sz="1600" dirty="0" smtClean="0">
                <a:latin typeface="Consolas" pitchFamily="49" charset="0"/>
              </a:rPr>
              <a:t> INT NOT NULL,</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nom_i</a:t>
            </a:r>
            <a:r>
              <a:rPr lang="en-US" sz="1600" dirty="0" smtClean="0">
                <a:latin typeface="Consolas" pitchFamily="49" charset="0"/>
              </a:rPr>
              <a:t> VARCHAR (30),</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prenom_i</a:t>
            </a:r>
            <a:r>
              <a:rPr lang="en-US" sz="1600" dirty="0" smtClean="0">
                <a:latin typeface="Consolas" pitchFamily="49" charset="0"/>
              </a:rPr>
              <a:t> VARCHAR (30),</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date_naissance_i</a:t>
            </a:r>
            <a:r>
              <a:rPr lang="en-US" sz="1600" dirty="0" smtClean="0">
                <a:latin typeface="Consolas" pitchFamily="49" charset="0"/>
              </a:rPr>
              <a:t> DATE,</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rue_i</a:t>
            </a:r>
            <a:r>
              <a:rPr lang="en-US" sz="1600" dirty="0" smtClean="0">
                <a:latin typeface="Consolas" pitchFamily="49" charset="0"/>
              </a:rPr>
              <a:t> VARCHAR(50),</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ville_i</a:t>
            </a:r>
            <a:r>
              <a:rPr lang="en-US" sz="1600" dirty="0" smtClean="0">
                <a:latin typeface="Consolas" pitchFamily="49" charset="0"/>
              </a:rPr>
              <a:t> VARCHAR(50),</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cp_i</a:t>
            </a:r>
            <a:r>
              <a:rPr lang="en-US" sz="1600" dirty="0" smtClean="0">
                <a:latin typeface="Consolas" pitchFamily="49" charset="0"/>
              </a:rPr>
              <a:t> VARCHAR (5),</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tel_i</a:t>
            </a:r>
            <a:r>
              <a:rPr lang="en-US" sz="1600" dirty="0" smtClean="0">
                <a:latin typeface="Consolas" pitchFamily="49" charset="0"/>
              </a:rPr>
              <a:t> VARCHAR(15),</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tel_portable_i</a:t>
            </a:r>
            <a:r>
              <a:rPr lang="en-US" sz="1600" dirty="0" smtClean="0">
                <a:latin typeface="Consolas" pitchFamily="49" charset="0"/>
              </a:rPr>
              <a:t> VARCHAR(15) ,</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email_i</a:t>
            </a:r>
            <a:r>
              <a:rPr lang="en-US" sz="1600" dirty="0" smtClean="0">
                <a:latin typeface="Consolas" pitchFamily="49" charset="0"/>
              </a:rPr>
              <a:t> VARCHAR(100),</a:t>
            </a:r>
          </a:p>
          <a:p>
            <a:pPr marL="342900" lvl="0" indent="-342900" algn="just">
              <a:spcBef>
                <a:spcPct val="20000"/>
              </a:spcBef>
              <a:defRPr lang="fr-FR"/>
            </a:pPr>
            <a:r>
              <a:rPr lang="en-US" sz="1600" dirty="0" smtClean="0">
                <a:latin typeface="Consolas" pitchFamily="49" charset="0"/>
              </a:rPr>
              <a:t>	PRIMARY KEY (</a:t>
            </a:r>
            <a:r>
              <a:rPr lang="en-US" sz="1600" dirty="0" err="1" smtClean="0">
                <a:latin typeface="Consolas" pitchFamily="49" charset="0"/>
              </a:rPr>
              <a:t>id_i</a:t>
            </a:r>
            <a:r>
              <a:rPr lang="en-US" sz="1600" dirty="0" smtClean="0">
                <a:latin typeface="Consolas" pitchFamily="49" charset="0"/>
              </a:rPr>
              <a:t>)</a:t>
            </a:r>
          </a:p>
          <a:p>
            <a:pPr marL="342900" lvl="0" indent="-342900" algn="just">
              <a:spcBef>
                <a:spcPct val="20000"/>
              </a:spcBef>
              <a:defRPr lang="fr-FR"/>
            </a:pPr>
            <a:r>
              <a:rPr lang="en-US" sz="1600" dirty="0" smtClean="0">
                <a:latin typeface="Consolas" pitchFamily="49" charset="0"/>
              </a:rPr>
              <a:t>);</a:t>
            </a:r>
          </a:p>
        </p:txBody>
      </p:sp>
      <p:sp>
        <p:nvSpPr>
          <p:cNvPr id="6" name="Espace réservé du numéro de diapositive 5"/>
          <p:cNvSpPr>
            <a:spLocks noGrp="1"/>
          </p:cNvSpPr>
          <p:nvPr>
            <p:ph type="sldNum" sz="quarter" idx="12"/>
          </p:nvPr>
        </p:nvSpPr>
        <p:spPr/>
        <p:txBody>
          <a:bodyPr/>
          <a:lstStyle/>
          <a:p>
            <a:fld id="{33D6E5A2-EC83-451F-A719-9AC1370DD5CF}" type="slidenum">
              <a:rPr lang="fr-FR" smtClean="0"/>
              <a:pPr/>
              <a:t>46</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1285884"/>
          </a:xfrm>
        </p:spPr>
        <p:txBody>
          <a:bodyPr>
            <a:noAutofit/>
          </a:bodyPr>
          <a:lstStyle/>
          <a:p>
            <a:pPr>
              <a:defRPr lang="fr-FR"/>
            </a:pPr>
            <a:r>
              <a:rPr sz="4000" smtClean="0"/>
              <a:t>Le passage du MCD au MLD et SQL - </a:t>
            </a:r>
            <a:r>
              <a:rPr sz="2400" smtClean="0">
                <a:solidFill>
                  <a:srgbClr val="FF0000"/>
                </a:solidFill>
              </a:rPr>
              <a:t>Élaboration du MLD et passage au SQL (Suite)</a:t>
            </a:r>
            <a:endParaRPr lang="fr-FR" sz="24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00174"/>
            <a:ext cx="8286808" cy="5286412"/>
          </a:xfrm>
        </p:spPr>
        <p:txBody>
          <a:bodyPr>
            <a:noAutofit/>
          </a:bodyPr>
          <a:lstStyle/>
          <a:p>
            <a:pPr algn="just">
              <a:buNone/>
              <a:defRPr lang="fr-FR"/>
            </a:pPr>
            <a:r>
              <a:rPr sz="2200" smtClean="0">
                <a:solidFill>
                  <a:schemeClr val="tx2"/>
                </a:solidFill>
              </a:rPr>
              <a:t> </a:t>
            </a: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r>
              <a:rPr sz="2200" smtClean="0">
                <a:solidFill>
                  <a:schemeClr val="tx2"/>
                </a:solidFill>
              </a:rPr>
              <a:t>	</a:t>
            </a:r>
          </a:p>
        </p:txBody>
      </p:sp>
      <p:sp>
        <p:nvSpPr>
          <p:cNvPr id="5" name="Rectangle 3"/>
          <p:cNvSpPr txBox="1">
            <a:spLocks noChangeArrowheads="1"/>
          </p:cNvSpPr>
          <p:nvPr>
            <p:custDataLst>
              <p:tags r:id="rId4"/>
            </p:custDataLst>
          </p:nvPr>
        </p:nvSpPr>
        <p:spPr>
          <a:xfrm>
            <a:off x="714348" y="1428736"/>
            <a:ext cx="8286808" cy="5143536"/>
          </a:xfrm>
          <a:prstGeom prst="rect">
            <a:avLst/>
          </a:prstGeom>
        </p:spPr>
        <p:txBody>
          <a:bodyPr vert="horz" lIns="91440" tIns="45720" rIns="91440" bIns="45720" rtlCol="0">
            <a:noAutofit/>
          </a:bodyPr>
          <a:lstStyle/>
          <a:p>
            <a:pPr marL="342900" lvl="0" indent="-342900" algn="just">
              <a:spcBef>
                <a:spcPct val="20000"/>
              </a:spcBef>
              <a:defRPr lang="fr-FR"/>
            </a:pPr>
            <a:r>
              <a:rPr lang="en-US" sz="1600" dirty="0" smtClean="0">
                <a:latin typeface="Consolas" pitchFamily="49" charset="0"/>
              </a:rPr>
              <a:t>CREATE TABLE </a:t>
            </a:r>
            <a:r>
              <a:rPr lang="en-US" sz="1600" dirty="0" err="1" smtClean="0">
                <a:latin typeface="Consolas" pitchFamily="49" charset="0"/>
              </a:rPr>
              <a:t>Emprunt</a:t>
            </a:r>
            <a:r>
              <a:rPr lang="en-US" sz="1600" dirty="0" smtClean="0">
                <a:latin typeface="Consolas" pitchFamily="49" charset="0"/>
              </a:rPr>
              <a:t> (</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id_em</a:t>
            </a:r>
            <a:r>
              <a:rPr lang="en-US" sz="1600" dirty="0" smtClean="0">
                <a:latin typeface="Consolas" pitchFamily="49" charset="0"/>
              </a:rPr>
              <a:t> INT NOT NULL,</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date_em</a:t>
            </a:r>
            <a:r>
              <a:rPr lang="en-US" sz="1600" dirty="0" smtClean="0">
                <a:latin typeface="Consolas" pitchFamily="49" charset="0"/>
              </a:rPr>
              <a:t> DATE,</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delais_em</a:t>
            </a:r>
            <a:r>
              <a:rPr lang="en-US" sz="1600" dirty="0" smtClean="0">
                <a:latin typeface="Consolas" pitchFamily="49" charset="0"/>
              </a:rPr>
              <a:t> INT DEFAULT 0,</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id_i</a:t>
            </a:r>
            <a:r>
              <a:rPr lang="en-US" sz="1600" dirty="0" smtClean="0">
                <a:latin typeface="Consolas" pitchFamily="49" charset="0"/>
              </a:rPr>
              <a:t> INT NOT NULL,</a:t>
            </a:r>
          </a:p>
          <a:p>
            <a:pPr marL="342900" lvl="0" indent="-342900" algn="just">
              <a:spcBef>
                <a:spcPct val="20000"/>
              </a:spcBef>
              <a:defRPr lang="fr-FR"/>
            </a:pPr>
            <a:r>
              <a:rPr lang="en-US" sz="1600" dirty="0" smtClean="0">
                <a:latin typeface="Consolas" pitchFamily="49" charset="0"/>
              </a:rPr>
              <a:t>	</a:t>
            </a:r>
            <a:r>
              <a:rPr lang="en-US" sz="1600" dirty="0" err="1" smtClean="0">
                <a:latin typeface="Consolas" pitchFamily="49" charset="0"/>
              </a:rPr>
              <a:t>ref_e</a:t>
            </a:r>
            <a:r>
              <a:rPr lang="en-US" sz="1600" dirty="0" smtClean="0">
                <a:latin typeface="Consolas" pitchFamily="49" charset="0"/>
              </a:rPr>
              <a:t> VARCHAR (254) NOT NULL,</a:t>
            </a:r>
          </a:p>
          <a:p>
            <a:pPr marL="342900" lvl="0" indent="-342900" algn="just">
              <a:spcBef>
                <a:spcPct val="20000"/>
              </a:spcBef>
              <a:defRPr lang="fr-FR"/>
            </a:pPr>
            <a:r>
              <a:rPr lang="en-US" sz="1600" dirty="0" smtClean="0">
                <a:latin typeface="Consolas" pitchFamily="49" charset="0"/>
              </a:rPr>
              <a:t>	FOREIGN KEY (</a:t>
            </a:r>
            <a:r>
              <a:rPr lang="en-US" sz="1600" dirty="0" err="1" smtClean="0">
                <a:latin typeface="Consolas" pitchFamily="49" charset="0"/>
              </a:rPr>
              <a:t>id_i</a:t>
            </a:r>
            <a:r>
              <a:rPr lang="en-US" sz="1600" dirty="0" smtClean="0">
                <a:latin typeface="Consolas" pitchFamily="49" charset="0"/>
              </a:rPr>
              <a:t>) REFERENCES </a:t>
            </a:r>
            <a:r>
              <a:rPr lang="en-US" sz="1600" dirty="0" err="1" smtClean="0">
                <a:latin typeface="Consolas" pitchFamily="49" charset="0"/>
              </a:rPr>
              <a:t>Inscrit</a:t>
            </a:r>
            <a:r>
              <a:rPr lang="en-US" sz="1600" dirty="0" smtClean="0">
                <a:latin typeface="Consolas" pitchFamily="49" charset="0"/>
              </a:rPr>
              <a:t>(</a:t>
            </a:r>
            <a:r>
              <a:rPr lang="en-US" sz="1600" dirty="0" err="1" smtClean="0">
                <a:latin typeface="Consolas" pitchFamily="49" charset="0"/>
              </a:rPr>
              <a:t>id_i</a:t>
            </a:r>
            <a:r>
              <a:rPr lang="en-US" sz="1600" dirty="0" smtClean="0">
                <a:latin typeface="Consolas" pitchFamily="49" charset="0"/>
              </a:rPr>
              <a:t>),</a:t>
            </a:r>
          </a:p>
          <a:p>
            <a:pPr marL="342900" lvl="0" indent="-342900" algn="just">
              <a:spcBef>
                <a:spcPct val="20000"/>
              </a:spcBef>
              <a:defRPr lang="fr-FR"/>
            </a:pPr>
            <a:r>
              <a:rPr lang="en-US" sz="1600" dirty="0" smtClean="0">
                <a:latin typeface="Consolas" pitchFamily="49" charset="0"/>
              </a:rPr>
              <a:t>	FOREIGN KEY (</a:t>
            </a:r>
            <a:r>
              <a:rPr lang="en-US" sz="1600" dirty="0" err="1" smtClean="0">
                <a:latin typeface="Consolas" pitchFamily="49" charset="0"/>
              </a:rPr>
              <a:t>ref_e</a:t>
            </a:r>
            <a:r>
              <a:rPr lang="en-US" sz="1600" dirty="0" smtClean="0">
                <a:latin typeface="Consolas" pitchFamily="49" charset="0"/>
              </a:rPr>
              <a:t>) REFERENCES </a:t>
            </a:r>
            <a:r>
              <a:rPr lang="en-US" sz="1600" dirty="0" err="1" smtClean="0">
                <a:latin typeface="Consolas" pitchFamily="49" charset="0"/>
              </a:rPr>
              <a:t>Exemplaire</a:t>
            </a:r>
            <a:r>
              <a:rPr lang="en-US" sz="1600" dirty="0" smtClean="0">
                <a:latin typeface="Consolas" pitchFamily="49" charset="0"/>
              </a:rPr>
              <a:t>(</a:t>
            </a:r>
            <a:r>
              <a:rPr lang="en-US" sz="1600" dirty="0" err="1" smtClean="0">
                <a:latin typeface="Consolas" pitchFamily="49" charset="0"/>
              </a:rPr>
              <a:t>ref_e</a:t>
            </a:r>
            <a:r>
              <a:rPr lang="en-US" sz="1600" dirty="0" smtClean="0">
                <a:latin typeface="Consolas" pitchFamily="49" charset="0"/>
              </a:rPr>
              <a:t>),</a:t>
            </a:r>
          </a:p>
          <a:p>
            <a:pPr marL="342900" lvl="0" indent="-342900" algn="just">
              <a:spcBef>
                <a:spcPct val="20000"/>
              </a:spcBef>
              <a:defRPr lang="fr-FR"/>
            </a:pPr>
            <a:r>
              <a:rPr lang="en-US" sz="1600" dirty="0" smtClean="0">
                <a:latin typeface="Consolas" pitchFamily="49" charset="0"/>
              </a:rPr>
              <a:t>	PRIMARY KEY (</a:t>
            </a:r>
            <a:r>
              <a:rPr lang="en-US" sz="1600" dirty="0" err="1" smtClean="0">
                <a:latin typeface="Consolas" pitchFamily="49" charset="0"/>
              </a:rPr>
              <a:t>id_em</a:t>
            </a:r>
            <a:r>
              <a:rPr lang="en-US" sz="1600" dirty="0" smtClean="0">
                <a:latin typeface="Consolas" pitchFamily="49" charset="0"/>
              </a:rPr>
              <a:t>)</a:t>
            </a:r>
          </a:p>
          <a:p>
            <a:pPr marL="342900" lvl="0" indent="-342900" algn="just">
              <a:spcBef>
                <a:spcPct val="20000"/>
              </a:spcBef>
              <a:defRPr lang="fr-FR"/>
            </a:pPr>
            <a:r>
              <a:rPr lang="en-US" sz="1600" dirty="0" smtClean="0">
                <a:latin typeface="Consolas" pitchFamily="49" charset="0"/>
              </a:rPr>
              <a:t>);</a:t>
            </a:r>
          </a:p>
          <a:p>
            <a:pPr marL="342900" lvl="0" indent="-342900" algn="just">
              <a:spcBef>
                <a:spcPct val="20000"/>
              </a:spcBef>
              <a:defRPr lang="fr-FR"/>
            </a:pPr>
            <a:endParaRPr sz="1600" smtClean="0">
              <a:latin typeface="Consolas" pitchFamily="49" charset="0"/>
            </a:endParaRPr>
          </a:p>
        </p:txBody>
      </p:sp>
      <p:sp>
        <p:nvSpPr>
          <p:cNvPr id="6" name="Espace réservé du numéro de diapositive 5"/>
          <p:cNvSpPr>
            <a:spLocks noGrp="1"/>
          </p:cNvSpPr>
          <p:nvPr>
            <p:ph type="sldNum" sz="quarter" idx="12"/>
          </p:nvPr>
        </p:nvSpPr>
        <p:spPr/>
        <p:txBody>
          <a:bodyPr/>
          <a:lstStyle/>
          <a:p>
            <a:fld id="{33D6E5A2-EC83-451F-A719-9AC1370DD5CF}" type="slidenum">
              <a:rPr lang="fr-FR" smtClean="0"/>
              <a:pPr/>
              <a:t>47</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1285884"/>
          </a:xfrm>
        </p:spPr>
        <p:txBody>
          <a:bodyPr>
            <a:noAutofit/>
          </a:bodyPr>
          <a:lstStyle/>
          <a:p>
            <a:pPr>
              <a:defRPr lang="fr-FR"/>
            </a:pPr>
            <a:r>
              <a:rPr sz="4000" smtClean="0"/>
              <a:t>Le passage du MCD au MLD et SQL - </a:t>
            </a:r>
            <a:r>
              <a:rPr sz="2400" smtClean="0">
                <a:solidFill>
                  <a:srgbClr val="FF0000"/>
                </a:solidFill>
              </a:rPr>
              <a:t>Élaboration du MLD et passage au SQL (Suite)</a:t>
            </a:r>
            <a:endParaRPr lang="fr-FR" sz="24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00174"/>
            <a:ext cx="8286808" cy="4357718"/>
          </a:xfrm>
        </p:spPr>
        <p:txBody>
          <a:bodyPr>
            <a:noAutofit/>
          </a:bodyPr>
          <a:lstStyle/>
          <a:p>
            <a:pPr algn="just">
              <a:buNone/>
              <a:defRPr lang="fr-FR"/>
            </a:pPr>
            <a:r>
              <a:rPr sz="2200" smtClean="0">
                <a:solidFill>
                  <a:schemeClr val="tx2"/>
                </a:solidFill>
              </a:rPr>
              <a:t> </a:t>
            </a: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p:txBody>
      </p:sp>
      <p:sp>
        <p:nvSpPr>
          <p:cNvPr id="5" name="Rectangle 3"/>
          <p:cNvSpPr txBox="1">
            <a:spLocks noChangeArrowheads="1"/>
          </p:cNvSpPr>
          <p:nvPr>
            <p:custDataLst>
              <p:tags r:id="rId4"/>
            </p:custDataLst>
          </p:nvPr>
        </p:nvSpPr>
        <p:spPr>
          <a:xfrm>
            <a:off x="714348" y="1428736"/>
            <a:ext cx="8286808" cy="5143536"/>
          </a:xfrm>
          <a:prstGeom prst="rect">
            <a:avLst/>
          </a:prstGeom>
        </p:spPr>
        <p:txBody>
          <a:bodyPr vert="horz" lIns="91440" tIns="45720" rIns="91440" bIns="45720" rtlCol="0">
            <a:noAutofit/>
          </a:bodyPr>
          <a:lstStyle/>
          <a:p>
            <a:pPr marL="342900" lvl="0" indent="-342900" algn="just">
              <a:spcBef>
                <a:spcPct val="20000"/>
              </a:spcBef>
              <a:defRPr lang="fr-FR"/>
            </a:pPr>
            <a:r>
              <a:rPr sz="2200" b="1" smtClean="0">
                <a:solidFill>
                  <a:schemeClr val="tx2"/>
                </a:solidFill>
              </a:rPr>
              <a:t>Remarque</a:t>
            </a:r>
            <a:r>
              <a:rPr sz="2200" smtClean="0">
                <a:solidFill>
                  <a:schemeClr val="tx2"/>
                </a:solidFill>
              </a:rPr>
              <a:t> : Il est possible de ne pas avoir à gérer l'incrémentation des identifiants par soi-même lors des INSERT avec la plupart des SGBD.</a:t>
            </a:r>
          </a:p>
          <a:p>
            <a:pPr marL="342900" lvl="0" indent="-342900" algn="just">
              <a:spcBef>
                <a:spcPct val="20000"/>
              </a:spcBef>
              <a:defRPr lang="fr-FR"/>
            </a:pPr>
            <a:r>
              <a:rPr sz="2200" smtClean="0">
                <a:solidFill>
                  <a:schemeClr val="tx2"/>
                </a:solidFill>
              </a:rPr>
              <a:t>Exemple d'auto-incrémentation sous MySQL :</a:t>
            </a:r>
          </a:p>
          <a:p>
            <a:pPr marL="342900" lvl="0" indent="-342900" algn="just">
              <a:spcBef>
                <a:spcPct val="20000"/>
              </a:spcBef>
              <a:defRPr lang="fr-FR"/>
            </a:pPr>
            <a:endParaRPr sz="2200" smtClean="0">
              <a:solidFill>
                <a:schemeClr val="tx2"/>
              </a:solidFill>
            </a:endParaRPr>
          </a:p>
          <a:p>
            <a:pPr marL="342900" lvl="0" indent="-342900" algn="just">
              <a:spcBef>
                <a:spcPct val="20000"/>
              </a:spcBef>
              <a:defRPr lang="fr-FR"/>
            </a:pPr>
            <a:r>
              <a:rPr smtClean="0">
                <a:latin typeface="Consolas" pitchFamily="49" charset="0"/>
              </a:rPr>
              <a:t>CREATE TABLE TypeLivre (</a:t>
            </a:r>
          </a:p>
          <a:p>
            <a:pPr marL="342900" lvl="0" indent="-342900" algn="just">
              <a:spcBef>
                <a:spcPct val="20000"/>
              </a:spcBef>
              <a:defRPr lang="fr-FR"/>
            </a:pPr>
            <a:r>
              <a:rPr smtClean="0">
                <a:latin typeface="Consolas" pitchFamily="49" charset="0"/>
              </a:rPr>
              <a:t>	id_t INT AUTO_INCREMENT,</a:t>
            </a:r>
          </a:p>
          <a:p>
            <a:pPr marL="342900" lvl="0" indent="-342900" algn="just">
              <a:spcBef>
                <a:spcPct val="20000"/>
              </a:spcBef>
              <a:defRPr lang="fr-FR"/>
            </a:pPr>
            <a:r>
              <a:rPr smtClean="0">
                <a:latin typeface="Consolas" pitchFamily="49" charset="0"/>
              </a:rPr>
              <a:t>	libelle_t VARCHAR (30),</a:t>
            </a:r>
          </a:p>
          <a:p>
            <a:pPr marL="342900" lvl="0" indent="-342900" algn="just">
              <a:spcBef>
                <a:spcPct val="20000"/>
              </a:spcBef>
              <a:defRPr lang="fr-FR"/>
            </a:pPr>
            <a:r>
              <a:rPr smtClean="0">
                <a:latin typeface="Consolas" pitchFamily="49" charset="0"/>
              </a:rPr>
              <a:t>	PRIMARY KEY (id_t)</a:t>
            </a:r>
          </a:p>
          <a:p>
            <a:pPr marL="342900" lvl="0" indent="-342900" algn="just">
              <a:spcBef>
                <a:spcPct val="20000"/>
              </a:spcBef>
              <a:defRPr lang="fr-FR"/>
            </a:pPr>
            <a:r>
              <a:rPr smtClean="0">
                <a:latin typeface="Consolas" pitchFamily="49" charset="0"/>
              </a:rPr>
              <a:t>);</a:t>
            </a:r>
          </a:p>
          <a:p>
            <a:pPr marL="342900" lvl="0" indent="-342900" algn="just">
              <a:spcBef>
                <a:spcPct val="20000"/>
              </a:spcBef>
              <a:defRPr lang="fr-FR"/>
            </a:pPr>
            <a:endParaRPr smtClean="0">
              <a:latin typeface="Consolas" pitchFamily="49" charset="0"/>
            </a:endParaRPr>
          </a:p>
        </p:txBody>
      </p:sp>
      <p:sp>
        <p:nvSpPr>
          <p:cNvPr id="6" name="Espace réservé du numéro de diapositive 5"/>
          <p:cNvSpPr>
            <a:spLocks noGrp="1"/>
          </p:cNvSpPr>
          <p:nvPr>
            <p:ph type="sldNum" sz="quarter" idx="12"/>
          </p:nvPr>
        </p:nvSpPr>
        <p:spPr/>
        <p:txBody>
          <a:bodyPr/>
          <a:lstStyle/>
          <a:p>
            <a:fld id="{33D6E5A2-EC83-451F-A719-9AC1370DD5CF}" type="slidenum">
              <a:rPr lang="fr-FR" smtClean="0"/>
              <a:pPr/>
              <a:t>48</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1285884"/>
          </a:xfrm>
        </p:spPr>
        <p:txBody>
          <a:bodyPr>
            <a:noAutofit/>
          </a:bodyPr>
          <a:lstStyle/>
          <a:p>
            <a:pPr>
              <a:defRPr lang="fr-FR"/>
            </a:pPr>
            <a:r>
              <a:rPr sz="4000" smtClean="0"/>
              <a:t>Le passage du MCD au MLD et SQL - </a:t>
            </a:r>
            <a:r>
              <a:rPr sz="2400" smtClean="0">
                <a:solidFill>
                  <a:srgbClr val="FF0000"/>
                </a:solidFill>
              </a:rPr>
              <a:t>Règles de vérification des niveaux de normalisation</a:t>
            </a:r>
            <a:endParaRPr lang="fr-FR" sz="24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00174"/>
            <a:ext cx="8286808" cy="4857784"/>
          </a:xfrm>
        </p:spPr>
        <p:txBody>
          <a:bodyPr>
            <a:noAutofit/>
          </a:bodyPr>
          <a:lstStyle/>
          <a:p>
            <a:pPr algn="just">
              <a:buNone/>
              <a:defRPr lang="fr-FR"/>
            </a:pPr>
            <a:r>
              <a:rPr sz="2200" smtClean="0">
                <a:solidFill>
                  <a:schemeClr val="tx2"/>
                </a:solidFill>
              </a:rPr>
              <a:t> Il existe différents niveaux de normalisation (ou formes normales). Les 3 premiers niveaux de normalisations sont les plus répandus et les plus appliqués.</a:t>
            </a:r>
          </a:p>
          <a:p>
            <a:pPr algn="just">
              <a:buNone/>
              <a:defRPr lang="fr-FR"/>
            </a:pPr>
            <a:r>
              <a:rPr sz="2200" smtClean="0">
                <a:solidFill>
                  <a:schemeClr val="tx2"/>
                </a:solidFill>
              </a:rPr>
              <a:t>La classification de ces trois premiers niveaux de normalisation repose sur les dépendances fonctionnelles entre la clef primaire de la relation et ses autres attributs.</a:t>
            </a:r>
          </a:p>
          <a:p>
            <a:pPr algn="just">
              <a:buNone/>
              <a:defRPr lang="fr-FR"/>
            </a:pPr>
            <a:r>
              <a:rPr sz="2200" b="1" smtClean="0">
                <a:solidFill>
                  <a:schemeClr val="tx2"/>
                </a:solidFill>
              </a:rPr>
              <a:t>Pour être en première forme normale (1FN ou 1NF) </a:t>
            </a:r>
            <a:r>
              <a:rPr sz="2200" smtClean="0">
                <a:solidFill>
                  <a:schemeClr val="tx2"/>
                </a:solidFill>
              </a:rPr>
              <a:t>: Les attributs d'une relation doivent être atomiques et doivent être en dépendance fonctionnelle avec la clef primaire de cette dernière.</a:t>
            </a:r>
          </a:p>
          <a:p>
            <a:pPr algn="just">
              <a:buNone/>
              <a:defRPr lang="fr-FR"/>
            </a:pPr>
            <a:r>
              <a:rPr sz="2200" b="1" smtClean="0">
                <a:solidFill>
                  <a:schemeClr val="tx2"/>
                </a:solidFill>
              </a:rPr>
              <a:t>Pour être en deuxième forme normale (2FN ou 2NF) </a:t>
            </a:r>
            <a:r>
              <a:rPr sz="2200" smtClean="0">
                <a:solidFill>
                  <a:schemeClr val="tx2"/>
                </a:solidFill>
              </a:rPr>
              <a:t>: Il faut être en 1FN et que toutes les dépendances fonctionnelles entre la clef primaire et les autres attributs de la relation soient élémentaires. Autrement dit, les attributs doivent dépendre de la totalité de la clef.</a:t>
            </a: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p:txBody>
      </p:sp>
      <p:sp>
        <p:nvSpPr>
          <p:cNvPr id="5" name="Rectangle 3"/>
          <p:cNvSpPr txBox="1">
            <a:spLocks noChangeArrowheads="1"/>
          </p:cNvSpPr>
          <p:nvPr>
            <p:custDataLst>
              <p:tags r:id="rId4"/>
            </p:custDataLst>
          </p:nvPr>
        </p:nvSpPr>
        <p:spPr>
          <a:xfrm>
            <a:off x="714348" y="1428736"/>
            <a:ext cx="8286808" cy="5143536"/>
          </a:xfrm>
          <a:prstGeom prst="rect">
            <a:avLst/>
          </a:prstGeom>
        </p:spPr>
        <p:txBody>
          <a:bodyPr vert="horz" lIns="91440" tIns="45720" rIns="91440" bIns="45720" rtlCol="0">
            <a:noAutofit/>
          </a:bodyPr>
          <a:lstStyle/>
          <a:p>
            <a:pPr marL="342900" lvl="0" indent="-342900" algn="just">
              <a:spcBef>
                <a:spcPct val="20000"/>
              </a:spcBef>
              <a:defRPr lang="fr-FR"/>
            </a:pPr>
            <a:endParaRPr smtClean="0">
              <a:latin typeface="Consolas" pitchFamily="49" charset="0"/>
            </a:endParaRPr>
          </a:p>
        </p:txBody>
      </p:sp>
      <p:sp>
        <p:nvSpPr>
          <p:cNvPr id="6" name="Espace réservé du numéro de diapositive 5"/>
          <p:cNvSpPr>
            <a:spLocks noGrp="1"/>
          </p:cNvSpPr>
          <p:nvPr>
            <p:ph type="sldNum" sz="quarter" idx="12"/>
          </p:nvPr>
        </p:nvSpPr>
        <p:spPr/>
        <p:txBody>
          <a:bodyPr/>
          <a:lstStyle/>
          <a:p>
            <a:fld id="{33D6E5A2-EC83-451F-A719-9AC1370DD5CF}" type="slidenum">
              <a:rPr lang="fr-FR" smtClean="0"/>
              <a:pPr/>
              <a:t>49</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rmAutofit fontScale="90000"/>
          </a:bodyPr>
          <a:lstStyle/>
          <a:p>
            <a:pPr>
              <a:defRPr lang="fr-FR"/>
            </a:pPr>
            <a:r>
              <a:rPr smtClean="0"/>
              <a:t>Modélisation d'une base de données au niveau conceptuel</a:t>
            </a:r>
            <a:endParaRPr lang="fr-FR" dirty="0"/>
          </a:p>
        </p:txBody>
      </p:sp>
      <p:sp>
        <p:nvSpPr>
          <p:cNvPr id="618499" name="Rectangle 3"/>
          <p:cNvSpPr>
            <a:spLocks noGrp="1" noChangeArrowheads="1"/>
          </p:cNvSpPr>
          <p:nvPr>
            <p:ph type="body" idx="1"/>
            <p:custDataLst>
              <p:tags r:id="rId3"/>
            </p:custDataLst>
          </p:nvPr>
        </p:nvSpPr>
        <p:spPr>
          <a:xfrm>
            <a:off x="642910" y="1214446"/>
            <a:ext cx="8286808" cy="5143512"/>
          </a:xfrm>
        </p:spPr>
        <p:txBody>
          <a:bodyPr>
            <a:noAutofit/>
          </a:bodyPr>
          <a:lstStyle/>
          <a:p>
            <a:pPr algn="just">
              <a:buNone/>
              <a:defRPr lang="fr-FR"/>
            </a:pPr>
            <a:r>
              <a:rPr sz="2200" smtClean="0">
                <a:solidFill>
                  <a:schemeClr val="tx2"/>
                </a:solidFill>
              </a:rPr>
              <a:t>Il s'agit de l'élaboration du modèle conceptuel des données (MCD) qui est une représentation graphique et structurée des informations mémorisées par un SI. </a:t>
            </a:r>
          </a:p>
          <a:p>
            <a:pPr algn="just">
              <a:buNone/>
              <a:defRPr lang="fr-FR"/>
            </a:pPr>
            <a:r>
              <a:rPr sz="2200" smtClean="0">
                <a:solidFill>
                  <a:schemeClr val="tx2"/>
                </a:solidFill>
              </a:rPr>
              <a:t>Le MCD est basé sur deux notions principales : les entités et les associations, d'où sa seconde appellation : le schéma Entité/Association.</a:t>
            </a:r>
          </a:p>
          <a:p>
            <a:pPr algn="just">
              <a:buNone/>
              <a:defRPr lang="fr-FR"/>
            </a:pPr>
            <a:r>
              <a:rPr sz="2200" smtClean="0">
                <a:solidFill>
                  <a:schemeClr val="tx2"/>
                </a:solidFill>
              </a:rPr>
              <a:t>L'élaboration du MCD passe par les étapes suivantes :</a:t>
            </a:r>
          </a:p>
          <a:p>
            <a:pPr algn="just">
              <a:buNone/>
              <a:defRPr lang="fr-FR"/>
            </a:pPr>
            <a:r>
              <a:rPr sz="2200" smtClean="0">
                <a:solidFill>
                  <a:schemeClr val="tx2"/>
                </a:solidFill>
              </a:rPr>
              <a:t>	• La mise en place de règles de gestion (si celles-ci ne vous sont pas données),</a:t>
            </a:r>
          </a:p>
          <a:p>
            <a:pPr algn="just">
              <a:buNone/>
              <a:defRPr lang="fr-FR"/>
            </a:pPr>
            <a:r>
              <a:rPr sz="2200" smtClean="0">
                <a:solidFill>
                  <a:schemeClr val="tx2"/>
                </a:solidFill>
              </a:rPr>
              <a:t>	• L'élaboration du dictionnaire des données,</a:t>
            </a:r>
          </a:p>
          <a:p>
            <a:pPr algn="just">
              <a:buNone/>
              <a:defRPr lang="fr-FR"/>
            </a:pPr>
            <a:r>
              <a:rPr sz="2200" smtClean="0">
                <a:solidFill>
                  <a:schemeClr val="tx2"/>
                </a:solidFill>
              </a:rPr>
              <a:t>	• La recherche des dépendances fonctionnelles entre ces données,</a:t>
            </a:r>
          </a:p>
          <a:p>
            <a:pPr algn="just">
              <a:buNone/>
              <a:defRPr lang="fr-FR"/>
            </a:pPr>
            <a:r>
              <a:rPr sz="2200" smtClean="0">
                <a:solidFill>
                  <a:schemeClr val="tx2"/>
                </a:solidFill>
              </a:rPr>
              <a:t>	• L'élaboration du MCD (création des entités puis des associations puis ajout des cardinalités).</a:t>
            </a:r>
            <a:endParaRPr lang="fr-FR" sz="2200" dirty="0">
              <a:solidFill>
                <a:schemeClr val="tx2"/>
              </a:solidFill>
            </a:endParaRPr>
          </a:p>
        </p:txBody>
      </p:sp>
      <p:sp>
        <p:nvSpPr>
          <p:cNvPr id="4" name="Espace réservé du numéro de diapositive 3"/>
          <p:cNvSpPr>
            <a:spLocks noGrp="1"/>
          </p:cNvSpPr>
          <p:nvPr>
            <p:ph type="sldNum" sz="quarter" idx="12"/>
          </p:nvPr>
        </p:nvSpPr>
        <p:spPr/>
        <p:txBody>
          <a:bodyPr/>
          <a:lstStyle/>
          <a:p>
            <a:fld id="{33D6E5A2-EC83-451F-A719-9AC1370DD5CF}" type="slidenum">
              <a:rPr lang="fr-FR" smtClean="0"/>
              <a:pPr/>
              <a:t>5</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1285884"/>
          </a:xfrm>
        </p:spPr>
        <p:txBody>
          <a:bodyPr>
            <a:noAutofit/>
          </a:bodyPr>
          <a:lstStyle/>
          <a:p>
            <a:pPr>
              <a:defRPr lang="fr-FR"/>
            </a:pPr>
            <a:r>
              <a:rPr sz="4000" smtClean="0"/>
              <a:t>Le passage du MCD au MLD et SQL - </a:t>
            </a:r>
            <a:r>
              <a:rPr sz="2400" smtClean="0">
                <a:solidFill>
                  <a:srgbClr val="FF0000"/>
                </a:solidFill>
              </a:rPr>
              <a:t>Règles de vérification des niveaux de normalisation (Suite)</a:t>
            </a:r>
            <a:endParaRPr lang="fr-FR" sz="24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00174"/>
            <a:ext cx="8286808" cy="4857784"/>
          </a:xfrm>
        </p:spPr>
        <p:txBody>
          <a:bodyPr>
            <a:noAutofit/>
          </a:bodyPr>
          <a:lstStyle/>
          <a:p>
            <a:pPr algn="just">
              <a:buNone/>
              <a:defRPr lang="fr-FR"/>
            </a:pPr>
            <a:r>
              <a:rPr sz="2200" smtClean="0">
                <a:solidFill>
                  <a:schemeClr val="tx2"/>
                </a:solidFill>
              </a:rPr>
              <a:t> </a:t>
            </a:r>
            <a:r>
              <a:rPr sz="2200" b="1" smtClean="0">
                <a:solidFill>
                  <a:schemeClr val="tx2"/>
                </a:solidFill>
              </a:rPr>
              <a:t>Pour être en troisième forme normale (3FN ou 3NF) </a:t>
            </a:r>
            <a:r>
              <a:rPr sz="2200" smtClean="0">
                <a:solidFill>
                  <a:schemeClr val="tx2"/>
                </a:solidFill>
              </a:rPr>
              <a:t>: Il faut être en 2FN et que toutes les dépendances fonctionnelles entre la clef primaire de la relation et les autres attributs soient directes.</a:t>
            </a:r>
          </a:p>
          <a:p>
            <a:pPr algn="just">
              <a:buNone/>
              <a:defRPr lang="fr-FR"/>
            </a:pPr>
            <a:r>
              <a:rPr sz="2200" smtClean="0">
                <a:solidFill>
                  <a:schemeClr val="tx2"/>
                </a:solidFill>
              </a:rPr>
              <a:t>Remarques :</a:t>
            </a:r>
          </a:p>
          <a:p>
            <a:pPr algn="just">
              <a:buNone/>
              <a:defRPr lang="fr-FR"/>
            </a:pPr>
            <a:r>
              <a:rPr sz="2200" smtClean="0">
                <a:solidFill>
                  <a:schemeClr val="tx2"/>
                </a:solidFill>
              </a:rPr>
              <a:t>• Pour que le MLD soit valide, il faut que chacune de ses relations soit au moins en 3FN.</a:t>
            </a:r>
          </a:p>
          <a:p>
            <a:pPr algn="just">
              <a:buNone/>
              <a:defRPr lang="fr-FR"/>
            </a:pPr>
            <a:r>
              <a:rPr sz="2200" smtClean="0">
                <a:solidFill>
                  <a:schemeClr val="tx2"/>
                </a:solidFill>
              </a:rPr>
              <a:t>• Si un MCD est correctement conçu et que les règles de conversion énoncées plus haut ont bien été respectées, les relations seront donc automatiquement normalisées en 3FN.</a:t>
            </a:r>
          </a:p>
          <a:p>
            <a:pPr algn="just">
              <a:buNone/>
              <a:defRPr lang="fr-FR"/>
            </a:pPr>
            <a:endParaRPr sz="2200" smtClean="0">
              <a:solidFill>
                <a:schemeClr val="tx2"/>
              </a:solidFill>
            </a:endParaRPr>
          </a:p>
          <a:p>
            <a:pPr algn="just">
              <a:buNone/>
              <a:defRPr lang="fr-FR"/>
            </a:pPr>
            <a:endParaRPr sz="2200" smtClean="0">
              <a:solidFill>
                <a:schemeClr val="tx2"/>
              </a:solidFill>
            </a:endParaRPr>
          </a:p>
        </p:txBody>
      </p:sp>
      <p:sp>
        <p:nvSpPr>
          <p:cNvPr id="5" name="Rectangle 3"/>
          <p:cNvSpPr txBox="1">
            <a:spLocks noChangeArrowheads="1"/>
          </p:cNvSpPr>
          <p:nvPr>
            <p:custDataLst>
              <p:tags r:id="rId4"/>
            </p:custDataLst>
          </p:nvPr>
        </p:nvSpPr>
        <p:spPr>
          <a:xfrm>
            <a:off x="714348" y="1428736"/>
            <a:ext cx="8286808" cy="5143536"/>
          </a:xfrm>
          <a:prstGeom prst="rect">
            <a:avLst/>
          </a:prstGeom>
        </p:spPr>
        <p:txBody>
          <a:bodyPr vert="horz" lIns="91440" tIns="45720" rIns="91440" bIns="45720" rtlCol="0">
            <a:noAutofit/>
          </a:bodyPr>
          <a:lstStyle/>
          <a:p>
            <a:pPr marL="342900" lvl="0" indent="-342900" algn="just">
              <a:spcBef>
                <a:spcPct val="20000"/>
              </a:spcBef>
              <a:defRPr lang="fr-FR"/>
            </a:pPr>
            <a:endParaRPr smtClean="0">
              <a:latin typeface="Consolas" pitchFamily="49" charset="0"/>
            </a:endParaRPr>
          </a:p>
        </p:txBody>
      </p:sp>
      <p:sp>
        <p:nvSpPr>
          <p:cNvPr id="6" name="Espace réservé du numéro de diapositive 5"/>
          <p:cNvSpPr>
            <a:spLocks noGrp="1"/>
          </p:cNvSpPr>
          <p:nvPr>
            <p:ph type="sldNum" sz="quarter" idx="12"/>
          </p:nvPr>
        </p:nvSpPr>
        <p:spPr/>
        <p:txBody>
          <a:bodyPr/>
          <a:lstStyle/>
          <a:p>
            <a:fld id="{33D6E5A2-EC83-451F-A719-9AC1370DD5CF}" type="slidenum">
              <a:rPr lang="fr-FR" smtClean="0"/>
              <a:pPr/>
              <a:t>50</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1285884"/>
          </a:xfrm>
        </p:spPr>
        <p:txBody>
          <a:bodyPr>
            <a:noAutofit/>
          </a:bodyPr>
          <a:lstStyle/>
          <a:p>
            <a:pPr>
              <a:defRPr lang="fr-FR"/>
            </a:pPr>
            <a:r>
              <a:rPr sz="4000" smtClean="0"/>
              <a:t>Cas particuliers- </a:t>
            </a:r>
            <a:r>
              <a:rPr sz="3200" smtClean="0">
                <a:solidFill>
                  <a:srgbClr val="FF0000"/>
                </a:solidFill>
              </a:rPr>
              <a:t>Les associations réflexives</a:t>
            </a:r>
            <a:endParaRPr lang="fr-FR" sz="32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00174"/>
            <a:ext cx="8286808" cy="4857784"/>
          </a:xfrm>
        </p:spPr>
        <p:txBody>
          <a:bodyPr>
            <a:noAutofit/>
          </a:bodyPr>
          <a:lstStyle/>
          <a:p>
            <a:pPr algn="just">
              <a:buNone/>
              <a:defRPr lang="fr-FR"/>
            </a:pPr>
            <a:r>
              <a:rPr sz="2200" smtClean="0">
                <a:solidFill>
                  <a:schemeClr val="tx2"/>
                </a:solidFill>
              </a:rPr>
              <a:t> Il est possible de relier une entité à elle même par une association, on parle dans ce cas là d'association réflexive.</a:t>
            </a:r>
          </a:p>
          <a:p>
            <a:pPr algn="just">
              <a:buNone/>
              <a:defRPr lang="fr-FR"/>
            </a:pPr>
            <a:r>
              <a:rPr sz="2200" smtClean="0">
                <a:solidFill>
                  <a:schemeClr val="tx2"/>
                </a:solidFill>
              </a:rPr>
              <a:t>Imaginons que l'on veuille connaître les inscrits qui sont mariés entre eux tout en conservant leur date de mariage, voici ce que l'on obtiendrait au niveau conceptuel :</a:t>
            </a:r>
          </a:p>
          <a:p>
            <a:pPr algn="just">
              <a:buNone/>
              <a:defRPr lang="fr-FR"/>
            </a:pPr>
            <a:endParaRPr sz="2200" smtClean="0">
              <a:solidFill>
                <a:schemeClr val="tx2"/>
              </a:solidFill>
            </a:endParaRPr>
          </a:p>
        </p:txBody>
      </p:sp>
      <p:sp>
        <p:nvSpPr>
          <p:cNvPr id="5" name="Rectangle 3"/>
          <p:cNvSpPr txBox="1">
            <a:spLocks noChangeArrowheads="1"/>
          </p:cNvSpPr>
          <p:nvPr>
            <p:custDataLst>
              <p:tags r:id="rId4"/>
            </p:custDataLst>
          </p:nvPr>
        </p:nvSpPr>
        <p:spPr>
          <a:xfrm>
            <a:off x="714348" y="1428736"/>
            <a:ext cx="8286808" cy="5143536"/>
          </a:xfrm>
          <a:prstGeom prst="rect">
            <a:avLst/>
          </a:prstGeom>
        </p:spPr>
        <p:txBody>
          <a:bodyPr vert="horz" lIns="91440" tIns="45720" rIns="91440" bIns="45720" rtlCol="0">
            <a:noAutofit/>
          </a:bodyPr>
          <a:lstStyle/>
          <a:p>
            <a:pPr marL="342900" lvl="0" indent="-342900" algn="just">
              <a:spcBef>
                <a:spcPct val="20000"/>
              </a:spcBef>
              <a:defRPr lang="fr-FR"/>
            </a:pPr>
            <a:endParaRPr smtClean="0">
              <a:latin typeface="Consolas" pitchFamily="49" charset="0"/>
            </a:endParaRPr>
          </a:p>
        </p:txBody>
      </p:sp>
      <p:sp>
        <p:nvSpPr>
          <p:cNvPr id="6" name="Espace réservé du numéro de diapositive 5"/>
          <p:cNvSpPr>
            <a:spLocks noGrp="1"/>
          </p:cNvSpPr>
          <p:nvPr>
            <p:ph type="sldNum" sz="quarter" idx="12"/>
          </p:nvPr>
        </p:nvSpPr>
        <p:spPr/>
        <p:txBody>
          <a:bodyPr/>
          <a:lstStyle/>
          <a:p>
            <a:fld id="{33D6E5A2-EC83-451F-A719-9AC1370DD5CF}" type="slidenum">
              <a:rPr lang="fr-FR" smtClean="0"/>
              <a:pPr/>
              <a:t>51</a:t>
            </a:fld>
            <a:endParaRPr lang="fr-FR"/>
          </a:p>
        </p:txBody>
      </p:sp>
      <p:pic>
        <p:nvPicPr>
          <p:cNvPr id="135170" name="Picture 2"/>
          <p:cNvPicPr>
            <a:picLocks noChangeAspect="1" noChangeArrowheads="1"/>
          </p:cNvPicPr>
          <p:nvPr/>
        </p:nvPicPr>
        <p:blipFill>
          <a:blip r:embed="rId7"/>
          <a:srcRect/>
          <a:stretch>
            <a:fillRect/>
          </a:stretch>
        </p:blipFill>
        <p:spPr bwMode="auto">
          <a:xfrm>
            <a:off x="2538422" y="3286124"/>
            <a:ext cx="4819660" cy="3208594"/>
          </a:xfrm>
          <a:prstGeom prst="rect">
            <a:avLst/>
          </a:prstGeom>
          <a:noFill/>
          <a:ln w="9525">
            <a:noFill/>
            <a:miter lim="800000"/>
            <a:headEnd/>
            <a:tailEnd/>
          </a:ln>
          <a:effectLst/>
        </p:spPr>
      </p:pic>
    </p:spTree>
    <p:custDataLst>
      <p:tags r:id="rId1"/>
    </p:custData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1285884"/>
          </a:xfrm>
        </p:spPr>
        <p:txBody>
          <a:bodyPr>
            <a:noAutofit/>
          </a:bodyPr>
          <a:lstStyle/>
          <a:p>
            <a:pPr>
              <a:defRPr lang="fr-FR"/>
            </a:pPr>
            <a:r>
              <a:rPr sz="4000" smtClean="0"/>
              <a:t>Cas particuliers- </a:t>
            </a:r>
            <a:r>
              <a:rPr sz="3200" smtClean="0">
                <a:solidFill>
                  <a:srgbClr val="FF0000"/>
                </a:solidFill>
              </a:rPr>
              <a:t>Les associations réflexives (Suite)</a:t>
            </a:r>
            <a:endParaRPr lang="fr-FR" sz="32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00174"/>
            <a:ext cx="8286808" cy="4857784"/>
          </a:xfrm>
        </p:spPr>
        <p:txBody>
          <a:bodyPr>
            <a:noAutofit/>
          </a:bodyPr>
          <a:lstStyle/>
          <a:p>
            <a:pPr algn="just">
              <a:buNone/>
              <a:defRPr lang="fr-FR"/>
            </a:pPr>
            <a:r>
              <a:rPr sz="2200" smtClean="0">
                <a:solidFill>
                  <a:schemeClr val="tx2"/>
                </a:solidFill>
              </a:rPr>
              <a:t> Dans ce cas, c'est la même . Il faudra cependant différencier les noms des clefs étrangères de la table associative correspondantes tout en référençant la même clef primaire :</a:t>
            </a:r>
          </a:p>
          <a:p>
            <a:pPr algn="just">
              <a:buNone/>
              <a:defRPr lang="fr-FR"/>
            </a:pPr>
            <a:r>
              <a:rPr sz="2200" b="1" smtClean="0">
                <a:solidFill>
                  <a:schemeClr val="tx2"/>
                </a:solidFill>
              </a:rPr>
              <a:t>Inscrit</a:t>
            </a:r>
            <a:r>
              <a:rPr sz="2200" smtClean="0">
                <a:solidFill>
                  <a:schemeClr val="tx2"/>
                </a:solidFill>
              </a:rPr>
              <a:t> (</a:t>
            </a:r>
            <a:r>
              <a:rPr sz="2200" u="sng" smtClean="0">
                <a:solidFill>
                  <a:schemeClr val="tx2"/>
                </a:solidFill>
              </a:rPr>
              <a:t>id_i</a:t>
            </a:r>
            <a:r>
              <a:rPr sz="2200" smtClean="0">
                <a:solidFill>
                  <a:schemeClr val="tx2"/>
                </a:solidFill>
              </a:rPr>
              <a:t>, nom_i, prenom_i, date_naissance_i, rue_i, ville_i, cp_i, email_i, tel_i, tel_portable_i)</a:t>
            </a:r>
          </a:p>
          <a:p>
            <a:pPr algn="just">
              <a:buNone/>
              <a:defRPr lang="fr-FR"/>
            </a:pPr>
            <a:r>
              <a:rPr sz="2200" b="1" smtClean="0">
                <a:solidFill>
                  <a:schemeClr val="tx2"/>
                </a:solidFill>
              </a:rPr>
              <a:t>EtreMarie</a:t>
            </a:r>
            <a:r>
              <a:rPr sz="2200" smtClean="0">
                <a:solidFill>
                  <a:schemeClr val="tx2"/>
                </a:solidFill>
              </a:rPr>
              <a:t> (</a:t>
            </a:r>
            <a:r>
              <a:rPr sz="2200" u="sng" smtClean="0">
                <a:solidFill>
                  <a:schemeClr val="tx2"/>
                </a:solidFill>
              </a:rPr>
              <a:t>id_epoux#, id_epouse#</a:t>
            </a:r>
            <a:r>
              <a:rPr sz="2200" smtClean="0">
                <a:solidFill>
                  <a:schemeClr val="tx2"/>
                </a:solidFill>
              </a:rPr>
              <a:t>, date_mariage_i)</a:t>
            </a:r>
          </a:p>
          <a:p>
            <a:pPr algn="just">
              <a:buNone/>
              <a:defRPr lang="fr-FR"/>
            </a:pPr>
            <a:r>
              <a:rPr sz="2200" smtClean="0">
                <a:solidFill>
                  <a:schemeClr val="tx2"/>
                </a:solidFill>
              </a:rPr>
              <a:t>Légende :	</a:t>
            </a:r>
            <a:r>
              <a:rPr sz="2200" b="1" smtClean="0">
                <a:solidFill>
                  <a:schemeClr val="tx2"/>
                </a:solidFill>
              </a:rPr>
              <a:t>x</a:t>
            </a:r>
            <a:r>
              <a:rPr sz="2200" smtClean="0">
                <a:solidFill>
                  <a:schemeClr val="tx2"/>
                </a:solidFill>
              </a:rPr>
              <a:t> : relation	</a:t>
            </a:r>
            <a:r>
              <a:rPr sz="2200" b="1" u="sng" smtClean="0">
                <a:solidFill>
                  <a:schemeClr val="tx2"/>
                </a:solidFill>
              </a:rPr>
              <a:t>x</a:t>
            </a:r>
            <a:r>
              <a:rPr sz="2200" smtClean="0">
                <a:solidFill>
                  <a:schemeClr val="tx2"/>
                </a:solidFill>
              </a:rPr>
              <a:t> : clef primaire	</a:t>
            </a:r>
            <a:r>
              <a:rPr sz="2200" b="1" smtClean="0">
                <a:solidFill>
                  <a:schemeClr val="tx2"/>
                </a:solidFill>
              </a:rPr>
              <a:t>x#</a:t>
            </a:r>
            <a:r>
              <a:rPr sz="2200" smtClean="0">
                <a:solidFill>
                  <a:schemeClr val="tx2"/>
                </a:solidFill>
              </a:rPr>
              <a:t> : clef étrangère</a:t>
            </a:r>
          </a:p>
          <a:p>
            <a:pPr algn="just">
              <a:buNone/>
              <a:defRPr lang="fr-FR"/>
            </a:pPr>
            <a:r>
              <a:rPr sz="2200" smtClean="0">
                <a:solidFill>
                  <a:schemeClr val="tx2"/>
                </a:solidFill>
              </a:rPr>
              <a:t>On aurait pu choisir des cardinalités 1,1 et mettre la date de mariage comme donnée de l'entité Inscrit. Ce modèle permet tout de même de mettre la date de mariage en commun avec deux inscrits (ce qui est plus juste au niveau des dépendances fonctionnelles). Si l'on souhaite limiter le nombre de mariages à 1 pour une personne, il suffira de mettre un place un traitement qui vérifiera le nombre d'occurrence pour un inscrit dans la relation EtreMarie.</a:t>
            </a:r>
          </a:p>
        </p:txBody>
      </p:sp>
      <p:sp>
        <p:nvSpPr>
          <p:cNvPr id="5" name="Rectangle 3"/>
          <p:cNvSpPr txBox="1">
            <a:spLocks noChangeArrowheads="1"/>
          </p:cNvSpPr>
          <p:nvPr>
            <p:custDataLst>
              <p:tags r:id="rId4"/>
            </p:custDataLst>
          </p:nvPr>
        </p:nvSpPr>
        <p:spPr>
          <a:xfrm>
            <a:off x="714348" y="1428736"/>
            <a:ext cx="8286808" cy="5143536"/>
          </a:xfrm>
          <a:prstGeom prst="rect">
            <a:avLst/>
          </a:prstGeom>
        </p:spPr>
        <p:txBody>
          <a:bodyPr vert="horz" lIns="91440" tIns="45720" rIns="91440" bIns="45720" rtlCol="0">
            <a:noAutofit/>
          </a:bodyPr>
          <a:lstStyle/>
          <a:p>
            <a:pPr marL="342900" lvl="0" indent="-342900" algn="just">
              <a:spcBef>
                <a:spcPct val="20000"/>
              </a:spcBef>
              <a:defRPr lang="fr-FR"/>
            </a:pPr>
            <a:endParaRPr smtClean="0">
              <a:latin typeface="Consolas" pitchFamily="49" charset="0"/>
            </a:endParaRPr>
          </a:p>
        </p:txBody>
      </p:sp>
      <p:sp>
        <p:nvSpPr>
          <p:cNvPr id="6" name="Espace réservé du numéro de diapositive 5"/>
          <p:cNvSpPr>
            <a:spLocks noGrp="1"/>
          </p:cNvSpPr>
          <p:nvPr>
            <p:ph type="sldNum" sz="quarter" idx="12"/>
          </p:nvPr>
        </p:nvSpPr>
        <p:spPr/>
        <p:txBody>
          <a:bodyPr/>
          <a:lstStyle/>
          <a:p>
            <a:fld id="{33D6E5A2-EC83-451F-A719-9AC1370DD5CF}" type="slidenum">
              <a:rPr lang="fr-FR" smtClean="0"/>
              <a:pPr/>
              <a:t>52</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1285884"/>
          </a:xfrm>
        </p:spPr>
        <p:txBody>
          <a:bodyPr>
            <a:noAutofit/>
          </a:bodyPr>
          <a:lstStyle/>
          <a:p>
            <a:pPr>
              <a:defRPr lang="fr-FR"/>
            </a:pPr>
            <a:r>
              <a:rPr sz="3800" smtClean="0"/>
              <a:t>Cas particuliers- </a:t>
            </a:r>
            <a:r>
              <a:rPr sz="2700" smtClean="0">
                <a:solidFill>
                  <a:srgbClr val="FF0000"/>
                </a:solidFill>
              </a:rPr>
              <a:t>Règle de conversion exceptionnelle pour certaines entités simples</a:t>
            </a:r>
            <a:endParaRPr lang="fr-FR" sz="27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71612"/>
            <a:ext cx="8286808" cy="4857784"/>
          </a:xfrm>
        </p:spPr>
        <p:txBody>
          <a:bodyPr>
            <a:noAutofit/>
          </a:bodyPr>
          <a:lstStyle/>
          <a:p>
            <a:pPr algn="just">
              <a:buNone/>
              <a:defRPr lang="fr-FR"/>
            </a:pPr>
            <a:r>
              <a:rPr sz="2200" smtClean="0">
                <a:solidFill>
                  <a:schemeClr val="tx2"/>
                </a:solidFill>
              </a:rPr>
              <a:t> Dans certains cas, il n'est pas toujours pertinent de convertir une entité au niveau conceptuel, par une relation au niveau logique. C'est le cas pour certaines entités simplement composées d'un identifiant, à l'exemple des entités de type Date ou Heure qui sont souvent utilisées dans des associations ternaires.</a:t>
            </a:r>
          </a:p>
          <a:p>
            <a:pPr algn="just">
              <a:buNone/>
              <a:defRPr lang="fr-FR"/>
            </a:pPr>
            <a:r>
              <a:rPr sz="2200" smtClean="0">
                <a:solidFill>
                  <a:schemeClr val="tx2"/>
                </a:solidFill>
              </a:rPr>
              <a:t>Imaginons par exemple que des inscrits auraient le privilège de rencontrer un auteur à une date donnée (une rencontre organisée par la bibliothèque). La rencontre est organisée avec un nombre de places limité, il faut donc garder une trace de ceux qui ont déjà fait une rencontre afin de favoriser ceux qui n'ont pas encore eu cette chance. Voici comment nous pourrions représenter cela au niveau conceptuel :.</a:t>
            </a:r>
          </a:p>
        </p:txBody>
      </p:sp>
      <p:sp>
        <p:nvSpPr>
          <p:cNvPr id="5" name="Rectangle 3"/>
          <p:cNvSpPr txBox="1">
            <a:spLocks noChangeArrowheads="1"/>
          </p:cNvSpPr>
          <p:nvPr>
            <p:custDataLst>
              <p:tags r:id="rId4"/>
            </p:custDataLst>
          </p:nvPr>
        </p:nvSpPr>
        <p:spPr>
          <a:xfrm>
            <a:off x="714348" y="1428736"/>
            <a:ext cx="8286808" cy="5143536"/>
          </a:xfrm>
          <a:prstGeom prst="rect">
            <a:avLst/>
          </a:prstGeom>
        </p:spPr>
        <p:txBody>
          <a:bodyPr vert="horz" lIns="91440" tIns="45720" rIns="91440" bIns="45720" rtlCol="0">
            <a:noAutofit/>
          </a:bodyPr>
          <a:lstStyle/>
          <a:p>
            <a:pPr marL="342900" lvl="0" indent="-342900" algn="just">
              <a:spcBef>
                <a:spcPct val="20000"/>
              </a:spcBef>
              <a:defRPr lang="fr-FR"/>
            </a:pPr>
            <a:endParaRPr smtClean="0">
              <a:latin typeface="Consolas" pitchFamily="49" charset="0"/>
            </a:endParaRPr>
          </a:p>
        </p:txBody>
      </p:sp>
      <p:sp>
        <p:nvSpPr>
          <p:cNvPr id="6" name="Espace réservé du numéro de diapositive 5"/>
          <p:cNvSpPr>
            <a:spLocks noGrp="1"/>
          </p:cNvSpPr>
          <p:nvPr>
            <p:ph type="sldNum" sz="quarter" idx="12"/>
          </p:nvPr>
        </p:nvSpPr>
        <p:spPr/>
        <p:txBody>
          <a:bodyPr/>
          <a:lstStyle/>
          <a:p>
            <a:fld id="{33D6E5A2-EC83-451F-A719-9AC1370DD5CF}" type="slidenum">
              <a:rPr lang="fr-FR" smtClean="0"/>
              <a:pPr/>
              <a:t>53</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1285884"/>
          </a:xfrm>
        </p:spPr>
        <p:txBody>
          <a:bodyPr>
            <a:noAutofit/>
          </a:bodyPr>
          <a:lstStyle/>
          <a:p>
            <a:pPr>
              <a:defRPr lang="fr-FR"/>
            </a:pPr>
            <a:r>
              <a:rPr sz="3800" smtClean="0"/>
              <a:t>Cas particuliers- </a:t>
            </a:r>
            <a:r>
              <a:rPr sz="2700" smtClean="0">
                <a:solidFill>
                  <a:srgbClr val="FF0000"/>
                </a:solidFill>
              </a:rPr>
              <a:t>Règle de conversion exceptionnelle pour certaines entités simples (Suite)</a:t>
            </a:r>
            <a:endParaRPr lang="fr-FR" sz="27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71612"/>
            <a:ext cx="8286808" cy="4857784"/>
          </a:xfrm>
        </p:spPr>
        <p:txBody>
          <a:bodyPr>
            <a:noAutofit/>
          </a:bodyPr>
          <a:lstStyle/>
          <a:p>
            <a:pPr algn="just">
              <a:buNone/>
              <a:defRPr lang="fr-FR"/>
            </a:pPr>
            <a:r>
              <a:rPr sz="2200" smtClean="0">
                <a:solidFill>
                  <a:schemeClr val="tx2"/>
                </a:solidFill>
              </a:rPr>
              <a:t> </a:t>
            </a: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r>
              <a:rPr sz="2200" smtClean="0">
                <a:solidFill>
                  <a:schemeClr val="tx2"/>
                </a:solidFill>
              </a:rPr>
              <a:t>La date de rencontre ne doit pas être une simple donnée portée par l'association car cela limiterait le nombre de rencontre d'un inscrit avec un auteur à 1 (la relation correspondant à l'association aurait dans ce cas un couple identifiant unique qui imposerait cette restriction).</a:t>
            </a:r>
          </a:p>
        </p:txBody>
      </p:sp>
      <p:sp>
        <p:nvSpPr>
          <p:cNvPr id="5" name="Rectangle 3"/>
          <p:cNvSpPr txBox="1">
            <a:spLocks noChangeArrowheads="1"/>
          </p:cNvSpPr>
          <p:nvPr>
            <p:custDataLst>
              <p:tags r:id="rId4"/>
            </p:custDataLst>
          </p:nvPr>
        </p:nvSpPr>
        <p:spPr>
          <a:xfrm>
            <a:off x="714348" y="1428736"/>
            <a:ext cx="8286808" cy="5143536"/>
          </a:xfrm>
          <a:prstGeom prst="rect">
            <a:avLst/>
          </a:prstGeom>
        </p:spPr>
        <p:txBody>
          <a:bodyPr vert="horz" lIns="91440" tIns="45720" rIns="91440" bIns="45720" rtlCol="0">
            <a:noAutofit/>
          </a:bodyPr>
          <a:lstStyle/>
          <a:p>
            <a:pPr marL="342900" lvl="0" indent="-342900" algn="just">
              <a:spcBef>
                <a:spcPct val="20000"/>
              </a:spcBef>
              <a:defRPr lang="fr-FR"/>
            </a:pPr>
            <a:endParaRPr smtClean="0">
              <a:latin typeface="Consolas" pitchFamily="49" charset="0"/>
            </a:endParaRPr>
          </a:p>
          <a:p>
            <a:pPr marL="342900" lvl="0" indent="-342900" algn="just">
              <a:spcBef>
                <a:spcPct val="20000"/>
              </a:spcBef>
              <a:defRPr lang="fr-FR"/>
            </a:pPr>
            <a:endParaRPr smtClean="0">
              <a:latin typeface="Consolas" pitchFamily="49" charset="0"/>
            </a:endParaRPr>
          </a:p>
          <a:p>
            <a:pPr marL="342900" lvl="0" indent="-342900" algn="just">
              <a:spcBef>
                <a:spcPct val="20000"/>
              </a:spcBef>
              <a:defRPr lang="fr-FR"/>
            </a:pPr>
            <a:endParaRPr smtClean="0">
              <a:latin typeface="Consolas" pitchFamily="49" charset="0"/>
            </a:endParaRPr>
          </a:p>
          <a:p>
            <a:pPr marL="342900" lvl="0" indent="-342900" algn="just">
              <a:spcBef>
                <a:spcPct val="20000"/>
              </a:spcBef>
              <a:defRPr lang="fr-FR"/>
            </a:pPr>
            <a:endParaRPr smtClean="0">
              <a:latin typeface="Consolas" pitchFamily="49" charset="0"/>
            </a:endParaRPr>
          </a:p>
          <a:p>
            <a:pPr marL="342900" lvl="0" indent="-342900" algn="just">
              <a:spcBef>
                <a:spcPct val="20000"/>
              </a:spcBef>
              <a:defRPr lang="fr-FR"/>
            </a:pPr>
            <a:endParaRPr smtClean="0">
              <a:latin typeface="Consolas" pitchFamily="49" charset="0"/>
            </a:endParaRPr>
          </a:p>
        </p:txBody>
      </p:sp>
      <p:sp>
        <p:nvSpPr>
          <p:cNvPr id="6" name="Espace réservé du numéro de diapositive 5"/>
          <p:cNvSpPr>
            <a:spLocks noGrp="1"/>
          </p:cNvSpPr>
          <p:nvPr>
            <p:ph type="sldNum" sz="quarter" idx="12"/>
          </p:nvPr>
        </p:nvSpPr>
        <p:spPr/>
        <p:txBody>
          <a:bodyPr/>
          <a:lstStyle/>
          <a:p>
            <a:fld id="{33D6E5A2-EC83-451F-A719-9AC1370DD5CF}" type="slidenum">
              <a:rPr lang="fr-FR" smtClean="0"/>
              <a:pPr/>
              <a:t>54</a:t>
            </a:fld>
            <a:endParaRPr lang="fr-FR"/>
          </a:p>
        </p:txBody>
      </p:sp>
      <p:pic>
        <p:nvPicPr>
          <p:cNvPr id="136194" name="Picture 2"/>
          <p:cNvPicPr>
            <a:picLocks noChangeAspect="1" noChangeArrowheads="1"/>
          </p:cNvPicPr>
          <p:nvPr/>
        </p:nvPicPr>
        <p:blipFill>
          <a:blip r:embed="rId7"/>
          <a:srcRect/>
          <a:stretch>
            <a:fillRect/>
          </a:stretch>
        </p:blipFill>
        <p:spPr bwMode="auto">
          <a:xfrm>
            <a:off x="1142976" y="1386360"/>
            <a:ext cx="7358114" cy="3257086"/>
          </a:xfrm>
          <a:prstGeom prst="rect">
            <a:avLst/>
          </a:prstGeom>
          <a:noFill/>
          <a:ln w="9525">
            <a:noFill/>
            <a:miter lim="800000"/>
            <a:headEnd/>
            <a:tailEnd/>
          </a:ln>
          <a:effectLst/>
        </p:spPr>
      </p:pic>
    </p:spTree>
    <p:custDataLst>
      <p:tags r:id="rId1"/>
    </p:custData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1285884"/>
          </a:xfrm>
        </p:spPr>
        <p:txBody>
          <a:bodyPr>
            <a:noAutofit/>
          </a:bodyPr>
          <a:lstStyle/>
          <a:p>
            <a:pPr>
              <a:defRPr lang="fr-FR"/>
            </a:pPr>
            <a:r>
              <a:rPr sz="3800" smtClean="0"/>
              <a:t>Cas particuliers- </a:t>
            </a:r>
            <a:r>
              <a:rPr sz="2700" smtClean="0">
                <a:solidFill>
                  <a:srgbClr val="FF0000"/>
                </a:solidFill>
              </a:rPr>
              <a:t>Règle de conversion exceptionnelle pour certaines entités simples (Suite)</a:t>
            </a:r>
            <a:endParaRPr lang="fr-FR" sz="27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71612"/>
            <a:ext cx="8286808" cy="4857784"/>
          </a:xfrm>
        </p:spPr>
        <p:txBody>
          <a:bodyPr>
            <a:noAutofit/>
          </a:bodyPr>
          <a:lstStyle/>
          <a:p>
            <a:pPr algn="just">
              <a:buNone/>
              <a:defRPr lang="fr-FR"/>
            </a:pPr>
            <a:r>
              <a:rPr sz="2200" smtClean="0">
                <a:solidFill>
                  <a:schemeClr val="tx2"/>
                </a:solidFill>
              </a:rPr>
              <a:t> Le fait de créer une relation Date aurait pour incidence de créer de la redondance inutile, c'est pourquoi, il est recommandé dans ce cas de figure, de passer au niveau logique de cette façon :</a:t>
            </a:r>
          </a:p>
          <a:p>
            <a:pPr algn="just">
              <a:buNone/>
              <a:defRPr lang="fr-FR"/>
            </a:pPr>
            <a:r>
              <a:rPr sz="2200" b="1" smtClean="0">
                <a:solidFill>
                  <a:schemeClr val="tx2"/>
                </a:solidFill>
              </a:rPr>
              <a:t>Inscrit</a:t>
            </a:r>
            <a:r>
              <a:rPr sz="2200" smtClean="0">
                <a:solidFill>
                  <a:schemeClr val="tx2"/>
                </a:solidFill>
              </a:rPr>
              <a:t> (</a:t>
            </a:r>
            <a:r>
              <a:rPr sz="2200" u="sng" smtClean="0">
                <a:solidFill>
                  <a:schemeClr val="tx2"/>
                </a:solidFill>
              </a:rPr>
              <a:t>id_i</a:t>
            </a:r>
            <a:r>
              <a:rPr sz="2200" smtClean="0">
                <a:solidFill>
                  <a:schemeClr val="tx2"/>
                </a:solidFill>
              </a:rPr>
              <a:t>, nom_i, prenom_i, date_naissance_i, rue_i, ville_i, cp_i, email_i, tel_i, tel_portable_i)</a:t>
            </a:r>
          </a:p>
          <a:p>
            <a:pPr algn="just">
              <a:buNone/>
              <a:defRPr lang="fr-FR"/>
            </a:pPr>
            <a:r>
              <a:rPr sz="2200" b="1" smtClean="0">
                <a:solidFill>
                  <a:schemeClr val="tx2"/>
                </a:solidFill>
              </a:rPr>
              <a:t>Auteur</a:t>
            </a:r>
            <a:r>
              <a:rPr sz="2200" smtClean="0">
                <a:solidFill>
                  <a:schemeClr val="tx2"/>
                </a:solidFill>
              </a:rPr>
              <a:t> (</a:t>
            </a:r>
            <a:r>
              <a:rPr sz="2200" u="sng" smtClean="0">
                <a:solidFill>
                  <a:schemeClr val="tx2"/>
                </a:solidFill>
              </a:rPr>
              <a:t>id_a</a:t>
            </a:r>
            <a:r>
              <a:rPr sz="2200" smtClean="0">
                <a:solidFill>
                  <a:schemeClr val="tx2"/>
                </a:solidFill>
              </a:rPr>
              <a:t>, nom_a, prenom_a, date_naissance_a, nom_p#)</a:t>
            </a:r>
          </a:p>
          <a:p>
            <a:pPr algn="just">
              <a:buNone/>
              <a:defRPr lang="fr-FR"/>
            </a:pPr>
            <a:r>
              <a:rPr sz="2200" b="1" smtClean="0">
                <a:solidFill>
                  <a:schemeClr val="tx2"/>
                </a:solidFill>
              </a:rPr>
              <a:t>Rencontrer</a:t>
            </a:r>
            <a:r>
              <a:rPr sz="2200" smtClean="0">
                <a:solidFill>
                  <a:schemeClr val="tx2"/>
                </a:solidFill>
              </a:rPr>
              <a:t> (</a:t>
            </a:r>
            <a:r>
              <a:rPr sz="2200" u="sng" smtClean="0">
                <a:solidFill>
                  <a:schemeClr val="tx2"/>
                </a:solidFill>
              </a:rPr>
              <a:t>id_a#, id_i#, date_rencontre</a:t>
            </a:r>
            <a:r>
              <a:rPr sz="2200" smtClean="0">
                <a:solidFill>
                  <a:schemeClr val="tx2"/>
                </a:solidFill>
              </a:rPr>
              <a:t>)</a:t>
            </a:r>
          </a:p>
          <a:p>
            <a:pPr algn="just">
              <a:buNone/>
              <a:defRPr lang="fr-FR"/>
            </a:pPr>
            <a:r>
              <a:rPr sz="2200" smtClean="0">
                <a:solidFill>
                  <a:schemeClr val="tx2"/>
                </a:solidFill>
              </a:rPr>
              <a:t>Légende :	</a:t>
            </a:r>
            <a:r>
              <a:rPr sz="2200" b="1" smtClean="0">
                <a:solidFill>
                  <a:schemeClr val="tx2"/>
                </a:solidFill>
              </a:rPr>
              <a:t>x</a:t>
            </a:r>
            <a:r>
              <a:rPr sz="2200" smtClean="0">
                <a:solidFill>
                  <a:schemeClr val="tx2"/>
                </a:solidFill>
              </a:rPr>
              <a:t> : relation	</a:t>
            </a:r>
            <a:r>
              <a:rPr sz="2200" b="1" u="sng" smtClean="0">
                <a:solidFill>
                  <a:schemeClr val="tx2"/>
                </a:solidFill>
              </a:rPr>
              <a:t>x</a:t>
            </a:r>
            <a:r>
              <a:rPr sz="2200" smtClean="0">
                <a:solidFill>
                  <a:schemeClr val="tx2"/>
                </a:solidFill>
              </a:rPr>
              <a:t> : clef primaire	</a:t>
            </a:r>
            <a:r>
              <a:rPr sz="2200" b="1" smtClean="0">
                <a:solidFill>
                  <a:schemeClr val="tx2"/>
                </a:solidFill>
              </a:rPr>
              <a:t>x#</a:t>
            </a:r>
            <a:r>
              <a:rPr sz="2200" smtClean="0">
                <a:solidFill>
                  <a:schemeClr val="tx2"/>
                </a:solidFill>
              </a:rPr>
              <a:t> : clef étrangère</a:t>
            </a:r>
          </a:p>
        </p:txBody>
      </p:sp>
      <p:sp>
        <p:nvSpPr>
          <p:cNvPr id="5" name="Rectangle 3"/>
          <p:cNvSpPr txBox="1">
            <a:spLocks noChangeArrowheads="1"/>
          </p:cNvSpPr>
          <p:nvPr>
            <p:custDataLst>
              <p:tags r:id="rId4"/>
            </p:custDataLst>
          </p:nvPr>
        </p:nvSpPr>
        <p:spPr>
          <a:xfrm>
            <a:off x="714348" y="1428736"/>
            <a:ext cx="8286808" cy="5143536"/>
          </a:xfrm>
          <a:prstGeom prst="rect">
            <a:avLst/>
          </a:prstGeom>
        </p:spPr>
        <p:txBody>
          <a:bodyPr vert="horz" lIns="91440" tIns="45720" rIns="91440" bIns="45720" rtlCol="0">
            <a:noAutofit/>
          </a:bodyPr>
          <a:lstStyle/>
          <a:p>
            <a:pPr marL="342900" lvl="0" indent="-342900" algn="just">
              <a:spcBef>
                <a:spcPct val="20000"/>
              </a:spcBef>
              <a:defRPr lang="fr-FR"/>
            </a:pPr>
            <a:endParaRPr smtClean="0">
              <a:latin typeface="Consolas" pitchFamily="49" charset="0"/>
            </a:endParaRPr>
          </a:p>
          <a:p>
            <a:pPr marL="342900" lvl="0" indent="-342900" algn="just">
              <a:spcBef>
                <a:spcPct val="20000"/>
              </a:spcBef>
              <a:defRPr lang="fr-FR"/>
            </a:pPr>
            <a:endParaRPr smtClean="0">
              <a:latin typeface="Consolas" pitchFamily="49" charset="0"/>
            </a:endParaRPr>
          </a:p>
          <a:p>
            <a:pPr marL="342900" lvl="0" indent="-342900" algn="just">
              <a:spcBef>
                <a:spcPct val="20000"/>
              </a:spcBef>
              <a:defRPr lang="fr-FR"/>
            </a:pPr>
            <a:endParaRPr smtClean="0">
              <a:latin typeface="Consolas" pitchFamily="49" charset="0"/>
            </a:endParaRPr>
          </a:p>
          <a:p>
            <a:pPr marL="342900" lvl="0" indent="-342900" algn="just">
              <a:spcBef>
                <a:spcPct val="20000"/>
              </a:spcBef>
              <a:defRPr lang="fr-FR"/>
            </a:pPr>
            <a:endParaRPr smtClean="0">
              <a:latin typeface="Consolas" pitchFamily="49" charset="0"/>
            </a:endParaRPr>
          </a:p>
          <a:p>
            <a:pPr marL="342900" lvl="0" indent="-342900" algn="just">
              <a:spcBef>
                <a:spcPct val="20000"/>
              </a:spcBef>
              <a:defRPr lang="fr-FR"/>
            </a:pPr>
            <a:endParaRPr smtClean="0">
              <a:latin typeface="Consolas" pitchFamily="49" charset="0"/>
            </a:endParaRPr>
          </a:p>
        </p:txBody>
      </p:sp>
      <p:sp>
        <p:nvSpPr>
          <p:cNvPr id="6" name="Espace réservé du numéro de diapositive 5"/>
          <p:cNvSpPr>
            <a:spLocks noGrp="1"/>
          </p:cNvSpPr>
          <p:nvPr>
            <p:ph type="sldNum" sz="quarter" idx="12"/>
          </p:nvPr>
        </p:nvSpPr>
        <p:spPr/>
        <p:txBody>
          <a:bodyPr/>
          <a:lstStyle/>
          <a:p>
            <a:fld id="{33D6E5A2-EC83-451F-A719-9AC1370DD5CF}" type="slidenum">
              <a:rPr lang="fr-FR" smtClean="0"/>
              <a:pPr/>
              <a:t>55</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1285884"/>
          </a:xfrm>
        </p:spPr>
        <p:txBody>
          <a:bodyPr>
            <a:noAutofit/>
          </a:bodyPr>
          <a:lstStyle/>
          <a:p>
            <a:pPr>
              <a:defRPr lang="fr-FR"/>
            </a:pPr>
            <a:r>
              <a:rPr sz="3800" smtClean="0"/>
              <a:t>Cas particuliers- </a:t>
            </a:r>
            <a:r>
              <a:rPr sz="2700" smtClean="0">
                <a:solidFill>
                  <a:srgbClr val="FF0000"/>
                </a:solidFill>
              </a:rPr>
              <a:t>L'identification relative</a:t>
            </a:r>
            <a:endParaRPr lang="fr-FR" sz="27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571612"/>
            <a:ext cx="8286808" cy="4857784"/>
          </a:xfrm>
        </p:spPr>
        <p:txBody>
          <a:bodyPr>
            <a:noAutofit/>
          </a:bodyPr>
          <a:lstStyle/>
          <a:p>
            <a:pPr algn="just">
              <a:buNone/>
              <a:defRPr lang="fr-FR"/>
            </a:pPr>
            <a:r>
              <a:rPr sz="2200" smtClean="0">
                <a:solidFill>
                  <a:schemeClr val="tx2"/>
                </a:solidFill>
              </a:rPr>
              <a:t> Elle intervient lorsque l'identifiant d'une entité ne suffit pas à l'identifier de manière unique.</a:t>
            </a:r>
          </a:p>
          <a:p>
            <a:pPr algn="just">
              <a:buNone/>
              <a:defRPr lang="fr-FR"/>
            </a:pPr>
            <a:r>
              <a:rPr sz="2200" smtClean="0">
                <a:solidFill>
                  <a:schemeClr val="tx2"/>
                </a:solidFill>
              </a:rPr>
              <a:t>Quelques exemples de cas où cela peut arriver :</a:t>
            </a:r>
          </a:p>
          <a:p>
            <a:pPr algn="just">
              <a:buNone/>
              <a:defRPr lang="fr-FR"/>
            </a:pPr>
            <a:r>
              <a:rPr sz="2200" smtClean="0">
                <a:solidFill>
                  <a:schemeClr val="tx2"/>
                </a:solidFill>
              </a:rPr>
              <a:t>	• On identifie un immeuble par son numéro de rue, or il faut connaître le nom ou l'identifiant de la rue pour trouver l'immeuble (14 rue du général Leclerc, ...).</a:t>
            </a:r>
          </a:p>
          <a:p>
            <a:pPr algn="just">
              <a:buNone/>
              <a:defRPr lang="fr-FR"/>
            </a:pPr>
            <a:r>
              <a:rPr sz="2200" smtClean="0">
                <a:solidFill>
                  <a:schemeClr val="tx2"/>
                </a:solidFill>
              </a:rPr>
              <a:t>	• On identifie un appartement par une lettre mais il faut connaître le numéro d'étage pour le retrouver (appartement A au premier étage, ...).</a:t>
            </a:r>
          </a:p>
          <a:p>
            <a:pPr algn="just">
              <a:buNone/>
              <a:defRPr lang="fr-FR"/>
            </a:pPr>
            <a:r>
              <a:rPr sz="2200" smtClean="0">
                <a:solidFill>
                  <a:schemeClr val="tx2"/>
                </a:solidFill>
              </a:rPr>
              <a:t>	• Pour identifier un étage, il faut connaître l'immeuble dans lequel il est situé.</a:t>
            </a:r>
          </a:p>
          <a:p>
            <a:pPr algn="just">
              <a:buNone/>
              <a:defRPr lang="fr-FR"/>
            </a:pPr>
            <a:r>
              <a:rPr sz="2200" smtClean="0">
                <a:solidFill>
                  <a:schemeClr val="tx2"/>
                </a:solidFill>
              </a:rPr>
              <a:t>Voici comment on pourrait schématiser ces règles de gestions au niveau conceptuel :</a:t>
            </a:r>
          </a:p>
        </p:txBody>
      </p:sp>
      <p:sp>
        <p:nvSpPr>
          <p:cNvPr id="5" name="Rectangle 3"/>
          <p:cNvSpPr txBox="1">
            <a:spLocks noChangeArrowheads="1"/>
          </p:cNvSpPr>
          <p:nvPr>
            <p:custDataLst>
              <p:tags r:id="rId4"/>
            </p:custDataLst>
          </p:nvPr>
        </p:nvSpPr>
        <p:spPr>
          <a:xfrm>
            <a:off x="714348" y="1428736"/>
            <a:ext cx="8286808" cy="5143536"/>
          </a:xfrm>
          <a:prstGeom prst="rect">
            <a:avLst/>
          </a:prstGeom>
        </p:spPr>
        <p:txBody>
          <a:bodyPr vert="horz" lIns="91440" tIns="45720" rIns="91440" bIns="45720" rtlCol="0">
            <a:noAutofit/>
          </a:bodyPr>
          <a:lstStyle/>
          <a:p>
            <a:pPr marL="342900" lvl="0" indent="-342900" algn="just">
              <a:spcBef>
                <a:spcPct val="20000"/>
              </a:spcBef>
              <a:defRPr lang="fr-FR"/>
            </a:pPr>
            <a:endParaRPr smtClean="0">
              <a:latin typeface="Consolas" pitchFamily="49" charset="0"/>
            </a:endParaRPr>
          </a:p>
          <a:p>
            <a:pPr marL="342900" lvl="0" indent="-342900" algn="just">
              <a:spcBef>
                <a:spcPct val="20000"/>
              </a:spcBef>
              <a:defRPr lang="fr-FR"/>
            </a:pPr>
            <a:endParaRPr smtClean="0">
              <a:latin typeface="Consolas" pitchFamily="49" charset="0"/>
            </a:endParaRPr>
          </a:p>
          <a:p>
            <a:pPr marL="342900" lvl="0" indent="-342900" algn="just">
              <a:spcBef>
                <a:spcPct val="20000"/>
              </a:spcBef>
              <a:defRPr lang="fr-FR"/>
            </a:pPr>
            <a:endParaRPr smtClean="0">
              <a:latin typeface="Consolas" pitchFamily="49" charset="0"/>
            </a:endParaRPr>
          </a:p>
          <a:p>
            <a:pPr marL="342900" lvl="0" indent="-342900" algn="just">
              <a:spcBef>
                <a:spcPct val="20000"/>
              </a:spcBef>
              <a:defRPr lang="fr-FR"/>
            </a:pPr>
            <a:endParaRPr smtClean="0">
              <a:latin typeface="Consolas" pitchFamily="49" charset="0"/>
            </a:endParaRPr>
          </a:p>
          <a:p>
            <a:pPr marL="342900" lvl="0" indent="-342900" algn="just">
              <a:spcBef>
                <a:spcPct val="20000"/>
              </a:spcBef>
              <a:defRPr lang="fr-FR"/>
            </a:pPr>
            <a:endParaRPr smtClean="0">
              <a:latin typeface="Consolas" pitchFamily="49" charset="0"/>
            </a:endParaRPr>
          </a:p>
        </p:txBody>
      </p:sp>
      <p:sp>
        <p:nvSpPr>
          <p:cNvPr id="6" name="Espace réservé du numéro de diapositive 5"/>
          <p:cNvSpPr>
            <a:spLocks noGrp="1"/>
          </p:cNvSpPr>
          <p:nvPr>
            <p:ph type="sldNum" sz="quarter" idx="12"/>
          </p:nvPr>
        </p:nvSpPr>
        <p:spPr/>
        <p:txBody>
          <a:bodyPr/>
          <a:lstStyle/>
          <a:p>
            <a:fld id="{33D6E5A2-EC83-451F-A719-9AC1370DD5CF}" type="slidenum">
              <a:rPr lang="fr-FR" smtClean="0"/>
              <a:pPr/>
              <a:t>56</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1285884"/>
          </a:xfrm>
        </p:spPr>
        <p:txBody>
          <a:bodyPr>
            <a:noAutofit/>
          </a:bodyPr>
          <a:lstStyle/>
          <a:p>
            <a:pPr>
              <a:defRPr lang="fr-FR"/>
            </a:pPr>
            <a:r>
              <a:rPr sz="3800" smtClean="0"/>
              <a:t>Cas particuliers- </a:t>
            </a:r>
            <a:r>
              <a:rPr sz="2700" smtClean="0">
                <a:solidFill>
                  <a:srgbClr val="FF0000"/>
                </a:solidFill>
              </a:rPr>
              <a:t>L'identification relative (Suite)</a:t>
            </a:r>
            <a:endParaRPr lang="fr-FR" sz="27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643050"/>
            <a:ext cx="8286808" cy="4857784"/>
          </a:xfrm>
        </p:spPr>
        <p:txBody>
          <a:bodyPr>
            <a:noAutofit/>
          </a:bodyPr>
          <a:lstStyle/>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endParaRPr sz="2200" smtClean="0">
              <a:solidFill>
                <a:schemeClr val="tx2"/>
              </a:solidFill>
            </a:endParaRPr>
          </a:p>
          <a:p>
            <a:pPr algn="just">
              <a:buNone/>
              <a:defRPr lang="fr-FR"/>
            </a:pPr>
            <a:r>
              <a:rPr sz="2200" smtClean="0">
                <a:solidFill>
                  <a:schemeClr val="tx2"/>
                </a:solidFill>
              </a:rPr>
              <a:t>Les parenthèses autour des cardinalités signifient que les entités du côté de ces cardinalités seront identifiées par la concaténation de leurs identifiants (qui ne suffisent pas à les identifier de manière unique) avec l'identifiant de l'entité opposée. Ainsi on obtient au niveau relationnel :</a:t>
            </a:r>
          </a:p>
        </p:txBody>
      </p:sp>
      <p:sp>
        <p:nvSpPr>
          <p:cNvPr id="5" name="Rectangle 3"/>
          <p:cNvSpPr txBox="1">
            <a:spLocks noChangeArrowheads="1"/>
          </p:cNvSpPr>
          <p:nvPr>
            <p:custDataLst>
              <p:tags r:id="rId4"/>
            </p:custDataLst>
          </p:nvPr>
        </p:nvSpPr>
        <p:spPr>
          <a:xfrm>
            <a:off x="714348" y="1428736"/>
            <a:ext cx="8286808" cy="5143536"/>
          </a:xfrm>
          <a:prstGeom prst="rect">
            <a:avLst/>
          </a:prstGeom>
        </p:spPr>
        <p:txBody>
          <a:bodyPr vert="horz" lIns="91440" tIns="45720" rIns="91440" bIns="45720" rtlCol="0">
            <a:noAutofit/>
          </a:bodyPr>
          <a:lstStyle/>
          <a:p>
            <a:pPr marL="342900" lvl="0" indent="-342900" algn="just">
              <a:spcBef>
                <a:spcPct val="20000"/>
              </a:spcBef>
              <a:defRPr lang="fr-FR"/>
            </a:pPr>
            <a:endParaRPr smtClean="0">
              <a:latin typeface="Consolas" pitchFamily="49" charset="0"/>
            </a:endParaRPr>
          </a:p>
          <a:p>
            <a:pPr marL="342900" lvl="0" indent="-342900" algn="just">
              <a:spcBef>
                <a:spcPct val="20000"/>
              </a:spcBef>
              <a:defRPr lang="fr-FR"/>
            </a:pPr>
            <a:endParaRPr smtClean="0">
              <a:latin typeface="Consolas" pitchFamily="49" charset="0"/>
            </a:endParaRPr>
          </a:p>
          <a:p>
            <a:pPr marL="342900" lvl="0" indent="-342900" algn="just">
              <a:spcBef>
                <a:spcPct val="20000"/>
              </a:spcBef>
              <a:defRPr lang="fr-FR"/>
            </a:pPr>
            <a:endParaRPr smtClean="0">
              <a:latin typeface="Consolas" pitchFamily="49" charset="0"/>
            </a:endParaRPr>
          </a:p>
          <a:p>
            <a:pPr marL="342900" lvl="0" indent="-342900" algn="just">
              <a:spcBef>
                <a:spcPct val="20000"/>
              </a:spcBef>
              <a:defRPr lang="fr-FR"/>
            </a:pPr>
            <a:endParaRPr smtClean="0">
              <a:latin typeface="Consolas" pitchFamily="49" charset="0"/>
            </a:endParaRPr>
          </a:p>
          <a:p>
            <a:pPr marL="342900" lvl="0" indent="-342900" algn="just">
              <a:spcBef>
                <a:spcPct val="20000"/>
              </a:spcBef>
              <a:defRPr lang="fr-FR"/>
            </a:pPr>
            <a:endParaRPr smtClean="0">
              <a:latin typeface="Consolas" pitchFamily="49" charset="0"/>
            </a:endParaRPr>
          </a:p>
        </p:txBody>
      </p:sp>
      <p:sp>
        <p:nvSpPr>
          <p:cNvPr id="6" name="Espace réservé du numéro de diapositive 5"/>
          <p:cNvSpPr>
            <a:spLocks noGrp="1"/>
          </p:cNvSpPr>
          <p:nvPr>
            <p:ph type="sldNum" sz="quarter" idx="12"/>
          </p:nvPr>
        </p:nvSpPr>
        <p:spPr/>
        <p:txBody>
          <a:bodyPr/>
          <a:lstStyle/>
          <a:p>
            <a:fld id="{33D6E5A2-EC83-451F-A719-9AC1370DD5CF}" type="slidenum">
              <a:rPr lang="fr-FR" smtClean="0"/>
              <a:pPr/>
              <a:t>57</a:t>
            </a:fld>
            <a:endParaRPr lang="fr-FR"/>
          </a:p>
        </p:txBody>
      </p:sp>
      <p:pic>
        <p:nvPicPr>
          <p:cNvPr id="137218" name="Picture 2"/>
          <p:cNvPicPr>
            <a:picLocks noChangeAspect="1" noChangeArrowheads="1"/>
          </p:cNvPicPr>
          <p:nvPr/>
        </p:nvPicPr>
        <p:blipFill>
          <a:blip r:embed="rId7"/>
          <a:srcRect/>
          <a:stretch>
            <a:fillRect/>
          </a:stretch>
        </p:blipFill>
        <p:spPr bwMode="auto">
          <a:xfrm>
            <a:off x="1857356" y="1142984"/>
            <a:ext cx="5857916" cy="3850570"/>
          </a:xfrm>
          <a:prstGeom prst="rect">
            <a:avLst/>
          </a:prstGeom>
          <a:noFill/>
          <a:ln w="9525">
            <a:noFill/>
            <a:miter lim="800000"/>
            <a:headEnd/>
            <a:tailEnd/>
          </a:ln>
          <a:effectLst/>
        </p:spPr>
      </p:pic>
    </p:spTree>
    <p:custDataLst>
      <p:tags r:id="rId1"/>
    </p:custData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1285884"/>
          </a:xfrm>
        </p:spPr>
        <p:txBody>
          <a:bodyPr>
            <a:noAutofit/>
          </a:bodyPr>
          <a:lstStyle/>
          <a:p>
            <a:pPr>
              <a:defRPr lang="fr-FR"/>
            </a:pPr>
            <a:r>
              <a:rPr sz="3800" smtClean="0"/>
              <a:t>Cas particuliers- </a:t>
            </a:r>
            <a:r>
              <a:rPr sz="2700" smtClean="0">
                <a:solidFill>
                  <a:srgbClr val="FF0000"/>
                </a:solidFill>
              </a:rPr>
              <a:t>L'identification relative (Suite)</a:t>
            </a:r>
            <a:endParaRPr lang="fr-FR" sz="2700" dirty="0">
              <a:solidFill>
                <a:srgbClr val="FF0000"/>
              </a:solidFill>
            </a:endParaRPr>
          </a:p>
        </p:txBody>
      </p:sp>
      <p:sp>
        <p:nvSpPr>
          <p:cNvPr id="618499" name="Rectangle 3"/>
          <p:cNvSpPr>
            <a:spLocks noGrp="1" noChangeArrowheads="1"/>
          </p:cNvSpPr>
          <p:nvPr>
            <p:ph type="body" idx="1"/>
            <p:custDataLst>
              <p:tags r:id="rId3"/>
            </p:custDataLst>
          </p:nvPr>
        </p:nvSpPr>
        <p:spPr>
          <a:xfrm>
            <a:off x="642910" y="1643050"/>
            <a:ext cx="8501090" cy="4857784"/>
          </a:xfrm>
        </p:spPr>
        <p:txBody>
          <a:bodyPr>
            <a:noAutofit/>
          </a:bodyPr>
          <a:lstStyle/>
          <a:p>
            <a:pPr algn="just">
              <a:buNone/>
              <a:defRPr lang="fr-FR"/>
            </a:pPr>
            <a:r>
              <a:rPr sz="2200" smtClean="0">
                <a:solidFill>
                  <a:schemeClr val="tx2"/>
                </a:solidFill>
              </a:rPr>
              <a:t>Rue (</a:t>
            </a:r>
            <a:r>
              <a:rPr sz="2200" u="sng" smtClean="0">
                <a:solidFill>
                  <a:schemeClr val="tx2"/>
                </a:solidFill>
              </a:rPr>
              <a:t>code_rue</a:t>
            </a:r>
            <a:r>
              <a:rPr sz="2200" smtClean="0">
                <a:solidFill>
                  <a:schemeClr val="tx2"/>
                </a:solidFill>
              </a:rPr>
              <a:t>, nom_rue)</a:t>
            </a:r>
          </a:p>
          <a:p>
            <a:pPr algn="just">
              <a:buNone/>
              <a:defRPr lang="fr-FR"/>
            </a:pPr>
            <a:r>
              <a:rPr sz="2200" smtClean="0">
                <a:solidFill>
                  <a:schemeClr val="tx2"/>
                </a:solidFill>
              </a:rPr>
              <a:t>Immeuble (</a:t>
            </a:r>
            <a:r>
              <a:rPr sz="2200" u="sng" smtClean="0">
                <a:solidFill>
                  <a:schemeClr val="tx2"/>
                </a:solidFill>
              </a:rPr>
              <a:t>num_immeuble, code_rue#</a:t>
            </a:r>
            <a:r>
              <a:rPr sz="2200" smtClean="0">
                <a:solidFill>
                  <a:schemeClr val="tx2"/>
                </a:solidFill>
              </a:rPr>
              <a:t>,</a:t>
            </a:r>
            <a:r>
              <a:rPr sz="2200" u="sng" smtClean="0">
                <a:solidFill>
                  <a:schemeClr val="tx2"/>
                </a:solidFill>
              </a:rPr>
              <a:t> </a:t>
            </a:r>
            <a:r>
              <a:rPr sz="2200" smtClean="0">
                <a:solidFill>
                  <a:schemeClr val="tx2"/>
                </a:solidFill>
              </a:rPr>
              <a:t>nb_etages_total)</a:t>
            </a:r>
          </a:p>
          <a:p>
            <a:pPr>
              <a:buNone/>
              <a:defRPr lang="fr-FR"/>
            </a:pPr>
            <a:r>
              <a:rPr sz="2200" smtClean="0">
                <a:solidFill>
                  <a:schemeClr val="tx2"/>
                </a:solidFill>
              </a:rPr>
              <a:t>Etage (</a:t>
            </a:r>
            <a:r>
              <a:rPr sz="2200" u="sng" smtClean="0">
                <a:solidFill>
                  <a:schemeClr val="tx2"/>
                </a:solidFill>
              </a:rPr>
              <a:t>num_etage, num_immeuble#, code_rue#, </a:t>
            </a:r>
            <a:r>
              <a:rPr sz="2200" smtClean="0">
                <a:solidFill>
                  <a:schemeClr val="tx2"/>
                </a:solidFill>
              </a:rPr>
              <a:t>nb_appartements_tot)</a:t>
            </a:r>
          </a:p>
          <a:p>
            <a:pPr algn="just">
              <a:buNone/>
              <a:defRPr lang="fr-FR"/>
            </a:pPr>
            <a:r>
              <a:rPr sz="2200" smtClean="0">
                <a:solidFill>
                  <a:schemeClr val="tx2"/>
                </a:solidFill>
              </a:rPr>
              <a:t>Appartement </a:t>
            </a:r>
            <a:r>
              <a:rPr sz="2200" u="sng" smtClean="0">
                <a:solidFill>
                  <a:schemeClr val="tx2"/>
                </a:solidFill>
              </a:rPr>
              <a:t>(lettre_appartement, num_etage#, num_immeuble#, code_rue#,</a:t>
            </a:r>
            <a:r>
              <a:rPr sz="2200" smtClean="0">
                <a:solidFill>
                  <a:schemeClr val="tx2"/>
                </a:solidFill>
              </a:rPr>
              <a:t> nb_pieces_total)</a:t>
            </a:r>
          </a:p>
          <a:p>
            <a:pPr algn="just">
              <a:buNone/>
              <a:defRPr lang="fr-FR"/>
            </a:pPr>
            <a:r>
              <a:rPr sz="2200" smtClean="0">
                <a:solidFill>
                  <a:schemeClr val="tx2"/>
                </a:solidFill>
              </a:rPr>
              <a:t>Légende :	</a:t>
            </a:r>
            <a:r>
              <a:rPr sz="2200" b="1" smtClean="0">
                <a:solidFill>
                  <a:schemeClr val="tx2"/>
                </a:solidFill>
              </a:rPr>
              <a:t>x</a:t>
            </a:r>
            <a:r>
              <a:rPr sz="2200" smtClean="0">
                <a:solidFill>
                  <a:schemeClr val="tx2"/>
                </a:solidFill>
              </a:rPr>
              <a:t> : relation	</a:t>
            </a:r>
            <a:r>
              <a:rPr sz="2200" b="1" u="sng" smtClean="0">
                <a:solidFill>
                  <a:schemeClr val="tx2"/>
                </a:solidFill>
              </a:rPr>
              <a:t>x</a:t>
            </a:r>
            <a:r>
              <a:rPr sz="2200" smtClean="0">
                <a:solidFill>
                  <a:schemeClr val="tx2"/>
                </a:solidFill>
              </a:rPr>
              <a:t> : clef primaire	</a:t>
            </a:r>
            <a:r>
              <a:rPr sz="2200" b="1" smtClean="0">
                <a:solidFill>
                  <a:schemeClr val="tx2"/>
                </a:solidFill>
              </a:rPr>
              <a:t>x#</a:t>
            </a:r>
            <a:r>
              <a:rPr sz="2200" smtClean="0">
                <a:solidFill>
                  <a:schemeClr val="tx2"/>
                </a:solidFill>
              </a:rPr>
              <a:t> : clef étrangère</a:t>
            </a:r>
          </a:p>
          <a:p>
            <a:pPr algn="just">
              <a:buNone/>
              <a:defRPr lang="fr-FR"/>
            </a:pPr>
            <a:endParaRPr sz="2200" smtClean="0">
              <a:solidFill>
                <a:schemeClr val="tx2"/>
              </a:solidFill>
            </a:endParaRPr>
          </a:p>
        </p:txBody>
      </p:sp>
      <p:sp>
        <p:nvSpPr>
          <p:cNvPr id="5" name="Rectangle 3"/>
          <p:cNvSpPr txBox="1">
            <a:spLocks noChangeArrowheads="1"/>
          </p:cNvSpPr>
          <p:nvPr>
            <p:custDataLst>
              <p:tags r:id="rId4"/>
            </p:custDataLst>
          </p:nvPr>
        </p:nvSpPr>
        <p:spPr>
          <a:xfrm>
            <a:off x="714348" y="1428736"/>
            <a:ext cx="8286808" cy="5143536"/>
          </a:xfrm>
          <a:prstGeom prst="rect">
            <a:avLst/>
          </a:prstGeom>
        </p:spPr>
        <p:txBody>
          <a:bodyPr vert="horz" lIns="91440" tIns="45720" rIns="91440" bIns="45720" rtlCol="0">
            <a:noAutofit/>
          </a:bodyPr>
          <a:lstStyle/>
          <a:p>
            <a:pPr marL="342900" lvl="0" indent="-342900" algn="just">
              <a:spcBef>
                <a:spcPct val="20000"/>
              </a:spcBef>
              <a:defRPr lang="fr-FR"/>
            </a:pPr>
            <a:endParaRPr smtClean="0">
              <a:latin typeface="Consolas" pitchFamily="49" charset="0"/>
            </a:endParaRPr>
          </a:p>
          <a:p>
            <a:pPr marL="342900" lvl="0" indent="-342900" algn="just">
              <a:spcBef>
                <a:spcPct val="20000"/>
              </a:spcBef>
              <a:defRPr lang="fr-FR"/>
            </a:pPr>
            <a:endParaRPr smtClean="0">
              <a:latin typeface="Consolas" pitchFamily="49" charset="0"/>
            </a:endParaRPr>
          </a:p>
          <a:p>
            <a:pPr marL="342900" lvl="0" indent="-342900" algn="just">
              <a:spcBef>
                <a:spcPct val="20000"/>
              </a:spcBef>
              <a:defRPr lang="fr-FR"/>
            </a:pPr>
            <a:endParaRPr smtClean="0">
              <a:latin typeface="Consolas" pitchFamily="49" charset="0"/>
            </a:endParaRPr>
          </a:p>
          <a:p>
            <a:pPr marL="342900" lvl="0" indent="-342900" algn="just">
              <a:spcBef>
                <a:spcPct val="20000"/>
              </a:spcBef>
              <a:defRPr lang="fr-FR"/>
            </a:pPr>
            <a:endParaRPr smtClean="0">
              <a:latin typeface="Consolas" pitchFamily="49" charset="0"/>
            </a:endParaRPr>
          </a:p>
          <a:p>
            <a:pPr marL="342900" lvl="0" indent="-342900" algn="just">
              <a:spcBef>
                <a:spcPct val="20000"/>
              </a:spcBef>
              <a:defRPr lang="fr-FR"/>
            </a:pPr>
            <a:endParaRPr smtClean="0">
              <a:latin typeface="Consolas" pitchFamily="49" charset="0"/>
            </a:endParaRPr>
          </a:p>
        </p:txBody>
      </p:sp>
      <p:sp>
        <p:nvSpPr>
          <p:cNvPr id="6" name="Espace réservé du numéro de diapositive 5"/>
          <p:cNvSpPr>
            <a:spLocks noGrp="1"/>
          </p:cNvSpPr>
          <p:nvPr>
            <p:ph type="sldNum" sz="quarter" idx="12"/>
          </p:nvPr>
        </p:nvSpPr>
        <p:spPr/>
        <p:txBody>
          <a:bodyPr/>
          <a:lstStyle/>
          <a:p>
            <a:fld id="{33D6E5A2-EC83-451F-A719-9AC1370DD5CF}" type="slidenum">
              <a:rPr lang="fr-FR" smtClean="0"/>
              <a:pPr/>
              <a:t>58</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lang="fr-FR"/>
            </a:pPr>
            <a:r>
              <a:rPr lang="fr-FR" dirty="0" smtClean="0"/>
              <a:t>Merci de votre attention</a:t>
            </a:r>
            <a:endParaRPr lang="fr-FR" dirty="0"/>
          </a:p>
        </p:txBody>
      </p:sp>
      <p:sp>
        <p:nvSpPr>
          <p:cNvPr id="3" name="Espace réservé du numéro de diapositive 2"/>
          <p:cNvSpPr>
            <a:spLocks noGrp="1"/>
          </p:cNvSpPr>
          <p:nvPr>
            <p:ph type="sldNum" sz="quarter" idx="12"/>
          </p:nvPr>
        </p:nvSpPr>
        <p:spPr/>
        <p:txBody>
          <a:bodyPr/>
          <a:lstStyle/>
          <a:p>
            <a:fld id="{33D6E5A2-EC83-451F-A719-9AC1370DD5CF}" type="slidenum">
              <a:rPr lang="fr-FR" smtClean="0"/>
              <a:pPr/>
              <a:t>59</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rmAutofit/>
          </a:bodyPr>
          <a:lstStyle/>
          <a:p>
            <a:pPr>
              <a:defRPr lang="fr-FR"/>
            </a:pPr>
            <a:r>
              <a:rPr smtClean="0"/>
              <a:t>Les règles de gestion métiers</a:t>
            </a:r>
            <a:endParaRPr lang="fr-FR" dirty="0"/>
          </a:p>
        </p:txBody>
      </p:sp>
      <p:sp>
        <p:nvSpPr>
          <p:cNvPr id="618499" name="Rectangle 3"/>
          <p:cNvSpPr>
            <a:spLocks noGrp="1" noChangeArrowheads="1"/>
          </p:cNvSpPr>
          <p:nvPr>
            <p:ph type="body" idx="1"/>
            <p:custDataLst>
              <p:tags r:id="rId3"/>
            </p:custDataLst>
          </p:nvPr>
        </p:nvSpPr>
        <p:spPr>
          <a:xfrm>
            <a:off x="642910" y="1214446"/>
            <a:ext cx="8286808" cy="5357826"/>
          </a:xfrm>
        </p:spPr>
        <p:txBody>
          <a:bodyPr>
            <a:noAutofit/>
          </a:bodyPr>
          <a:lstStyle/>
          <a:p>
            <a:pPr algn="just">
              <a:buNone/>
              <a:defRPr lang="fr-FR"/>
            </a:pPr>
            <a:r>
              <a:rPr sz="2200" smtClean="0">
                <a:solidFill>
                  <a:schemeClr val="tx2"/>
                </a:solidFill>
              </a:rPr>
              <a:t>Avant de vous lancer dans la création de vos tables (ou même de vos entités et associations pour rester dans un vocabulaire conceptuel), il vous faut recueillir les besoins des futurs utilisateurs de votre application. Et à partir de ces besoins, vous devez être en mesure d'établir les règles de gestion des données à conserver.</a:t>
            </a:r>
          </a:p>
          <a:p>
            <a:pPr algn="just">
              <a:buNone/>
              <a:defRPr lang="fr-FR"/>
            </a:pPr>
            <a:r>
              <a:rPr sz="2200" smtClean="0">
                <a:solidFill>
                  <a:schemeClr val="tx2"/>
                </a:solidFill>
              </a:rPr>
              <a:t>Prenons l'exemple d'un développeur qui doit informatiser le SI d'une bibliothèque. On lui fixe les règles de gestion suivantes :</a:t>
            </a:r>
          </a:p>
          <a:p>
            <a:pPr algn="just">
              <a:buNone/>
              <a:defRPr lang="fr-FR"/>
            </a:pPr>
            <a:r>
              <a:rPr sz="2200" smtClean="0">
                <a:solidFill>
                  <a:schemeClr val="tx2"/>
                </a:solidFill>
              </a:rPr>
              <a:t>	• Pour chaque livre, on doit connaître le titre, l'année de parution, un résumé et le type (roman, poésie, science fiction, ...).</a:t>
            </a:r>
          </a:p>
          <a:p>
            <a:pPr algn="just">
              <a:buNone/>
              <a:defRPr lang="fr-FR"/>
            </a:pPr>
            <a:r>
              <a:rPr sz="2200" smtClean="0">
                <a:solidFill>
                  <a:schemeClr val="tx2"/>
                </a:solidFill>
              </a:rPr>
              <a:t>	• Un livre peut être rédigé par aucun (dans le cas d'une oeuvre anonyme), un ou plusieurs auteurs dont on connaît le nom, le prénom, la date de naissance et le pays d'origine.</a:t>
            </a:r>
          </a:p>
          <a:p>
            <a:pPr algn="just">
              <a:buNone/>
              <a:defRPr lang="fr-FR"/>
            </a:pPr>
            <a:r>
              <a:rPr sz="2200" smtClean="0">
                <a:solidFill>
                  <a:schemeClr val="tx2"/>
                </a:solidFill>
              </a:rPr>
              <a:t>	• Chaque exemplaire d'un livre est identifié par une référence composée de lettres et de chiffres et ne peut être paru que dans une et une seule édition.</a:t>
            </a:r>
          </a:p>
        </p:txBody>
      </p:sp>
      <p:sp>
        <p:nvSpPr>
          <p:cNvPr id="4" name="Espace réservé du numéro de diapositive 3"/>
          <p:cNvSpPr>
            <a:spLocks noGrp="1"/>
          </p:cNvSpPr>
          <p:nvPr>
            <p:ph type="sldNum" sz="quarter" idx="12"/>
          </p:nvPr>
        </p:nvSpPr>
        <p:spPr/>
        <p:txBody>
          <a:bodyPr/>
          <a:lstStyle/>
          <a:p>
            <a:fld id="{33D6E5A2-EC83-451F-A719-9AC1370DD5CF}" type="slidenum">
              <a:rPr lang="fr-FR" smtClean="0"/>
              <a:pPr/>
              <a:t>6</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rmAutofit fontScale="90000"/>
          </a:bodyPr>
          <a:lstStyle/>
          <a:p>
            <a:pPr>
              <a:defRPr lang="fr-FR"/>
            </a:pPr>
            <a:r>
              <a:rPr smtClean="0"/>
              <a:t>Les règles de gestion métiers (Suite)</a:t>
            </a:r>
            <a:endParaRPr lang="fr-FR" dirty="0"/>
          </a:p>
        </p:txBody>
      </p:sp>
      <p:sp>
        <p:nvSpPr>
          <p:cNvPr id="618499" name="Rectangle 3"/>
          <p:cNvSpPr>
            <a:spLocks noGrp="1" noChangeArrowheads="1"/>
          </p:cNvSpPr>
          <p:nvPr>
            <p:ph type="body" idx="1"/>
            <p:custDataLst>
              <p:tags r:id="rId3"/>
            </p:custDataLst>
          </p:nvPr>
        </p:nvSpPr>
        <p:spPr>
          <a:xfrm>
            <a:off x="642910" y="1000108"/>
            <a:ext cx="8286808" cy="5643602"/>
          </a:xfrm>
        </p:spPr>
        <p:txBody>
          <a:bodyPr>
            <a:noAutofit/>
          </a:bodyPr>
          <a:lstStyle/>
          <a:p>
            <a:pPr algn="just">
              <a:buNone/>
              <a:defRPr lang="fr-FR"/>
            </a:pPr>
            <a:r>
              <a:rPr sz="2200" smtClean="0">
                <a:solidFill>
                  <a:schemeClr val="tx2"/>
                </a:solidFill>
              </a:rPr>
              <a:t>	• Un inscrit est identifié par un numéro et on doit mémoriser son nom, prénom, adresse, téléphone et adresse e-mail.</a:t>
            </a:r>
          </a:p>
          <a:p>
            <a:pPr algn="just">
              <a:buNone/>
              <a:defRPr lang="fr-FR"/>
            </a:pPr>
            <a:r>
              <a:rPr sz="2200" smtClean="0">
                <a:solidFill>
                  <a:schemeClr val="tx2"/>
                </a:solidFill>
              </a:rPr>
              <a:t>	• Un inscrit peut faire zéro, un ou plusieurs emprunts qui concernent chacun un et un seul exemplaire. Pour chaque emprunt, on connaît la date et le délai accordé (en nombre de jours).</a:t>
            </a:r>
          </a:p>
          <a:p>
            <a:pPr algn="just">
              <a:buNone/>
              <a:defRPr lang="fr-FR"/>
            </a:pPr>
            <a:r>
              <a:rPr sz="2200" smtClean="0">
                <a:solidFill>
                  <a:schemeClr val="tx2"/>
                </a:solidFill>
              </a:rPr>
              <a:t>Ces règles vous sont parfois données mais vous pouvez être amené à les établir vous-même dans deux cas :</a:t>
            </a:r>
          </a:p>
          <a:p>
            <a:pPr algn="just">
              <a:buNone/>
              <a:defRPr lang="fr-FR"/>
            </a:pPr>
            <a:r>
              <a:rPr sz="2200" smtClean="0">
                <a:solidFill>
                  <a:schemeClr val="tx2"/>
                </a:solidFill>
              </a:rPr>
              <a:t>	• Vous êtes à la fois maîtrise d'oeuvre (MOE) et maîtrise d'ouvrage (MOA), et vous développez une application pour votre compte et/ou selon vos propres directives.</a:t>
            </a:r>
          </a:p>
          <a:p>
            <a:pPr algn="just">
              <a:buNone/>
              <a:defRPr lang="fr-FR"/>
            </a:pPr>
            <a:r>
              <a:rPr sz="2200" smtClean="0">
                <a:solidFill>
                  <a:schemeClr val="tx2"/>
                </a:solidFill>
              </a:rPr>
              <a:t>	• Ce qui arrive le plus souvent : les futurs utilisateurs de votre projet n'ont pas été en mesure de vous fournir ces règles avec suffisamment de précision ; c'est pourquoi vous devrez les interroger afin d'établir vous même ces règles. N'oubliez jamais qu'en tant que développeur, vous avez un devoir d'assistance à maîtrise d'ouvrage si cela s'avère nécessaire.</a:t>
            </a:r>
            <a:endParaRPr lang="fr-FR" sz="2200" dirty="0">
              <a:solidFill>
                <a:schemeClr val="tx2"/>
              </a:solidFill>
            </a:endParaRPr>
          </a:p>
        </p:txBody>
      </p:sp>
      <p:sp>
        <p:nvSpPr>
          <p:cNvPr id="4" name="Espace réservé du numéro de diapositive 3"/>
          <p:cNvSpPr>
            <a:spLocks noGrp="1"/>
          </p:cNvSpPr>
          <p:nvPr>
            <p:ph type="sldNum" sz="quarter" idx="12"/>
          </p:nvPr>
        </p:nvSpPr>
        <p:spPr/>
        <p:txBody>
          <a:bodyPr/>
          <a:lstStyle/>
          <a:p>
            <a:fld id="{33D6E5A2-EC83-451F-A719-9AC1370DD5CF}" type="slidenum">
              <a:rPr lang="fr-FR" smtClean="0"/>
              <a:pPr/>
              <a:t>7</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rmAutofit/>
          </a:bodyPr>
          <a:lstStyle/>
          <a:p>
            <a:pPr>
              <a:defRPr lang="fr-FR"/>
            </a:pPr>
            <a:r>
              <a:rPr smtClean="0"/>
              <a:t>Le dictionnaire des données</a:t>
            </a:r>
            <a:endParaRPr lang="fr-FR" dirty="0"/>
          </a:p>
        </p:txBody>
      </p:sp>
      <p:sp>
        <p:nvSpPr>
          <p:cNvPr id="618499" name="Rectangle 3"/>
          <p:cNvSpPr>
            <a:spLocks noGrp="1" noChangeArrowheads="1"/>
          </p:cNvSpPr>
          <p:nvPr>
            <p:ph type="body" idx="1"/>
            <p:custDataLst>
              <p:tags r:id="rId3"/>
            </p:custDataLst>
          </p:nvPr>
        </p:nvSpPr>
        <p:spPr>
          <a:xfrm>
            <a:off x="642910" y="1000108"/>
            <a:ext cx="8286808" cy="5643602"/>
          </a:xfrm>
        </p:spPr>
        <p:txBody>
          <a:bodyPr>
            <a:noAutofit/>
          </a:bodyPr>
          <a:lstStyle/>
          <a:p>
            <a:pPr algn="just">
              <a:buNone/>
              <a:defRPr lang="fr-FR"/>
            </a:pPr>
            <a:r>
              <a:rPr sz="2200" smtClean="0">
                <a:solidFill>
                  <a:schemeClr val="tx2"/>
                </a:solidFill>
              </a:rPr>
              <a:t>C'est une étape intermédiaire qui peut avoir son importance, surtout si vous êtes plusieurs à travailler sur une même base de données, d'un volume conséquent.</a:t>
            </a:r>
          </a:p>
          <a:p>
            <a:pPr algn="just">
              <a:buNone/>
              <a:defRPr lang="fr-FR"/>
            </a:pPr>
            <a:r>
              <a:rPr sz="2200" smtClean="0">
                <a:solidFill>
                  <a:schemeClr val="tx2"/>
                </a:solidFill>
              </a:rPr>
              <a:t>Le dictionnaire des données est un document qui regroupe toutes les données que vous aurez à conserver dans votre base (et qui figureront donc dans le MCD). Pour chaque donnée, il indique :</a:t>
            </a:r>
          </a:p>
          <a:p>
            <a:pPr algn="just">
              <a:buNone/>
              <a:defRPr lang="fr-FR"/>
            </a:pPr>
            <a:r>
              <a:rPr sz="2200" smtClean="0">
                <a:solidFill>
                  <a:schemeClr val="tx2"/>
                </a:solidFill>
              </a:rPr>
              <a:t>	• Le </a:t>
            </a:r>
            <a:r>
              <a:rPr sz="2200" b="1" smtClean="0">
                <a:solidFill>
                  <a:schemeClr val="tx2"/>
                </a:solidFill>
              </a:rPr>
              <a:t>code mnémonique </a:t>
            </a:r>
            <a:r>
              <a:rPr sz="2200" smtClean="0">
                <a:solidFill>
                  <a:schemeClr val="tx2"/>
                </a:solidFill>
              </a:rPr>
              <a:t>: il s'agit d'un libellé désignant une donnée (par exemple «titre_l» pour le titre d'un livre)</a:t>
            </a:r>
          </a:p>
          <a:p>
            <a:pPr algn="just">
              <a:buNone/>
              <a:defRPr lang="fr-FR"/>
            </a:pPr>
            <a:r>
              <a:rPr sz="2200" smtClean="0">
                <a:solidFill>
                  <a:schemeClr val="tx2"/>
                </a:solidFill>
              </a:rPr>
              <a:t>	• La </a:t>
            </a:r>
            <a:r>
              <a:rPr sz="2200" b="1" smtClean="0">
                <a:solidFill>
                  <a:schemeClr val="tx2"/>
                </a:solidFill>
              </a:rPr>
              <a:t>désignation</a:t>
            </a:r>
            <a:r>
              <a:rPr sz="2200" smtClean="0">
                <a:solidFill>
                  <a:schemeClr val="tx2"/>
                </a:solidFill>
              </a:rPr>
              <a:t> : il s'agit d'une mention décrivant ce à quoi la donnée correspond (par exemple «titre du livre»)</a:t>
            </a:r>
          </a:p>
          <a:p>
            <a:pPr algn="just">
              <a:buNone/>
              <a:defRPr lang="fr-FR"/>
            </a:pPr>
            <a:r>
              <a:rPr sz="2200" smtClean="0">
                <a:solidFill>
                  <a:schemeClr val="tx2"/>
                </a:solidFill>
              </a:rPr>
              <a:t>	• Le </a:t>
            </a:r>
            <a:r>
              <a:rPr sz="2200" b="1" smtClean="0">
                <a:solidFill>
                  <a:schemeClr val="tx2"/>
                </a:solidFill>
              </a:rPr>
              <a:t>type de donnée </a:t>
            </a:r>
            <a:r>
              <a:rPr sz="2200" smtClean="0">
                <a:solidFill>
                  <a:schemeClr val="tx2"/>
                </a:solidFill>
              </a:rPr>
              <a:t>:</a:t>
            </a:r>
          </a:p>
          <a:p>
            <a:pPr algn="just">
              <a:buNone/>
              <a:defRPr lang="fr-FR"/>
            </a:pPr>
            <a:r>
              <a:rPr sz="2200" smtClean="0">
                <a:solidFill>
                  <a:schemeClr val="tx2"/>
                </a:solidFill>
              </a:rPr>
              <a:t>		• A ou </a:t>
            </a:r>
            <a:r>
              <a:rPr sz="2200" i="1" smtClean="0">
                <a:solidFill>
                  <a:schemeClr val="tx2"/>
                </a:solidFill>
              </a:rPr>
              <a:t>Alphabétique</a:t>
            </a:r>
            <a:r>
              <a:rPr sz="2200" smtClean="0">
                <a:solidFill>
                  <a:schemeClr val="tx2"/>
                </a:solidFill>
              </a:rPr>
              <a:t> : lorsque la donnée est uniquement composée de caractères alphabétiques (de 'A' à 'Z' et de 'a' à 'z')</a:t>
            </a:r>
          </a:p>
          <a:p>
            <a:pPr algn="just">
              <a:buNone/>
              <a:defRPr lang="fr-FR"/>
            </a:pPr>
            <a:r>
              <a:rPr sz="2200" smtClean="0">
                <a:solidFill>
                  <a:schemeClr val="tx2"/>
                </a:solidFill>
              </a:rPr>
              <a:t>		• N ou </a:t>
            </a:r>
            <a:r>
              <a:rPr sz="2200" i="1" smtClean="0">
                <a:solidFill>
                  <a:schemeClr val="tx2"/>
                </a:solidFill>
              </a:rPr>
              <a:t>Numérique</a:t>
            </a:r>
            <a:r>
              <a:rPr sz="2200" smtClean="0">
                <a:solidFill>
                  <a:schemeClr val="tx2"/>
                </a:solidFill>
              </a:rPr>
              <a:t> : lorsque la donnée est composée uniquement de nombres (entiers ou réels)</a:t>
            </a:r>
          </a:p>
        </p:txBody>
      </p:sp>
      <p:sp>
        <p:nvSpPr>
          <p:cNvPr id="4" name="Espace réservé du numéro de diapositive 3"/>
          <p:cNvSpPr>
            <a:spLocks noGrp="1"/>
          </p:cNvSpPr>
          <p:nvPr>
            <p:ph type="sldNum" sz="quarter" idx="12"/>
          </p:nvPr>
        </p:nvSpPr>
        <p:spPr/>
        <p:txBody>
          <a:bodyPr/>
          <a:lstStyle/>
          <a:p>
            <a:fld id="{33D6E5A2-EC83-451F-A719-9AC1370DD5CF}" type="slidenum">
              <a:rPr lang="fr-FR" smtClean="0"/>
              <a:pPr/>
              <a:t>8</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a:xfrm>
            <a:off x="762000" y="214290"/>
            <a:ext cx="8077200" cy="912590"/>
          </a:xfrm>
        </p:spPr>
        <p:txBody>
          <a:bodyPr>
            <a:normAutofit fontScale="90000"/>
          </a:bodyPr>
          <a:lstStyle/>
          <a:p>
            <a:pPr>
              <a:defRPr lang="fr-FR"/>
            </a:pPr>
            <a:r>
              <a:rPr smtClean="0"/>
              <a:t>Le dictionnaire des données (Suite)</a:t>
            </a:r>
            <a:endParaRPr lang="fr-FR" dirty="0"/>
          </a:p>
        </p:txBody>
      </p:sp>
      <p:sp>
        <p:nvSpPr>
          <p:cNvPr id="618499" name="Rectangle 3"/>
          <p:cNvSpPr>
            <a:spLocks noGrp="1" noChangeArrowheads="1"/>
          </p:cNvSpPr>
          <p:nvPr>
            <p:ph type="body" idx="1"/>
            <p:custDataLst>
              <p:tags r:id="rId3"/>
            </p:custDataLst>
          </p:nvPr>
        </p:nvSpPr>
        <p:spPr>
          <a:xfrm>
            <a:off x="642910" y="1000108"/>
            <a:ext cx="8286808" cy="5643602"/>
          </a:xfrm>
        </p:spPr>
        <p:txBody>
          <a:bodyPr>
            <a:noAutofit/>
          </a:bodyPr>
          <a:lstStyle/>
          <a:p>
            <a:pPr algn="just">
              <a:buNone/>
              <a:defRPr lang="fr-FR"/>
            </a:pPr>
            <a:r>
              <a:rPr sz="2200" smtClean="0">
                <a:solidFill>
                  <a:schemeClr val="tx2"/>
                </a:solidFill>
              </a:rPr>
              <a:t>		• AN ou </a:t>
            </a:r>
            <a:r>
              <a:rPr sz="2200" i="1" smtClean="0">
                <a:solidFill>
                  <a:schemeClr val="tx2"/>
                </a:solidFill>
              </a:rPr>
              <a:t>Alphanumérique</a:t>
            </a:r>
            <a:r>
              <a:rPr sz="2200" smtClean="0">
                <a:solidFill>
                  <a:schemeClr val="tx2"/>
                </a:solidFill>
              </a:rPr>
              <a:t> : lorsque la donnée peut être composée à la fois de caractères alphabétiques et numériques</a:t>
            </a:r>
          </a:p>
          <a:p>
            <a:pPr algn="just">
              <a:buNone/>
              <a:defRPr lang="fr-FR"/>
            </a:pPr>
            <a:r>
              <a:rPr sz="2200" smtClean="0">
                <a:solidFill>
                  <a:schemeClr val="tx2"/>
                </a:solidFill>
              </a:rPr>
              <a:t>		• Date : lorsque la donnée est une date (au format AAAA-MM-JJ)</a:t>
            </a:r>
          </a:p>
          <a:p>
            <a:pPr algn="just">
              <a:buNone/>
              <a:defRPr lang="fr-FR"/>
            </a:pPr>
            <a:r>
              <a:rPr sz="2200" smtClean="0">
                <a:solidFill>
                  <a:schemeClr val="tx2"/>
                </a:solidFill>
              </a:rPr>
              <a:t>		• Booléen : Vrai ou Faux</a:t>
            </a:r>
          </a:p>
          <a:p>
            <a:pPr algn="just">
              <a:buNone/>
              <a:defRPr lang="fr-FR"/>
            </a:pPr>
            <a:r>
              <a:rPr sz="2200" smtClean="0">
                <a:solidFill>
                  <a:schemeClr val="tx2"/>
                </a:solidFill>
              </a:rPr>
              <a:t>• </a:t>
            </a:r>
            <a:r>
              <a:rPr sz="2200" b="1" smtClean="0">
                <a:solidFill>
                  <a:schemeClr val="tx2"/>
                </a:solidFill>
              </a:rPr>
              <a:t>La taille</a:t>
            </a:r>
            <a:r>
              <a:rPr sz="2200" smtClean="0">
                <a:solidFill>
                  <a:schemeClr val="tx2"/>
                </a:solidFill>
              </a:rPr>
              <a:t> : elle s'exprime en nombre de caractères ou de chiffres. Dans le cas d'une date au format AAAA-JJMM, on compte également le nombre de caractères, soit 10 caractères. Pour ce qui est du type booléen, nul besoin de préciser la taille (ceci dépend de l'implémentation du SGBDR).</a:t>
            </a:r>
          </a:p>
          <a:p>
            <a:pPr algn="just">
              <a:buNone/>
              <a:defRPr lang="fr-FR"/>
            </a:pPr>
            <a:r>
              <a:rPr sz="2200" smtClean="0">
                <a:solidFill>
                  <a:schemeClr val="tx2"/>
                </a:solidFill>
              </a:rPr>
              <a:t>• Et parfois des remarques ou observations complémentaires (par exemple si une donnée est strictement supérieure à 0, etc).</a:t>
            </a:r>
          </a:p>
          <a:p>
            <a:pPr algn="just">
              <a:buNone/>
              <a:defRPr lang="fr-FR"/>
            </a:pPr>
            <a:r>
              <a:rPr sz="2200" smtClean="0">
                <a:solidFill>
                  <a:schemeClr val="tx2"/>
                </a:solidFill>
              </a:rPr>
              <a:t>Reprenons l'exemple de notre bibliothèque et du système de gestion des emprunts que nous sommes chargés d'informatiser. Après l'étude des règles de gestion, nous pouvons établir le dictionnaire des données suivant :</a:t>
            </a:r>
            <a:endParaRPr lang="fr-FR" sz="2200" dirty="0">
              <a:solidFill>
                <a:schemeClr val="tx2"/>
              </a:solidFill>
            </a:endParaRPr>
          </a:p>
        </p:txBody>
      </p:sp>
      <p:sp>
        <p:nvSpPr>
          <p:cNvPr id="4" name="Espace réservé du numéro de diapositive 3"/>
          <p:cNvSpPr>
            <a:spLocks noGrp="1"/>
          </p:cNvSpPr>
          <p:nvPr>
            <p:ph type="sldNum" sz="quarter" idx="12"/>
          </p:nvPr>
        </p:nvSpPr>
        <p:spPr/>
        <p:txBody>
          <a:bodyPr/>
          <a:lstStyle/>
          <a:p>
            <a:fld id="{33D6E5A2-EC83-451F-A719-9AC1370DD5CF}" type="slidenum">
              <a:rPr lang="fr-FR" smtClean="0"/>
              <a:pPr/>
              <a:t>9</a:t>
            </a:fld>
            <a:endParaRPr lang="fr-FR"/>
          </a:p>
        </p:txBody>
      </p:sp>
    </p:spTree>
    <p:custDataLst>
      <p:tags r:id="rId1"/>
    </p:custData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00.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01.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02.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03.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04.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05.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06.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07.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08.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09.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1.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10.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11.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12.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13.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14.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15.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16.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17.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18.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19.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2.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20.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21.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22.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23.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24.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25.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26.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27.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28.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29.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3.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30.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31.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32.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33.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34.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35.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36.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37.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38.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39.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4.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40.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41.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42.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43.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44.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45.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46.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47.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48.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49.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5.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50.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51.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52.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53.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54.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55.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56.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57.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58.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59.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6.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60.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61.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62.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63.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64.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65.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66.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67.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68.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69.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7.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70.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71.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72.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73.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74.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75.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76.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77.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78.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79.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8.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80.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81.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82.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83.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84.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85.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86.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87.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88.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89.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9.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90.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91.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92.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93.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94.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95.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96.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97.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98.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99.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200.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201.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202.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203.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21.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22.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23.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24.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25.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26.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27.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28.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29.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31.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32.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33.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34.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35.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36.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37.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38.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39.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4.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40.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41.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42.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43.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44.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45.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46.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47.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48.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49.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5.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50.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51.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52.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53.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54.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55.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56.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57.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58.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59.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6.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60.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61.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62.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63.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64.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65.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66.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67.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68.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69.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7.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70.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71.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72.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73.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74.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75.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76.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77.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78.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79.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8.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80.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81.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82.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83.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84.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85.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86.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87.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88.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89.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9.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90.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91.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92.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93.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94.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95.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96.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97.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98.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99.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7269</Words>
  <Application>Microsoft Office PowerPoint</Application>
  <PresentationFormat>Affichage à l'écran (4:3)</PresentationFormat>
  <Paragraphs>902</Paragraphs>
  <Slides>59</Slides>
  <Notes>59</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1</vt:i4>
      </vt:variant>
      <vt:variant>
        <vt:lpstr>Titres des diapositives</vt:lpstr>
      </vt:variant>
      <vt:variant>
        <vt:i4>59</vt:i4>
      </vt:variant>
    </vt:vector>
  </HeadingPairs>
  <TitlesOfParts>
    <vt:vector size="65" baseType="lpstr">
      <vt:lpstr>Arial</vt:lpstr>
      <vt:lpstr>Calibri</vt:lpstr>
      <vt:lpstr>Consolas</vt:lpstr>
      <vt:lpstr>Georgia</vt:lpstr>
      <vt:lpstr>Training</vt:lpstr>
      <vt:lpstr>Feuille de calcul</vt:lpstr>
      <vt:lpstr>Initiation à la méthode Merise</vt:lpstr>
      <vt:lpstr>Sommaire</vt:lpstr>
      <vt:lpstr>Le système d'information</vt:lpstr>
      <vt:lpstr>MERISE</vt:lpstr>
      <vt:lpstr>Modélisation d'une base de données au niveau conceptuel</vt:lpstr>
      <vt:lpstr>Les règles de gestion métiers</vt:lpstr>
      <vt:lpstr>Les règles de gestion métiers (Suite)</vt:lpstr>
      <vt:lpstr>Le dictionnaire des données</vt:lpstr>
      <vt:lpstr>Le dictionnaire des données (Suite)</vt:lpstr>
      <vt:lpstr>Le dictionnaire des données (Suite)</vt:lpstr>
      <vt:lpstr>Le dictionnaire des données (Suite)</vt:lpstr>
      <vt:lpstr>Le dictionnaire des données (Suite)</vt:lpstr>
      <vt:lpstr>Le dictionnaire des données (Suite)</vt:lpstr>
      <vt:lpstr>Le Modèle Conceptuel de Données (MCD) – Les entités</vt:lpstr>
      <vt:lpstr>Le Modèle Conceptuel de Données (MCD) – Les entités (Suite)</vt:lpstr>
      <vt:lpstr>Le Modèle Conceptuel de Données (MCD) – Les entités (Suite)</vt:lpstr>
      <vt:lpstr>Le Modèle Conceptuel de Données (MCD) – Les associations</vt:lpstr>
      <vt:lpstr>Le Modèle Conceptuel de Données (MCD) – Les associations (Suite)</vt:lpstr>
      <vt:lpstr>Le Modèle Conceptuel de Données (MCD) – Les associations (Suite)</vt:lpstr>
      <vt:lpstr>Le Modèle Conceptuel de Données (MCD) – Les associations (Suite)</vt:lpstr>
      <vt:lpstr>Le Modèle Conceptuel de Données (MCD) – Elaboration du MCD</vt:lpstr>
      <vt:lpstr>Le Modèle Conceptuel de Données (MCD) – Elaboration du MCD (Suite)</vt:lpstr>
      <vt:lpstr>Le Modèle Conceptuel de Données (MCD) – Elaboration du MCD (Suite)</vt:lpstr>
      <vt:lpstr>Le passage du MCD au MLD et SQL - Les relations</vt:lpstr>
      <vt:lpstr>Le passage du MCD au MLD et SQL - Les relations (Suite)</vt:lpstr>
      <vt:lpstr>Le passage du MCD au MLD et SQL - Les relations (Suite)</vt:lpstr>
      <vt:lpstr>Le passage du MCD au MLD et SQL - Les relations (Suite)</vt:lpstr>
      <vt:lpstr>Le passage du MCD au MLD et SQL - Les relations (Suite)</vt:lpstr>
      <vt:lpstr>Le passage du MCD au MLD et SQL - Règles de conversion  - Règle 1 - conversion d'une entité</vt:lpstr>
      <vt:lpstr>Le passage du MCD au MLD et SQL - Règles de conversion  - Règle 2 - conversion d'associations n'ayant que des cardinalités de type 0/1,N</vt:lpstr>
      <vt:lpstr>Le passage du MCD au MLD et SQL - Règles de conversion  - Règle 2 - conversion d'associations n'ayant que des cardinalités de type 0/1,N (Suite)</vt:lpstr>
      <vt:lpstr>Le passage du MCD au MLD et SQL - Règles de conversion  - Règle 2 - conversion d'associations n'ayant que des cardinalités de type 0/1,N (Suite)</vt:lpstr>
      <vt:lpstr>Le passage du MCD au MLD et SQL - Règles de conversion  - Règle 3 - conversion des associations ayant au moins une cardinalité de type 1,1</vt:lpstr>
      <vt:lpstr>Le passage du MCD au MLD et SQL - Règles de conversion  - Règle 3 - conversion des associations ayant au moins une cardinalité de type 1,1 (Suite)</vt:lpstr>
      <vt:lpstr>Le passage du MCD au MLD et SQL - Règles de conversion  - Règle 3 - conversion des associations ayant au moins une cardinalité de type 1,1 (Suite)</vt:lpstr>
      <vt:lpstr>Le passage du MCD au MLD et SQL - Règles de conversion  - Règle 3 - conversion des associations ayant au moins une cardinalité de type 1,1 (Suite)</vt:lpstr>
      <vt:lpstr>Le passage du MCD au MLD et SQL - Règles de conversion  - Règle 4 - conversion des associations ayant au moins une cardinalité de type 0,1 (et dont les autres cardinalités sont de type 0,1/N)</vt:lpstr>
      <vt:lpstr>Le passage du MCD au MLD et SQL - Règles de conversion  - Règle 4 - conversion des associations ayant au moins une cardinalité de type 0,1 (et dont les autres cardinalités sont de type 0,1/N) (Suite)</vt:lpstr>
      <vt:lpstr>Le passage du MCD au MLD et SQL - Règles de conversion  - Règle 4 - conversion des associations ayant au moins une cardinalité de type 0,1 (et dont les autres cardinalités sont de type 0,1/N) (Suite)</vt:lpstr>
      <vt:lpstr>Le passage du MCD au MLD et SQL - Règles de conversion  - Règle 4 - conversion des associations ayant au moins une cardinalité de type 0,1 (et dont les autres cardinalités sont de type 0,1/N) (Suite)</vt:lpstr>
      <vt:lpstr>Le passage du MCD au MLD et SQL - Élaboration du MLD et passage au SQL</vt:lpstr>
      <vt:lpstr>Le passage du MCD au MLD et SQL - Élaboration du MLD et passage au SQL (Suite)</vt:lpstr>
      <vt:lpstr>Le passage du MCD au MLD et SQL - Élaboration du MLD et passage au SQL (Suite)</vt:lpstr>
      <vt:lpstr>Le passage du MCD au MLD et SQL - Élaboration du MLD et passage au SQL (Suite)</vt:lpstr>
      <vt:lpstr>Le passage du MCD au MLD et SQL - Élaboration du MLD et passage au SQL (Suite)</vt:lpstr>
      <vt:lpstr>Le passage du MCD au MLD et SQL - Élaboration du MLD et passage au SQL (Suite)</vt:lpstr>
      <vt:lpstr>Le passage du MCD au MLD et SQL - Élaboration du MLD et passage au SQL (Suite)</vt:lpstr>
      <vt:lpstr>Le passage du MCD au MLD et SQL - Élaboration du MLD et passage au SQL (Suite)</vt:lpstr>
      <vt:lpstr>Le passage du MCD au MLD et SQL - Règles de vérification des niveaux de normalisation</vt:lpstr>
      <vt:lpstr>Le passage du MCD au MLD et SQL - Règles de vérification des niveaux de normalisation (Suite)</vt:lpstr>
      <vt:lpstr>Cas particuliers- Les associations réflexives</vt:lpstr>
      <vt:lpstr>Cas particuliers- Les associations réflexives (Suite)</vt:lpstr>
      <vt:lpstr>Cas particuliers- Règle de conversion exceptionnelle pour certaines entités simples</vt:lpstr>
      <vt:lpstr>Cas particuliers- Règle de conversion exceptionnelle pour certaines entités simples (Suite)</vt:lpstr>
      <vt:lpstr>Cas particuliers- Règle de conversion exceptionnelle pour certaines entités simples (Suite)</vt:lpstr>
      <vt:lpstr>Cas particuliers- L'identification relative</vt:lpstr>
      <vt:lpstr>Cas particuliers- L'identification relative (Suite)</vt:lpstr>
      <vt:lpstr>Cas particuliers- L'identification relative (Suite)</vt:lpstr>
      <vt:lpstr>Merci de votre attention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2019-09-19T13:03:51Z</dcterms:created>
  <dcterms:modified xsi:type="dcterms:W3CDTF">2020-10-11T15:00:14Z</dcterms:modified>
</cp:coreProperties>
</file>