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69E737-DDCF-447F-992E-591E19B3B5F6}">
  <a:tblStyle styleId="{AE69E737-DDCF-447F-992E-591E19B3B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4.jp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jp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Nunito"/>
                <a:ea typeface="Nunito"/>
                <a:cs typeface="Nunito"/>
                <a:sym typeface="Nunito"/>
              </a:rPr>
              <a:t>Predicting trends in  home sale prices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Chiu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 - Capstone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9,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350" y="0"/>
            <a:ext cx="3841925" cy="25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551" y="0"/>
            <a:ext cx="3841925" cy="25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8087" y="2561273"/>
            <a:ext cx="3841925" cy="256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38" y="1315450"/>
            <a:ext cx="7656073" cy="382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LSTM increased features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1303800" y="598575"/>
            <a:ext cx="70305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Impact of past prices on predicted price</a:t>
            </a:r>
            <a:endParaRPr/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12" y="1177050"/>
            <a:ext cx="5949675" cy="39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LSTM 18 month 1 ahead</a:t>
            </a:r>
            <a:endParaRPr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65875"/>
            <a:ext cx="5888400" cy="39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303800" y="598575"/>
            <a:ext cx="70305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Predicting 1,3,6,12 months ahead</a:t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50" y="1346649"/>
            <a:ext cx="7656901" cy="38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</a:t>
            </a:r>
            <a:endParaRPr/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2157975" y="598575"/>
            <a:ext cx="6553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CPI &amp; Unemployment Rate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</a:t>
            </a:r>
            <a:r>
              <a:rPr lang="en" sz="1800"/>
              <a:t>onthly data from Mar 2008 - Dec 2017</a:t>
            </a:r>
            <a:endParaRPr sz="1800"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4737100" cy="315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900" y="1597875"/>
            <a:ext cx="4737100" cy="31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CPI &amp; Unemployment Rate to predict: Portland 1 month ahead</a:t>
            </a:r>
            <a:endParaRPr/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2122"/>
            <a:ext cx="4666026" cy="311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038" y="1812125"/>
            <a:ext cx="4665963" cy="311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 Funds Rate to Predict: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Portland 1 month ahead</a:t>
            </a:r>
            <a:endParaRPr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6250"/>
            <a:ext cx="4704126" cy="31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875" y="1716250"/>
            <a:ext cx="4704126" cy="31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Model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Efficient market hypothesis: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Price fully reflects all available information</a:t>
            </a:r>
            <a:endParaRPr b="0" sz="1600"/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4730186" cy="31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050" y="1597875"/>
            <a:ext cx="4730175" cy="315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191450" y="1300950"/>
            <a:ext cx="77547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Whether you are a real estate investor, homeowner, renter or government, housing is a part of the economy that affects everybody.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do we make informed decisions about a basic need?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can we predict trends in the housing market?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we use time series data to predict the price of a house?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90350"/>
            <a:ext cx="1800750" cy="18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model: </a:t>
            </a:r>
            <a:r>
              <a:rPr lang="en" sz="1800"/>
              <a:t>LSTM 18 months + CPI + UR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months of data help, but limited by correlation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Predicting more months ahead widens error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features helps reduce error, but not significantly	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Efficient Market Hypothesis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2875725"/>
            <a:ext cx="2019200" cy="20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Homebuyer: </a:t>
            </a:r>
            <a:endParaRPr sz="18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Best time to buy? 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Best price to bid? </a:t>
            </a:r>
            <a:endParaRPr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Renter: </a:t>
            </a:r>
            <a:endParaRPr sz="18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Best time to lock in a rental contract? </a:t>
            </a:r>
            <a:endParaRPr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Government: </a:t>
            </a:r>
            <a:endParaRPr sz="18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There is a upward trend in prices. 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the supply of homes? </a:t>
            </a:r>
            <a:endParaRPr sz="1600"/>
          </a:p>
        </p:txBody>
      </p:sp>
      <p:pic>
        <p:nvPicPr>
          <p:cNvPr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163" y="266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24095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300950"/>
            <a:ext cx="70305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</a:t>
            </a:r>
            <a:r>
              <a:rPr lang="en" sz="1800"/>
              <a:t>redict future home sales price 1-6 months ahead.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Does adding features relevant to the economy as a whole affect the accuracy of the model?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Eg. CPI, Fed Funds Rate, Unemployment Rate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27" y="3163598"/>
            <a:ext cx="1736750" cy="17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2215175" y="598575"/>
            <a:ext cx="628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</a:t>
            </a:r>
            <a:r>
              <a:rPr lang="en" sz="1800"/>
              <a:t>illow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Portland monthly data (118 observations)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Median Sales Price from Mar 2008 - Dec 2017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75" y="1597875"/>
            <a:ext cx="5318454" cy="35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2157975" y="598575"/>
            <a:ext cx="6553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St. Louis Federal Reserve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CPI, Fed Funds Rate, Unemployment Rate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Features monthly </a:t>
            </a:r>
            <a:r>
              <a:rPr lang="en" sz="1800"/>
              <a:t>data from Mar 2008 - Dec 2017</a:t>
            </a:r>
            <a:endParaRPr sz="1800"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4737100" cy="315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900" y="1597875"/>
            <a:ext cx="4737100" cy="31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400" y="252675"/>
            <a:ext cx="6957226" cy="463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516500"/>
            <a:ext cx="1829600" cy="1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Metric: Mean Squared Error</a:t>
            </a:r>
            <a:endParaRPr/>
          </a:p>
        </p:txBody>
      </p:sp>
      <p:pic>
        <p:nvPicPr>
          <p:cNvPr descr="Image result for mean squared error"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25" y="2027525"/>
            <a:ext cx="81026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Time Series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6 months Portland median housing price data to</a:t>
            </a:r>
            <a:endParaRPr sz="18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predict 1 month ahead</a:t>
            </a:r>
            <a:r>
              <a:rPr lang="en" sz="1800"/>
              <a:t> (baseline)</a:t>
            </a:r>
            <a:endParaRPr sz="1800"/>
          </a:p>
        </p:txBody>
      </p:sp>
      <p:graphicFrame>
        <p:nvGraphicFramePr>
          <p:cNvPr id="326" name="Shape 326"/>
          <p:cNvGraphicFramePr/>
          <p:nvPr/>
        </p:nvGraphicFramePr>
        <p:xfrm>
          <a:off x="952500" y="201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{AE69E737-DDCF-447F-992E-591E19B3B5F6}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Error (derived from MSE)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$ 4,109.13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$ 2,350.77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 - Recurrent Neural Network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$ 2,332.09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</a:t>
            </a: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468" y="0"/>
            <a:ext cx="493591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00" y="280830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