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8" r:id="rId2"/>
    <p:sldId id="259" r:id="rId3"/>
    <p:sldId id="302" r:id="rId4"/>
    <p:sldId id="292" r:id="rId5"/>
    <p:sldId id="300" r:id="rId6"/>
    <p:sldId id="303" r:id="rId7"/>
    <p:sldId id="298" r:id="rId8"/>
    <p:sldId id="309" r:id="rId9"/>
    <p:sldId id="312" r:id="rId10"/>
    <p:sldId id="308" r:id="rId11"/>
    <p:sldId id="316" r:id="rId12"/>
    <p:sldId id="318" r:id="rId13"/>
    <p:sldId id="310" r:id="rId14"/>
    <p:sldId id="314" r:id="rId15"/>
    <p:sldId id="315" r:id="rId16"/>
    <p:sldId id="323" r:id="rId17"/>
    <p:sldId id="304" r:id="rId18"/>
    <p:sldId id="317" r:id="rId19"/>
    <p:sldId id="334" r:id="rId20"/>
    <p:sldId id="319" r:id="rId21"/>
    <p:sldId id="305" r:id="rId22"/>
    <p:sldId id="321" r:id="rId23"/>
    <p:sldId id="325" r:id="rId24"/>
    <p:sldId id="326" r:id="rId25"/>
    <p:sldId id="328" r:id="rId26"/>
    <p:sldId id="306" r:id="rId27"/>
    <p:sldId id="329" r:id="rId28"/>
    <p:sldId id="335" r:id="rId29"/>
    <p:sldId id="332" r:id="rId30"/>
    <p:sldId id="333" r:id="rId31"/>
    <p:sldId id="33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59"/>
            <p14:sldId id="302"/>
            <p14:sldId id="292"/>
            <p14:sldId id="300"/>
            <p14:sldId id="303"/>
            <p14:sldId id="298"/>
            <p14:sldId id="309"/>
            <p14:sldId id="312"/>
            <p14:sldId id="308"/>
            <p14:sldId id="316"/>
            <p14:sldId id="318"/>
            <p14:sldId id="310"/>
            <p14:sldId id="314"/>
            <p14:sldId id="315"/>
            <p14:sldId id="323"/>
            <p14:sldId id="304"/>
            <p14:sldId id="317"/>
            <p14:sldId id="334"/>
            <p14:sldId id="319"/>
            <p14:sldId id="305"/>
            <p14:sldId id="321"/>
            <p14:sldId id="325"/>
            <p14:sldId id="326"/>
            <p14:sldId id="328"/>
            <p14:sldId id="306"/>
            <p14:sldId id="329"/>
            <p14:sldId id="335"/>
            <p14:sldId id="332"/>
            <p14:sldId id="333"/>
            <p14:sldId id="330"/>
          </p14:sldIdLst>
        </p14:section>
      </p14:sectionLst>
    </p:ext>
    <p:ext uri="{EFAFB233-063F-42B5-8137-9DF3F51BA10A}">
      <p15:sldGuideLst xmlns:p15="http://schemas.microsoft.com/office/powerpoint/2012/main">
        <p15:guide id="1" orient="horz" pos="933">
          <p15:clr>
            <a:srgbClr val="A4A3A4"/>
          </p15:clr>
        </p15:guide>
        <p15:guide id="2" orient="horz" pos="2961">
          <p15:clr>
            <a:srgbClr val="A4A3A4"/>
          </p15:clr>
        </p15:guide>
        <p15:guide id="3" pos="3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4DD"/>
    <a:srgbClr val="3B8689"/>
    <a:srgbClr val="000000"/>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2" autoAdjust="0"/>
    <p:restoredTop sz="86357" autoAdjust="0"/>
  </p:normalViewPr>
  <p:slideViewPr>
    <p:cSldViewPr snapToGrid="0" snapToObjects="1">
      <p:cViewPr>
        <p:scale>
          <a:sx n="90" d="100"/>
          <a:sy n="90" d="100"/>
        </p:scale>
        <p:origin x="1248" y="304"/>
      </p:cViewPr>
      <p:guideLst>
        <p:guide orient="horz" pos="933"/>
        <p:guide orient="horz" pos="2961"/>
        <p:guide pos="312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84" d="100"/>
          <a:sy n="84" d="100"/>
        </p:scale>
        <p:origin x="396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12/12/21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12/12/21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263943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13</a:t>
            </a:fld>
            <a:endParaRPr lang="en-US"/>
          </a:p>
        </p:txBody>
      </p:sp>
    </p:spTree>
    <p:extLst>
      <p:ext uri="{BB962C8B-B14F-4D97-AF65-F5344CB8AC3E}">
        <p14:creationId xmlns:p14="http://schemas.microsoft.com/office/powerpoint/2010/main" val="3819413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14</a:t>
            </a:fld>
            <a:endParaRPr lang="en-US"/>
          </a:p>
        </p:txBody>
      </p:sp>
    </p:spTree>
    <p:extLst>
      <p:ext uri="{BB962C8B-B14F-4D97-AF65-F5344CB8AC3E}">
        <p14:creationId xmlns:p14="http://schemas.microsoft.com/office/powerpoint/2010/main" val="379296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15</a:t>
            </a:fld>
            <a:endParaRPr lang="en-US"/>
          </a:p>
        </p:txBody>
      </p:sp>
    </p:spTree>
    <p:extLst>
      <p:ext uri="{BB962C8B-B14F-4D97-AF65-F5344CB8AC3E}">
        <p14:creationId xmlns:p14="http://schemas.microsoft.com/office/powerpoint/2010/main" val="862101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16</a:t>
            </a:fld>
            <a:endParaRPr lang="en-US"/>
          </a:p>
        </p:txBody>
      </p:sp>
    </p:spTree>
    <p:extLst>
      <p:ext uri="{BB962C8B-B14F-4D97-AF65-F5344CB8AC3E}">
        <p14:creationId xmlns:p14="http://schemas.microsoft.com/office/powerpoint/2010/main" val="163068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18</a:t>
            </a:fld>
            <a:endParaRPr lang="en-US"/>
          </a:p>
        </p:txBody>
      </p:sp>
    </p:spTree>
    <p:extLst>
      <p:ext uri="{BB962C8B-B14F-4D97-AF65-F5344CB8AC3E}">
        <p14:creationId xmlns:p14="http://schemas.microsoft.com/office/powerpoint/2010/main" val="1411881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20</a:t>
            </a:fld>
            <a:endParaRPr lang="en-US"/>
          </a:p>
        </p:txBody>
      </p:sp>
    </p:spTree>
    <p:extLst>
      <p:ext uri="{BB962C8B-B14F-4D97-AF65-F5344CB8AC3E}">
        <p14:creationId xmlns:p14="http://schemas.microsoft.com/office/powerpoint/2010/main" val="2970331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22</a:t>
            </a:fld>
            <a:endParaRPr lang="en-US"/>
          </a:p>
        </p:txBody>
      </p:sp>
    </p:spTree>
    <p:extLst>
      <p:ext uri="{BB962C8B-B14F-4D97-AF65-F5344CB8AC3E}">
        <p14:creationId xmlns:p14="http://schemas.microsoft.com/office/powerpoint/2010/main" val="2126061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23</a:t>
            </a:fld>
            <a:endParaRPr lang="en-US"/>
          </a:p>
        </p:txBody>
      </p:sp>
    </p:spTree>
    <p:extLst>
      <p:ext uri="{BB962C8B-B14F-4D97-AF65-F5344CB8AC3E}">
        <p14:creationId xmlns:p14="http://schemas.microsoft.com/office/powerpoint/2010/main" val="2029701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24</a:t>
            </a:fld>
            <a:endParaRPr lang="en-US"/>
          </a:p>
        </p:txBody>
      </p:sp>
    </p:spTree>
    <p:extLst>
      <p:ext uri="{BB962C8B-B14F-4D97-AF65-F5344CB8AC3E}">
        <p14:creationId xmlns:p14="http://schemas.microsoft.com/office/powerpoint/2010/main" val="197017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25</a:t>
            </a:fld>
            <a:endParaRPr lang="en-US"/>
          </a:p>
        </p:txBody>
      </p:sp>
    </p:spTree>
    <p:extLst>
      <p:ext uri="{BB962C8B-B14F-4D97-AF65-F5344CB8AC3E}">
        <p14:creationId xmlns:p14="http://schemas.microsoft.com/office/powerpoint/2010/main" val="385095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4</a:t>
            </a:fld>
            <a:endParaRPr lang="en-US"/>
          </a:p>
        </p:txBody>
      </p:sp>
    </p:spTree>
    <p:extLst>
      <p:ext uri="{BB962C8B-B14F-4D97-AF65-F5344CB8AC3E}">
        <p14:creationId xmlns:p14="http://schemas.microsoft.com/office/powerpoint/2010/main" val="874503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27</a:t>
            </a:fld>
            <a:endParaRPr lang="en-US"/>
          </a:p>
        </p:txBody>
      </p:sp>
    </p:spTree>
    <p:extLst>
      <p:ext uri="{BB962C8B-B14F-4D97-AF65-F5344CB8AC3E}">
        <p14:creationId xmlns:p14="http://schemas.microsoft.com/office/powerpoint/2010/main" val="409807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5</a:t>
            </a:fld>
            <a:endParaRPr lang="en-US"/>
          </a:p>
        </p:txBody>
      </p:sp>
    </p:spTree>
    <p:extLst>
      <p:ext uri="{BB962C8B-B14F-4D97-AF65-F5344CB8AC3E}">
        <p14:creationId xmlns:p14="http://schemas.microsoft.com/office/powerpoint/2010/main" val="150817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7</a:t>
            </a:fld>
            <a:endParaRPr lang="en-US"/>
          </a:p>
        </p:txBody>
      </p:sp>
    </p:spTree>
    <p:extLst>
      <p:ext uri="{BB962C8B-B14F-4D97-AF65-F5344CB8AC3E}">
        <p14:creationId xmlns:p14="http://schemas.microsoft.com/office/powerpoint/2010/main" val="229056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8</a:t>
            </a:fld>
            <a:endParaRPr lang="en-US"/>
          </a:p>
        </p:txBody>
      </p:sp>
    </p:spTree>
    <p:extLst>
      <p:ext uri="{BB962C8B-B14F-4D97-AF65-F5344CB8AC3E}">
        <p14:creationId xmlns:p14="http://schemas.microsoft.com/office/powerpoint/2010/main" val="2801713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9</a:t>
            </a:fld>
            <a:endParaRPr lang="en-US"/>
          </a:p>
        </p:txBody>
      </p:sp>
    </p:spTree>
    <p:extLst>
      <p:ext uri="{BB962C8B-B14F-4D97-AF65-F5344CB8AC3E}">
        <p14:creationId xmlns:p14="http://schemas.microsoft.com/office/powerpoint/2010/main" val="82845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10</a:t>
            </a:fld>
            <a:endParaRPr lang="en-US"/>
          </a:p>
        </p:txBody>
      </p:sp>
    </p:spTree>
    <p:extLst>
      <p:ext uri="{BB962C8B-B14F-4D97-AF65-F5344CB8AC3E}">
        <p14:creationId xmlns:p14="http://schemas.microsoft.com/office/powerpoint/2010/main" val="2557236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11</a:t>
            </a:fld>
            <a:endParaRPr lang="en-US"/>
          </a:p>
        </p:txBody>
      </p:sp>
    </p:spTree>
    <p:extLst>
      <p:ext uri="{BB962C8B-B14F-4D97-AF65-F5344CB8AC3E}">
        <p14:creationId xmlns:p14="http://schemas.microsoft.com/office/powerpoint/2010/main" val="161657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MFCC</a:t>
            </a:r>
          </a:p>
          <a:p>
            <a:r>
              <a:rPr lang="en-US" dirty="0"/>
              <a:t>Plots of coefficients across frames to show the break down of phonemes and transitions between</a:t>
            </a:r>
          </a:p>
          <a:p>
            <a:r>
              <a:rPr lang="en-US" dirty="0" err="1"/>
              <a:t>Identificaoin</a:t>
            </a:r>
            <a:r>
              <a:rPr lang="en-US" dirty="0"/>
              <a:t> of phoneme counts for each of the digits</a:t>
            </a:r>
          </a:p>
          <a:p>
            <a:r>
              <a:rPr lang="en-US" dirty="0"/>
              <a:t>Cleaning data? (removing starting and trailing silence</a:t>
            </a:r>
          </a:p>
        </p:txBody>
      </p:sp>
      <p:sp>
        <p:nvSpPr>
          <p:cNvPr id="4" name="Slide Number Placeholder 3"/>
          <p:cNvSpPr>
            <a:spLocks noGrp="1"/>
          </p:cNvSpPr>
          <p:nvPr>
            <p:ph type="sldNum" sz="quarter" idx="5"/>
          </p:nvPr>
        </p:nvSpPr>
        <p:spPr/>
        <p:txBody>
          <a:bodyPr/>
          <a:lstStyle/>
          <a:p>
            <a:fld id="{4476A24B-926E-40EB-9E1B-5321DC3775E5}" type="slidenum">
              <a:rPr lang="en-US" smtClean="0"/>
              <a:t>12</a:t>
            </a:fld>
            <a:endParaRPr lang="en-US"/>
          </a:p>
        </p:txBody>
      </p:sp>
    </p:spTree>
    <p:extLst>
      <p:ext uri="{BB962C8B-B14F-4D97-AF65-F5344CB8AC3E}">
        <p14:creationId xmlns:p14="http://schemas.microsoft.com/office/powerpoint/2010/main" val="58513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val="385051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32853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325609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34290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75175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34290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50287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a:t>Click to insert chart from template</a:t>
            </a:r>
          </a:p>
        </p:txBody>
      </p: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Lkweng</a:t>
            </a:r>
            <a:endParaRPr lang="en-US" dirty="0"/>
          </a:p>
          <a:p>
            <a:pPr lvl="6"/>
            <a:r>
              <a:rPr lang="en-US" dirty="0"/>
              <a:t>;</a:t>
            </a:r>
            <a:r>
              <a:rPr lang="en-US" dirty="0" err="1"/>
              <a:t>krweng’lk</a:t>
            </a:r>
            <a:endParaRPr lang="en-US" dirty="0"/>
          </a:p>
          <a:p>
            <a:pPr lvl="7"/>
            <a:r>
              <a:rPr lang="en-US" dirty="0" err="1"/>
              <a:t>Perign</a:t>
            </a:r>
            <a:endParaRPr lang="en-US" dirty="0"/>
          </a:p>
          <a:p>
            <a:pPr lvl="8"/>
            <a:r>
              <a:rPr lang="en-US" dirty="0"/>
              <a:t>;</a:t>
            </a:r>
            <a:r>
              <a:rPr lang="en-US" dirty="0" err="1"/>
              <a:t>kwegn</a:t>
            </a:r>
            <a:r>
              <a:rPr lang="en-US" dirty="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Lst>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cho1260/ECE480-digit_classific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predictivehacks.com/k-means-elbow-method-code-for-python/"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ECE480 Final Project</a:t>
            </a:r>
            <a:br>
              <a:rPr lang="en-US" dirty="0"/>
            </a:br>
            <a:r>
              <a:rPr lang="en-US" sz="1600" dirty="0">
                <a:solidFill>
                  <a:schemeClr val="bg2">
                    <a:lumMod val="60000"/>
                    <a:lumOff val="40000"/>
                  </a:schemeClr>
                </a:solidFill>
              </a:rPr>
              <a:t>GitHub Repo: </a:t>
            </a:r>
            <a:r>
              <a:rPr lang="en-US" sz="1600" dirty="0">
                <a:solidFill>
                  <a:schemeClr val="bg2">
                    <a:lumMod val="60000"/>
                    <a:lumOff val="40000"/>
                  </a:schemeClr>
                </a:solidFill>
                <a:hlinkClick r:id="rId3"/>
              </a:rPr>
              <a:t>https://github.com/jcho1260/ECE480-digit_classification</a:t>
            </a:r>
            <a:r>
              <a:rPr lang="en-US" sz="1600" dirty="0">
                <a:solidFill>
                  <a:schemeClr val="bg2">
                    <a:lumMod val="60000"/>
                    <a:lumOff val="40000"/>
                  </a:schemeClr>
                </a:solidFill>
              </a:rPr>
              <a:t> </a:t>
            </a:r>
          </a:p>
        </p:txBody>
      </p:sp>
      <p:sp>
        <p:nvSpPr>
          <p:cNvPr id="9" name="Text Placeholder 8"/>
          <p:cNvSpPr>
            <a:spLocks noGrp="1"/>
          </p:cNvSpPr>
          <p:nvPr>
            <p:ph type="body" sz="quarter" idx="14"/>
          </p:nvPr>
        </p:nvSpPr>
        <p:spPr/>
        <p:txBody>
          <a:bodyPr/>
          <a:lstStyle/>
          <a:p>
            <a:r>
              <a:rPr lang="en-US" dirty="0" err="1"/>
              <a:t>Jin</a:t>
            </a:r>
            <a:r>
              <a:rPr lang="en-US" dirty="0"/>
              <a:t> Cho</a:t>
            </a:r>
          </a:p>
        </p:txBody>
      </p:sp>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line chart&#10;&#10;Description automatically generated">
            <a:extLst>
              <a:ext uri="{FF2B5EF4-FFF2-40B4-BE49-F238E27FC236}">
                <a16:creationId xmlns:a16="http://schemas.microsoft.com/office/drawing/2014/main" id="{42962B5A-E79B-A544-A857-31B22B411249}"/>
              </a:ext>
            </a:extLst>
          </p:cNvPr>
          <p:cNvPicPr>
            <a:picLocks noGrp="1" noChangeAspect="1"/>
          </p:cNvPicPr>
          <p:nvPr>
            <p:ph sz="quarter" idx="16"/>
          </p:nvPr>
        </p:nvPicPr>
        <p:blipFill rotWithShape="1">
          <a:blip r:embed="rId3">
            <a:extLst>
              <a:ext uri="{28A0092B-C50C-407E-A947-70E740481C1C}">
                <a14:useLocalDpi xmlns:a14="http://schemas.microsoft.com/office/drawing/2010/main" val="0"/>
              </a:ext>
            </a:extLst>
          </a:blip>
          <a:srcRect t="4573"/>
          <a:stretch/>
        </p:blipFill>
        <p:spPr>
          <a:xfrm>
            <a:off x="4823567" y="3523416"/>
            <a:ext cx="3940960" cy="1880366"/>
          </a:xfrm>
        </p:spPr>
      </p:pic>
      <p:pic>
        <p:nvPicPr>
          <p:cNvPr id="9" name="Content Placeholder 8" descr="Chart, line chart&#10;&#10;Description automatically generated">
            <a:extLst>
              <a:ext uri="{FF2B5EF4-FFF2-40B4-BE49-F238E27FC236}">
                <a16:creationId xmlns:a16="http://schemas.microsoft.com/office/drawing/2014/main" id="{7CEE80ED-24A9-3147-AC37-89D48D2ABE4A}"/>
              </a:ext>
            </a:extLst>
          </p:cNvPr>
          <p:cNvPicPr>
            <a:picLocks noGrp="1" noChangeAspect="1"/>
          </p:cNvPicPr>
          <p:nvPr>
            <p:ph sz="quarter" idx="15"/>
          </p:nvPr>
        </p:nvPicPr>
        <p:blipFill>
          <a:blip r:embed="rId4">
            <a:extLst>
              <a:ext uri="{28A0092B-C50C-407E-A947-70E740481C1C}">
                <a14:useLocalDpi xmlns:a14="http://schemas.microsoft.com/office/drawing/2010/main" val="0"/>
              </a:ext>
            </a:extLst>
          </a:blip>
          <a:stretch>
            <a:fillRect/>
          </a:stretch>
        </p:blipFill>
        <p:spPr>
          <a:xfrm>
            <a:off x="4823567" y="1552936"/>
            <a:ext cx="3940960" cy="1970480"/>
          </a:xfrm>
        </p:spPr>
      </p:pic>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Determining Number of Clusters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491836" y="1625507"/>
            <a:ext cx="4097663" cy="2372314"/>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b="1" dirty="0">
                <a:solidFill>
                  <a:schemeClr val="accent1">
                    <a:lumMod val="75000"/>
                  </a:schemeClr>
                </a:solidFill>
              </a:rPr>
              <a:t>Distortion</a:t>
            </a:r>
            <a:r>
              <a:rPr lang="en-US" sz="1100" dirty="0">
                <a:solidFill>
                  <a:schemeClr val="accent1">
                    <a:lumMod val="75000"/>
                  </a:schemeClr>
                </a:solidFill>
              </a:rPr>
              <a:t> is the distance measure used to form the clusters of data. It is calculated as the sum of squared distances of samples to their closest cluster centers</a:t>
            </a:r>
            <a:r>
              <a:rPr lang="en-US" sz="1100" baseline="30000" dirty="0">
                <a:solidFill>
                  <a:schemeClr val="accent1">
                    <a:lumMod val="75000"/>
                  </a:schemeClr>
                </a:solidFill>
              </a:rPr>
              <a:t>5.</a:t>
            </a:r>
            <a:endParaRPr lang="en-US" sz="1100" dirty="0">
              <a:solidFill>
                <a:schemeClr val="accent1">
                  <a:lumMod val="75000"/>
                </a:schemeClr>
              </a:solidFill>
            </a:endParaRPr>
          </a:p>
          <a:p>
            <a:endParaRPr lang="en-US" sz="1100" dirty="0">
              <a:solidFill>
                <a:schemeClr val="accent1">
                  <a:lumMod val="75000"/>
                </a:schemeClr>
              </a:solidFill>
            </a:endParaRPr>
          </a:p>
          <a:p>
            <a:r>
              <a:rPr lang="en-US" sz="1100" dirty="0">
                <a:solidFill>
                  <a:schemeClr val="accent1">
                    <a:lumMod val="75000"/>
                  </a:schemeClr>
                </a:solidFill>
              </a:rPr>
              <a:t>A </a:t>
            </a:r>
            <a:r>
              <a:rPr lang="en-US" sz="1100" b="1" dirty="0">
                <a:solidFill>
                  <a:schemeClr val="accent1">
                    <a:lumMod val="75000"/>
                  </a:schemeClr>
                </a:solidFill>
              </a:rPr>
              <a:t>scree plot</a:t>
            </a:r>
            <a:r>
              <a:rPr lang="en-US" sz="1100" dirty="0">
                <a:solidFill>
                  <a:schemeClr val="accent1">
                    <a:lumMod val="75000"/>
                  </a:schemeClr>
                </a:solidFill>
              </a:rPr>
              <a:t>, also known as an elbow plot, is a visualization of the relationship between the number of clusters to the distortion values for each. From this plot, the number of clusters is determined to be the k value before the knee of the plot, or where the plot starts to equalize</a:t>
            </a:r>
            <a:r>
              <a:rPr lang="en-US" sz="1100" baseline="30000" dirty="0">
                <a:solidFill>
                  <a:schemeClr val="accent1">
                    <a:lumMod val="75000"/>
                  </a:schemeClr>
                </a:solidFill>
              </a:rPr>
              <a:t>5</a:t>
            </a:r>
            <a:r>
              <a:rPr lang="en-US" sz="1100" dirty="0">
                <a:solidFill>
                  <a:schemeClr val="accent1">
                    <a:lumMod val="75000"/>
                  </a:schemeClr>
                </a:solidFill>
              </a:rPr>
              <a:t>. This is because we want to </a:t>
            </a:r>
            <a:r>
              <a:rPr lang="en-US" sz="1100" b="1" dirty="0">
                <a:solidFill>
                  <a:schemeClr val="accent1">
                    <a:lumMod val="75000"/>
                  </a:schemeClr>
                </a:solidFill>
              </a:rPr>
              <a:t>avoid overfitting the data in the bias-variance tradeoff</a:t>
            </a:r>
            <a:r>
              <a:rPr lang="en-US" sz="1100" dirty="0">
                <a:solidFill>
                  <a:schemeClr val="accent1">
                    <a:lumMod val="75000"/>
                  </a:schemeClr>
                </a:solidFill>
              </a:rPr>
              <a:t> by creating high variance and limited flexibility. As the clusters were determined specifically to the training data.</a:t>
            </a:r>
          </a:p>
        </p:txBody>
      </p:sp>
      <p:sp>
        <p:nvSpPr>
          <p:cNvPr id="43" name="Content Placeholder 7">
            <a:extLst>
              <a:ext uri="{FF2B5EF4-FFF2-40B4-BE49-F238E27FC236}">
                <a16:creationId xmlns:a16="http://schemas.microsoft.com/office/drawing/2014/main" id="{9F3AF4F5-2280-6546-9756-F5214CF24389}"/>
              </a:ext>
            </a:extLst>
          </p:cNvPr>
          <p:cNvSpPr txBox="1">
            <a:spLocks/>
          </p:cNvSpPr>
          <p:nvPr/>
        </p:nvSpPr>
        <p:spPr>
          <a:xfrm>
            <a:off x="491836" y="4181882"/>
            <a:ext cx="4097664" cy="213172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sz="1200" b="1" dirty="0"/>
              <a:t>Methodology:</a:t>
            </a:r>
          </a:p>
          <a:p>
            <a:pPr lvl="2">
              <a:spcBef>
                <a:spcPts val="0"/>
              </a:spcBef>
              <a:buNone/>
            </a:pPr>
            <a:r>
              <a:rPr lang="en-US" dirty="0"/>
              <a:t>For a bigger picture visualization of where the knee of the elbow plot is, I started with 1 cluster. I went up to 1 less than double the number of phonemes, which is essentially assigning a cluster to each phoneme and transition between the phonemes. Once fitting k-means clusters for each digit, I obtained the distortion (</a:t>
            </a:r>
            <a:r>
              <a:rPr lang="en-US" i="1" dirty="0" err="1"/>
              <a:t>kmeanModel.inertia</a:t>
            </a:r>
            <a:r>
              <a:rPr lang="en-US" i="1" dirty="0"/>
              <a:t>_) </a:t>
            </a:r>
            <a:r>
              <a:rPr lang="en-US" dirty="0"/>
              <a:t>for each number of clusters and plotted them</a:t>
            </a:r>
            <a:r>
              <a:rPr lang="en-US" baseline="30000" dirty="0"/>
              <a:t>6</a:t>
            </a:r>
            <a:r>
              <a:rPr lang="en-US" dirty="0"/>
              <a:t>. From these plots, I obtained the number of clusters I should use for the final model. To the right are some examples of the scree plots created.</a:t>
            </a:r>
          </a:p>
        </p:txBody>
      </p:sp>
      <p:sp>
        <p:nvSpPr>
          <p:cNvPr id="44" name="Content Placeholder 15">
            <a:extLst>
              <a:ext uri="{FF2B5EF4-FFF2-40B4-BE49-F238E27FC236}">
                <a16:creationId xmlns:a16="http://schemas.microsoft.com/office/drawing/2014/main" id="{2749E2DA-E4F6-9743-91D5-7CF1A1C4CA6D}"/>
              </a:ext>
            </a:extLst>
          </p:cNvPr>
          <p:cNvSpPr txBox="1">
            <a:spLocks/>
          </p:cNvSpPr>
          <p:nvPr/>
        </p:nvSpPr>
        <p:spPr>
          <a:xfrm>
            <a:off x="4783462" y="5566466"/>
            <a:ext cx="3940960" cy="863363"/>
          </a:xfrm>
          <a:prstGeom prst="rect">
            <a:avLst/>
          </a:prstGeom>
          <a:ln>
            <a:solidFill>
              <a:schemeClr val="accent1"/>
            </a:solidFill>
          </a:ln>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spcBef>
                <a:spcPts val="0"/>
              </a:spcBef>
              <a:spcAft>
                <a:spcPts val="0"/>
              </a:spcAft>
            </a:pPr>
            <a:endParaRPr lang="en-US" sz="500" b="1" u="sng" dirty="0"/>
          </a:p>
          <a:p>
            <a:pPr algn="ctr">
              <a:spcBef>
                <a:spcPts val="0"/>
              </a:spcBef>
              <a:spcAft>
                <a:spcPts val="600"/>
              </a:spcAft>
            </a:pPr>
            <a:r>
              <a:rPr lang="en-US" sz="1200" b="1" u="sng" dirty="0"/>
              <a:t>Final cluster counts for each spoken digit</a:t>
            </a:r>
            <a:r>
              <a:rPr lang="en-US" sz="1200" b="1" dirty="0"/>
              <a:t>:</a:t>
            </a:r>
          </a:p>
          <a:p>
            <a:pPr algn="ctr">
              <a:spcBef>
                <a:spcPts val="0"/>
              </a:spcBef>
              <a:spcAft>
                <a:spcPts val="600"/>
              </a:spcAft>
            </a:pPr>
            <a:r>
              <a:rPr lang="en-US" sz="1100" dirty="0" err="1"/>
              <a:t>sifir</a:t>
            </a:r>
            <a:r>
              <a:rPr lang="en-US" sz="1100" dirty="0"/>
              <a:t>: 4 </a:t>
            </a:r>
            <a:r>
              <a:rPr lang="en-US" sz="1100" b="1" dirty="0"/>
              <a:t>|</a:t>
            </a:r>
            <a:r>
              <a:rPr lang="en-US" sz="1100" dirty="0"/>
              <a:t> </a:t>
            </a:r>
            <a:r>
              <a:rPr lang="en-US" sz="1100" dirty="0" err="1"/>
              <a:t>wahad</a:t>
            </a:r>
            <a:r>
              <a:rPr lang="en-US" sz="1100" dirty="0"/>
              <a:t>: 5 </a:t>
            </a:r>
            <a:r>
              <a:rPr lang="en-US" sz="1100" b="1" dirty="0"/>
              <a:t>|</a:t>
            </a:r>
            <a:r>
              <a:rPr lang="en-US" sz="1100" dirty="0"/>
              <a:t> </a:t>
            </a:r>
            <a:r>
              <a:rPr lang="en-US" sz="1100" dirty="0" err="1"/>
              <a:t>ithnayn</a:t>
            </a:r>
            <a:r>
              <a:rPr lang="en-US" sz="1100" dirty="0"/>
              <a:t>: 5 </a:t>
            </a:r>
            <a:r>
              <a:rPr lang="en-US" sz="1100" b="1" dirty="0"/>
              <a:t>|</a:t>
            </a:r>
            <a:r>
              <a:rPr lang="en-US" sz="1100" dirty="0"/>
              <a:t> </a:t>
            </a:r>
            <a:r>
              <a:rPr lang="en-US" sz="1100" dirty="0" err="1"/>
              <a:t>thalatha</a:t>
            </a:r>
            <a:r>
              <a:rPr lang="en-US" sz="1100" dirty="0"/>
              <a:t>: 6 </a:t>
            </a:r>
            <a:r>
              <a:rPr lang="en-US" sz="1100" b="1" dirty="0"/>
              <a:t>|</a:t>
            </a:r>
            <a:r>
              <a:rPr lang="en-US" sz="1100" dirty="0"/>
              <a:t> </a:t>
            </a:r>
            <a:r>
              <a:rPr lang="en-US" sz="1100" dirty="0" err="1"/>
              <a:t>araba’a</a:t>
            </a:r>
            <a:r>
              <a:rPr lang="en-US" sz="1100" dirty="0"/>
              <a:t>: 6 </a:t>
            </a:r>
            <a:r>
              <a:rPr lang="en-US" sz="1100" b="1" dirty="0"/>
              <a:t>|</a:t>
            </a:r>
            <a:r>
              <a:rPr lang="en-US" sz="1100" dirty="0"/>
              <a:t> </a:t>
            </a:r>
            <a:r>
              <a:rPr lang="en-US" sz="1100" dirty="0" err="1"/>
              <a:t>khamsa</a:t>
            </a:r>
            <a:r>
              <a:rPr lang="en-US" sz="1100" dirty="0"/>
              <a:t>: 5 </a:t>
            </a:r>
            <a:r>
              <a:rPr lang="en-US" sz="1100" b="1" dirty="0"/>
              <a:t>|</a:t>
            </a:r>
            <a:r>
              <a:rPr lang="en-US" sz="1100" dirty="0" err="1"/>
              <a:t>sittah</a:t>
            </a:r>
            <a:r>
              <a:rPr lang="en-US" sz="1100" dirty="0"/>
              <a:t>: 4 </a:t>
            </a:r>
            <a:r>
              <a:rPr lang="en-US" sz="1100" b="1" dirty="0"/>
              <a:t>|</a:t>
            </a:r>
            <a:r>
              <a:rPr lang="en-US" sz="1100" dirty="0"/>
              <a:t> </a:t>
            </a:r>
            <a:r>
              <a:rPr lang="en-US" sz="1100" dirty="0" err="1"/>
              <a:t>seb'a</a:t>
            </a:r>
            <a:r>
              <a:rPr lang="en-US" sz="1100" dirty="0"/>
              <a:t>: 5 </a:t>
            </a:r>
            <a:r>
              <a:rPr lang="en-US" sz="1100" b="1" dirty="0"/>
              <a:t>|</a:t>
            </a:r>
            <a:r>
              <a:rPr lang="en-US" sz="1100" dirty="0"/>
              <a:t> </a:t>
            </a:r>
            <a:r>
              <a:rPr lang="en-US" sz="1100" dirty="0" err="1"/>
              <a:t>thamanieh</a:t>
            </a:r>
            <a:r>
              <a:rPr lang="en-US" sz="1100" dirty="0"/>
              <a:t>: 9 </a:t>
            </a:r>
            <a:r>
              <a:rPr lang="en-US" sz="1100" b="1" dirty="0"/>
              <a:t>|</a:t>
            </a:r>
            <a:r>
              <a:rPr lang="en-US" sz="1100" dirty="0"/>
              <a:t> </a:t>
            </a:r>
            <a:r>
              <a:rPr lang="en-US" sz="1100" dirty="0" err="1"/>
              <a:t>tis’ah</a:t>
            </a:r>
            <a:r>
              <a:rPr lang="en-US" sz="1100" dirty="0"/>
              <a:t>: 4</a:t>
            </a:r>
          </a:p>
        </p:txBody>
      </p:sp>
      <p:cxnSp>
        <p:nvCxnSpPr>
          <p:cNvPr id="22" name="Straight Connector 21">
            <a:extLst>
              <a:ext uri="{FF2B5EF4-FFF2-40B4-BE49-F238E27FC236}">
                <a16:creationId xmlns:a16="http://schemas.microsoft.com/office/drawing/2014/main" id="{6F2D7EFC-09E5-4D41-B9EB-E2B89A326F54}"/>
              </a:ext>
            </a:extLst>
          </p:cNvPr>
          <p:cNvCxnSpPr/>
          <p:nvPr/>
        </p:nvCxnSpPr>
        <p:spPr>
          <a:xfrm flipV="1">
            <a:off x="6846648" y="1801405"/>
            <a:ext cx="0" cy="14838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0EE78E5-CC23-7345-9C55-52C5EDE4C261}"/>
              </a:ext>
            </a:extLst>
          </p:cNvPr>
          <p:cNvCxnSpPr/>
          <p:nvPr/>
        </p:nvCxnSpPr>
        <p:spPr>
          <a:xfrm flipV="1">
            <a:off x="7308908" y="3763848"/>
            <a:ext cx="0" cy="14838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Content Placeholder 8">
            <a:extLst>
              <a:ext uri="{FF2B5EF4-FFF2-40B4-BE49-F238E27FC236}">
                <a16:creationId xmlns:a16="http://schemas.microsoft.com/office/drawing/2014/main" id="{9EF7E84C-1307-DB4B-8606-606398858534}"/>
              </a:ext>
            </a:extLst>
          </p:cNvPr>
          <p:cNvSpPr>
            <a:spLocks noGrp="1"/>
          </p:cNvSpPr>
          <p:nvPr>
            <p:ph type="body" sz="quarter" idx="14"/>
          </p:nvPr>
        </p:nvSpPr>
        <p:spPr>
          <a:xfrm>
            <a:off x="1048870" y="6403717"/>
            <a:ext cx="5029200" cy="282065"/>
          </a:xfrm>
        </p:spPr>
        <p:txBody>
          <a:bodyPr/>
          <a:lstStyle/>
          <a:p>
            <a:pPr>
              <a:spcBef>
                <a:spcPts val="0"/>
              </a:spcBef>
              <a:spcAft>
                <a:spcPts val="0"/>
              </a:spcAft>
            </a:pPr>
            <a:r>
              <a:rPr lang="en-US" dirty="0">
                <a:solidFill>
                  <a:srgbClr val="3C8689"/>
                </a:solidFill>
                <a:hlinkClick r:id="rId5">
                  <a:extLst>
                    <a:ext uri="{A12FA001-AC4F-418D-AE19-62706E023703}">
                      <ahyp:hlinkClr xmlns:ahyp="http://schemas.microsoft.com/office/drawing/2018/hyperlinkcolor" val="tx"/>
                    </a:ext>
                  </a:extLst>
                </a:hlinkClick>
              </a:rPr>
              <a:t>5. “Elbow Method.”</a:t>
            </a:r>
          </a:p>
          <a:p>
            <a:pPr>
              <a:spcBef>
                <a:spcPts val="0"/>
              </a:spcBef>
              <a:spcAft>
                <a:spcPts val="0"/>
              </a:spcAft>
            </a:pPr>
            <a:r>
              <a:rPr lang="en-US" dirty="0">
                <a:hlinkClick r:id="rId5">
                  <a:extLst>
                    <a:ext uri="{A12FA001-AC4F-418D-AE19-62706E023703}">
                      <ahyp:hlinkClr xmlns:ahyp="http://schemas.microsoft.com/office/drawing/2018/hyperlinkcolor" val="tx"/>
                    </a:ext>
                  </a:extLst>
                </a:hlinkClick>
              </a:rPr>
              <a:t>6. </a:t>
            </a:r>
            <a:r>
              <a:rPr lang="en-US" dirty="0" err="1"/>
              <a:t>Bonaros</a:t>
            </a:r>
            <a:r>
              <a:rPr lang="en-US" dirty="0"/>
              <a:t>, Billy. “K-Means Elbow Method Code for Python”</a:t>
            </a:r>
          </a:p>
        </p:txBody>
      </p:sp>
      <p:sp>
        <p:nvSpPr>
          <p:cNvPr id="47" name="TextBox 46">
            <a:extLst>
              <a:ext uri="{FF2B5EF4-FFF2-40B4-BE49-F238E27FC236}">
                <a16:creationId xmlns:a16="http://schemas.microsoft.com/office/drawing/2014/main" id="{DF4A4C04-75F5-B34F-8617-AB9E370B37F0}"/>
              </a:ext>
            </a:extLst>
          </p:cNvPr>
          <p:cNvSpPr txBox="1"/>
          <p:nvPr/>
        </p:nvSpPr>
        <p:spPr>
          <a:xfrm>
            <a:off x="3946937" y="5364638"/>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4. Scree plots for deciding # of clusters for ‘0’ and ‘8’</a:t>
            </a:r>
          </a:p>
        </p:txBody>
      </p:sp>
    </p:spTree>
    <p:extLst>
      <p:ext uri="{BB962C8B-B14F-4D97-AF65-F5344CB8AC3E}">
        <p14:creationId xmlns:p14="http://schemas.microsoft.com/office/powerpoint/2010/main" val="40056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Deriving Clusters for Each Digit</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491835" y="1505211"/>
            <a:ext cx="4097663" cy="2264799"/>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dirty="0">
                <a:solidFill>
                  <a:schemeClr val="accent1">
                    <a:lumMod val="75000"/>
                  </a:schemeClr>
                </a:solidFill>
              </a:rPr>
              <a:t>As explained previously, the goal of the computation of k-means clustering is to minimize the distortion until it equalizes. This process is already built into the </a:t>
            </a:r>
            <a:r>
              <a:rPr lang="en-US" sz="1100" dirty="0" err="1">
                <a:solidFill>
                  <a:schemeClr val="accent1">
                    <a:lumMod val="75000"/>
                  </a:schemeClr>
                </a:solidFill>
              </a:rPr>
              <a:t>sklearn.cluster.KMeans</a:t>
            </a:r>
            <a:r>
              <a:rPr lang="en-US" sz="1100" dirty="0">
                <a:solidFill>
                  <a:schemeClr val="accent1">
                    <a:lumMod val="75000"/>
                  </a:schemeClr>
                </a:solidFill>
              </a:rPr>
              <a:t> </a:t>
            </a:r>
            <a:r>
              <a:rPr lang="en-US" sz="1100" i="1" dirty="0">
                <a:solidFill>
                  <a:schemeClr val="accent1">
                    <a:lumMod val="75000"/>
                  </a:schemeClr>
                </a:solidFill>
              </a:rPr>
              <a:t>.fit() </a:t>
            </a:r>
            <a:r>
              <a:rPr lang="en-US" sz="1100" dirty="0">
                <a:solidFill>
                  <a:schemeClr val="accent1">
                    <a:lumMod val="75000"/>
                  </a:schemeClr>
                </a:solidFill>
              </a:rPr>
              <a:t>method</a:t>
            </a:r>
            <a:r>
              <a:rPr lang="en-US" sz="1100" baseline="30000" dirty="0">
                <a:solidFill>
                  <a:schemeClr val="accent1">
                    <a:lumMod val="75000"/>
                  </a:schemeClr>
                </a:solidFill>
              </a:rPr>
              <a:t>7</a:t>
            </a:r>
            <a:r>
              <a:rPr lang="en-US" sz="1100" dirty="0">
                <a:solidFill>
                  <a:schemeClr val="accent1">
                    <a:lumMod val="75000"/>
                  </a:schemeClr>
                </a:solidFill>
              </a:rPr>
              <a:t>. Once a </a:t>
            </a:r>
            <a:r>
              <a:rPr lang="en-US" sz="1100" dirty="0" err="1">
                <a:solidFill>
                  <a:schemeClr val="accent1">
                    <a:lumMod val="75000"/>
                  </a:schemeClr>
                </a:solidFill>
              </a:rPr>
              <a:t>KMeans</a:t>
            </a:r>
            <a:r>
              <a:rPr lang="en-US" sz="1100" dirty="0">
                <a:solidFill>
                  <a:schemeClr val="accent1">
                    <a:lumMod val="75000"/>
                  </a:schemeClr>
                </a:solidFill>
              </a:rPr>
              <a:t> model is defined with the number of clusters, I fit it to data that represented all the frames of training data associated with each utterance. </a:t>
            </a:r>
          </a:p>
          <a:p>
            <a:endParaRPr lang="en-US" sz="1100" dirty="0">
              <a:solidFill>
                <a:schemeClr val="accent1">
                  <a:lumMod val="75000"/>
                </a:schemeClr>
              </a:solidFill>
            </a:endParaRPr>
          </a:p>
          <a:p>
            <a:r>
              <a:rPr lang="en-US" sz="1100" dirty="0">
                <a:solidFill>
                  <a:schemeClr val="accent1">
                    <a:lumMod val="75000"/>
                  </a:schemeClr>
                </a:solidFill>
              </a:rPr>
              <a:t>With this computed k-means clustering, each frame is associated with a cluster label. This can also be obtained from the fit </a:t>
            </a:r>
            <a:r>
              <a:rPr lang="en-US" sz="1100" dirty="0" err="1">
                <a:solidFill>
                  <a:schemeClr val="accent1">
                    <a:lumMod val="75000"/>
                  </a:schemeClr>
                </a:solidFill>
              </a:rPr>
              <a:t>KMeans</a:t>
            </a:r>
            <a:r>
              <a:rPr lang="en-US" sz="1100" dirty="0">
                <a:solidFill>
                  <a:schemeClr val="accent1">
                    <a:lumMod val="75000"/>
                  </a:schemeClr>
                </a:solidFill>
              </a:rPr>
              <a:t> model (</a:t>
            </a:r>
            <a:r>
              <a:rPr lang="en-US" sz="1100" i="1" dirty="0" err="1">
                <a:solidFill>
                  <a:schemeClr val="accent1">
                    <a:lumMod val="75000"/>
                  </a:schemeClr>
                </a:solidFill>
              </a:rPr>
              <a:t>model.labels</a:t>
            </a:r>
            <a:r>
              <a:rPr lang="en-US" sz="1100" i="1" dirty="0">
                <a:solidFill>
                  <a:schemeClr val="accent1">
                    <a:lumMod val="75000"/>
                  </a:schemeClr>
                </a:solidFill>
              </a:rPr>
              <a:t>_) </a:t>
            </a:r>
            <a:r>
              <a:rPr lang="en-US" sz="1100" i="1" baseline="30000" dirty="0">
                <a:solidFill>
                  <a:schemeClr val="accent1">
                    <a:lumMod val="75000"/>
                  </a:schemeClr>
                </a:solidFill>
              </a:rPr>
              <a:t>7.</a:t>
            </a:r>
            <a:r>
              <a:rPr lang="en-US" sz="1100" i="1" dirty="0">
                <a:solidFill>
                  <a:schemeClr val="accent1">
                    <a:lumMod val="75000"/>
                  </a:schemeClr>
                </a:solidFill>
              </a:rPr>
              <a:t> </a:t>
            </a:r>
            <a:r>
              <a:rPr lang="en-US" sz="1100" dirty="0">
                <a:solidFill>
                  <a:schemeClr val="accent1">
                    <a:lumMod val="75000"/>
                  </a:schemeClr>
                </a:solidFill>
              </a:rPr>
              <a:t>Examples of visualizations of how the data was clustered are to the right.</a:t>
            </a:r>
            <a:endParaRPr lang="en-US" sz="1100" i="1" dirty="0">
              <a:solidFill>
                <a:schemeClr val="accent1">
                  <a:lumMod val="75000"/>
                </a:schemeClr>
              </a:solidFill>
            </a:endParaRPr>
          </a:p>
        </p:txBody>
      </p:sp>
      <p:sp>
        <p:nvSpPr>
          <p:cNvPr id="43" name="Content Placeholder 7">
            <a:extLst>
              <a:ext uri="{FF2B5EF4-FFF2-40B4-BE49-F238E27FC236}">
                <a16:creationId xmlns:a16="http://schemas.microsoft.com/office/drawing/2014/main" id="{9F3AF4F5-2280-6546-9756-F5214CF24389}"/>
              </a:ext>
            </a:extLst>
          </p:cNvPr>
          <p:cNvSpPr txBox="1">
            <a:spLocks/>
          </p:cNvSpPr>
          <p:nvPr/>
        </p:nvSpPr>
        <p:spPr>
          <a:xfrm>
            <a:off x="491835" y="3907898"/>
            <a:ext cx="4291626" cy="213172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b="1" dirty="0"/>
              <a:t>Limitation of K-means Clustering:</a:t>
            </a:r>
          </a:p>
          <a:p>
            <a:pPr lvl="2">
              <a:spcAft>
                <a:spcPts val="300"/>
              </a:spcAft>
              <a:buNone/>
            </a:pPr>
            <a:r>
              <a:rPr lang="en-US" dirty="0"/>
              <a:t>Due to the use of distortion in the optimization of the cluster divisions, there are clear boundaries around each cluster, which essentially forces a structure onto this unlabeled data. In contrast to the EM approach, which will be discussed later, it does not use a statistical approach to divide the data. This therefore influences the calculation of the mean and covariance, since both are influenced by the distance of data within clusters and the centroids. In research conducted to compare the classification abilities of these two approaches, there was also evidence that supported the conclusion that the k-means approach is less efficient/more time-consuming, which is another limitation</a:t>
            </a:r>
            <a:r>
              <a:rPr lang="en-US" baseline="30000" dirty="0"/>
              <a:t>8</a:t>
            </a:r>
            <a:r>
              <a:rPr lang="en-US" dirty="0"/>
              <a:t>.</a:t>
            </a:r>
          </a:p>
        </p:txBody>
      </p:sp>
      <p:sp>
        <p:nvSpPr>
          <p:cNvPr id="46" name="Content Placeholder 8">
            <a:extLst>
              <a:ext uri="{FF2B5EF4-FFF2-40B4-BE49-F238E27FC236}">
                <a16:creationId xmlns:a16="http://schemas.microsoft.com/office/drawing/2014/main" id="{9EF7E84C-1307-DB4B-8606-606398858534}"/>
              </a:ext>
            </a:extLst>
          </p:cNvPr>
          <p:cNvSpPr>
            <a:spLocks noGrp="1"/>
          </p:cNvSpPr>
          <p:nvPr>
            <p:ph type="body" sz="quarter" idx="14"/>
          </p:nvPr>
        </p:nvSpPr>
        <p:spPr>
          <a:xfrm>
            <a:off x="1048870" y="6403653"/>
            <a:ext cx="5029200" cy="282129"/>
          </a:xfrm>
        </p:spPr>
        <p:txBody>
          <a:bodyPr/>
          <a:lstStyle/>
          <a:p>
            <a:pPr>
              <a:spcBef>
                <a:spcPts val="0"/>
              </a:spcBef>
              <a:spcAft>
                <a:spcPts val="0"/>
              </a:spcAft>
            </a:pPr>
            <a:r>
              <a:rPr lang="en-US" dirty="0"/>
              <a:t>7. “</a:t>
            </a:r>
            <a:r>
              <a:rPr lang="en-US" dirty="0" err="1"/>
              <a:t>Sklearn.cluster.kmeans</a:t>
            </a:r>
            <a:r>
              <a:rPr lang="en-US" dirty="0"/>
              <a:t>.”, </a:t>
            </a:r>
            <a:r>
              <a:rPr lang="en-US" i="1" dirty="0"/>
              <a:t>Scikit</a:t>
            </a:r>
            <a:endParaRPr lang="en-US" dirty="0"/>
          </a:p>
          <a:p>
            <a:pPr>
              <a:spcBef>
                <a:spcPts val="0"/>
              </a:spcBef>
              <a:spcAft>
                <a:spcPts val="0"/>
              </a:spcAft>
            </a:pPr>
            <a:r>
              <a:rPr lang="en-US" dirty="0"/>
              <a:t>8. </a:t>
            </a:r>
            <a:r>
              <a:rPr lang="en-US" b="1" dirty="0"/>
              <a:t>Jung, Yong-</a:t>
            </a:r>
            <a:r>
              <a:rPr lang="en-US" b="1" dirty="0" err="1"/>
              <a:t>gyu</a:t>
            </a:r>
            <a:r>
              <a:rPr lang="en-US" b="1" dirty="0"/>
              <a:t>, “Clustering performance comparison using </a:t>
            </a:r>
            <a:r>
              <a:rPr lang="en-US" b="1" i="1" dirty="0"/>
              <a:t>K</a:t>
            </a:r>
            <a:r>
              <a:rPr lang="en-US" b="1" dirty="0"/>
              <a:t>-means and expectation maximization algorithms”</a:t>
            </a:r>
          </a:p>
        </p:txBody>
      </p:sp>
      <p:pic>
        <p:nvPicPr>
          <p:cNvPr id="7" name="Picture 6" descr="Chart, scatter chart&#10;&#10;Description automatically generated">
            <a:extLst>
              <a:ext uri="{FF2B5EF4-FFF2-40B4-BE49-F238E27FC236}">
                <a16:creationId xmlns:a16="http://schemas.microsoft.com/office/drawing/2014/main" id="{F179E454-C59B-0F47-BDC0-AD7CC08E0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462" y="1435175"/>
            <a:ext cx="4137274" cy="2585796"/>
          </a:xfrm>
          <a:prstGeom prst="rect">
            <a:avLst/>
          </a:prstGeom>
        </p:spPr>
      </p:pic>
      <p:pic>
        <p:nvPicPr>
          <p:cNvPr id="10" name="Picture 9" descr="Chart, scatter chart&#10;&#10;Description automatically generated">
            <a:extLst>
              <a:ext uri="{FF2B5EF4-FFF2-40B4-BE49-F238E27FC236}">
                <a16:creationId xmlns:a16="http://schemas.microsoft.com/office/drawing/2014/main" id="{FCF7C5A2-0A7C-8D48-B19D-C7B7A23ABF32}"/>
              </a:ext>
            </a:extLst>
          </p:cNvPr>
          <p:cNvPicPr>
            <a:picLocks noChangeAspect="1"/>
          </p:cNvPicPr>
          <p:nvPr/>
        </p:nvPicPr>
        <p:blipFill rotWithShape="1">
          <a:blip r:embed="rId4">
            <a:extLst>
              <a:ext uri="{28A0092B-C50C-407E-A947-70E740481C1C}">
                <a14:useLocalDpi xmlns:a14="http://schemas.microsoft.com/office/drawing/2010/main" val="0"/>
              </a:ext>
            </a:extLst>
          </a:blip>
          <a:srcRect t="6432"/>
          <a:stretch/>
        </p:blipFill>
        <p:spPr>
          <a:xfrm>
            <a:off x="4783463" y="3984180"/>
            <a:ext cx="4137273" cy="2419473"/>
          </a:xfrm>
          <a:prstGeom prst="rect">
            <a:avLst/>
          </a:prstGeom>
        </p:spPr>
      </p:pic>
      <p:sp>
        <p:nvSpPr>
          <p:cNvPr id="20" name="TextBox 19">
            <a:extLst>
              <a:ext uri="{FF2B5EF4-FFF2-40B4-BE49-F238E27FC236}">
                <a16:creationId xmlns:a16="http://schemas.microsoft.com/office/drawing/2014/main" id="{4F31B01B-45F1-DC43-93B9-96215B153832}"/>
              </a:ext>
            </a:extLst>
          </p:cNvPr>
          <p:cNvSpPr txBox="1"/>
          <p:nvPr/>
        </p:nvSpPr>
        <p:spPr>
          <a:xfrm>
            <a:off x="4004989" y="6343219"/>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5. Resulting clusters for ‘0’ and ‘8’</a:t>
            </a:r>
          </a:p>
        </p:txBody>
      </p:sp>
    </p:spTree>
    <p:extLst>
      <p:ext uri="{BB962C8B-B14F-4D97-AF65-F5344CB8AC3E}">
        <p14:creationId xmlns:p14="http://schemas.microsoft.com/office/powerpoint/2010/main" val="32795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Extract Gaussian Parameters from Clusters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1337982" y="2431692"/>
            <a:ext cx="6468035" cy="3216073"/>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200" dirty="0">
                <a:solidFill>
                  <a:schemeClr val="accent1">
                    <a:lumMod val="75000"/>
                  </a:schemeClr>
                </a:solidFill>
              </a:rPr>
              <a:t>Each cluster was assumed to represent a Gaussian distribution that would come together as the GMM distribution for each digit. Therefore, the mean, covariance, and weights were obtained from the frames associated with each label. I used the built-in methods of </a:t>
            </a:r>
            <a:r>
              <a:rPr lang="en-US" sz="1200" b="1" dirty="0" err="1">
                <a:solidFill>
                  <a:schemeClr val="accent1">
                    <a:lumMod val="75000"/>
                  </a:schemeClr>
                </a:solidFill>
              </a:rPr>
              <a:t>numpy.mean</a:t>
            </a:r>
            <a:r>
              <a:rPr lang="en-US" sz="1200" b="1" dirty="0">
                <a:solidFill>
                  <a:schemeClr val="accent1">
                    <a:lumMod val="75000"/>
                  </a:schemeClr>
                </a:solidFill>
              </a:rPr>
              <a:t> </a:t>
            </a:r>
            <a:r>
              <a:rPr lang="en-US" sz="1200" dirty="0">
                <a:solidFill>
                  <a:schemeClr val="accent1">
                    <a:lumMod val="75000"/>
                  </a:schemeClr>
                </a:solidFill>
              </a:rPr>
              <a:t>and </a:t>
            </a:r>
            <a:r>
              <a:rPr lang="en-US" sz="1200" b="1" dirty="0" err="1">
                <a:solidFill>
                  <a:schemeClr val="accent1">
                    <a:lumMod val="75000"/>
                  </a:schemeClr>
                </a:solidFill>
              </a:rPr>
              <a:t>numpy.cov</a:t>
            </a:r>
            <a:r>
              <a:rPr lang="en-US" sz="1200" b="1" dirty="0">
                <a:solidFill>
                  <a:schemeClr val="accent1">
                    <a:lumMod val="75000"/>
                  </a:schemeClr>
                </a:solidFill>
              </a:rPr>
              <a:t> </a:t>
            </a:r>
            <a:r>
              <a:rPr lang="en-US" sz="1200" dirty="0">
                <a:solidFill>
                  <a:schemeClr val="accent1">
                    <a:lumMod val="75000"/>
                  </a:schemeClr>
                </a:solidFill>
              </a:rPr>
              <a:t>to calculate the vectors and matrices that would be used for each digit’s GMM distribution. Weights were calculated as the proportion of all the data that fit into each cluster. This was because, similar to how the weights of each Gaussian in a GMM represents the influence of that individual distribution on the mixture model, the size of the cluster can be seen to contribute a proportional amount to the total representation of the data when the clusters come together. </a:t>
            </a:r>
          </a:p>
          <a:p>
            <a:endParaRPr lang="en-US" sz="1200" i="1" dirty="0">
              <a:solidFill>
                <a:schemeClr val="accent1">
                  <a:lumMod val="75000"/>
                </a:schemeClr>
              </a:solidFill>
            </a:endParaRPr>
          </a:p>
          <a:p>
            <a:r>
              <a:rPr lang="en-US" sz="1200" dirty="0">
                <a:solidFill>
                  <a:schemeClr val="accent1">
                    <a:lumMod val="75000"/>
                  </a:schemeClr>
                </a:solidFill>
              </a:rPr>
              <a:t>These parameters are directly used in the final mixture model for each digit, which brings another limitation to this approach. It lacks the analytical method of optimization of parameters that the EM approach does have through expectation-maximization.</a:t>
            </a:r>
          </a:p>
        </p:txBody>
      </p:sp>
      <p:sp>
        <p:nvSpPr>
          <p:cNvPr id="11" name="TextBox 10">
            <a:extLst>
              <a:ext uri="{FF2B5EF4-FFF2-40B4-BE49-F238E27FC236}">
                <a16:creationId xmlns:a16="http://schemas.microsoft.com/office/drawing/2014/main" id="{547436EC-F6DB-0F4E-8D29-D7D5FC41E5EB}"/>
              </a:ext>
            </a:extLst>
          </p:cNvPr>
          <p:cNvSpPr txBox="1"/>
          <p:nvPr/>
        </p:nvSpPr>
        <p:spPr>
          <a:xfrm>
            <a:off x="1994478" y="6284951"/>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12" name="Rectangle 9">
            <a:extLst>
              <a:ext uri="{FF2B5EF4-FFF2-40B4-BE49-F238E27FC236}">
                <a16:creationId xmlns:a16="http://schemas.microsoft.com/office/drawing/2014/main" id="{B987E16F-FF1D-6142-82E3-124964C6F389}"/>
              </a:ext>
            </a:extLst>
          </p:cNvPr>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369D2306-884B-BA44-9E83-490F4B5BA9EA}"/>
              </a:ext>
            </a:extLst>
          </p:cNvPr>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1C008297-8886-E346-ACD4-85BC703471F1}"/>
              </a:ext>
            </a:extLst>
          </p:cNvPr>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B32A4B7E-E4DD-5145-95E9-EBEF30C89AAB}"/>
              </a:ext>
            </a:extLst>
          </p:cNvPr>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37BA72D6-CCBE-B040-A844-4F26F47B8E77}"/>
              </a:ext>
            </a:extLst>
          </p:cNvPr>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0EA2DCC4-214E-004D-A229-7D4EBCDF29D5}"/>
              </a:ext>
            </a:extLst>
          </p:cNvPr>
          <p:cNvGrpSpPr/>
          <p:nvPr/>
        </p:nvGrpSpPr>
        <p:grpSpPr>
          <a:xfrm>
            <a:off x="1994478" y="6165890"/>
            <a:ext cx="1229008" cy="119062"/>
            <a:chOff x="685800" y="6165890"/>
            <a:chExt cx="1229008" cy="119062"/>
          </a:xfrm>
        </p:grpSpPr>
        <p:sp>
          <p:nvSpPr>
            <p:cNvPr id="18" name="Rectangle 9">
              <a:extLst>
                <a:ext uri="{FF2B5EF4-FFF2-40B4-BE49-F238E27FC236}">
                  <a16:creationId xmlns:a16="http://schemas.microsoft.com/office/drawing/2014/main" id="{13B755EA-B9B7-1C42-87D5-5C939E89366A}"/>
                </a:ext>
              </a:extLst>
            </p:cNvPr>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303C543E-7DB2-8640-A3F0-69076CB92504}"/>
                </a:ext>
              </a:extLst>
            </p:cNvPr>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Rectangle 19">
            <a:extLst>
              <a:ext uri="{FF2B5EF4-FFF2-40B4-BE49-F238E27FC236}">
                <a16:creationId xmlns:a16="http://schemas.microsoft.com/office/drawing/2014/main" id="{EB023F51-D3BB-4E48-AF66-BCC556F1099A}"/>
              </a:ext>
            </a:extLst>
          </p:cNvPr>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61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4"/>
          </p:nvPr>
        </p:nvSpPr>
        <p:spPr>
          <a:xfrm>
            <a:off x="685799" y="6619190"/>
            <a:ext cx="5029200" cy="188065"/>
          </a:xfrm>
        </p:spPr>
        <p:txBody>
          <a:bodyPr/>
          <a:lstStyle/>
          <a:p>
            <a:pPr>
              <a:spcBef>
                <a:spcPts val="0"/>
              </a:spcBef>
              <a:spcAft>
                <a:spcPts val="0"/>
              </a:spcAft>
            </a:pPr>
            <a:r>
              <a:rPr lang="en-US" baseline="30000" dirty="0"/>
              <a:t>9. Foley, Daniel. “Gaussian Mixture Modeling (GMM)”</a:t>
            </a:r>
          </a:p>
          <a:p>
            <a:pPr>
              <a:spcBef>
                <a:spcPts val="0"/>
              </a:spcBef>
              <a:spcAft>
                <a:spcPts val="0"/>
              </a:spcAft>
            </a:pPr>
            <a:endParaRPr lang="en-US" baseline="30000" dirty="0"/>
          </a:p>
        </p:txBody>
      </p:sp>
      <p:sp>
        <p:nvSpPr>
          <p:cNvPr id="18" name="Title 11">
            <a:extLst>
              <a:ext uri="{FF2B5EF4-FFF2-40B4-BE49-F238E27FC236}">
                <a16:creationId xmlns:a16="http://schemas.microsoft.com/office/drawing/2014/main" id="{596C9924-70BA-614C-95D4-9C07BB8100EB}"/>
              </a:ext>
            </a:extLst>
          </p:cNvPr>
          <p:cNvSpPr>
            <a:spLocks noGrp="1"/>
          </p:cNvSpPr>
          <p:nvPr>
            <p:ph type="title"/>
          </p:nvPr>
        </p:nvSpPr>
        <p:spPr>
          <a:xfrm>
            <a:off x="685799" y="965145"/>
            <a:ext cx="7772400" cy="914402"/>
          </a:xfrm>
        </p:spPr>
        <p:txBody>
          <a:bodyPr/>
          <a:lstStyle/>
          <a:p>
            <a:r>
              <a:rPr lang="en-US" dirty="0"/>
              <a:t>Expectation-Maximization (EM) Approach</a:t>
            </a:r>
          </a:p>
        </p:txBody>
      </p:sp>
      <p:sp>
        <p:nvSpPr>
          <p:cNvPr id="19" name="Text Placeholder 29">
            <a:extLst>
              <a:ext uri="{FF2B5EF4-FFF2-40B4-BE49-F238E27FC236}">
                <a16:creationId xmlns:a16="http://schemas.microsoft.com/office/drawing/2014/main" id="{CC82033E-2B53-D041-B86E-D0782AF7C1D5}"/>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11" name="Content Placeholder 15">
            <a:extLst>
              <a:ext uri="{FF2B5EF4-FFF2-40B4-BE49-F238E27FC236}">
                <a16:creationId xmlns:a16="http://schemas.microsoft.com/office/drawing/2014/main" id="{101BD522-4C49-DF46-959D-50E60FF72644}"/>
              </a:ext>
            </a:extLst>
          </p:cNvPr>
          <p:cNvSpPr>
            <a:spLocks noGrp="1"/>
          </p:cNvSpPr>
          <p:nvPr>
            <p:ph sz="quarter" idx="16"/>
          </p:nvPr>
        </p:nvSpPr>
        <p:spPr>
          <a:xfrm>
            <a:off x="685798" y="2047164"/>
            <a:ext cx="7772400" cy="1323392"/>
          </a:xfrm>
          <a:ln>
            <a:solidFill>
              <a:schemeClr val="accent1"/>
            </a:solidFill>
          </a:ln>
        </p:spPr>
        <p:txBody>
          <a:bodyPr/>
          <a:lstStyle/>
          <a:p>
            <a:pPr algn="ctr">
              <a:spcBef>
                <a:spcPts val="0"/>
              </a:spcBef>
              <a:spcAft>
                <a:spcPts val="0"/>
              </a:spcAft>
            </a:pPr>
            <a:endParaRPr lang="en-US" sz="500" b="1" u="sng" dirty="0"/>
          </a:p>
          <a:p>
            <a:pPr algn="ctr">
              <a:spcBef>
                <a:spcPts val="0"/>
              </a:spcBef>
              <a:spcAft>
                <a:spcPts val="600"/>
              </a:spcAft>
            </a:pPr>
            <a:r>
              <a:rPr lang="en-US" sz="1200" b="1" u="sng" dirty="0"/>
              <a:t>Overview</a:t>
            </a:r>
            <a:r>
              <a:rPr lang="en-US" sz="1200" b="1" dirty="0"/>
              <a:t>:</a:t>
            </a:r>
          </a:p>
          <a:p>
            <a:pPr algn="ctr">
              <a:spcBef>
                <a:spcPts val="0"/>
              </a:spcBef>
              <a:spcAft>
                <a:spcPts val="600"/>
              </a:spcAft>
            </a:pPr>
            <a:r>
              <a:rPr lang="en-US" sz="1100" dirty="0"/>
              <a:t>The expectation-maximization approach in deriving a GMM distribution can be split into a repeated cycle of two steps: E-step, which calculates the posterior distribution of the responsibilities each Gaussian of the mixture model has for each of the given observations, and the M-step, which calculates the parameters of each Gaussian and maximizes the log-likelihood. These two steps are repeated in cycle until convergence and those parameters define the Gaussians that make up the GMM</a:t>
            </a:r>
            <a:r>
              <a:rPr lang="en-US" sz="1100" baseline="30000" dirty="0"/>
              <a:t>9</a:t>
            </a:r>
            <a:r>
              <a:rPr lang="en-US" sz="1100" dirty="0"/>
              <a:t>.</a:t>
            </a:r>
          </a:p>
        </p:txBody>
      </p:sp>
      <p:sp>
        <p:nvSpPr>
          <p:cNvPr id="14" name="Content Placeholder 7">
            <a:extLst>
              <a:ext uri="{FF2B5EF4-FFF2-40B4-BE49-F238E27FC236}">
                <a16:creationId xmlns:a16="http://schemas.microsoft.com/office/drawing/2014/main" id="{9CFB7527-6A39-A44F-B12A-49A39E1C4442}"/>
              </a:ext>
            </a:extLst>
          </p:cNvPr>
          <p:cNvSpPr txBox="1">
            <a:spLocks/>
          </p:cNvSpPr>
          <p:nvPr/>
        </p:nvSpPr>
        <p:spPr>
          <a:xfrm>
            <a:off x="452118" y="3505253"/>
            <a:ext cx="3926842" cy="296672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buNone/>
            </a:pPr>
            <a:r>
              <a:rPr lang="en-US" sz="1200" b="1" dirty="0"/>
              <a:t>E-Step:</a:t>
            </a:r>
          </a:p>
          <a:p>
            <a:pPr lvl="2">
              <a:buNone/>
            </a:pPr>
            <a:endParaRPr lang="en-US" sz="1200" b="1" dirty="0"/>
          </a:p>
        </p:txBody>
      </p:sp>
      <p:pic>
        <p:nvPicPr>
          <p:cNvPr id="3" name="Picture 2" descr="Text, letter&#10;&#10;Description automatically generated">
            <a:extLst>
              <a:ext uri="{FF2B5EF4-FFF2-40B4-BE49-F238E27FC236}">
                <a16:creationId xmlns:a16="http://schemas.microsoft.com/office/drawing/2014/main" id="{DF029D37-123F-F94A-99EB-0B7709313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18" y="3873769"/>
            <a:ext cx="2509521" cy="561072"/>
          </a:xfrm>
          <a:prstGeom prst="rect">
            <a:avLst/>
          </a:prstGeom>
        </p:spPr>
      </p:pic>
      <p:sp>
        <p:nvSpPr>
          <p:cNvPr id="10" name="Content Placeholder 7">
            <a:extLst>
              <a:ext uri="{FF2B5EF4-FFF2-40B4-BE49-F238E27FC236}">
                <a16:creationId xmlns:a16="http://schemas.microsoft.com/office/drawing/2014/main" id="{7AD9D29D-7339-3E43-A197-FB392EE48963}"/>
              </a:ext>
            </a:extLst>
          </p:cNvPr>
          <p:cNvSpPr txBox="1">
            <a:spLocks/>
          </p:cNvSpPr>
          <p:nvPr/>
        </p:nvSpPr>
        <p:spPr>
          <a:xfrm>
            <a:off x="4765042" y="3505252"/>
            <a:ext cx="3848098" cy="296672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buNone/>
            </a:pPr>
            <a:r>
              <a:rPr lang="en-US" sz="1200" b="1" dirty="0"/>
              <a:t>M-Step:</a:t>
            </a:r>
          </a:p>
          <a:p>
            <a:pPr lvl="2">
              <a:buNone/>
            </a:pPr>
            <a:endParaRPr lang="en-US" sz="1200" b="1" dirty="0"/>
          </a:p>
        </p:txBody>
      </p:sp>
      <p:cxnSp>
        <p:nvCxnSpPr>
          <p:cNvPr id="5" name="Straight Connector 4">
            <a:extLst>
              <a:ext uri="{FF2B5EF4-FFF2-40B4-BE49-F238E27FC236}">
                <a16:creationId xmlns:a16="http://schemas.microsoft.com/office/drawing/2014/main" id="{137FAA62-902D-9E4E-84CA-65886C834F39}"/>
              </a:ext>
            </a:extLst>
          </p:cNvPr>
          <p:cNvCxnSpPr>
            <a:cxnSpLocks/>
          </p:cNvCxnSpPr>
          <p:nvPr/>
        </p:nvCxnSpPr>
        <p:spPr>
          <a:xfrm>
            <a:off x="4571998" y="3683054"/>
            <a:ext cx="0" cy="2590800"/>
          </a:xfrm>
          <a:prstGeom prst="line">
            <a:avLst/>
          </a:prstGeom>
        </p:spPr>
        <p:style>
          <a:lnRef idx="1">
            <a:schemeClr val="accent2"/>
          </a:lnRef>
          <a:fillRef idx="0">
            <a:schemeClr val="accent2"/>
          </a:fillRef>
          <a:effectRef idx="0">
            <a:schemeClr val="accent2"/>
          </a:effectRef>
          <a:fontRef idx="minor">
            <a:schemeClr val="tx1"/>
          </a:fontRef>
        </p:style>
      </p:cxnSp>
      <p:pic>
        <p:nvPicPr>
          <p:cNvPr id="13" name="Picture 12" descr="Text, schematic&#10;&#10;Description automatically generated">
            <a:extLst>
              <a:ext uri="{FF2B5EF4-FFF2-40B4-BE49-F238E27FC236}">
                <a16:creationId xmlns:a16="http://schemas.microsoft.com/office/drawing/2014/main" id="{CB9A1624-A11C-1445-B7CC-945D8623C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037" y="3933376"/>
            <a:ext cx="2052324" cy="439784"/>
          </a:xfrm>
          <a:prstGeom prst="rect">
            <a:avLst/>
          </a:prstGeom>
        </p:spPr>
      </p:pic>
      <p:pic>
        <p:nvPicPr>
          <p:cNvPr id="17" name="Picture 16" descr="Text&#10;&#10;Description automatically generated">
            <a:extLst>
              <a:ext uri="{FF2B5EF4-FFF2-40B4-BE49-F238E27FC236}">
                <a16:creationId xmlns:a16="http://schemas.microsoft.com/office/drawing/2014/main" id="{27D46B9C-B947-CB4E-81D1-A0A77540F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5037" y="4546624"/>
            <a:ext cx="3765986" cy="482550"/>
          </a:xfrm>
          <a:prstGeom prst="rect">
            <a:avLst/>
          </a:prstGeom>
        </p:spPr>
      </p:pic>
      <p:pic>
        <p:nvPicPr>
          <p:cNvPr id="21" name="Picture 20" descr="Text&#10;&#10;Description automatically generated with low confidence">
            <a:extLst>
              <a:ext uri="{FF2B5EF4-FFF2-40B4-BE49-F238E27FC236}">
                <a16:creationId xmlns:a16="http://schemas.microsoft.com/office/drawing/2014/main" id="{FA810C79-51E1-E947-BEF5-6D440995F3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4859" y="5263973"/>
            <a:ext cx="1046478" cy="426000"/>
          </a:xfrm>
          <a:prstGeom prst="rect">
            <a:avLst/>
          </a:prstGeom>
        </p:spPr>
      </p:pic>
      <p:pic>
        <p:nvPicPr>
          <p:cNvPr id="23" name="Picture 22" descr="Text, whiteboard&#10;&#10;Description automatically generated">
            <a:extLst>
              <a:ext uri="{FF2B5EF4-FFF2-40B4-BE49-F238E27FC236}">
                <a16:creationId xmlns:a16="http://schemas.microsoft.com/office/drawing/2014/main" id="{E3F131D7-0E98-6A4B-9E0B-FB390FF5B7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6305" y="5806219"/>
            <a:ext cx="3251204" cy="548061"/>
          </a:xfrm>
          <a:prstGeom prst="rect">
            <a:avLst/>
          </a:prstGeom>
        </p:spPr>
      </p:pic>
      <p:sp>
        <p:nvSpPr>
          <p:cNvPr id="24" name="Rectangle 23">
            <a:extLst>
              <a:ext uri="{FF2B5EF4-FFF2-40B4-BE49-F238E27FC236}">
                <a16:creationId xmlns:a16="http://schemas.microsoft.com/office/drawing/2014/main" id="{9B6F2BBE-07AF-1E4F-A252-32A01F6069B2}"/>
              </a:ext>
            </a:extLst>
          </p:cNvPr>
          <p:cNvSpPr/>
          <p:nvPr/>
        </p:nvSpPr>
        <p:spPr>
          <a:xfrm>
            <a:off x="530860" y="4572679"/>
            <a:ext cx="3766819" cy="1954581"/>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spcAft>
                <a:spcPts val="600"/>
              </a:spcAft>
            </a:pPr>
            <a:r>
              <a:rPr lang="en-US" sz="1100" b="1" u="sng" dirty="0">
                <a:solidFill>
                  <a:schemeClr val="accent1"/>
                </a:solidFill>
              </a:rPr>
              <a:t>Benefits of this EM approach over K-means approach:</a:t>
            </a:r>
          </a:p>
          <a:p>
            <a:pPr>
              <a:spcAft>
                <a:spcPts val="600"/>
              </a:spcAft>
            </a:pPr>
            <a:r>
              <a:rPr lang="en-US" sz="1100" dirty="0">
                <a:solidFill>
                  <a:schemeClr val="accent1"/>
                </a:solidFill>
              </a:rPr>
              <a:t>The k-means clustering approach is distance-focused while this EM approach determines optimized parameters through a process of maximizing the likelihood of the data given the parameters derived. With the focus of using likelihood in the parameter optimization process, the EM approach is favored and most likely to provide a more representative GMM distribution of each of the digits</a:t>
            </a:r>
            <a:r>
              <a:rPr lang="en-US" sz="1100" baseline="30000" dirty="0">
                <a:solidFill>
                  <a:schemeClr val="accent1"/>
                </a:solidFill>
              </a:rPr>
              <a:t>9</a:t>
            </a:r>
            <a:r>
              <a:rPr lang="en-US" sz="1100" dirty="0">
                <a:solidFill>
                  <a:schemeClr val="accent1"/>
                </a:solidFill>
              </a:rPr>
              <a:t>. </a:t>
            </a:r>
          </a:p>
        </p:txBody>
      </p:sp>
      <p:sp>
        <p:nvSpPr>
          <p:cNvPr id="25" name="TextBox 24">
            <a:extLst>
              <a:ext uri="{FF2B5EF4-FFF2-40B4-BE49-F238E27FC236}">
                <a16:creationId xmlns:a16="http://schemas.microsoft.com/office/drawing/2014/main" id="{D099562E-534D-5945-AFE2-3BD3E8624785}"/>
              </a:ext>
            </a:extLst>
          </p:cNvPr>
          <p:cNvSpPr txBox="1"/>
          <p:nvPr/>
        </p:nvSpPr>
        <p:spPr>
          <a:xfrm>
            <a:off x="452118" y="3721833"/>
            <a:ext cx="1264922" cy="176395"/>
          </a:xfrm>
          <a:prstGeom prst="rect">
            <a:avLst/>
          </a:prstGeom>
          <a:noFill/>
        </p:spPr>
        <p:txBody>
          <a:bodyPr wrap="square" lIns="0" tIns="0" rIns="0" bIns="0" rtlCol="0">
            <a:spAutoFit/>
          </a:bodyPr>
          <a:lstStyle/>
          <a:p>
            <a:pPr>
              <a:lnSpc>
                <a:spcPct val="120000"/>
              </a:lnSpc>
            </a:pPr>
            <a:r>
              <a:rPr lang="en-US" sz="1050" dirty="0">
                <a:solidFill>
                  <a:schemeClr val="accent6">
                    <a:lumMod val="60000"/>
                    <a:lumOff val="40000"/>
                  </a:schemeClr>
                </a:solidFill>
              </a:rPr>
              <a:t>Posterior calculation</a:t>
            </a:r>
          </a:p>
        </p:txBody>
      </p:sp>
      <p:sp>
        <p:nvSpPr>
          <p:cNvPr id="26" name="TextBox 25">
            <a:extLst>
              <a:ext uri="{FF2B5EF4-FFF2-40B4-BE49-F238E27FC236}">
                <a16:creationId xmlns:a16="http://schemas.microsoft.com/office/drawing/2014/main" id="{025A3DD1-44EC-7247-9BD5-38569AC5296C}"/>
              </a:ext>
            </a:extLst>
          </p:cNvPr>
          <p:cNvSpPr txBox="1"/>
          <p:nvPr/>
        </p:nvSpPr>
        <p:spPr>
          <a:xfrm>
            <a:off x="4765037" y="3721832"/>
            <a:ext cx="1264922" cy="176395"/>
          </a:xfrm>
          <a:prstGeom prst="rect">
            <a:avLst/>
          </a:prstGeom>
          <a:noFill/>
        </p:spPr>
        <p:txBody>
          <a:bodyPr wrap="square" lIns="0" tIns="0" rIns="0" bIns="0" rtlCol="0">
            <a:spAutoFit/>
          </a:bodyPr>
          <a:lstStyle/>
          <a:p>
            <a:pPr>
              <a:lnSpc>
                <a:spcPct val="120000"/>
              </a:lnSpc>
            </a:pPr>
            <a:r>
              <a:rPr lang="en-US" sz="1050" dirty="0">
                <a:solidFill>
                  <a:schemeClr val="accent6">
                    <a:lumMod val="60000"/>
                    <a:lumOff val="40000"/>
                  </a:schemeClr>
                </a:solidFill>
              </a:rPr>
              <a:t>New mean calculation</a:t>
            </a:r>
          </a:p>
        </p:txBody>
      </p:sp>
      <p:sp>
        <p:nvSpPr>
          <p:cNvPr id="27" name="TextBox 26">
            <a:extLst>
              <a:ext uri="{FF2B5EF4-FFF2-40B4-BE49-F238E27FC236}">
                <a16:creationId xmlns:a16="http://schemas.microsoft.com/office/drawing/2014/main" id="{89835920-3D56-7141-BF8B-3317382440CE}"/>
              </a:ext>
            </a:extLst>
          </p:cNvPr>
          <p:cNvSpPr txBox="1"/>
          <p:nvPr/>
        </p:nvSpPr>
        <p:spPr>
          <a:xfrm>
            <a:off x="4765036" y="4372159"/>
            <a:ext cx="1706871" cy="176395"/>
          </a:xfrm>
          <a:prstGeom prst="rect">
            <a:avLst/>
          </a:prstGeom>
          <a:noFill/>
        </p:spPr>
        <p:txBody>
          <a:bodyPr wrap="square" lIns="0" tIns="0" rIns="0" bIns="0" rtlCol="0">
            <a:spAutoFit/>
          </a:bodyPr>
          <a:lstStyle/>
          <a:p>
            <a:pPr>
              <a:lnSpc>
                <a:spcPct val="120000"/>
              </a:lnSpc>
            </a:pPr>
            <a:r>
              <a:rPr lang="en-US" sz="1050" dirty="0">
                <a:solidFill>
                  <a:schemeClr val="accent6">
                    <a:lumMod val="60000"/>
                    <a:lumOff val="40000"/>
                  </a:schemeClr>
                </a:solidFill>
              </a:rPr>
              <a:t>New covariance calculation</a:t>
            </a:r>
          </a:p>
        </p:txBody>
      </p:sp>
      <p:sp>
        <p:nvSpPr>
          <p:cNvPr id="28" name="TextBox 27">
            <a:extLst>
              <a:ext uri="{FF2B5EF4-FFF2-40B4-BE49-F238E27FC236}">
                <a16:creationId xmlns:a16="http://schemas.microsoft.com/office/drawing/2014/main" id="{C0797D19-202A-2A45-8657-115D9BBA90D1}"/>
              </a:ext>
            </a:extLst>
          </p:cNvPr>
          <p:cNvSpPr txBox="1"/>
          <p:nvPr/>
        </p:nvSpPr>
        <p:spPr>
          <a:xfrm>
            <a:off x="4765034" y="5040685"/>
            <a:ext cx="2052305" cy="176395"/>
          </a:xfrm>
          <a:prstGeom prst="rect">
            <a:avLst/>
          </a:prstGeom>
          <a:noFill/>
        </p:spPr>
        <p:txBody>
          <a:bodyPr wrap="square" lIns="0" tIns="0" rIns="0" bIns="0" rtlCol="0">
            <a:spAutoFit/>
          </a:bodyPr>
          <a:lstStyle/>
          <a:p>
            <a:pPr>
              <a:lnSpc>
                <a:spcPct val="120000"/>
              </a:lnSpc>
            </a:pPr>
            <a:r>
              <a:rPr lang="en-US" sz="1050" dirty="0">
                <a:solidFill>
                  <a:schemeClr val="accent6">
                    <a:lumMod val="60000"/>
                    <a:lumOff val="40000"/>
                  </a:schemeClr>
                </a:solidFill>
              </a:rPr>
              <a:t>New Gaussian weights calculation</a:t>
            </a:r>
          </a:p>
        </p:txBody>
      </p:sp>
      <p:sp>
        <p:nvSpPr>
          <p:cNvPr id="29" name="TextBox 28">
            <a:extLst>
              <a:ext uri="{FF2B5EF4-FFF2-40B4-BE49-F238E27FC236}">
                <a16:creationId xmlns:a16="http://schemas.microsoft.com/office/drawing/2014/main" id="{6AA3BEC7-22F3-064C-96FA-32E1E63F10E7}"/>
              </a:ext>
            </a:extLst>
          </p:cNvPr>
          <p:cNvSpPr txBox="1"/>
          <p:nvPr/>
        </p:nvSpPr>
        <p:spPr>
          <a:xfrm>
            <a:off x="4765037" y="5706392"/>
            <a:ext cx="1264922" cy="176395"/>
          </a:xfrm>
          <a:prstGeom prst="rect">
            <a:avLst/>
          </a:prstGeom>
          <a:noFill/>
        </p:spPr>
        <p:txBody>
          <a:bodyPr wrap="square" lIns="0" tIns="0" rIns="0" bIns="0" rtlCol="0">
            <a:spAutoFit/>
          </a:bodyPr>
          <a:lstStyle/>
          <a:p>
            <a:pPr>
              <a:lnSpc>
                <a:spcPct val="120000"/>
              </a:lnSpc>
            </a:pPr>
            <a:r>
              <a:rPr lang="en-US" sz="1050" dirty="0">
                <a:solidFill>
                  <a:schemeClr val="accent6">
                    <a:lumMod val="60000"/>
                    <a:lumOff val="40000"/>
                  </a:schemeClr>
                </a:solidFill>
              </a:rPr>
              <a:t>Likelihood calculation</a:t>
            </a:r>
          </a:p>
        </p:txBody>
      </p:sp>
      <p:sp>
        <p:nvSpPr>
          <p:cNvPr id="31" name="TextBox 30">
            <a:extLst>
              <a:ext uri="{FF2B5EF4-FFF2-40B4-BE49-F238E27FC236}">
                <a16:creationId xmlns:a16="http://schemas.microsoft.com/office/drawing/2014/main" id="{C7C57382-6031-694D-948A-1993534D7C55}"/>
              </a:ext>
            </a:extLst>
          </p:cNvPr>
          <p:cNvSpPr txBox="1"/>
          <p:nvPr/>
        </p:nvSpPr>
        <p:spPr>
          <a:xfrm>
            <a:off x="-1140232" y="4383061"/>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6. Posterior calculation equation</a:t>
            </a:r>
            <a:r>
              <a:rPr lang="en-US" sz="800" baseline="30000" dirty="0">
                <a:solidFill>
                  <a:schemeClr val="tx2"/>
                </a:solidFill>
              </a:rPr>
              <a:t>9</a:t>
            </a:r>
            <a:endParaRPr lang="en-US" sz="800" dirty="0">
              <a:solidFill>
                <a:schemeClr val="tx2"/>
              </a:solidFill>
            </a:endParaRPr>
          </a:p>
        </p:txBody>
      </p:sp>
      <p:sp>
        <p:nvSpPr>
          <p:cNvPr id="32" name="TextBox 31">
            <a:extLst>
              <a:ext uri="{FF2B5EF4-FFF2-40B4-BE49-F238E27FC236}">
                <a16:creationId xmlns:a16="http://schemas.microsoft.com/office/drawing/2014/main" id="{2795F8EF-FED7-454A-8ADD-2EA8CEE49DEF}"/>
              </a:ext>
            </a:extLst>
          </p:cNvPr>
          <p:cNvSpPr txBox="1"/>
          <p:nvPr/>
        </p:nvSpPr>
        <p:spPr>
          <a:xfrm>
            <a:off x="6817339" y="4233807"/>
            <a:ext cx="2513894" cy="134332"/>
          </a:xfrm>
          <a:prstGeom prst="rect">
            <a:avLst/>
          </a:prstGeom>
          <a:noFill/>
        </p:spPr>
        <p:txBody>
          <a:bodyPr wrap="square" lIns="0" tIns="0" rIns="0" bIns="0" rtlCol="0">
            <a:spAutoFit/>
          </a:bodyPr>
          <a:lstStyle/>
          <a:p>
            <a:pPr>
              <a:lnSpc>
                <a:spcPct val="120000"/>
              </a:lnSpc>
            </a:pPr>
            <a:r>
              <a:rPr lang="en-US" sz="800" dirty="0">
                <a:solidFill>
                  <a:schemeClr val="tx2"/>
                </a:solidFill>
              </a:rPr>
              <a:t>Fig 7. Mean calculation equation</a:t>
            </a:r>
            <a:r>
              <a:rPr lang="en-US" sz="800" baseline="30000" dirty="0">
                <a:solidFill>
                  <a:schemeClr val="tx2"/>
                </a:solidFill>
              </a:rPr>
              <a:t>9</a:t>
            </a:r>
            <a:endParaRPr lang="en-US" sz="800" dirty="0">
              <a:solidFill>
                <a:schemeClr val="tx2"/>
              </a:solidFill>
            </a:endParaRPr>
          </a:p>
        </p:txBody>
      </p:sp>
      <p:sp>
        <p:nvSpPr>
          <p:cNvPr id="33" name="TextBox 32">
            <a:extLst>
              <a:ext uri="{FF2B5EF4-FFF2-40B4-BE49-F238E27FC236}">
                <a16:creationId xmlns:a16="http://schemas.microsoft.com/office/drawing/2014/main" id="{2CF27A50-D4C2-8744-9E94-229D79865839}"/>
              </a:ext>
            </a:extLst>
          </p:cNvPr>
          <p:cNvSpPr txBox="1"/>
          <p:nvPr/>
        </p:nvSpPr>
        <p:spPr>
          <a:xfrm>
            <a:off x="6817339" y="4926626"/>
            <a:ext cx="5694220" cy="134332"/>
          </a:xfrm>
          <a:prstGeom prst="rect">
            <a:avLst/>
          </a:prstGeom>
          <a:noFill/>
        </p:spPr>
        <p:txBody>
          <a:bodyPr wrap="square" lIns="0" tIns="0" rIns="0" bIns="0" rtlCol="0">
            <a:spAutoFit/>
          </a:bodyPr>
          <a:lstStyle/>
          <a:p>
            <a:pPr>
              <a:lnSpc>
                <a:spcPct val="120000"/>
              </a:lnSpc>
            </a:pPr>
            <a:r>
              <a:rPr lang="en-US" sz="800" dirty="0">
                <a:solidFill>
                  <a:schemeClr val="tx2"/>
                </a:solidFill>
              </a:rPr>
              <a:t>Fig 8. Covariance calculation equation</a:t>
            </a:r>
            <a:r>
              <a:rPr lang="en-US" sz="800" baseline="30000" dirty="0">
                <a:solidFill>
                  <a:schemeClr val="tx2"/>
                </a:solidFill>
              </a:rPr>
              <a:t>9</a:t>
            </a:r>
            <a:endParaRPr lang="en-US" sz="800" dirty="0">
              <a:solidFill>
                <a:schemeClr val="tx2"/>
              </a:solidFill>
            </a:endParaRPr>
          </a:p>
        </p:txBody>
      </p:sp>
      <p:sp>
        <p:nvSpPr>
          <p:cNvPr id="34" name="TextBox 33">
            <a:extLst>
              <a:ext uri="{FF2B5EF4-FFF2-40B4-BE49-F238E27FC236}">
                <a16:creationId xmlns:a16="http://schemas.microsoft.com/office/drawing/2014/main" id="{DF8032C0-5F26-AA42-BB6E-F454F153DAFB}"/>
              </a:ext>
            </a:extLst>
          </p:cNvPr>
          <p:cNvSpPr txBox="1"/>
          <p:nvPr/>
        </p:nvSpPr>
        <p:spPr>
          <a:xfrm>
            <a:off x="6123922" y="5510299"/>
            <a:ext cx="5694220" cy="134332"/>
          </a:xfrm>
          <a:prstGeom prst="rect">
            <a:avLst/>
          </a:prstGeom>
          <a:noFill/>
        </p:spPr>
        <p:txBody>
          <a:bodyPr wrap="square" lIns="0" tIns="0" rIns="0" bIns="0" rtlCol="0">
            <a:spAutoFit/>
          </a:bodyPr>
          <a:lstStyle/>
          <a:p>
            <a:pPr>
              <a:lnSpc>
                <a:spcPct val="120000"/>
              </a:lnSpc>
            </a:pPr>
            <a:r>
              <a:rPr lang="en-US" sz="800" dirty="0">
                <a:solidFill>
                  <a:schemeClr val="tx2"/>
                </a:solidFill>
              </a:rPr>
              <a:t>Fig 9. Weights calculation equation</a:t>
            </a:r>
            <a:r>
              <a:rPr lang="en-US" sz="800" baseline="30000" dirty="0">
                <a:solidFill>
                  <a:schemeClr val="tx2"/>
                </a:solidFill>
              </a:rPr>
              <a:t>9</a:t>
            </a:r>
            <a:endParaRPr lang="en-US" sz="800" dirty="0">
              <a:solidFill>
                <a:schemeClr val="tx2"/>
              </a:solidFill>
            </a:endParaRPr>
          </a:p>
        </p:txBody>
      </p:sp>
      <p:sp>
        <p:nvSpPr>
          <p:cNvPr id="35" name="TextBox 34">
            <a:extLst>
              <a:ext uri="{FF2B5EF4-FFF2-40B4-BE49-F238E27FC236}">
                <a16:creationId xmlns:a16="http://schemas.microsoft.com/office/drawing/2014/main" id="{DCFC12BC-1777-1F44-9A53-A795C79B11BC}"/>
              </a:ext>
            </a:extLst>
          </p:cNvPr>
          <p:cNvSpPr txBox="1"/>
          <p:nvPr/>
        </p:nvSpPr>
        <p:spPr>
          <a:xfrm>
            <a:off x="6123922" y="6319775"/>
            <a:ext cx="5694220" cy="134332"/>
          </a:xfrm>
          <a:prstGeom prst="rect">
            <a:avLst/>
          </a:prstGeom>
          <a:noFill/>
        </p:spPr>
        <p:txBody>
          <a:bodyPr wrap="square" lIns="0" tIns="0" rIns="0" bIns="0" rtlCol="0">
            <a:spAutoFit/>
          </a:bodyPr>
          <a:lstStyle/>
          <a:p>
            <a:pPr>
              <a:lnSpc>
                <a:spcPct val="120000"/>
              </a:lnSpc>
            </a:pPr>
            <a:r>
              <a:rPr lang="en-US" sz="800" dirty="0">
                <a:solidFill>
                  <a:schemeClr val="tx2"/>
                </a:solidFill>
              </a:rPr>
              <a:t>Fig 10. Likelihood calculation equation</a:t>
            </a:r>
            <a:r>
              <a:rPr lang="en-US" sz="800" baseline="30000" dirty="0">
                <a:solidFill>
                  <a:schemeClr val="tx2"/>
                </a:solidFill>
              </a:rPr>
              <a:t>9</a:t>
            </a:r>
            <a:endParaRPr lang="en-US" sz="800" dirty="0">
              <a:solidFill>
                <a:schemeClr val="tx2"/>
              </a:solidFill>
            </a:endParaRPr>
          </a:p>
        </p:txBody>
      </p:sp>
    </p:spTree>
    <p:extLst>
      <p:ext uri="{BB962C8B-B14F-4D97-AF65-F5344CB8AC3E}">
        <p14:creationId xmlns:p14="http://schemas.microsoft.com/office/powerpoint/2010/main" val="258413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1">
            <a:extLst>
              <a:ext uri="{FF2B5EF4-FFF2-40B4-BE49-F238E27FC236}">
                <a16:creationId xmlns:a16="http://schemas.microsoft.com/office/drawing/2014/main" id="{596C9924-70BA-614C-95D4-9C07BB8100EB}"/>
              </a:ext>
            </a:extLst>
          </p:cNvPr>
          <p:cNvSpPr>
            <a:spLocks noGrp="1"/>
          </p:cNvSpPr>
          <p:nvPr>
            <p:ph type="title"/>
          </p:nvPr>
        </p:nvSpPr>
        <p:spPr>
          <a:xfrm>
            <a:off x="685799" y="965145"/>
            <a:ext cx="7772400" cy="914402"/>
          </a:xfrm>
        </p:spPr>
        <p:txBody>
          <a:bodyPr/>
          <a:lstStyle/>
          <a:p>
            <a:r>
              <a:rPr lang="en-US" dirty="0"/>
              <a:t>EM Approach Methodology</a:t>
            </a:r>
          </a:p>
        </p:txBody>
      </p:sp>
      <p:sp>
        <p:nvSpPr>
          <p:cNvPr id="19" name="Text Placeholder 29">
            <a:extLst>
              <a:ext uri="{FF2B5EF4-FFF2-40B4-BE49-F238E27FC236}">
                <a16:creationId xmlns:a16="http://schemas.microsoft.com/office/drawing/2014/main" id="{CC82033E-2B53-D041-B86E-D0782AF7C1D5}"/>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12" name="Content Placeholder 19">
            <a:extLst>
              <a:ext uri="{FF2B5EF4-FFF2-40B4-BE49-F238E27FC236}">
                <a16:creationId xmlns:a16="http://schemas.microsoft.com/office/drawing/2014/main" id="{158D342F-794A-4E48-9C23-80C8BF1FDE74}"/>
              </a:ext>
            </a:extLst>
          </p:cNvPr>
          <p:cNvSpPr>
            <a:spLocks noGrp="1"/>
          </p:cNvSpPr>
          <p:nvPr>
            <p:ph sz="quarter" idx="15"/>
          </p:nvPr>
        </p:nvSpPr>
        <p:spPr>
          <a:xfrm>
            <a:off x="685799" y="2793131"/>
            <a:ext cx="6858000" cy="1775012"/>
          </a:xfrm>
        </p:spPr>
        <p:txBody>
          <a:bodyPr/>
          <a:lstStyle/>
          <a:p>
            <a:r>
              <a:rPr lang="en-US" dirty="0"/>
              <a:t>1. Determine number of clusters</a:t>
            </a:r>
          </a:p>
          <a:p>
            <a:pPr lvl="1"/>
            <a:r>
              <a:rPr lang="en-US" dirty="0">
                <a:solidFill>
                  <a:srgbClr val="897C57"/>
                </a:solidFill>
              </a:rPr>
              <a:t>I used silhouette analysis as the method to find the optimal number of clusters</a:t>
            </a:r>
            <a:endParaRPr lang="en-US" dirty="0"/>
          </a:p>
          <a:p>
            <a:r>
              <a:rPr lang="en-US" dirty="0"/>
              <a:t>2. Derive all Gaussian parameters through EM algorithm</a:t>
            </a:r>
          </a:p>
          <a:p>
            <a:pPr lvl="1"/>
            <a:r>
              <a:rPr lang="en-US" dirty="0">
                <a:solidFill>
                  <a:srgbClr val="897C57"/>
                </a:solidFill>
              </a:rPr>
              <a:t>These were done with a built-in method in Python’s </a:t>
            </a:r>
            <a:r>
              <a:rPr lang="en-US" i="1" dirty="0" err="1">
                <a:solidFill>
                  <a:srgbClr val="897C57"/>
                </a:solidFill>
              </a:rPr>
              <a:t>sklearn.mixture.GaussianMixture</a:t>
            </a:r>
            <a:r>
              <a:rPr lang="en-US" i="1" dirty="0">
                <a:solidFill>
                  <a:srgbClr val="897C57"/>
                </a:solidFill>
              </a:rPr>
              <a:t> </a:t>
            </a:r>
            <a:r>
              <a:rPr lang="en-US" dirty="0">
                <a:solidFill>
                  <a:srgbClr val="897C57"/>
                </a:solidFill>
              </a:rPr>
              <a:t>package that uses the E- and M-steps mentioned earlier</a:t>
            </a:r>
          </a:p>
          <a:p>
            <a:endParaRPr lang="en-US" dirty="0"/>
          </a:p>
        </p:txBody>
      </p:sp>
      <p:sp>
        <p:nvSpPr>
          <p:cNvPr id="5" name="TextBox 4">
            <a:extLst>
              <a:ext uri="{FF2B5EF4-FFF2-40B4-BE49-F238E27FC236}">
                <a16:creationId xmlns:a16="http://schemas.microsoft.com/office/drawing/2014/main" id="{F82A0677-31D4-4249-B452-A3B2DE2C98DD}"/>
              </a:ext>
            </a:extLst>
          </p:cNvPr>
          <p:cNvSpPr txBox="1"/>
          <p:nvPr/>
        </p:nvSpPr>
        <p:spPr>
          <a:xfrm>
            <a:off x="1994478" y="6284951"/>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6" name="Rectangle 9">
            <a:extLst>
              <a:ext uri="{FF2B5EF4-FFF2-40B4-BE49-F238E27FC236}">
                <a16:creationId xmlns:a16="http://schemas.microsoft.com/office/drawing/2014/main" id="{24F53772-4AAB-5C47-8BBE-862A956F06C8}"/>
              </a:ext>
            </a:extLst>
          </p:cNvPr>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BF558B4B-CCCC-604F-8B35-B66FB0905FC4}"/>
              </a:ext>
            </a:extLst>
          </p:cNvPr>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8B93F80F-A726-8647-96CB-BFF33C69F635}"/>
              </a:ext>
            </a:extLst>
          </p:cNvPr>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5F1DD27D-0952-BC40-83EB-C5C6E1007C09}"/>
              </a:ext>
            </a:extLst>
          </p:cNvPr>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002BE016-3AE2-114C-B5E6-6AC54A39825B}"/>
              </a:ext>
            </a:extLst>
          </p:cNvPr>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AEFAC1B0-5715-D244-90B4-06AE9283B4D3}"/>
              </a:ext>
            </a:extLst>
          </p:cNvPr>
          <p:cNvGrpSpPr/>
          <p:nvPr/>
        </p:nvGrpSpPr>
        <p:grpSpPr>
          <a:xfrm>
            <a:off x="1994478" y="6165890"/>
            <a:ext cx="1229008" cy="119062"/>
            <a:chOff x="685800" y="6165890"/>
            <a:chExt cx="1229008" cy="119062"/>
          </a:xfrm>
        </p:grpSpPr>
        <p:sp>
          <p:nvSpPr>
            <p:cNvPr id="13" name="Rectangle 9">
              <a:extLst>
                <a:ext uri="{FF2B5EF4-FFF2-40B4-BE49-F238E27FC236}">
                  <a16:creationId xmlns:a16="http://schemas.microsoft.com/office/drawing/2014/main" id="{D2F4F4DB-840D-AC4E-89C8-9CEAA9F692EF}"/>
                </a:ext>
              </a:extLst>
            </p:cNvPr>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D8EBA46E-03A1-F14E-AE75-944437F57127}"/>
                </a:ext>
              </a:extLst>
            </p:cNvPr>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C8B446A7-9BF2-544F-B87C-69AFD01F7A8B}"/>
              </a:ext>
            </a:extLst>
          </p:cNvPr>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318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Determining Number of Components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299528" y="1562763"/>
            <a:ext cx="4097663" cy="3161637"/>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dirty="0">
                <a:solidFill>
                  <a:schemeClr val="accent1">
                    <a:lumMod val="75000"/>
                  </a:schemeClr>
                </a:solidFill>
              </a:rPr>
              <a:t>A </a:t>
            </a:r>
            <a:r>
              <a:rPr lang="en-US" sz="1100" b="1" dirty="0">
                <a:solidFill>
                  <a:schemeClr val="accent1">
                    <a:lumMod val="75000"/>
                  </a:schemeClr>
                </a:solidFill>
              </a:rPr>
              <a:t>silhouette analysis </a:t>
            </a:r>
            <a:r>
              <a:rPr lang="en-US" sz="1100" dirty="0">
                <a:solidFill>
                  <a:schemeClr val="accent1">
                    <a:lumMod val="75000"/>
                  </a:schemeClr>
                </a:solidFill>
              </a:rPr>
              <a:t>is a more generalized method from elbow plots that allows for selection of the optimized number of clusters. These values range from -1 to 1, with negative values indicating overlapping clusters (possible sign of incorrect assigning of clusters), and positive values indicating a far separation of a sample from its neighboring clusters. Therefore, these </a:t>
            </a:r>
            <a:r>
              <a:rPr lang="en-US" sz="1100" b="1" dirty="0">
                <a:solidFill>
                  <a:schemeClr val="accent1">
                    <a:lumMod val="75000"/>
                  </a:schemeClr>
                </a:solidFill>
              </a:rPr>
              <a:t>silhouette coefficients are a measure of how far clusters are from each other/the separation between each of them</a:t>
            </a:r>
            <a:r>
              <a:rPr lang="en-US" sz="1100" b="1" baseline="30000" dirty="0">
                <a:solidFill>
                  <a:schemeClr val="accent1">
                    <a:lumMod val="75000"/>
                  </a:schemeClr>
                </a:solidFill>
              </a:rPr>
              <a:t>10</a:t>
            </a:r>
            <a:r>
              <a:rPr lang="en-US" sz="1100" dirty="0">
                <a:solidFill>
                  <a:schemeClr val="accent1">
                    <a:lumMod val="75000"/>
                  </a:schemeClr>
                </a:solidFill>
              </a:rPr>
              <a:t>. </a:t>
            </a:r>
          </a:p>
          <a:p>
            <a:endParaRPr lang="en-US" sz="1100" dirty="0">
              <a:solidFill>
                <a:schemeClr val="accent1">
                  <a:lumMod val="75000"/>
                </a:schemeClr>
              </a:solidFill>
            </a:endParaRPr>
          </a:p>
          <a:p>
            <a:r>
              <a:rPr lang="en-US" sz="1100" dirty="0">
                <a:solidFill>
                  <a:schemeClr val="accent1">
                    <a:lumMod val="75000"/>
                  </a:schemeClr>
                </a:solidFill>
              </a:rPr>
              <a:t>Here, similar to the respective step in the k-means approach, the range of # of clusters iterated over was </a:t>
            </a:r>
            <a:r>
              <a:rPr lang="en-US" sz="1100" b="1" dirty="0">
                <a:solidFill>
                  <a:schemeClr val="accent1">
                    <a:lumMod val="75000"/>
                  </a:schemeClr>
                </a:solidFill>
              </a:rPr>
              <a:t>[# phonemes, 2 * #phonemes -1]</a:t>
            </a:r>
            <a:r>
              <a:rPr lang="en-US" sz="1100" dirty="0">
                <a:solidFill>
                  <a:schemeClr val="accent1">
                    <a:lumMod val="75000"/>
                  </a:schemeClr>
                </a:solidFill>
              </a:rPr>
              <a:t>. The minimum was set to #phonemes rather than 1 since, due to the unique sound of each phoneme, there should be at least a minimum number of distributions that also equals this number of phonemes. </a:t>
            </a:r>
          </a:p>
        </p:txBody>
      </p:sp>
      <p:sp>
        <p:nvSpPr>
          <p:cNvPr id="18" name="Content Placeholder 8">
            <a:extLst>
              <a:ext uri="{FF2B5EF4-FFF2-40B4-BE49-F238E27FC236}">
                <a16:creationId xmlns:a16="http://schemas.microsoft.com/office/drawing/2014/main" id="{6BB11205-D20E-8C41-ABB6-7A6B23FC1E8C}"/>
              </a:ext>
            </a:extLst>
          </p:cNvPr>
          <p:cNvSpPr>
            <a:spLocks noGrp="1"/>
          </p:cNvSpPr>
          <p:nvPr>
            <p:ph type="body" sz="quarter" idx="14"/>
          </p:nvPr>
        </p:nvSpPr>
        <p:spPr>
          <a:xfrm>
            <a:off x="685799" y="6672923"/>
            <a:ext cx="5029200" cy="134332"/>
          </a:xfrm>
        </p:spPr>
        <p:txBody>
          <a:bodyPr/>
          <a:lstStyle/>
          <a:p>
            <a:r>
              <a:rPr lang="en-US" dirty="0"/>
              <a:t>10. “Selecting the Number of Clusters with Silhouette Analysis on </a:t>
            </a:r>
            <a:r>
              <a:rPr lang="en-US" dirty="0" err="1"/>
              <a:t>Kmeans</a:t>
            </a:r>
            <a:r>
              <a:rPr lang="en-US" dirty="0"/>
              <a:t> Clustering”</a:t>
            </a:r>
          </a:p>
        </p:txBody>
      </p:sp>
      <p:sp>
        <p:nvSpPr>
          <p:cNvPr id="27" name="Content Placeholder 7">
            <a:extLst>
              <a:ext uri="{FF2B5EF4-FFF2-40B4-BE49-F238E27FC236}">
                <a16:creationId xmlns:a16="http://schemas.microsoft.com/office/drawing/2014/main" id="{CF7CAD03-BB57-F444-A255-D37CCE7F0D89}"/>
              </a:ext>
            </a:extLst>
          </p:cNvPr>
          <p:cNvSpPr txBox="1">
            <a:spLocks/>
          </p:cNvSpPr>
          <p:nvPr/>
        </p:nvSpPr>
        <p:spPr>
          <a:xfrm>
            <a:off x="299528" y="4826995"/>
            <a:ext cx="4097664" cy="1726206"/>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sz="1200" b="1" dirty="0"/>
              <a:t>Methodology:</a:t>
            </a:r>
          </a:p>
          <a:p>
            <a:pPr lvl="2">
              <a:spcBef>
                <a:spcPts val="0"/>
              </a:spcBef>
              <a:buNone/>
            </a:pPr>
            <a:r>
              <a:rPr lang="en-US" dirty="0"/>
              <a:t>Once fitting a Gaussian mixture model for each digit for each number of cluster I wanted to observe, I obtained the silhouette coefficient using existing methods from </a:t>
            </a:r>
            <a:r>
              <a:rPr lang="en-US" i="1" dirty="0" err="1"/>
              <a:t>sklearn.metrics.silhouette_samples</a:t>
            </a:r>
            <a:r>
              <a:rPr lang="en-US" i="1" dirty="0"/>
              <a:t> and .</a:t>
            </a:r>
            <a:r>
              <a:rPr lang="en-US" i="1" dirty="0" err="1"/>
              <a:t>silhouette_score</a:t>
            </a:r>
            <a:r>
              <a:rPr lang="en-US" i="1" dirty="0"/>
              <a:t> </a:t>
            </a:r>
            <a:r>
              <a:rPr lang="en-US" i="1" baseline="30000" dirty="0"/>
              <a:t>10</a:t>
            </a:r>
            <a:r>
              <a:rPr lang="en-US" i="1" dirty="0"/>
              <a:t>.</a:t>
            </a:r>
            <a:r>
              <a:rPr lang="en-US" dirty="0"/>
              <a:t> I then plotted these aggregated silhouette scores. To determine the number of clusters, I looked at which number of clusters resulted in the highest silhouette score as this indicated the least possibility of incorrect cluster assignment.</a:t>
            </a:r>
          </a:p>
        </p:txBody>
      </p:sp>
      <p:sp>
        <p:nvSpPr>
          <p:cNvPr id="28" name="Content Placeholder 15">
            <a:extLst>
              <a:ext uri="{FF2B5EF4-FFF2-40B4-BE49-F238E27FC236}">
                <a16:creationId xmlns:a16="http://schemas.microsoft.com/office/drawing/2014/main" id="{D81D6AD2-34B0-0D42-8103-930A2C307235}"/>
              </a:ext>
            </a:extLst>
          </p:cNvPr>
          <p:cNvSpPr txBox="1">
            <a:spLocks/>
          </p:cNvSpPr>
          <p:nvPr/>
        </p:nvSpPr>
        <p:spPr>
          <a:xfrm>
            <a:off x="4746810" y="5764232"/>
            <a:ext cx="3940960" cy="706014"/>
          </a:xfrm>
          <a:prstGeom prst="rect">
            <a:avLst/>
          </a:prstGeom>
          <a:ln>
            <a:solidFill>
              <a:schemeClr val="accent1"/>
            </a:solidFill>
          </a:ln>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spcBef>
                <a:spcPts val="0"/>
              </a:spcBef>
              <a:spcAft>
                <a:spcPts val="600"/>
              </a:spcAft>
              <a:buNone/>
            </a:pPr>
            <a:r>
              <a:rPr lang="en-US" sz="1200" b="1" u="sng" dirty="0"/>
              <a:t>Final cluster counts for each spoken digit</a:t>
            </a:r>
            <a:r>
              <a:rPr lang="en-US" sz="1200" b="1" dirty="0"/>
              <a:t>:</a:t>
            </a:r>
          </a:p>
          <a:p>
            <a:pPr algn="ctr">
              <a:spcBef>
                <a:spcPts val="0"/>
              </a:spcBef>
              <a:spcAft>
                <a:spcPts val="600"/>
              </a:spcAft>
            </a:pPr>
            <a:r>
              <a:rPr lang="en-US" sz="1100" dirty="0" err="1"/>
              <a:t>sifir</a:t>
            </a:r>
            <a:r>
              <a:rPr lang="en-US" sz="1100" dirty="0"/>
              <a:t>: 4 </a:t>
            </a:r>
            <a:r>
              <a:rPr lang="en-US" sz="1100" b="1" dirty="0"/>
              <a:t>|</a:t>
            </a:r>
            <a:r>
              <a:rPr lang="en-US" sz="1100" dirty="0"/>
              <a:t> </a:t>
            </a:r>
            <a:r>
              <a:rPr lang="en-US" sz="1100" dirty="0" err="1"/>
              <a:t>wahad</a:t>
            </a:r>
            <a:r>
              <a:rPr lang="en-US" sz="1100" dirty="0"/>
              <a:t>: 6 </a:t>
            </a:r>
            <a:r>
              <a:rPr lang="en-US" sz="1100" b="1" dirty="0"/>
              <a:t>|</a:t>
            </a:r>
            <a:r>
              <a:rPr lang="en-US" sz="1100" dirty="0"/>
              <a:t> </a:t>
            </a:r>
            <a:r>
              <a:rPr lang="en-US" sz="1100" dirty="0" err="1"/>
              <a:t>ithnayn</a:t>
            </a:r>
            <a:r>
              <a:rPr lang="en-US" sz="1100" dirty="0"/>
              <a:t>: 6 </a:t>
            </a:r>
            <a:r>
              <a:rPr lang="en-US" sz="1100" b="1" dirty="0"/>
              <a:t>|</a:t>
            </a:r>
            <a:r>
              <a:rPr lang="en-US" sz="1100" dirty="0"/>
              <a:t> </a:t>
            </a:r>
            <a:r>
              <a:rPr lang="en-US" sz="1100" dirty="0" err="1"/>
              <a:t>thalatha</a:t>
            </a:r>
            <a:r>
              <a:rPr lang="en-US" sz="1100" dirty="0"/>
              <a:t>: 8 </a:t>
            </a:r>
            <a:r>
              <a:rPr lang="en-US" sz="1100" b="1" dirty="0"/>
              <a:t>|</a:t>
            </a:r>
            <a:r>
              <a:rPr lang="en-US" sz="1100" dirty="0"/>
              <a:t> </a:t>
            </a:r>
            <a:r>
              <a:rPr lang="en-US" sz="1100" dirty="0" err="1"/>
              <a:t>araba’a</a:t>
            </a:r>
            <a:r>
              <a:rPr lang="en-US" sz="1100" dirty="0"/>
              <a:t>: 6 </a:t>
            </a:r>
            <a:r>
              <a:rPr lang="en-US" sz="1100" b="1" dirty="0"/>
              <a:t>|</a:t>
            </a:r>
            <a:r>
              <a:rPr lang="en-US" sz="1100" dirty="0"/>
              <a:t> </a:t>
            </a:r>
            <a:r>
              <a:rPr lang="en-US" sz="1100" dirty="0" err="1"/>
              <a:t>khamsa</a:t>
            </a:r>
            <a:r>
              <a:rPr lang="en-US" sz="1100" dirty="0"/>
              <a:t>: 5 </a:t>
            </a:r>
            <a:r>
              <a:rPr lang="en-US" sz="1100" b="1" dirty="0"/>
              <a:t>|</a:t>
            </a:r>
            <a:r>
              <a:rPr lang="en-US" sz="1100" dirty="0" err="1"/>
              <a:t>sittah</a:t>
            </a:r>
            <a:r>
              <a:rPr lang="en-US" sz="1100" dirty="0"/>
              <a:t>: 4 </a:t>
            </a:r>
            <a:r>
              <a:rPr lang="en-US" sz="1100" b="1" dirty="0"/>
              <a:t>|</a:t>
            </a:r>
            <a:r>
              <a:rPr lang="en-US" sz="1100" dirty="0"/>
              <a:t> </a:t>
            </a:r>
            <a:r>
              <a:rPr lang="en-US" sz="1100" dirty="0" err="1"/>
              <a:t>seb'a</a:t>
            </a:r>
            <a:r>
              <a:rPr lang="en-US" sz="1100" dirty="0"/>
              <a:t>: 5 </a:t>
            </a:r>
            <a:r>
              <a:rPr lang="en-US" sz="1100" b="1" dirty="0"/>
              <a:t>|</a:t>
            </a:r>
            <a:r>
              <a:rPr lang="en-US" sz="1100" dirty="0"/>
              <a:t> </a:t>
            </a:r>
            <a:r>
              <a:rPr lang="en-US" sz="1100" dirty="0" err="1"/>
              <a:t>thamanieh</a:t>
            </a:r>
            <a:r>
              <a:rPr lang="en-US" sz="1100" dirty="0"/>
              <a:t>: 8 </a:t>
            </a:r>
            <a:r>
              <a:rPr lang="en-US" sz="1100" b="1" dirty="0"/>
              <a:t>|</a:t>
            </a:r>
            <a:r>
              <a:rPr lang="en-US" sz="1100" dirty="0"/>
              <a:t> </a:t>
            </a:r>
            <a:r>
              <a:rPr lang="en-US" sz="1100" dirty="0" err="1"/>
              <a:t>tis’ah</a:t>
            </a:r>
            <a:r>
              <a:rPr lang="en-US" sz="1100" dirty="0"/>
              <a:t>: 4</a:t>
            </a:r>
          </a:p>
        </p:txBody>
      </p:sp>
      <p:sp>
        <p:nvSpPr>
          <p:cNvPr id="30" name="TextBox 29">
            <a:extLst>
              <a:ext uri="{FF2B5EF4-FFF2-40B4-BE49-F238E27FC236}">
                <a16:creationId xmlns:a16="http://schemas.microsoft.com/office/drawing/2014/main" id="{0A8C4054-2DA4-174C-8A50-5A7F2054E674}"/>
              </a:ext>
            </a:extLst>
          </p:cNvPr>
          <p:cNvSpPr txBox="1"/>
          <p:nvPr/>
        </p:nvSpPr>
        <p:spPr>
          <a:xfrm>
            <a:off x="3870180" y="5375846"/>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9. Silhouette plots for 0 and 8 data for the EM approach in deciding # components</a:t>
            </a:r>
          </a:p>
        </p:txBody>
      </p:sp>
      <p:pic>
        <p:nvPicPr>
          <p:cNvPr id="16" name="Content Placeholder 15" descr="Chart, funnel chart&#10;&#10;Description automatically generated">
            <a:extLst>
              <a:ext uri="{FF2B5EF4-FFF2-40B4-BE49-F238E27FC236}">
                <a16:creationId xmlns:a16="http://schemas.microsoft.com/office/drawing/2014/main" id="{8557730B-2276-CC47-B7D1-950FD0701353}"/>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4888490" y="1535465"/>
            <a:ext cx="3657600" cy="1889986"/>
          </a:xfrm>
        </p:spPr>
      </p:pic>
      <p:pic>
        <p:nvPicPr>
          <p:cNvPr id="21" name="Content Placeholder 20" descr="Diagram&#10;&#10;Description automatically generated">
            <a:extLst>
              <a:ext uri="{FF2B5EF4-FFF2-40B4-BE49-F238E27FC236}">
                <a16:creationId xmlns:a16="http://schemas.microsoft.com/office/drawing/2014/main" id="{E333288F-CC10-A14E-9F4C-389105BD5292}"/>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4888490" y="3499100"/>
            <a:ext cx="3657600" cy="1889986"/>
          </a:xfrm>
        </p:spPr>
      </p:pic>
    </p:spTree>
    <p:extLst>
      <p:ext uri="{BB962C8B-B14F-4D97-AF65-F5344CB8AC3E}">
        <p14:creationId xmlns:p14="http://schemas.microsoft.com/office/powerpoint/2010/main" val="380638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Deriving Gaussian Parameters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2057399" y="2531353"/>
            <a:ext cx="5029200" cy="2016667"/>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dirty="0">
                <a:solidFill>
                  <a:schemeClr val="accent1">
                    <a:lumMod val="75000"/>
                  </a:schemeClr>
                </a:solidFill>
              </a:rPr>
              <a:t>Because I used the built-in </a:t>
            </a:r>
            <a:r>
              <a:rPr lang="en-US" sz="1100" i="1" dirty="0" err="1">
                <a:solidFill>
                  <a:schemeClr val="accent1">
                    <a:lumMod val="75000"/>
                  </a:schemeClr>
                </a:solidFill>
              </a:rPr>
              <a:t>sklearn.mixture.GaussianMixture</a:t>
            </a:r>
            <a:r>
              <a:rPr lang="en-US" sz="1100" dirty="0">
                <a:solidFill>
                  <a:schemeClr val="accent1">
                    <a:lumMod val="75000"/>
                  </a:schemeClr>
                </a:solidFill>
              </a:rPr>
              <a:t>, when the </a:t>
            </a:r>
            <a:r>
              <a:rPr lang="en-US" sz="1100" i="1" dirty="0">
                <a:solidFill>
                  <a:schemeClr val="accent1">
                    <a:lumMod val="75000"/>
                  </a:schemeClr>
                </a:solidFill>
              </a:rPr>
              <a:t>.fit() </a:t>
            </a:r>
            <a:r>
              <a:rPr lang="en-US" sz="1100" dirty="0">
                <a:solidFill>
                  <a:schemeClr val="accent1">
                    <a:lumMod val="75000"/>
                  </a:schemeClr>
                </a:solidFill>
              </a:rPr>
              <a:t>was used, it already did the expectation maximization steps and the resulting parameters were the final values from the repetition of the E- and M-step calculations mentioned previously</a:t>
            </a:r>
            <a:r>
              <a:rPr lang="en-US" sz="1100" baseline="30000" dirty="0">
                <a:solidFill>
                  <a:schemeClr val="accent1">
                    <a:lumMod val="75000"/>
                  </a:schemeClr>
                </a:solidFill>
              </a:rPr>
              <a:t>11</a:t>
            </a:r>
            <a:r>
              <a:rPr lang="en-US" sz="1100" dirty="0">
                <a:solidFill>
                  <a:schemeClr val="accent1">
                    <a:lumMod val="75000"/>
                  </a:schemeClr>
                </a:solidFill>
              </a:rPr>
              <a:t>.  The final parameters could be extracted from this mixture model for each digit from the attributes </a:t>
            </a:r>
            <a:r>
              <a:rPr lang="en-US" sz="1100" i="1" dirty="0">
                <a:solidFill>
                  <a:schemeClr val="accent1">
                    <a:lumMod val="75000"/>
                  </a:schemeClr>
                </a:solidFill>
              </a:rPr>
              <a:t>.means_, .weights_, </a:t>
            </a:r>
            <a:r>
              <a:rPr lang="en-US" sz="1100" dirty="0">
                <a:solidFill>
                  <a:schemeClr val="accent1">
                    <a:lumMod val="75000"/>
                  </a:schemeClr>
                </a:solidFill>
              </a:rPr>
              <a:t>and .</a:t>
            </a:r>
            <a:r>
              <a:rPr lang="en-US" sz="1100" i="1" dirty="0">
                <a:solidFill>
                  <a:schemeClr val="accent1">
                    <a:lumMod val="75000"/>
                  </a:schemeClr>
                </a:solidFill>
              </a:rPr>
              <a:t>covariances_</a:t>
            </a:r>
            <a:r>
              <a:rPr lang="en-US" sz="1100" dirty="0">
                <a:solidFill>
                  <a:schemeClr val="accent1">
                    <a:lumMod val="75000"/>
                  </a:schemeClr>
                </a:solidFill>
              </a:rPr>
              <a:t>.</a:t>
            </a:r>
          </a:p>
        </p:txBody>
      </p:sp>
      <p:sp>
        <p:nvSpPr>
          <p:cNvPr id="18" name="Content Placeholder 8">
            <a:extLst>
              <a:ext uri="{FF2B5EF4-FFF2-40B4-BE49-F238E27FC236}">
                <a16:creationId xmlns:a16="http://schemas.microsoft.com/office/drawing/2014/main" id="{6BB11205-D20E-8C41-ABB6-7A6B23FC1E8C}"/>
              </a:ext>
            </a:extLst>
          </p:cNvPr>
          <p:cNvSpPr>
            <a:spLocks noGrp="1"/>
          </p:cNvSpPr>
          <p:nvPr>
            <p:ph type="body" sz="quarter" idx="14"/>
          </p:nvPr>
        </p:nvSpPr>
        <p:spPr>
          <a:xfrm>
            <a:off x="685799" y="6672923"/>
            <a:ext cx="5029200" cy="134332"/>
          </a:xfrm>
        </p:spPr>
        <p:txBody>
          <a:bodyPr/>
          <a:lstStyle/>
          <a:p>
            <a:r>
              <a:rPr lang="en-US" dirty="0"/>
              <a:t>11. “</a:t>
            </a:r>
            <a:r>
              <a:rPr lang="en-US" dirty="0" err="1"/>
              <a:t>Sklearn.mixture.gaussianmixture</a:t>
            </a:r>
            <a:r>
              <a:rPr lang="en-US" dirty="0"/>
              <a:t>.”, </a:t>
            </a:r>
            <a:r>
              <a:rPr lang="en-US" i="1" dirty="0"/>
              <a:t>Scikit</a:t>
            </a:r>
            <a:endParaRPr lang="en-US" baseline="30000" dirty="0"/>
          </a:p>
        </p:txBody>
      </p:sp>
      <p:sp>
        <p:nvSpPr>
          <p:cNvPr id="12" name="TextBox 11">
            <a:extLst>
              <a:ext uri="{FF2B5EF4-FFF2-40B4-BE49-F238E27FC236}">
                <a16:creationId xmlns:a16="http://schemas.microsoft.com/office/drawing/2014/main" id="{F7E4B40E-491C-FB41-A030-5499FD81A58C}"/>
              </a:ext>
            </a:extLst>
          </p:cNvPr>
          <p:cNvSpPr txBox="1"/>
          <p:nvPr/>
        </p:nvSpPr>
        <p:spPr>
          <a:xfrm>
            <a:off x="1994478" y="6284951"/>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13" name="Rectangle 9">
            <a:extLst>
              <a:ext uri="{FF2B5EF4-FFF2-40B4-BE49-F238E27FC236}">
                <a16:creationId xmlns:a16="http://schemas.microsoft.com/office/drawing/2014/main" id="{5FA02245-1811-C041-985B-C0FAD8CDF031}"/>
              </a:ext>
            </a:extLst>
          </p:cNvPr>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0D9837BB-D445-CB49-8D1D-D630B8903F25}"/>
              </a:ext>
            </a:extLst>
          </p:cNvPr>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30E589C6-AB21-034E-8BA4-E5FAD71BBE09}"/>
              </a:ext>
            </a:extLst>
          </p:cNvPr>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5E35F0E8-10DD-DA40-8D31-45C73508C373}"/>
              </a:ext>
            </a:extLst>
          </p:cNvPr>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468716AB-C12F-3241-99FA-176A78F6028A}"/>
              </a:ext>
            </a:extLst>
          </p:cNvPr>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3FBC66DE-AFAB-964D-88D4-87A9512E89C0}"/>
              </a:ext>
            </a:extLst>
          </p:cNvPr>
          <p:cNvGrpSpPr/>
          <p:nvPr/>
        </p:nvGrpSpPr>
        <p:grpSpPr>
          <a:xfrm>
            <a:off x="1994478" y="6165890"/>
            <a:ext cx="1229008" cy="119062"/>
            <a:chOff x="685800" y="6165890"/>
            <a:chExt cx="1229008" cy="119062"/>
          </a:xfrm>
        </p:grpSpPr>
        <p:sp>
          <p:nvSpPr>
            <p:cNvPr id="20" name="Rectangle 9">
              <a:extLst>
                <a:ext uri="{FF2B5EF4-FFF2-40B4-BE49-F238E27FC236}">
                  <a16:creationId xmlns:a16="http://schemas.microsoft.com/office/drawing/2014/main" id="{FED4EE28-CC0D-424C-8896-8BAA400573B5}"/>
                </a:ext>
              </a:extLst>
            </p:cNvPr>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710956BC-9D73-4B4E-83EC-AA0E812BD09E}"/>
                </a:ext>
              </a:extLst>
            </p:cNvPr>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Rectangle 21">
            <a:extLst>
              <a:ext uri="{FF2B5EF4-FFF2-40B4-BE49-F238E27FC236}">
                <a16:creationId xmlns:a16="http://schemas.microsoft.com/office/drawing/2014/main" id="{D73761A8-27E9-6440-8DB3-7A20112DDE39}"/>
              </a:ext>
            </a:extLst>
          </p:cNvPr>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155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Further optimizing classification model</a:t>
            </a:r>
          </a:p>
          <a:p>
            <a:pPr lvl="1"/>
            <a:r>
              <a:rPr lang="fr-FR" dirty="0" err="1"/>
              <a:t>Through</a:t>
            </a:r>
            <a:r>
              <a:rPr lang="fr-FR" dirty="0"/>
              <a:t> </a:t>
            </a:r>
            <a:r>
              <a:rPr lang="fr-FR" dirty="0" err="1"/>
              <a:t>exploring</a:t>
            </a:r>
            <a:r>
              <a:rPr lang="fr-FR" dirty="0"/>
              <a:t> more aspects of the data of </a:t>
            </a:r>
            <a:r>
              <a:rPr lang="fr-FR" dirty="0" err="1"/>
              <a:t>MFCCs</a:t>
            </a:r>
            <a:r>
              <a:rPr lang="fr-FR" dirty="0"/>
              <a:t> and frames of </a:t>
            </a:r>
            <a:r>
              <a:rPr lang="fr-FR" dirty="0" err="1"/>
              <a:t>utterances</a:t>
            </a:r>
            <a:r>
              <a:rPr lang="fr-FR" dirty="0"/>
              <a:t>, </a:t>
            </a:r>
            <a:r>
              <a:rPr lang="fr-FR" dirty="0" err="1"/>
              <a:t>we</a:t>
            </a:r>
            <a:r>
              <a:rPr lang="fr-FR" dirty="0"/>
              <a:t> </a:t>
            </a:r>
            <a:r>
              <a:rPr lang="fr-FR" dirty="0" err="1"/>
              <a:t>can</a:t>
            </a:r>
            <a:r>
              <a:rPr lang="fr-FR" dirty="0"/>
              <a:t> </a:t>
            </a:r>
            <a:r>
              <a:rPr lang="fr-FR" dirty="0" err="1"/>
              <a:t>further</a:t>
            </a:r>
            <a:r>
              <a:rPr lang="fr-FR" dirty="0"/>
              <a:t> </a:t>
            </a:r>
            <a:r>
              <a:rPr lang="fr-FR" dirty="0" err="1"/>
              <a:t>improve</a:t>
            </a:r>
            <a:r>
              <a:rPr lang="fr-FR" dirty="0"/>
              <a:t> model performance.</a:t>
            </a:r>
          </a:p>
          <a:p>
            <a:endParaRPr lang="en-US" dirty="0"/>
          </a:p>
        </p:txBody>
      </p:sp>
      <p:sp>
        <p:nvSpPr>
          <p:cNvPr id="7" name="Text Placeholder 3">
            <a:extLst>
              <a:ext uri="{FF2B5EF4-FFF2-40B4-BE49-F238E27FC236}">
                <a16:creationId xmlns:a16="http://schemas.microsoft.com/office/drawing/2014/main" id="{3C5E2017-7410-2841-A609-A7AB8EFB97A6}"/>
              </a:ext>
            </a:extLst>
          </p:cNvPr>
          <p:cNvSpPr>
            <a:spLocks noGrp="1"/>
          </p:cNvSpPr>
          <p:nvPr>
            <p:ph type="body" sz="quarter" idx="11"/>
          </p:nvPr>
        </p:nvSpPr>
        <p:spPr>
          <a:xfrm>
            <a:off x="263236" y="2940812"/>
            <a:ext cx="5278582" cy="2946231"/>
          </a:xfrm>
        </p:spPr>
        <p:txBody>
          <a:bodyPr/>
          <a:lstStyle/>
          <a:p>
            <a:r>
              <a:rPr lang="en-US" sz="7200" dirty="0"/>
              <a:t>additional model choices</a:t>
            </a:r>
          </a:p>
        </p:txBody>
      </p:sp>
    </p:spTree>
    <p:extLst>
      <p:ext uri="{BB962C8B-B14F-4D97-AF65-F5344CB8AC3E}">
        <p14:creationId xmlns:p14="http://schemas.microsoft.com/office/powerpoint/2010/main" val="301203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Optimizing the Number of MFCCs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additional model choices</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685798" y="1635577"/>
            <a:ext cx="4763589" cy="2382859"/>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spcAft>
                <a:spcPts val="600"/>
              </a:spcAft>
            </a:pPr>
            <a:r>
              <a:rPr lang="en-US" sz="1100" b="1" dirty="0">
                <a:solidFill>
                  <a:schemeClr val="accent1">
                    <a:lumMod val="75000"/>
                  </a:schemeClr>
                </a:solidFill>
              </a:rPr>
              <a:t>Motivation:</a:t>
            </a:r>
          </a:p>
          <a:p>
            <a:r>
              <a:rPr lang="en-US" sz="1100" dirty="0">
                <a:solidFill>
                  <a:schemeClr val="accent1">
                    <a:lumMod val="75000"/>
                  </a:schemeClr>
                </a:solidFill>
              </a:rPr>
              <a:t>When the sound signal s broken down into the 13 MFCC’s, from the visualizations of these cepstral coefficients across the frames, it can be seen that some of the coefficients are similar in value or have a very limited range and the differentiation between the phonemes is difficult to see. Therefore, I thought that it may not be necessary to have all of the MFCC’s in the datasets used. However, I also believed that there could not only be 1-2 coefficients used to represent the data, so I chose a minimum of 5 cepstral coefficients and went up t o13 in intervals of 2 to see which combination of cepstral coefficients resulted in the best performing model. </a:t>
            </a:r>
          </a:p>
        </p:txBody>
      </p:sp>
      <p:sp>
        <p:nvSpPr>
          <p:cNvPr id="17" name="Content Placeholder 7">
            <a:extLst>
              <a:ext uri="{FF2B5EF4-FFF2-40B4-BE49-F238E27FC236}">
                <a16:creationId xmlns:a16="http://schemas.microsoft.com/office/drawing/2014/main" id="{203AFCA1-8D7F-8C43-B004-259BC44A8792}"/>
              </a:ext>
            </a:extLst>
          </p:cNvPr>
          <p:cNvSpPr txBox="1">
            <a:spLocks/>
          </p:cNvSpPr>
          <p:nvPr/>
        </p:nvSpPr>
        <p:spPr>
          <a:xfrm>
            <a:off x="685799" y="4174871"/>
            <a:ext cx="4763588" cy="1717984"/>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lnSpc>
                <a:spcPct val="114000"/>
              </a:lnSpc>
              <a:spcAft>
                <a:spcPts val="300"/>
              </a:spcAft>
              <a:buNone/>
            </a:pPr>
            <a:r>
              <a:rPr lang="en-US" b="1" dirty="0"/>
              <a:t>Methodology:</a:t>
            </a:r>
          </a:p>
          <a:p>
            <a:pPr lvl="2">
              <a:lnSpc>
                <a:spcPct val="114000"/>
              </a:lnSpc>
              <a:spcBef>
                <a:spcPts val="0"/>
              </a:spcBef>
              <a:buNone/>
            </a:pPr>
            <a:r>
              <a:rPr lang="en-US" dirty="0"/>
              <a:t>I created subsets of each of the train and test datasets that included the first 5, 7, 9, 11, and 13 MFCCs. With each of these, I designed and evaluated GMM distributions using both the K-means and EM approached. Although only two examples from the EM approach are pictured to the right, when observing the performance for both, overall the use of 11 cepstral coefficients resulted in the best performance. The results of the classification performance are summarized on the next page.</a:t>
            </a:r>
          </a:p>
        </p:txBody>
      </p:sp>
      <p:pic>
        <p:nvPicPr>
          <p:cNvPr id="7" name="Picture 6" descr="Graphical user interface, application&#10;&#10;Description automatically generated">
            <a:extLst>
              <a:ext uri="{FF2B5EF4-FFF2-40B4-BE49-F238E27FC236}">
                <a16:creationId xmlns:a16="http://schemas.microsoft.com/office/drawing/2014/main" id="{4519D7AA-627D-1044-A6D2-0E8D0822702F}"/>
              </a:ext>
            </a:extLst>
          </p:cNvPr>
          <p:cNvPicPr>
            <a:picLocks noChangeAspect="1"/>
          </p:cNvPicPr>
          <p:nvPr/>
        </p:nvPicPr>
        <p:blipFill rotWithShape="1">
          <a:blip r:embed="rId3">
            <a:extLst>
              <a:ext uri="{28A0092B-C50C-407E-A947-70E740481C1C}">
                <a14:useLocalDpi xmlns:a14="http://schemas.microsoft.com/office/drawing/2010/main" val="0"/>
              </a:ext>
            </a:extLst>
          </a:blip>
          <a:srcRect l="13863" r="8113"/>
          <a:stretch/>
        </p:blipFill>
        <p:spPr>
          <a:xfrm>
            <a:off x="5885286" y="1353085"/>
            <a:ext cx="3008812" cy="2570817"/>
          </a:xfrm>
          <a:prstGeom prst="rect">
            <a:avLst/>
          </a:prstGeom>
        </p:spPr>
      </p:pic>
      <p:pic>
        <p:nvPicPr>
          <p:cNvPr id="10" name="Picture 9" descr="A picture containing calendar&#10;&#10;Description automatically generated">
            <a:extLst>
              <a:ext uri="{FF2B5EF4-FFF2-40B4-BE49-F238E27FC236}">
                <a16:creationId xmlns:a16="http://schemas.microsoft.com/office/drawing/2014/main" id="{0575DB14-FA4B-DA4B-9C87-A9A3D8271E95}"/>
              </a:ext>
            </a:extLst>
          </p:cNvPr>
          <p:cNvPicPr>
            <a:picLocks noChangeAspect="1"/>
          </p:cNvPicPr>
          <p:nvPr/>
        </p:nvPicPr>
        <p:blipFill rotWithShape="1">
          <a:blip r:embed="rId4">
            <a:extLst>
              <a:ext uri="{28A0092B-C50C-407E-A947-70E740481C1C}">
                <a14:useLocalDpi xmlns:a14="http://schemas.microsoft.com/office/drawing/2010/main" val="0"/>
              </a:ext>
            </a:extLst>
          </a:blip>
          <a:srcRect l="13997" t="4224" r="7978"/>
          <a:stretch/>
        </p:blipFill>
        <p:spPr>
          <a:xfrm>
            <a:off x="5885286" y="3914758"/>
            <a:ext cx="3008813" cy="2462216"/>
          </a:xfrm>
          <a:prstGeom prst="rect">
            <a:avLst/>
          </a:prstGeom>
        </p:spPr>
      </p:pic>
      <p:sp>
        <p:nvSpPr>
          <p:cNvPr id="45" name="TextBox 44">
            <a:extLst>
              <a:ext uri="{FF2B5EF4-FFF2-40B4-BE49-F238E27FC236}">
                <a16:creationId xmlns:a16="http://schemas.microsoft.com/office/drawing/2014/main" id="{72A1C429-8891-BD40-B600-55F81BD22010}"/>
              </a:ext>
            </a:extLst>
          </p:cNvPr>
          <p:cNvSpPr txBox="1"/>
          <p:nvPr/>
        </p:nvSpPr>
        <p:spPr>
          <a:xfrm>
            <a:off x="4542582" y="6337240"/>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10. Confusion matrix for 3 and 11 MFCCs to optimize # coefficients</a:t>
            </a:r>
          </a:p>
        </p:txBody>
      </p:sp>
    </p:spTree>
    <p:extLst>
      <p:ext uri="{BB962C8B-B14F-4D97-AF65-F5344CB8AC3E}">
        <p14:creationId xmlns:p14="http://schemas.microsoft.com/office/powerpoint/2010/main" val="79644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2">
            <a:extLst>
              <a:ext uri="{FF2B5EF4-FFF2-40B4-BE49-F238E27FC236}">
                <a16:creationId xmlns:a16="http://schemas.microsoft.com/office/drawing/2014/main" id="{1BB37231-ADCB-9F41-826C-83C6522DF565}"/>
              </a:ext>
            </a:extLst>
          </p:cNvPr>
          <p:cNvGraphicFramePr>
            <a:graphicFrameLocks noGrp="1"/>
          </p:cNvGraphicFramePr>
          <p:nvPr>
            <p:extLst>
              <p:ext uri="{D42A27DB-BD31-4B8C-83A1-F6EECF244321}">
                <p14:modId xmlns:p14="http://schemas.microsoft.com/office/powerpoint/2010/main" val="75304533"/>
              </p:ext>
            </p:extLst>
          </p:nvPr>
        </p:nvGraphicFramePr>
        <p:xfrm>
          <a:off x="1341635" y="530164"/>
          <a:ext cx="6460729" cy="2595880"/>
        </p:xfrm>
        <a:graphic>
          <a:graphicData uri="http://schemas.openxmlformats.org/drawingml/2006/table">
            <a:tbl>
              <a:tblPr firstRow="1" bandRow="1">
                <a:tableStyleId>{5C22544A-7EE6-4342-B048-85BDC9FD1C3A}</a:tableStyleId>
              </a:tblPr>
              <a:tblGrid>
                <a:gridCol w="895668">
                  <a:extLst>
                    <a:ext uri="{9D8B030D-6E8A-4147-A177-3AD203B41FA5}">
                      <a16:colId xmlns:a16="http://schemas.microsoft.com/office/drawing/2014/main" val="2154160869"/>
                    </a:ext>
                  </a:extLst>
                </a:gridCol>
                <a:gridCol w="359661">
                  <a:extLst>
                    <a:ext uri="{9D8B030D-6E8A-4147-A177-3AD203B41FA5}">
                      <a16:colId xmlns:a16="http://schemas.microsoft.com/office/drawing/2014/main" val="3495924849"/>
                    </a:ext>
                  </a:extLst>
                </a:gridCol>
                <a:gridCol w="520540">
                  <a:extLst>
                    <a:ext uri="{9D8B030D-6E8A-4147-A177-3AD203B41FA5}">
                      <a16:colId xmlns:a16="http://schemas.microsoft.com/office/drawing/2014/main" val="2458583072"/>
                    </a:ext>
                  </a:extLst>
                </a:gridCol>
                <a:gridCol w="520540">
                  <a:extLst>
                    <a:ext uri="{9D8B030D-6E8A-4147-A177-3AD203B41FA5}">
                      <a16:colId xmlns:a16="http://schemas.microsoft.com/office/drawing/2014/main" val="3728002738"/>
                    </a:ext>
                  </a:extLst>
                </a:gridCol>
                <a:gridCol w="520540">
                  <a:extLst>
                    <a:ext uri="{9D8B030D-6E8A-4147-A177-3AD203B41FA5}">
                      <a16:colId xmlns:a16="http://schemas.microsoft.com/office/drawing/2014/main" val="793621917"/>
                    </a:ext>
                  </a:extLst>
                </a:gridCol>
                <a:gridCol w="520540">
                  <a:extLst>
                    <a:ext uri="{9D8B030D-6E8A-4147-A177-3AD203B41FA5}">
                      <a16:colId xmlns:a16="http://schemas.microsoft.com/office/drawing/2014/main" val="2317672292"/>
                    </a:ext>
                  </a:extLst>
                </a:gridCol>
                <a:gridCol w="520540">
                  <a:extLst>
                    <a:ext uri="{9D8B030D-6E8A-4147-A177-3AD203B41FA5}">
                      <a16:colId xmlns:a16="http://schemas.microsoft.com/office/drawing/2014/main" val="1369046972"/>
                    </a:ext>
                  </a:extLst>
                </a:gridCol>
                <a:gridCol w="520540">
                  <a:extLst>
                    <a:ext uri="{9D8B030D-6E8A-4147-A177-3AD203B41FA5}">
                      <a16:colId xmlns:a16="http://schemas.microsoft.com/office/drawing/2014/main" val="945012560"/>
                    </a:ext>
                  </a:extLst>
                </a:gridCol>
                <a:gridCol w="520540">
                  <a:extLst>
                    <a:ext uri="{9D8B030D-6E8A-4147-A177-3AD203B41FA5}">
                      <a16:colId xmlns:a16="http://schemas.microsoft.com/office/drawing/2014/main" val="1712146592"/>
                    </a:ext>
                  </a:extLst>
                </a:gridCol>
                <a:gridCol w="520540">
                  <a:extLst>
                    <a:ext uri="{9D8B030D-6E8A-4147-A177-3AD203B41FA5}">
                      <a16:colId xmlns:a16="http://schemas.microsoft.com/office/drawing/2014/main" val="2524967823"/>
                    </a:ext>
                  </a:extLst>
                </a:gridCol>
                <a:gridCol w="520540">
                  <a:extLst>
                    <a:ext uri="{9D8B030D-6E8A-4147-A177-3AD203B41FA5}">
                      <a16:colId xmlns:a16="http://schemas.microsoft.com/office/drawing/2014/main" val="2156069257"/>
                    </a:ext>
                  </a:extLst>
                </a:gridCol>
                <a:gridCol w="520540">
                  <a:extLst>
                    <a:ext uri="{9D8B030D-6E8A-4147-A177-3AD203B41FA5}">
                      <a16:colId xmlns:a16="http://schemas.microsoft.com/office/drawing/2014/main" val="2499624309"/>
                    </a:ext>
                  </a:extLst>
                </a:gridCol>
              </a:tblGrid>
              <a:tr h="370840">
                <a:tc>
                  <a:txBody>
                    <a:bodyPr/>
                    <a:lstStyle/>
                    <a:p>
                      <a:endParaRPr lang="en-US" sz="1100" dirty="0"/>
                    </a:p>
                  </a:txBody>
                  <a:tcPr/>
                </a:tc>
                <a:tc>
                  <a:txBody>
                    <a:bodyPr/>
                    <a:lstStyle/>
                    <a:p>
                      <a:endParaRPr lang="en-US" sz="1100" dirty="0"/>
                    </a:p>
                  </a:txBody>
                  <a:tcPr/>
                </a:tc>
                <a:tc gridSpan="10">
                  <a:txBody>
                    <a:bodyPr/>
                    <a:lstStyle/>
                    <a:p>
                      <a:pPr algn="ctr"/>
                      <a:r>
                        <a:rPr lang="en-US" sz="1100" dirty="0"/>
                        <a:t>Digits</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3641810102"/>
                  </a:ext>
                </a:extLst>
              </a:tr>
              <a:tr h="370840">
                <a:tc>
                  <a:txBody>
                    <a:bodyPr/>
                    <a:lstStyle/>
                    <a:p>
                      <a:endParaRPr lang="en-US" sz="1100" dirty="0"/>
                    </a:p>
                  </a:txBody>
                  <a:tcPr/>
                </a:tc>
                <a:tc>
                  <a:txBody>
                    <a:bodyPr/>
                    <a:lstStyle/>
                    <a:p>
                      <a:endParaRPr lang="en-US" sz="1100" dirty="0"/>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2</a:t>
                      </a:r>
                    </a:p>
                  </a:txBody>
                  <a:tcPr/>
                </a:tc>
                <a:tc>
                  <a:txBody>
                    <a:bodyPr/>
                    <a:lstStyle/>
                    <a:p>
                      <a:r>
                        <a:rPr lang="en-US" sz="1100" b="1" dirty="0"/>
                        <a:t>3</a:t>
                      </a:r>
                    </a:p>
                  </a:txBody>
                  <a:tcPr/>
                </a:tc>
                <a:tc>
                  <a:txBody>
                    <a:bodyPr/>
                    <a:lstStyle/>
                    <a:p>
                      <a:r>
                        <a:rPr lang="en-US" sz="1100" b="1" dirty="0"/>
                        <a:t>4</a:t>
                      </a:r>
                    </a:p>
                  </a:txBody>
                  <a:tcPr/>
                </a:tc>
                <a:tc>
                  <a:txBody>
                    <a:bodyPr/>
                    <a:lstStyle/>
                    <a:p>
                      <a:r>
                        <a:rPr lang="en-US" sz="1100" b="1" dirty="0"/>
                        <a:t>5</a:t>
                      </a:r>
                    </a:p>
                  </a:txBody>
                  <a:tcPr/>
                </a:tc>
                <a:tc>
                  <a:txBody>
                    <a:bodyPr/>
                    <a:lstStyle/>
                    <a:p>
                      <a:r>
                        <a:rPr lang="en-US" sz="1100" b="1" dirty="0"/>
                        <a:t>6</a:t>
                      </a:r>
                    </a:p>
                  </a:txBody>
                  <a:tcPr/>
                </a:tc>
                <a:tc>
                  <a:txBody>
                    <a:bodyPr/>
                    <a:lstStyle/>
                    <a:p>
                      <a:r>
                        <a:rPr lang="en-US" sz="1100" b="1" dirty="0"/>
                        <a:t>7</a:t>
                      </a:r>
                    </a:p>
                  </a:txBody>
                  <a:tcPr/>
                </a:tc>
                <a:tc>
                  <a:txBody>
                    <a:bodyPr/>
                    <a:lstStyle/>
                    <a:p>
                      <a:r>
                        <a:rPr lang="en-US" sz="1100" b="1" dirty="0"/>
                        <a:t>8</a:t>
                      </a:r>
                    </a:p>
                  </a:txBody>
                  <a:tcPr/>
                </a:tc>
                <a:tc>
                  <a:txBody>
                    <a:bodyPr/>
                    <a:lstStyle/>
                    <a:p>
                      <a:r>
                        <a:rPr lang="en-US" sz="1100" b="1" dirty="0"/>
                        <a:t>9</a:t>
                      </a:r>
                    </a:p>
                  </a:txBody>
                  <a:tcPr/>
                </a:tc>
                <a:extLst>
                  <a:ext uri="{0D108BD9-81ED-4DB2-BD59-A6C34878D82A}">
                    <a16:rowId xmlns:a16="http://schemas.microsoft.com/office/drawing/2014/main" val="2565583284"/>
                  </a:ext>
                </a:extLst>
              </a:tr>
              <a:tr h="370840">
                <a:tc rowSpan="5">
                  <a:txBody>
                    <a:bodyPr/>
                    <a:lstStyle/>
                    <a:p>
                      <a:r>
                        <a:rPr lang="en-US" sz="1100" dirty="0"/>
                        <a:t># of MFCCs</a:t>
                      </a:r>
                    </a:p>
                  </a:txBody>
                  <a:tcPr/>
                </a:tc>
                <a:tc>
                  <a:txBody>
                    <a:bodyPr/>
                    <a:lstStyle/>
                    <a:p>
                      <a:r>
                        <a:rPr lang="en-US" sz="1100" b="1" dirty="0"/>
                        <a:t>5</a:t>
                      </a:r>
                    </a:p>
                  </a:txBody>
                  <a:tcPr/>
                </a:tc>
                <a:tc>
                  <a:txBody>
                    <a:bodyPr/>
                    <a:lstStyle/>
                    <a:p>
                      <a:r>
                        <a:rPr lang="en-US" sz="1100" dirty="0"/>
                        <a:t>0.82</a:t>
                      </a:r>
                    </a:p>
                  </a:txBody>
                  <a:tcPr/>
                </a:tc>
                <a:tc>
                  <a:txBody>
                    <a:bodyPr/>
                    <a:lstStyle/>
                    <a:p>
                      <a:r>
                        <a:rPr lang="en-US" sz="1100" dirty="0"/>
                        <a:t>0.95</a:t>
                      </a:r>
                    </a:p>
                  </a:txBody>
                  <a:tcPr/>
                </a:tc>
                <a:tc>
                  <a:txBody>
                    <a:bodyPr/>
                    <a:lstStyle/>
                    <a:p>
                      <a:r>
                        <a:rPr lang="en-US" sz="1100" dirty="0"/>
                        <a:t>0.57</a:t>
                      </a:r>
                    </a:p>
                  </a:txBody>
                  <a:tcPr/>
                </a:tc>
                <a:tc>
                  <a:txBody>
                    <a:bodyPr/>
                    <a:lstStyle/>
                    <a:p>
                      <a:r>
                        <a:rPr lang="en-US" sz="1100" dirty="0"/>
                        <a:t>0.66</a:t>
                      </a:r>
                    </a:p>
                  </a:txBody>
                  <a:tcPr/>
                </a:tc>
                <a:tc>
                  <a:txBody>
                    <a:bodyPr/>
                    <a:lstStyle/>
                    <a:p>
                      <a:r>
                        <a:rPr lang="en-US" sz="1100" dirty="0"/>
                        <a:t>0.78</a:t>
                      </a:r>
                    </a:p>
                  </a:txBody>
                  <a:tcPr/>
                </a:tc>
                <a:tc>
                  <a:txBody>
                    <a:bodyPr/>
                    <a:lstStyle/>
                    <a:p>
                      <a:r>
                        <a:rPr lang="en-US" sz="1100" dirty="0"/>
                        <a:t>0.82</a:t>
                      </a:r>
                    </a:p>
                  </a:txBody>
                  <a:tcPr/>
                </a:tc>
                <a:tc>
                  <a:txBody>
                    <a:bodyPr/>
                    <a:lstStyle/>
                    <a:p>
                      <a:r>
                        <a:rPr lang="en-US" sz="1100" dirty="0"/>
                        <a:t>0.95</a:t>
                      </a:r>
                    </a:p>
                  </a:txBody>
                  <a:tcPr/>
                </a:tc>
                <a:tc>
                  <a:txBody>
                    <a:bodyPr/>
                    <a:lstStyle/>
                    <a:p>
                      <a:r>
                        <a:rPr lang="en-US" sz="1100" dirty="0"/>
                        <a:t>0.56</a:t>
                      </a:r>
                    </a:p>
                  </a:txBody>
                  <a:tcPr/>
                </a:tc>
                <a:tc>
                  <a:txBody>
                    <a:bodyPr/>
                    <a:lstStyle/>
                    <a:p>
                      <a:r>
                        <a:rPr lang="en-US" sz="1100" dirty="0"/>
                        <a:t>0.78</a:t>
                      </a:r>
                    </a:p>
                  </a:txBody>
                  <a:tcPr/>
                </a:tc>
                <a:tc>
                  <a:txBody>
                    <a:bodyPr/>
                    <a:lstStyle/>
                    <a:p>
                      <a:r>
                        <a:rPr lang="en-US" sz="1100" dirty="0"/>
                        <a:t>0.81</a:t>
                      </a:r>
                    </a:p>
                  </a:txBody>
                  <a:tcPr/>
                </a:tc>
                <a:extLst>
                  <a:ext uri="{0D108BD9-81ED-4DB2-BD59-A6C34878D82A}">
                    <a16:rowId xmlns:a16="http://schemas.microsoft.com/office/drawing/2014/main" val="3378953403"/>
                  </a:ext>
                </a:extLst>
              </a:tr>
              <a:tr h="370840">
                <a:tc vMerge="1">
                  <a:txBody>
                    <a:bodyPr/>
                    <a:lstStyle/>
                    <a:p>
                      <a:endParaRPr lang="en-US" sz="1100" dirty="0"/>
                    </a:p>
                  </a:txBody>
                  <a:tcPr/>
                </a:tc>
                <a:tc>
                  <a:txBody>
                    <a:bodyPr/>
                    <a:lstStyle/>
                    <a:p>
                      <a:r>
                        <a:rPr lang="en-US" sz="1100" b="1" dirty="0"/>
                        <a:t>7</a:t>
                      </a:r>
                    </a:p>
                  </a:txBody>
                  <a:tcPr/>
                </a:tc>
                <a:tc>
                  <a:txBody>
                    <a:bodyPr/>
                    <a:lstStyle/>
                    <a:p>
                      <a:r>
                        <a:rPr lang="en-US" sz="1100" dirty="0"/>
                        <a:t>0.81</a:t>
                      </a:r>
                    </a:p>
                  </a:txBody>
                  <a:tcPr/>
                </a:tc>
                <a:tc>
                  <a:txBody>
                    <a:bodyPr/>
                    <a:lstStyle/>
                    <a:p>
                      <a:r>
                        <a:rPr lang="en-US" sz="1100" dirty="0"/>
                        <a:t>0.95</a:t>
                      </a:r>
                    </a:p>
                  </a:txBody>
                  <a:tcPr/>
                </a:tc>
                <a:tc>
                  <a:txBody>
                    <a:bodyPr/>
                    <a:lstStyle/>
                    <a:p>
                      <a:r>
                        <a:rPr lang="en-US" sz="1100" dirty="0"/>
                        <a:t>0.59</a:t>
                      </a:r>
                    </a:p>
                  </a:txBody>
                  <a:tcPr/>
                </a:tc>
                <a:tc>
                  <a:txBody>
                    <a:bodyPr/>
                    <a:lstStyle/>
                    <a:p>
                      <a:r>
                        <a:rPr lang="en-US" sz="1100" dirty="0"/>
                        <a:t>0.75</a:t>
                      </a:r>
                    </a:p>
                  </a:txBody>
                  <a:tcPr/>
                </a:tc>
                <a:tc>
                  <a:txBody>
                    <a:bodyPr/>
                    <a:lstStyle/>
                    <a:p>
                      <a:r>
                        <a:rPr lang="en-US" sz="1100" dirty="0"/>
                        <a:t>0.81</a:t>
                      </a:r>
                    </a:p>
                  </a:txBody>
                  <a:tcPr/>
                </a:tc>
                <a:tc>
                  <a:txBody>
                    <a:bodyPr/>
                    <a:lstStyle/>
                    <a:p>
                      <a:r>
                        <a:rPr lang="en-US" sz="1100" dirty="0"/>
                        <a:t>0.82</a:t>
                      </a:r>
                    </a:p>
                  </a:txBody>
                  <a:tcPr/>
                </a:tc>
                <a:tc>
                  <a:txBody>
                    <a:bodyPr/>
                    <a:lstStyle/>
                    <a:p>
                      <a:r>
                        <a:rPr lang="en-US" sz="1100" dirty="0"/>
                        <a:t>0.97</a:t>
                      </a:r>
                    </a:p>
                  </a:txBody>
                  <a:tcPr/>
                </a:tc>
                <a:tc>
                  <a:txBody>
                    <a:bodyPr/>
                    <a:lstStyle/>
                    <a:p>
                      <a:r>
                        <a:rPr lang="en-US" sz="1100" dirty="0"/>
                        <a:t>0.71</a:t>
                      </a:r>
                    </a:p>
                  </a:txBody>
                  <a:tcPr/>
                </a:tc>
                <a:tc>
                  <a:txBody>
                    <a:bodyPr/>
                    <a:lstStyle/>
                    <a:p>
                      <a:r>
                        <a:rPr lang="en-US" sz="1100" dirty="0"/>
                        <a:t>0.82</a:t>
                      </a:r>
                    </a:p>
                  </a:txBody>
                  <a:tcPr/>
                </a:tc>
                <a:tc>
                  <a:txBody>
                    <a:bodyPr/>
                    <a:lstStyle/>
                    <a:p>
                      <a:r>
                        <a:rPr lang="en-US" sz="1100" dirty="0"/>
                        <a:t>0.83</a:t>
                      </a:r>
                    </a:p>
                  </a:txBody>
                  <a:tcPr/>
                </a:tc>
                <a:extLst>
                  <a:ext uri="{0D108BD9-81ED-4DB2-BD59-A6C34878D82A}">
                    <a16:rowId xmlns:a16="http://schemas.microsoft.com/office/drawing/2014/main" val="2885206444"/>
                  </a:ext>
                </a:extLst>
              </a:tr>
              <a:tr h="370840">
                <a:tc vMerge="1">
                  <a:txBody>
                    <a:bodyPr/>
                    <a:lstStyle/>
                    <a:p>
                      <a:endParaRPr lang="en-US" sz="1100" dirty="0"/>
                    </a:p>
                  </a:txBody>
                  <a:tcPr/>
                </a:tc>
                <a:tc>
                  <a:txBody>
                    <a:bodyPr/>
                    <a:lstStyle/>
                    <a:p>
                      <a:r>
                        <a:rPr lang="en-US" sz="1100" b="1" dirty="0"/>
                        <a:t>9</a:t>
                      </a:r>
                    </a:p>
                  </a:txBody>
                  <a:tcPr/>
                </a:tc>
                <a:tc>
                  <a:txBody>
                    <a:bodyPr/>
                    <a:lstStyle/>
                    <a:p>
                      <a:r>
                        <a:rPr lang="en-US" sz="1100" dirty="0"/>
                        <a:t>0.91</a:t>
                      </a:r>
                    </a:p>
                  </a:txBody>
                  <a:tcPr/>
                </a:tc>
                <a:tc>
                  <a:txBody>
                    <a:bodyPr/>
                    <a:lstStyle/>
                    <a:p>
                      <a:r>
                        <a:rPr lang="en-US" sz="1100" dirty="0"/>
                        <a:t>0.95</a:t>
                      </a:r>
                    </a:p>
                  </a:txBody>
                  <a:tcPr/>
                </a:tc>
                <a:tc>
                  <a:txBody>
                    <a:bodyPr/>
                    <a:lstStyle/>
                    <a:p>
                      <a:r>
                        <a:rPr lang="en-US" sz="1100" dirty="0"/>
                        <a:t>0.65</a:t>
                      </a:r>
                    </a:p>
                  </a:txBody>
                  <a:tcPr/>
                </a:tc>
                <a:tc>
                  <a:txBody>
                    <a:bodyPr/>
                    <a:lstStyle/>
                    <a:p>
                      <a:r>
                        <a:rPr lang="en-US" sz="1100" dirty="0"/>
                        <a:t>0.81</a:t>
                      </a:r>
                    </a:p>
                  </a:txBody>
                  <a:tcPr/>
                </a:tc>
                <a:tc>
                  <a:txBody>
                    <a:bodyPr/>
                    <a:lstStyle/>
                    <a:p>
                      <a:r>
                        <a:rPr lang="en-US" sz="1100" dirty="0"/>
                        <a:t>0.87</a:t>
                      </a:r>
                    </a:p>
                  </a:txBody>
                  <a:tcPr/>
                </a:tc>
                <a:tc>
                  <a:txBody>
                    <a:bodyPr/>
                    <a:lstStyle/>
                    <a:p>
                      <a:r>
                        <a:rPr lang="en-US" sz="1100" dirty="0"/>
                        <a:t>0.83</a:t>
                      </a:r>
                    </a:p>
                  </a:txBody>
                  <a:tcPr/>
                </a:tc>
                <a:tc>
                  <a:txBody>
                    <a:bodyPr/>
                    <a:lstStyle/>
                    <a:p>
                      <a:r>
                        <a:rPr lang="en-US" sz="1100" dirty="0"/>
                        <a:t>0.95</a:t>
                      </a:r>
                    </a:p>
                  </a:txBody>
                  <a:tcPr/>
                </a:tc>
                <a:tc>
                  <a:txBody>
                    <a:bodyPr/>
                    <a:lstStyle/>
                    <a:p>
                      <a:r>
                        <a:rPr lang="en-US" sz="1100" dirty="0"/>
                        <a:t>0.79</a:t>
                      </a:r>
                    </a:p>
                  </a:txBody>
                  <a:tcPr/>
                </a:tc>
                <a:tc>
                  <a:txBody>
                    <a:bodyPr/>
                    <a:lstStyle/>
                    <a:p>
                      <a:r>
                        <a:rPr lang="en-US" sz="1100" dirty="0"/>
                        <a:t>0.82</a:t>
                      </a:r>
                    </a:p>
                  </a:txBody>
                  <a:tcPr/>
                </a:tc>
                <a:tc>
                  <a:txBody>
                    <a:bodyPr/>
                    <a:lstStyle/>
                    <a:p>
                      <a:r>
                        <a:rPr lang="en-US" sz="1100" dirty="0"/>
                        <a:t>0.86</a:t>
                      </a:r>
                    </a:p>
                  </a:txBody>
                  <a:tcPr/>
                </a:tc>
                <a:extLst>
                  <a:ext uri="{0D108BD9-81ED-4DB2-BD59-A6C34878D82A}">
                    <a16:rowId xmlns:a16="http://schemas.microsoft.com/office/drawing/2014/main" val="1934197207"/>
                  </a:ext>
                </a:extLst>
              </a:tr>
              <a:tr h="370840">
                <a:tc vMerge="1">
                  <a:txBody>
                    <a:bodyPr/>
                    <a:lstStyle/>
                    <a:p>
                      <a:endParaRPr lang="en-US" sz="1100" dirty="0"/>
                    </a:p>
                  </a:txBody>
                  <a:tcPr/>
                </a:tc>
                <a:tc>
                  <a:txBody>
                    <a:bodyPr/>
                    <a:lstStyle/>
                    <a:p>
                      <a:r>
                        <a:rPr lang="en-US" sz="1100" b="1" dirty="0"/>
                        <a:t>11</a:t>
                      </a:r>
                    </a:p>
                  </a:txBody>
                  <a:tcPr/>
                </a:tc>
                <a:tc>
                  <a:txBody>
                    <a:bodyPr/>
                    <a:lstStyle/>
                    <a:p>
                      <a:r>
                        <a:rPr lang="en-US" sz="1100" dirty="0"/>
                        <a:t>0.90</a:t>
                      </a:r>
                    </a:p>
                  </a:txBody>
                  <a:tcPr/>
                </a:tc>
                <a:tc>
                  <a:txBody>
                    <a:bodyPr/>
                    <a:lstStyle/>
                    <a:p>
                      <a:r>
                        <a:rPr lang="en-US" sz="1100" dirty="0"/>
                        <a:t>0.95</a:t>
                      </a:r>
                    </a:p>
                  </a:txBody>
                  <a:tcPr/>
                </a:tc>
                <a:tc>
                  <a:txBody>
                    <a:bodyPr/>
                    <a:lstStyle/>
                    <a:p>
                      <a:r>
                        <a:rPr lang="en-US" sz="1100" dirty="0"/>
                        <a:t>0.70</a:t>
                      </a:r>
                    </a:p>
                  </a:txBody>
                  <a:tcPr/>
                </a:tc>
                <a:tc>
                  <a:txBody>
                    <a:bodyPr/>
                    <a:lstStyle/>
                    <a:p>
                      <a:r>
                        <a:rPr lang="en-US" sz="1100" dirty="0"/>
                        <a:t>0.84</a:t>
                      </a:r>
                    </a:p>
                  </a:txBody>
                  <a:tcPr/>
                </a:tc>
                <a:tc>
                  <a:txBody>
                    <a:bodyPr/>
                    <a:lstStyle/>
                    <a:p>
                      <a:r>
                        <a:rPr lang="en-US" sz="1100" dirty="0"/>
                        <a:t>0.86</a:t>
                      </a:r>
                    </a:p>
                  </a:txBody>
                  <a:tcPr/>
                </a:tc>
                <a:tc>
                  <a:txBody>
                    <a:bodyPr/>
                    <a:lstStyle/>
                    <a:p>
                      <a:r>
                        <a:rPr lang="en-US" sz="1100" dirty="0"/>
                        <a:t>0.86</a:t>
                      </a:r>
                    </a:p>
                  </a:txBody>
                  <a:tcPr/>
                </a:tc>
                <a:tc>
                  <a:txBody>
                    <a:bodyPr/>
                    <a:lstStyle/>
                    <a:p>
                      <a:r>
                        <a:rPr lang="en-US" sz="1100" dirty="0"/>
                        <a:t>0.95</a:t>
                      </a:r>
                    </a:p>
                  </a:txBody>
                  <a:tcPr/>
                </a:tc>
                <a:tc>
                  <a:txBody>
                    <a:bodyPr/>
                    <a:lstStyle/>
                    <a:p>
                      <a:r>
                        <a:rPr lang="en-US" sz="1100" dirty="0"/>
                        <a:t>0.81</a:t>
                      </a:r>
                    </a:p>
                  </a:txBody>
                  <a:tcPr/>
                </a:tc>
                <a:tc>
                  <a:txBody>
                    <a:bodyPr/>
                    <a:lstStyle/>
                    <a:p>
                      <a:r>
                        <a:rPr lang="en-US" sz="1100" dirty="0"/>
                        <a:t>0.81</a:t>
                      </a:r>
                    </a:p>
                  </a:txBody>
                  <a:tcPr/>
                </a:tc>
                <a:tc>
                  <a:txBody>
                    <a:bodyPr/>
                    <a:lstStyle/>
                    <a:p>
                      <a:r>
                        <a:rPr lang="en-US" sz="1100" dirty="0"/>
                        <a:t>0.88</a:t>
                      </a:r>
                    </a:p>
                  </a:txBody>
                  <a:tcPr/>
                </a:tc>
                <a:extLst>
                  <a:ext uri="{0D108BD9-81ED-4DB2-BD59-A6C34878D82A}">
                    <a16:rowId xmlns:a16="http://schemas.microsoft.com/office/drawing/2014/main" val="4010902436"/>
                  </a:ext>
                </a:extLst>
              </a:tr>
              <a:tr h="370840">
                <a:tc vMerge="1">
                  <a:txBody>
                    <a:bodyPr/>
                    <a:lstStyle/>
                    <a:p>
                      <a:endParaRPr lang="en-US" sz="1100" dirty="0"/>
                    </a:p>
                  </a:txBody>
                  <a:tcPr/>
                </a:tc>
                <a:tc>
                  <a:txBody>
                    <a:bodyPr/>
                    <a:lstStyle/>
                    <a:p>
                      <a:r>
                        <a:rPr lang="en-US" sz="1100" b="1" dirty="0"/>
                        <a:t>13</a:t>
                      </a:r>
                    </a:p>
                  </a:txBody>
                  <a:tcPr/>
                </a:tc>
                <a:tc>
                  <a:txBody>
                    <a:bodyPr/>
                    <a:lstStyle/>
                    <a:p>
                      <a:r>
                        <a:rPr lang="en-US" sz="1100" dirty="0"/>
                        <a:t>0.87</a:t>
                      </a:r>
                    </a:p>
                  </a:txBody>
                  <a:tcPr/>
                </a:tc>
                <a:tc>
                  <a:txBody>
                    <a:bodyPr/>
                    <a:lstStyle/>
                    <a:p>
                      <a:r>
                        <a:rPr lang="en-US" sz="1100" dirty="0"/>
                        <a:t>0.94</a:t>
                      </a:r>
                    </a:p>
                  </a:txBody>
                  <a:tcPr/>
                </a:tc>
                <a:tc>
                  <a:txBody>
                    <a:bodyPr/>
                    <a:lstStyle/>
                    <a:p>
                      <a:r>
                        <a:rPr lang="en-US" sz="1100" dirty="0"/>
                        <a:t>0.67</a:t>
                      </a:r>
                    </a:p>
                  </a:txBody>
                  <a:tcPr/>
                </a:tc>
                <a:tc>
                  <a:txBody>
                    <a:bodyPr/>
                    <a:lstStyle/>
                    <a:p>
                      <a:r>
                        <a:rPr lang="en-US" sz="1100" dirty="0"/>
                        <a:t>0.82</a:t>
                      </a:r>
                    </a:p>
                  </a:txBody>
                  <a:tcPr/>
                </a:tc>
                <a:tc>
                  <a:txBody>
                    <a:bodyPr/>
                    <a:lstStyle/>
                    <a:p>
                      <a:r>
                        <a:rPr lang="en-US" sz="1100" dirty="0"/>
                        <a:t>0.84</a:t>
                      </a:r>
                    </a:p>
                  </a:txBody>
                  <a:tcPr/>
                </a:tc>
                <a:tc>
                  <a:txBody>
                    <a:bodyPr/>
                    <a:lstStyle/>
                    <a:p>
                      <a:r>
                        <a:rPr lang="en-US" sz="1100" dirty="0"/>
                        <a:t>0.85</a:t>
                      </a:r>
                    </a:p>
                  </a:txBody>
                  <a:tcPr/>
                </a:tc>
                <a:tc>
                  <a:txBody>
                    <a:bodyPr/>
                    <a:lstStyle/>
                    <a:p>
                      <a:r>
                        <a:rPr lang="en-US" sz="1100" dirty="0"/>
                        <a:t>0.95</a:t>
                      </a:r>
                    </a:p>
                  </a:txBody>
                  <a:tcPr/>
                </a:tc>
                <a:tc>
                  <a:txBody>
                    <a:bodyPr/>
                    <a:lstStyle/>
                    <a:p>
                      <a:r>
                        <a:rPr lang="en-US" sz="1100" dirty="0"/>
                        <a:t>0.80</a:t>
                      </a:r>
                    </a:p>
                  </a:txBody>
                  <a:tcPr/>
                </a:tc>
                <a:tc>
                  <a:txBody>
                    <a:bodyPr/>
                    <a:lstStyle/>
                    <a:p>
                      <a:r>
                        <a:rPr lang="en-US" sz="1100" dirty="0"/>
                        <a:t>0.79</a:t>
                      </a:r>
                    </a:p>
                  </a:txBody>
                  <a:tcPr/>
                </a:tc>
                <a:tc>
                  <a:txBody>
                    <a:bodyPr/>
                    <a:lstStyle/>
                    <a:p>
                      <a:r>
                        <a:rPr lang="en-US" sz="1100" dirty="0"/>
                        <a:t>0.86</a:t>
                      </a:r>
                    </a:p>
                  </a:txBody>
                  <a:tcPr/>
                </a:tc>
                <a:extLst>
                  <a:ext uri="{0D108BD9-81ED-4DB2-BD59-A6C34878D82A}">
                    <a16:rowId xmlns:a16="http://schemas.microsoft.com/office/drawing/2014/main" val="2851568157"/>
                  </a:ext>
                </a:extLst>
              </a:tr>
            </a:tbl>
          </a:graphicData>
        </a:graphic>
      </p:graphicFrame>
      <p:graphicFrame>
        <p:nvGraphicFramePr>
          <p:cNvPr id="9" name="Table 12">
            <a:extLst>
              <a:ext uri="{FF2B5EF4-FFF2-40B4-BE49-F238E27FC236}">
                <a16:creationId xmlns:a16="http://schemas.microsoft.com/office/drawing/2014/main" id="{046F89D4-49B8-0F48-B00B-4DB14D5D4E63}"/>
              </a:ext>
            </a:extLst>
          </p:cNvPr>
          <p:cNvGraphicFramePr>
            <a:graphicFrameLocks noGrp="1"/>
          </p:cNvGraphicFramePr>
          <p:nvPr>
            <p:extLst>
              <p:ext uri="{D42A27DB-BD31-4B8C-83A1-F6EECF244321}">
                <p14:modId xmlns:p14="http://schemas.microsoft.com/office/powerpoint/2010/main" val="2170716865"/>
              </p:ext>
            </p:extLst>
          </p:nvPr>
        </p:nvGraphicFramePr>
        <p:xfrm>
          <a:off x="1341635" y="3539837"/>
          <a:ext cx="6460729" cy="2595880"/>
        </p:xfrm>
        <a:graphic>
          <a:graphicData uri="http://schemas.openxmlformats.org/drawingml/2006/table">
            <a:tbl>
              <a:tblPr firstRow="1" bandRow="1">
                <a:tableStyleId>{5C22544A-7EE6-4342-B048-85BDC9FD1C3A}</a:tableStyleId>
              </a:tblPr>
              <a:tblGrid>
                <a:gridCol w="895668">
                  <a:extLst>
                    <a:ext uri="{9D8B030D-6E8A-4147-A177-3AD203B41FA5}">
                      <a16:colId xmlns:a16="http://schemas.microsoft.com/office/drawing/2014/main" val="2154160869"/>
                    </a:ext>
                  </a:extLst>
                </a:gridCol>
                <a:gridCol w="359661">
                  <a:extLst>
                    <a:ext uri="{9D8B030D-6E8A-4147-A177-3AD203B41FA5}">
                      <a16:colId xmlns:a16="http://schemas.microsoft.com/office/drawing/2014/main" val="3495924849"/>
                    </a:ext>
                  </a:extLst>
                </a:gridCol>
                <a:gridCol w="520540">
                  <a:extLst>
                    <a:ext uri="{9D8B030D-6E8A-4147-A177-3AD203B41FA5}">
                      <a16:colId xmlns:a16="http://schemas.microsoft.com/office/drawing/2014/main" val="2458583072"/>
                    </a:ext>
                  </a:extLst>
                </a:gridCol>
                <a:gridCol w="520540">
                  <a:extLst>
                    <a:ext uri="{9D8B030D-6E8A-4147-A177-3AD203B41FA5}">
                      <a16:colId xmlns:a16="http://schemas.microsoft.com/office/drawing/2014/main" val="3728002738"/>
                    </a:ext>
                  </a:extLst>
                </a:gridCol>
                <a:gridCol w="520540">
                  <a:extLst>
                    <a:ext uri="{9D8B030D-6E8A-4147-A177-3AD203B41FA5}">
                      <a16:colId xmlns:a16="http://schemas.microsoft.com/office/drawing/2014/main" val="793621917"/>
                    </a:ext>
                  </a:extLst>
                </a:gridCol>
                <a:gridCol w="520540">
                  <a:extLst>
                    <a:ext uri="{9D8B030D-6E8A-4147-A177-3AD203B41FA5}">
                      <a16:colId xmlns:a16="http://schemas.microsoft.com/office/drawing/2014/main" val="2317672292"/>
                    </a:ext>
                  </a:extLst>
                </a:gridCol>
                <a:gridCol w="520540">
                  <a:extLst>
                    <a:ext uri="{9D8B030D-6E8A-4147-A177-3AD203B41FA5}">
                      <a16:colId xmlns:a16="http://schemas.microsoft.com/office/drawing/2014/main" val="1369046972"/>
                    </a:ext>
                  </a:extLst>
                </a:gridCol>
                <a:gridCol w="520540">
                  <a:extLst>
                    <a:ext uri="{9D8B030D-6E8A-4147-A177-3AD203B41FA5}">
                      <a16:colId xmlns:a16="http://schemas.microsoft.com/office/drawing/2014/main" val="945012560"/>
                    </a:ext>
                  </a:extLst>
                </a:gridCol>
                <a:gridCol w="520540">
                  <a:extLst>
                    <a:ext uri="{9D8B030D-6E8A-4147-A177-3AD203B41FA5}">
                      <a16:colId xmlns:a16="http://schemas.microsoft.com/office/drawing/2014/main" val="1712146592"/>
                    </a:ext>
                  </a:extLst>
                </a:gridCol>
                <a:gridCol w="520540">
                  <a:extLst>
                    <a:ext uri="{9D8B030D-6E8A-4147-A177-3AD203B41FA5}">
                      <a16:colId xmlns:a16="http://schemas.microsoft.com/office/drawing/2014/main" val="2524967823"/>
                    </a:ext>
                  </a:extLst>
                </a:gridCol>
                <a:gridCol w="520540">
                  <a:extLst>
                    <a:ext uri="{9D8B030D-6E8A-4147-A177-3AD203B41FA5}">
                      <a16:colId xmlns:a16="http://schemas.microsoft.com/office/drawing/2014/main" val="2156069257"/>
                    </a:ext>
                  </a:extLst>
                </a:gridCol>
                <a:gridCol w="520540">
                  <a:extLst>
                    <a:ext uri="{9D8B030D-6E8A-4147-A177-3AD203B41FA5}">
                      <a16:colId xmlns:a16="http://schemas.microsoft.com/office/drawing/2014/main" val="2499624309"/>
                    </a:ext>
                  </a:extLst>
                </a:gridCol>
              </a:tblGrid>
              <a:tr h="370840">
                <a:tc>
                  <a:txBody>
                    <a:bodyPr/>
                    <a:lstStyle/>
                    <a:p>
                      <a:endParaRPr lang="en-US" sz="1100" dirty="0"/>
                    </a:p>
                  </a:txBody>
                  <a:tcPr/>
                </a:tc>
                <a:tc>
                  <a:txBody>
                    <a:bodyPr/>
                    <a:lstStyle/>
                    <a:p>
                      <a:endParaRPr lang="en-US" sz="1100" dirty="0"/>
                    </a:p>
                  </a:txBody>
                  <a:tcPr/>
                </a:tc>
                <a:tc gridSpan="10">
                  <a:txBody>
                    <a:bodyPr/>
                    <a:lstStyle/>
                    <a:p>
                      <a:pPr algn="ctr"/>
                      <a:r>
                        <a:rPr lang="en-US" sz="1100" dirty="0"/>
                        <a:t>Digits</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3641810102"/>
                  </a:ext>
                </a:extLst>
              </a:tr>
              <a:tr h="370840">
                <a:tc>
                  <a:txBody>
                    <a:bodyPr/>
                    <a:lstStyle/>
                    <a:p>
                      <a:endParaRPr lang="en-US" sz="1100" dirty="0"/>
                    </a:p>
                  </a:txBody>
                  <a:tcPr/>
                </a:tc>
                <a:tc>
                  <a:txBody>
                    <a:bodyPr/>
                    <a:lstStyle/>
                    <a:p>
                      <a:endParaRPr lang="en-US" sz="1100" dirty="0"/>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2</a:t>
                      </a:r>
                    </a:p>
                  </a:txBody>
                  <a:tcPr/>
                </a:tc>
                <a:tc>
                  <a:txBody>
                    <a:bodyPr/>
                    <a:lstStyle/>
                    <a:p>
                      <a:r>
                        <a:rPr lang="en-US" sz="1100" b="1" dirty="0"/>
                        <a:t>3</a:t>
                      </a:r>
                    </a:p>
                  </a:txBody>
                  <a:tcPr/>
                </a:tc>
                <a:tc>
                  <a:txBody>
                    <a:bodyPr/>
                    <a:lstStyle/>
                    <a:p>
                      <a:r>
                        <a:rPr lang="en-US" sz="1100" b="1" dirty="0"/>
                        <a:t>4</a:t>
                      </a:r>
                    </a:p>
                  </a:txBody>
                  <a:tcPr/>
                </a:tc>
                <a:tc>
                  <a:txBody>
                    <a:bodyPr/>
                    <a:lstStyle/>
                    <a:p>
                      <a:r>
                        <a:rPr lang="en-US" sz="1100" b="1" dirty="0"/>
                        <a:t>5</a:t>
                      </a:r>
                    </a:p>
                  </a:txBody>
                  <a:tcPr/>
                </a:tc>
                <a:tc>
                  <a:txBody>
                    <a:bodyPr/>
                    <a:lstStyle/>
                    <a:p>
                      <a:r>
                        <a:rPr lang="en-US" sz="1100" b="1" dirty="0"/>
                        <a:t>6</a:t>
                      </a:r>
                    </a:p>
                  </a:txBody>
                  <a:tcPr/>
                </a:tc>
                <a:tc>
                  <a:txBody>
                    <a:bodyPr/>
                    <a:lstStyle/>
                    <a:p>
                      <a:r>
                        <a:rPr lang="en-US" sz="1100" b="1" dirty="0"/>
                        <a:t>7</a:t>
                      </a:r>
                    </a:p>
                  </a:txBody>
                  <a:tcPr/>
                </a:tc>
                <a:tc>
                  <a:txBody>
                    <a:bodyPr/>
                    <a:lstStyle/>
                    <a:p>
                      <a:r>
                        <a:rPr lang="en-US" sz="1100" b="1" dirty="0"/>
                        <a:t>8</a:t>
                      </a:r>
                    </a:p>
                  </a:txBody>
                  <a:tcPr/>
                </a:tc>
                <a:tc>
                  <a:txBody>
                    <a:bodyPr/>
                    <a:lstStyle/>
                    <a:p>
                      <a:r>
                        <a:rPr lang="en-US" sz="1100" b="1" dirty="0"/>
                        <a:t>9</a:t>
                      </a:r>
                    </a:p>
                  </a:txBody>
                  <a:tcPr/>
                </a:tc>
                <a:extLst>
                  <a:ext uri="{0D108BD9-81ED-4DB2-BD59-A6C34878D82A}">
                    <a16:rowId xmlns:a16="http://schemas.microsoft.com/office/drawing/2014/main" val="2565583284"/>
                  </a:ext>
                </a:extLst>
              </a:tr>
              <a:tr h="370840">
                <a:tc rowSpan="5">
                  <a:txBody>
                    <a:bodyPr/>
                    <a:lstStyle/>
                    <a:p>
                      <a:r>
                        <a:rPr lang="en-US" sz="1100" dirty="0"/>
                        <a:t># of MFCCs</a:t>
                      </a:r>
                    </a:p>
                  </a:txBody>
                  <a:tcPr/>
                </a:tc>
                <a:tc>
                  <a:txBody>
                    <a:bodyPr/>
                    <a:lstStyle/>
                    <a:p>
                      <a:r>
                        <a:rPr lang="en-US" sz="1100" b="1" dirty="0"/>
                        <a:t>5</a:t>
                      </a:r>
                    </a:p>
                  </a:txBody>
                  <a:tcPr/>
                </a:tc>
                <a:tc>
                  <a:txBody>
                    <a:bodyPr/>
                    <a:lstStyle/>
                    <a:p>
                      <a:r>
                        <a:rPr lang="en-US" sz="1100" dirty="0"/>
                        <a:t>0.83</a:t>
                      </a:r>
                    </a:p>
                  </a:txBody>
                  <a:tcPr/>
                </a:tc>
                <a:tc>
                  <a:txBody>
                    <a:bodyPr/>
                    <a:lstStyle/>
                    <a:p>
                      <a:r>
                        <a:rPr lang="en-US" sz="1100" dirty="0"/>
                        <a:t>0.93</a:t>
                      </a:r>
                    </a:p>
                  </a:txBody>
                  <a:tcPr/>
                </a:tc>
                <a:tc>
                  <a:txBody>
                    <a:bodyPr/>
                    <a:lstStyle/>
                    <a:p>
                      <a:r>
                        <a:rPr lang="en-US" sz="1100" dirty="0"/>
                        <a:t>0.67</a:t>
                      </a:r>
                    </a:p>
                  </a:txBody>
                  <a:tcPr/>
                </a:tc>
                <a:tc>
                  <a:txBody>
                    <a:bodyPr/>
                    <a:lstStyle/>
                    <a:p>
                      <a:r>
                        <a:rPr lang="en-US" sz="1100" dirty="0"/>
                        <a:t>0.67</a:t>
                      </a:r>
                    </a:p>
                  </a:txBody>
                  <a:tcPr/>
                </a:tc>
                <a:tc>
                  <a:txBody>
                    <a:bodyPr/>
                    <a:lstStyle/>
                    <a:p>
                      <a:r>
                        <a:rPr lang="en-US" sz="1100" dirty="0"/>
                        <a:t>0.68</a:t>
                      </a:r>
                    </a:p>
                  </a:txBody>
                  <a:tcPr/>
                </a:tc>
                <a:tc>
                  <a:txBody>
                    <a:bodyPr/>
                    <a:lstStyle/>
                    <a:p>
                      <a:r>
                        <a:rPr lang="en-US" sz="1100" dirty="0"/>
                        <a:t>0.82</a:t>
                      </a:r>
                    </a:p>
                  </a:txBody>
                  <a:tcPr/>
                </a:tc>
                <a:tc>
                  <a:txBody>
                    <a:bodyPr/>
                    <a:lstStyle/>
                    <a:p>
                      <a:r>
                        <a:rPr lang="en-US" sz="1100" dirty="0"/>
                        <a:t>0.94</a:t>
                      </a:r>
                    </a:p>
                  </a:txBody>
                  <a:tcPr/>
                </a:tc>
                <a:tc>
                  <a:txBody>
                    <a:bodyPr/>
                    <a:lstStyle/>
                    <a:p>
                      <a:r>
                        <a:rPr lang="en-US" sz="1100" dirty="0"/>
                        <a:t>0.62</a:t>
                      </a:r>
                    </a:p>
                  </a:txBody>
                  <a:tcPr/>
                </a:tc>
                <a:tc>
                  <a:txBody>
                    <a:bodyPr/>
                    <a:lstStyle/>
                    <a:p>
                      <a:r>
                        <a:rPr lang="en-US" sz="1100" dirty="0"/>
                        <a:t>0.81</a:t>
                      </a:r>
                    </a:p>
                  </a:txBody>
                  <a:tcPr/>
                </a:tc>
                <a:tc>
                  <a:txBody>
                    <a:bodyPr/>
                    <a:lstStyle/>
                    <a:p>
                      <a:r>
                        <a:rPr lang="en-US" sz="1100" dirty="0"/>
                        <a:t>0.81</a:t>
                      </a:r>
                    </a:p>
                  </a:txBody>
                  <a:tcPr/>
                </a:tc>
                <a:extLst>
                  <a:ext uri="{0D108BD9-81ED-4DB2-BD59-A6C34878D82A}">
                    <a16:rowId xmlns:a16="http://schemas.microsoft.com/office/drawing/2014/main" val="3378953403"/>
                  </a:ext>
                </a:extLst>
              </a:tr>
              <a:tr h="370840">
                <a:tc vMerge="1">
                  <a:txBody>
                    <a:bodyPr/>
                    <a:lstStyle/>
                    <a:p>
                      <a:endParaRPr lang="en-US" sz="1100" dirty="0"/>
                    </a:p>
                  </a:txBody>
                  <a:tcPr/>
                </a:tc>
                <a:tc>
                  <a:txBody>
                    <a:bodyPr/>
                    <a:lstStyle/>
                    <a:p>
                      <a:r>
                        <a:rPr lang="en-US" sz="1100" b="1" dirty="0"/>
                        <a:t>7</a:t>
                      </a:r>
                    </a:p>
                  </a:txBody>
                  <a:tcPr/>
                </a:tc>
                <a:tc>
                  <a:txBody>
                    <a:bodyPr/>
                    <a:lstStyle/>
                    <a:p>
                      <a:r>
                        <a:rPr lang="en-US" sz="1100" dirty="0"/>
                        <a:t>0.85</a:t>
                      </a:r>
                    </a:p>
                  </a:txBody>
                  <a:tcPr/>
                </a:tc>
                <a:tc>
                  <a:txBody>
                    <a:bodyPr/>
                    <a:lstStyle/>
                    <a:p>
                      <a:r>
                        <a:rPr lang="en-US" sz="1100" dirty="0"/>
                        <a:t>0.95</a:t>
                      </a:r>
                    </a:p>
                  </a:txBody>
                  <a:tcPr/>
                </a:tc>
                <a:tc>
                  <a:txBody>
                    <a:bodyPr/>
                    <a:lstStyle/>
                    <a:p>
                      <a:r>
                        <a:rPr lang="en-US" sz="1100" dirty="0"/>
                        <a:t>0.73</a:t>
                      </a:r>
                    </a:p>
                  </a:txBody>
                  <a:tcPr/>
                </a:tc>
                <a:tc>
                  <a:txBody>
                    <a:bodyPr/>
                    <a:lstStyle/>
                    <a:p>
                      <a:r>
                        <a:rPr lang="en-US" sz="1100" dirty="0"/>
                        <a:t>0.78</a:t>
                      </a:r>
                    </a:p>
                  </a:txBody>
                  <a:tcPr/>
                </a:tc>
                <a:tc>
                  <a:txBody>
                    <a:bodyPr/>
                    <a:lstStyle/>
                    <a:p>
                      <a:r>
                        <a:rPr lang="en-US" sz="1100" dirty="0"/>
                        <a:t>0.78</a:t>
                      </a:r>
                    </a:p>
                  </a:txBody>
                  <a:tcPr/>
                </a:tc>
                <a:tc>
                  <a:txBody>
                    <a:bodyPr/>
                    <a:lstStyle/>
                    <a:p>
                      <a:r>
                        <a:rPr lang="en-US" sz="1100" dirty="0"/>
                        <a:t>0.87</a:t>
                      </a:r>
                    </a:p>
                  </a:txBody>
                  <a:tcPr/>
                </a:tc>
                <a:tc>
                  <a:txBody>
                    <a:bodyPr/>
                    <a:lstStyle/>
                    <a:p>
                      <a:r>
                        <a:rPr lang="en-US" sz="1100" dirty="0"/>
                        <a:t>0.93</a:t>
                      </a:r>
                    </a:p>
                  </a:txBody>
                  <a:tcPr/>
                </a:tc>
                <a:tc>
                  <a:txBody>
                    <a:bodyPr/>
                    <a:lstStyle/>
                    <a:p>
                      <a:r>
                        <a:rPr lang="en-US" sz="1100" dirty="0"/>
                        <a:t>0.69</a:t>
                      </a:r>
                    </a:p>
                  </a:txBody>
                  <a:tcPr/>
                </a:tc>
                <a:tc>
                  <a:txBody>
                    <a:bodyPr/>
                    <a:lstStyle/>
                    <a:p>
                      <a:r>
                        <a:rPr lang="en-US" sz="1100" dirty="0"/>
                        <a:t>0.78</a:t>
                      </a:r>
                    </a:p>
                  </a:txBody>
                  <a:tcPr/>
                </a:tc>
                <a:tc>
                  <a:txBody>
                    <a:bodyPr/>
                    <a:lstStyle/>
                    <a:p>
                      <a:r>
                        <a:rPr lang="en-US" sz="1100" dirty="0"/>
                        <a:t>0.85</a:t>
                      </a:r>
                    </a:p>
                  </a:txBody>
                  <a:tcPr/>
                </a:tc>
                <a:extLst>
                  <a:ext uri="{0D108BD9-81ED-4DB2-BD59-A6C34878D82A}">
                    <a16:rowId xmlns:a16="http://schemas.microsoft.com/office/drawing/2014/main" val="2885206444"/>
                  </a:ext>
                </a:extLst>
              </a:tr>
              <a:tr h="370840">
                <a:tc vMerge="1">
                  <a:txBody>
                    <a:bodyPr/>
                    <a:lstStyle/>
                    <a:p>
                      <a:endParaRPr lang="en-US" sz="1100" dirty="0"/>
                    </a:p>
                  </a:txBody>
                  <a:tcPr/>
                </a:tc>
                <a:tc>
                  <a:txBody>
                    <a:bodyPr/>
                    <a:lstStyle/>
                    <a:p>
                      <a:r>
                        <a:rPr lang="en-US" sz="1100" b="1" dirty="0"/>
                        <a:t>9</a:t>
                      </a:r>
                    </a:p>
                  </a:txBody>
                  <a:tcPr/>
                </a:tc>
                <a:tc>
                  <a:txBody>
                    <a:bodyPr/>
                    <a:lstStyle/>
                    <a:p>
                      <a:r>
                        <a:rPr lang="en-US" sz="1100" dirty="0"/>
                        <a:t>0.91</a:t>
                      </a:r>
                    </a:p>
                  </a:txBody>
                  <a:tcPr/>
                </a:tc>
                <a:tc>
                  <a:txBody>
                    <a:bodyPr/>
                    <a:lstStyle/>
                    <a:p>
                      <a:r>
                        <a:rPr lang="en-US" sz="1100" dirty="0"/>
                        <a:t>0.95</a:t>
                      </a:r>
                    </a:p>
                  </a:txBody>
                  <a:tcPr/>
                </a:tc>
                <a:tc>
                  <a:txBody>
                    <a:bodyPr/>
                    <a:lstStyle/>
                    <a:p>
                      <a:r>
                        <a:rPr lang="en-US" sz="1100" dirty="0"/>
                        <a:t>0.80</a:t>
                      </a:r>
                    </a:p>
                  </a:txBody>
                  <a:tcPr/>
                </a:tc>
                <a:tc>
                  <a:txBody>
                    <a:bodyPr/>
                    <a:lstStyle/>
                    <a:p>
                      <a:r>
                        <a:rPr lang="en-US" sz="1100" dirty="0"/>
                        <a:t>0.89</a:t>
                      </a:r>
                    </a:p>
                  </a:txBody>
                  <a:tcPr/>
                </a:tc>
                <a:tc>
                  <a:txBody>
                    <a:bodyPr/>
                    <a:lstStyle/>
                    <a:p>
                      <a:r>
                        <a:rPr lang="en-US" sz="1100" dirty="0"/>
                        <a:t>0.83</a:t>
                      </a:r>
                    </a:p>
                  </a:txBody>
                  <a:tcPr/>
                </a:tc>
                <a:tc>
                  <a:txBody>
                    <a:bodyPr/>
                    <a:lstStyle/>
                    <a:p>
                      <a:r>
                        <a:rPr lang="en-US" sz="1100" dirty="0"/>
                        <a:t>0.89</a:t>
                      </a:r>
                    </a:p>
                  </a:txBody>
                  <a:tcPr/>
                </a:tc>
                <a:tc>
                  <a:txBody>
                    <a:bodyPr/>
                    <a:lstStyle/>
                    <a:p>
                      <a:r>
                        <a:rPr lang="en-US" sz="1100" dirty="0"/>
                        <a:t>0.91</a:t>
                      </a:r>
                    </a:p>
                  </a:txBody>
                  <a:tcPr/>
                </a:tc>
                <a:tc>
                  <a:txBody>
                    <a:bodyPr/>
                    <a:lstStyle/>
                    <a:p>
                      <a:r>
                        <a:rPr lang="en-US" sz="1100" dirty="0"/>
                        <a:t>0.75</a:t>
                      </a:r>
                    </a:p>
                  </a:txBody>
                  <a:tcPr/>
                </a:tc>
                <a:tc>
                  <a:txBody>
                    <a:bodyPr/>
                    <a:lstStyle/>
                    <a:p>
                      <a:r>
                        <a:rPr lang="en-US" sz="1100" dirty="0"/>
                        <a:t>0.90</a:t>
                      </a:r>
                    </a:p>
                  </a:txBody>
                  <a:tcPr/>
                </a:tc>
                <a:tc>
                  <a:txBody>
                    <a:bodyPr/>
                    <a:lstStyle/>
                    <a:p>
                      <a:r>
                        <a:rPr lang="en-US" sz="1100" dirty="0"/>
                        <a:t>0.82</a:t>
                      </a:r>
                    </a:p>
                  </a:txBody>
                  <a:tcPr/>
                </a:tc>
                <a:extLst>
                  <a:ext uri="{0D108BD9-81ED-4DB2-BD59-A6C34878D82A}">
                    <a16:rowId xmlns:a16="http://schemas.microsoft.com/office/drawing/2014/main" val="1934197207"/>
                  </a:ext>
                </a:extLst>
              </a:tr>
              <a:tr h="370840">
                <a:tc vMerge="1">
                  <a:txBody>
                    <a:bodyPr/>
                    <a:lstStyle/>
                    <a:p>
                      <a:endParaRPr lang="en-US" sz="1100" dirty="0"/>
                    </a:p>
                  </a:txBody>
                  <a:tcPr/>
                </a:tc>
                <a:tc>
                  <a:txBody>
                    <a:bodyPr/>
                    <a:lstStyle/>
                    <a:p>
                      <a:r>
                        <a:rPr lang="en-US" sz="1100" b="1" dirty="0"/>
                        <a:t>11</a:t>
                      </a:r>
                    </a:p>
                  </a:txBody>
                  <a:tcPr/>
                </a:tc>
                <a:tc>
                  <a:txBody>
                    <a:bodyPr/>
                    <a:lstStyle/>
                    <a:p>
                      <a:r>
                        <a:rPr lang="en-US" sz="1100" dirty="0"/>
                        <a:t>0.93</a:t>
                      </a:r>
                    </a:p>
                  </a:txBody>
                  <a:tcPr/>
                </a:tc>
                <a:tc>
                  <a:txBody>
                    <a:bodyPr/>
                    <a:lstStyle/>
                    <a:p>
                      <a:r>
                        <a:rPr lang="en-US" sz="1100" dirty="0"/>
                        <a:t>0.96</a:t>
                      </a:r>
                    </a:p>
                  </a:txBody>
                  <a:tcPr/>
                </a:tc>
                <a:tc>
                  <a:txBody>
                    <a:bodyPr/>
                    <a:lstStyle/>
                    <a:p>
                      <a:r>
                        <a:rPr lang="en-US" sz="1100" dirty="0"/>
                        <a:t>0.83</a:t>
                      </a:r>
                    </a:p>
                  </a:txBody>
                  <a:tcPr/>
                </a:tc>
                <a:tc>
                  <a:txBody>
                    <a:bodyPr/>
                    <a:lstStyle/>
                    <a:p>
                      <a:r>
                        <a:rPr lang="en-US" sz="1100" dirty="0"/>
                        <a:t>0.86</a:t>
                      </a:r>
                    </a:p>
                  </a:txBody>
                  <a:tcPr/>
                </a:tc>
                <a:tc>
                  <a:txBody>
                    <a:bodyPr/>
                    <a:lstStyle/>
                    <a:p>
                      <a:r>
                        <a:rPr lang="en-US" sz="1100" dirty="0"/>
                        <a:t>0.90</a:t>
                      </a:r>
                    </a:p>
                  </a:txBody>
                  <a:tcPr/>
                </a:tc>
                <a:tc>
                  <a:txBody>
                    <a:bodyPr/>
                    <a:lstStyle/>
                    <a:p>
                      <a:r>
                        <a:rPr lang="en-US" sz="1100" dirty="0"/>
                        <a:t>0.91</a:t>
                      </a:r>
                    </a:p>
                  </a:txBody>
                  <a:tcPr/>
                </a:tc>
                <a:tc>
                  <a:txBody>
                    <a:bodyPr/>
                    <a:lstStyle/>
                    <a:p>
                      <a:r>
                        <a:rPr lang="en-US" sz="1100" dirty="0"/>
                        <a:t>0.93</a:t>
                      </a:r>
                    </a:p>
                  </a:txBody>
                  <a:tcPr/>
                </a:tc>
                <a:tc>
                  <a:txBody>
                    <a:bodyPr/>
                    <a:lstStyle/>
                    <a:p>
                      <a:r>
                        <a:rPr lang="en-US" sz="1100" dirty="0"/>
                        <a:t>0.77</a:t>
                      </a:r>
                    </a:p>
                  </a:txBody>
                  <a:tcPr/>
                </a:tc>
                <a:tc>
                  <a:txBody>
                    <a:bodyPr/>
                    <a:lstStyle/>
                    <a:p>
                      <a:r>
                        <a:rPr lang="en-US" sz="1100" dirty="0"/>
                        <a:t>0.90</a:t>
                      </a:r>
                    </a:p>
                  </a:txBody>
                  <a:tcPr/>
                </a:tc>
                <a:tc>
                  <a:txBody>
                    <a:bodyPr/>
                    <a:lstStyle/>
                    <a:p>
                      <a:r>
                        <a:rPr lang="en-US" sz="1100" dirty="0"/>
                        <a:t>0.88</a:t>
                      </a:r>
                    </a:p>
                  </a:txBody>
                  <a:tcPr/>
                </a:tc>
                <a:extLst>
                  <a:ext uri="{0D108BD9-81ED-4DB2-BD59-A6C34878D82A}">
                    <a16:rowId xmlns:a16="http://schemas.microsoft.com/office/drawing/2014/main" val="4010902436"/>
                  </a:ext>
                </a:extLst>
              </a:tr>
              <a:tr h="370840">
                <a:tc vMerge="1">
                  <a:txBody>
                    <a:bodyPr/>
                    <a:lstStyle/>
                    <a:p>
                      <a:endParaRPr lang="en-US" sz="1100" dirty="0"/>
                    </a:p>
                  </a:txBody>
                  <a:tcPr/>
                </a:tc>
                <a:tc>
                  <a:txBody>
                    <a:bodyPr/>
                    <a:lstStyle/>
                    <a:p>
                      <a:r>
                        <a:rPr lang="en-US" sz="1100" b="1" dirty="0"/>
                        <a:t>13</a:t>
                      </a:r>
                    </a:p>
                  </a:txBody>
                  <a:tcPr/>
                </a:tc>
                <a:tc>
                  <a:txBody>
                    <a:bodyPr/>
                    <a:lstStyle/>
                    <a:p>
                      <a:r>
                        <a:rPr lang="en-US" sz="1100" dirty="0"/>
                        <a:t>0.90</a:t>
                      </a:r>
                    </a:p>
                  </a:txBody>
                  <a:tcPr/>
                </a:tc>
                <a:tc>
                  <a:txBody>
                    <a:bodyPr/>
                    <a:lstStyle/>
                    <a:p>
                      <a:r>
                        <a:rPr lang="en-US" sz="1100" dirty="0"/>
                        <a:t>0.96</a:t>
                      </a:r>
                    </a:p>
                  </a:txBody>
                  <a:tcPr/>
                </a:tc>
                <a:tc>
                  <a:txBody>
                    <a:bodyPr/>
                    <a:lstStyle/>
                    <a:p>
                      <a:r>
                        <a:rPr lang="en-US" sz="1100" dirty="0"/>
                        <a:t>0.82</a:t>
                      </a:r>
                    </a:p>
                  </a:txBody>
                  <a:tcPr/>
                </a:tc>
                <a:tc>
                  <a:txBody>
                    <a:bodyPr/>
                    <a:lstStyle/>
                    <a:p>
                      <a:r>
                        <a:rPr lang="en-US" sz="1100" dirty="0"/>
                        <a:t>0.91</a:t>
                      </a:r>
                    </a:p>
                  </a:txBody>
                  <a:tcPr/>
                </a:tc>
                <a:tc>
                  <a:txBody>
                    <a:bodyPr/>
                    <a:lstStyle/>
                    <a:p>
                      <a:r>
                        <a:rPr lang="en-US" sz="1100" dirty="0"/>
                        <a:t>0.90</a:t>
                      </a:r>
                    </a:p>
                  </a:txBody>
                  <a:tcPr/>
                </a:tc>
                <a:tc>
                  <a:txBody>
                    <a:bodyPr/>
                    <a:lstStyle/>
                    <a:p>
                      <a:r>
                        <a:rPr lang="en-US" sz="1100" dirty="0"/>
                        <a:t>0.92</a:t>
                      </a:r>
                    </a:p>
                  </a:txBody>
                  <a:tcPr/>
                </a:tc>
                <a:tc>
                  <a:txBody>
                    <a:bodyPr/>
                    <a:lstStyle/>
                    <a:p>
                      <a:r>
                        <a:rPr lang="en-US" sz="1100" dirty="0"/>
                        <a:t>0.94</a:t>
                      </a:r>
                    </a:p>
                  </a:txBody>
                  <a:tcPr/>
                </a:tc>
                <a:tc>
                  <a:txBody>
                    <a:bodyPr/>
                    <a:lstStyle/>
                    <a:p>
                      <a:r>
                        <a:rPr lang="en-US" sz="1100" dirty="0"/>
                        <a:t>0.82</a:t>
                      </a:r>
                    </a:p>
                  </a:txBody>
                  <a:tcPr/>
                </a:tc>
                <a:tc>
                  <a:txBody>
                    <a:bodyPr/>
                    <a:lstStyle/>
                    <a:p>
                      <a:r>
                        <a:rPr lang="en-US" sz="1100" dirty="0"/>
                        <a:t>0.89</a:t>
                      </a:r>
                    </a:p>
                  </a:txBody>
                  <a:tcPr/>
                </a:tc>
                <a:tc>
                  <a:txBody>
                    <a:bodyPr/>
                    <a:lstStyle/>
                    <a:p>
                      <a:r>
                        <a:rPr lang="en-US" sz="1100" dirty="0"/>
                        <a:t>0.86</a:t>
                      </a:r>
                    </a:p>
                  </a:txBody>
                  <a:tcPr/>
                </a:tc>
                <a:extLst>
                  <a:ext uri="{0D108BD9-81ED-4DB2-BD59-A6C34878D82A}">
                    <a16:rowId xmlns:a16="http://schemas.microsoft.com/office/drawing/2014/main" val="2851568157"/>
                  </a:ext>
                </a:extLst>
              </a:tr>
            </a:tbl>
          </a:graphicData>
        </a:graphic>
      </p:graphicFrame>
      <p:sp>
        <p:nvSpPr>
          <p:cNvPr id="10" name="TextBox 9">
            <a:extLst>
              <a:ext uri="{FF2B5EF4-FFF2-40B4-BE49-F238E27FC236}">
                <a16:creationId xmlns:a16="http://schemas.microsoft.com/office/drawing/2014/main" id="{B8E8655E-B398-2B49-8524-6875B46AD299}"/>
              </a:ext>
            </a:extLst>
          </p:cNvPr>
          <p:cNvSpPr txBox="1"/>
          <p:nvPr/>
        </p:nvSpPr>
        <p:spPr>
          <a:xfrm>
            <a:off x="1870362" y="3126043"/>
            <a:ext cx="5694220" cy="167931"/>
          </a:xfrm>
          <a:prstGeom prst="rect">
            <a:avLst/>
          </a:prstGeom>
          <a:noFill/>
        </p:spPr>
        <p:txBody>
          <a:bodyPr wrap="square" lIns="0" tIns="0" rIns="0" bIns="0" rtlCol="0">
            <a:spAutoFit/>
          </a:bodyPr>
          <a:lstStyle/>
          <a:p>
            <a:pPr algn="ctr">
              <a:lnSpc>
                <a:spcPct val="120000"/>
              </a:lnSpc>
            </a:pPr>
            <a:r>
              <a:rPr lang="en-US" sz="1000" dirty="0">
                <a:solidFill>
                  <a:schemeClr val="tx2"/>
                </a:solidFill>
              </a:rPr>
              <a:t>Table 1. Classification model performance for varying number of MFCCs in dataset – k-means Approach</a:t>
            </a:r>
          </a:p>
        </p:txBody>
      </p:sp>
      <p:sp>
        <p:nvSpPr>
          <p:cNvPr id="11" name="TextBox 10">
            <a:extLst>
              <a:ext uri="{FF2B5EF4-FFF2-40B4-BE49-F238E27FC236}">
                <a16:creationId xmlns:a16="http://schemas.microsoft.com/office/drawing/2014/main" id="{84032C61-B7A4-5349-BDBF-B6A5F8AED841}"/>
              </a:ext>
            </a:extLst>
          </p:cNvPr>
          <p:cNvSpPr txBox="1"/>
          <p:nvPr/>
        </p:nvSpPr>
        <p:spPr>
          <a:xfrm>
            <a:off x="1759524" y="6134179"/>
            <a:ext cx="5624947" cy="167931"/>
          </a:xfrm>
          <a:prstGeom prst="rect">
            <a:avLst/>
          </a:prstGeom>
          <a:noFill/>
        </p:spPr>
        <p:txBody>
          <a:bodyPr wrap="square" lIns="0" tIns="0" rIns="0" bIns="0" rtlCol="0">
            <a:spAutoFit/>
          </a:bodyPr>
          <a:lstStyle/>
          <a:p>
            <a:pPr algn="ctr">
              <a:lnSpc>
                <a:spcPct val="120000"/>
              </a:lnSpc>
            </a:pPr>
            <a:r>
              <a:rPr lang="en-US" sz="1000" dirty="0">
                <a:solidFill>
                  <a:schemeClr val="tx2"/>
                </a:solidFill>
              </a:rPr>
              <a:t>Table 2. Classification model performance for varying number of MFCCs in dataset – EM Approach</a:t>
            </a:r>
          </a:p>
        </p:txBody>
      </p:sp>
      <p:sp>
        <p:nvSpPr>
          <p:cNvPr id="12" name="Rectangle 11">
            <a:extLst>
              <a:ext uri="{FF2B5EF4-FFF2-40B4-BE49-F238E27FC236}">
                <a16:creationId xmlns:a16="http://schemas.microsoft.com/office/drawing/2014/main" id="{4695DD6E-6D95-8E4B-B22F-43466AA9014E}"/>
              </a:ext>
            </a:extLst>
          </p:cNvPr>
          <p:cNvSpPr/>
          <p:nvPr/>
        </p:nvSpPr>
        <p:spPr>
          <a:xfrm>
            <a:off x="2230582" y="2369127"/>
            <a:ext cx="5571782" cy="374073"/>
          </a:xfrm>
          <a:prstGeom prst="rect">
            <a:avLst/>
          </a:prstGeom>
          <a:solidFill>
            <a:schemeClr val="bg2">
              <a:lumMod val="60000"/>
              <a:lumOff val="40000"/>
              <a:alpha val="4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13" name="Rectangle 12">
            <a:extLst>
              <a:ext uri="{FF2B5EF4-FFF2-40B4-BE49-F238E27FC236}">
                <a16:creationId xmlns:a16="http://schemas.microsoft.com/office/drawing/2014/main" id="{33A00373-A016-1D48-8E2E-136E714D8F5B}"/>
              </a:ext>
            </a:extLst>
          </p:cNvPr>
          <p:cNvSpPr/>
          <p:nvPr/>
        </p:nvSpPr>
        <p:spPr>
          <a:xfrm>
            <a:off x="2230582" y="5392959"/>
            <a:ext cx="5571782" cy="374073"/>
          </a:xfrm>
          <a:prstGeom prst="rect">
            <a:avLst/>
          </a:prstGeom>
          <a:solidFill>
            <a:schemeClr val="bg2">
              <a:lumMod val="60000"/>
              <a:lumOff val="40000"/>
              <a:alpha val="4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109953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half" idx="2"/>
          </p:nvPr>
        </p:nvSpPr>
        <p:spPr/>
        <p:txBody>
          <a:bodyPr/>
          <a:lstStyle/>
          <a:p>
            <a:pPr>
              <a:spcBef>
                <a:spcPts val="0"/>
              </a:spcBef>
              <a:spcAft>
                <a:spcPts val="0"/>
              </a:spcAft>
            </a:pPr>
            <a:r>
              <a:rPr lang="en-US" b="1" dirty="0"/>
              <a:t>Introduction</a:t>
            </a:r>
            <a:endParaRPr lang="en-US" dirty="0"/>
          </a:p>
        </p:txBody>
      </p:sp>
      <p:sp>
        <p:nvSpPr>
          <p:cNvPr id="31" name="Text Placeholder 30"/>
          <p:cNvSpPr>
            <a:spLocks noGrp="1"/>
          </p:cNvSpPr>
          <p:nvPr>
            <p:ph type="body" sz="quarter" idx="11"/>
          </p:nvPr>
        </p:nvSpPr>
        <p:spPr/>
        <p:txBody>
          <a:bodyPr/>
          <a:lstStyle/>
          <a:p>
            <a:r>
              <a:rPr lang="en-US"/>
              <a:t>01</a:t>
            </a:r>
            <a:endParaRPr lang="en-US" dirty="0"/>
          </a:p>
        </p:txBody>
      </p:sp>
      <p:sp>
        <p:nvSpPr>
          <p:cNvPr id="5" name="Text Placeholder 4"/>
          <p:cNvSpPr>
            <a:spLocks noGrp="1"/>
          </p:cNvSpPr>
          <p:nvPr>
            <p:ph type="body" idx="28"/>
          </p:nvPr>
        </p:nvSpPr>
        <p:spPr/>
        <p:txBody>
          <a:bodyPr/>
          <a:lstStyle/>
          <a:p>
            <a:r>
              <a:rPr lang="en-US"/>
              <a:t>table of contents</a:t>
            </a:r>
            <a:endParaRPr lang="en-US" dirty="0"/>
          </a:p>
        </p:txBody>
      </p:sp>
      <p:sp>
        <p:nvSpPr>
          <p:cNvPr id="45" name="Text Placeholder 44"/>
          <p:cNvSpPr>
            <a:spLocks noGrp="1"/>
          </p:cNvSpPr>
          <p:nvPr>
            <p:ph type="body" sz="half" idx="29"/>
          </p:nvPr>
        </p:nvSpPr>
        <p:spPr/>
        <p:txBody>
          <a:bodyPr/>
          <a:lstStyle/>
          <a:p>
            <a:r>
              <a:rPr lang="en-US" b="1" dirty="0"/>
              <a:t>K-means Modeling Approach to GMM</a:t>
            </a:r>
          </a:p>
        </p:txBody>
      </p:sp>
      <p:sp>
        <p:nvSpPr>
          <p:cNvPr id="46" name="Text Placeholder 45"/>
          <p:cNvSpPr>
            <a:spLocks noGrp="1"/>
          </p:cNvSpPr>
          <p:nvPr>
            <p:ph type="body" sz="quarter" idx="30"/>
          </p:nvPr>
        </p:nvSpPr>
        <p:spPr/>
        <p:txBody>
          <a:bodyPr/>
          <a:lstStyle/>
          <a:p>
            <a:r>
              <a:rPr lang="en-US"/>
              <a:t>02</a:t>
            </a:r>
            <a:endParaRPr lang="en-US" dirty="0"/>
          </a:p>
        </p:txBody>
      </p:sp>
      <p:sp>
        <p:nvSpPr>
          <p:cNvPr id="47" name="Text Placeholder 46"/>
          <p:cNvSpPr>
            <a:spLocks noGrp="1"/>
          </p:cNvSpPr>
          <p:nvPr>
            <p:ph type="body" sz="half" idx="31"/>
          </p:nvPr>
        </p:nvSpPr>
        <p:spPr/>
        <p:txBody>
          <a:bodyPr/>
          <a:lstStyle/>
          <a:p>
            <a:r>
              <a:rPr lang="en-US" b="1" dirty="0"/>
              <a:t>Expectation-Maximization Approach to GMM</a:t>
            </a:r>
            <a:endParaRPr lang="en-US" dirty="0"/>
          </a:p>
          <a:p>
            <a:endParaRPr lang="en-US" b="1" u="sng" dirty="0"/>
          </a:p>
        </p:txBody>
      </p:sp>
      <p:sp>
        <p:nvSpPr>
          <p:cNvPr id="48" name="Text Placeholder 47"/>
          <p:cNvSpPr>
            <a:spLocks noGrp="1"/>
          </p:cNvSpPr>
          <p:nvPr>
            <p:ph type="body" sz="quarter" idx="32"/>
          </p:nvPr>
        </p:nvSpPr>
        <p:spPr/>
        <p:txBody>
          <a:bodyPr/>
          <a:lstStyle/>
          <a:p>
            <a:r>
              <a:rPr lang="en-US"/>
              <a:t>03</a:t>
            </a:r>
            <a:endParaRPr lang="en-US" dirty="0"/>
          </a:p>
        </p:txBody>
      </p:sp>
      <p:sp>
        <p:nvSpPr>
          <p:cNvPr id="75" name="Text Placeholder 74"/>
          <p:cNvSpPr>
            <a:spLocks noGrp="1"/>
          </p:cNvSpPr>
          <p:nvPr>
            <p:ph type="body" sz="half" idx="33"/>
          </p:nvPr>
        </p:nvSpPr>
        <p:spPr/>
        <p:txBody>
          <a:bodyPr/>
          <a:lstStyle/>
          <a:p>
            <a:r>
              <a:rPr lang="en-US" b="1" dirty="0"/>
              <a:t>Additional Modeling Choices</a:t>
            </a:r>
            <a:endParaRPr lang="en-US" dirty="0"/>
          </a:p>
          <a:p>
            <a:endParaRPr lang="en-US" b="1" u="sng" dirty="0"/>
          </a:p>
          <a:p>
            <a:endParaRPr lang="en-US" dirty="0"/>
          </a:p>
        </p:txBody>
      </p:sp>
      <p:sp>
        <p:nvSpPr>
          <p:cNvPr id="76" name="Text Placeholder 75"/>
          <p:cNvSpPr>
            <a:spLocks noGrp="1"/>
          </p:cNvSpPr>
          <p:nvPr>
            <p:ph type="body" sz="quarter" idx="34"/>
          </p:nvPr>
        </p:nvSpPr>
        <p:spPr/>
        <p:txBody>
          <a:bodyPr/>
          <a:lstStyle/>
          <a:p>
            <a:r>
              <a:rPr lang="en-US"/>
              <a:t>04</a:t>
            </a:r>
            <a:endParaRPr lang="en-US" dirty="0"/>
          </a:p>
        </p:txBody>
      </p:sp>
      <p:sp>
        <p:nvSpPr>
          <p:cNvPr id="77" name="Text Placeholder 76"/>
          <p:cNvSpPr>
            <a:spLocks noGrp="1"/>
          </p:cNvSpPr>
          <p:nvPr>
            <p:ph type="body" sz="half" idx="35"/>
          </p:nvPr>
        </p:nvSpPr>
        <p:spPr/>
        <p:txBody>
          <a:bodyPr/>
          <a:lstStyle/>
          <a:p>
            <a:r>
              <a:rPr lang="en-US" dirty="0"/>
              <a:t>Maximum Likelihood Classification</a:t>
            </a:r>
          </a:p>
        </p:txBody>
      </p:sp>
      <p:sp>
        <p:nvSpPr>
          <p:cNvPr id="78" name="Text Placeholder 77"/>
          <p:cNvSpPr>
            <a:spLocks noGrp="1"/>
          </p:cNvSpPr>
          <p:nvPr>
            <p:ph type="body" sz="quarter" idx="36"/>
          </p:nvPr>
        </p:nvSpPr>
        <p:spPr/>
        <p:txBody>
          <a:bodyPr/>
          <a:lstStyle/>
          <a:p>
            <a:r>
              <a:rPr lang="en-US"/>
              <a:t>05</a:t>
            </a:r>
            <a:endParaRPr lang="en-US" dirty="0"/>
          </a:p>
        </p:txBody>
      </p:sp>
      <p:sp>
        <p:nvSpPr>
          <p:cNvPr id="79" name="Text Placeholder 78"/>
          <p:cNvSpPr>
            <a:spLocks noGrp="1"/>
          </p:cNvSpPr>
          <p:nvPr>
            <p:ph type="body" sz="half" idx="37"/>
          </p:nvPr>
        </p:nvSpPr>
        <p:spPr/>
        <p:txBody>
          <a:bodyPr/>
          <a:lstStyle/>
          <a:p>
            <a:r>
              <a:rPr lang="en-US" b="1" dirty="0"/>
              <a:t>Conclusion</a:t>
            </a:r>
            <a:endParaRPr lang="en-US" dirty="0"/>
          </a:p>
          <a:p>
            <a:endParaRPr lang="en-US" b="1" u="sng" dirty="0"/>
          </a:p>
          <a:p>
            <a:endParaRPr lang="en-US" dirty="0"/>
          </a:p>
        </p:txBody>
      </p:sp>
      <p:sp>
        <p:nvSpPr>
          <p:cNvPr id="80" name="Text Placeholder 79"/>
          <p:cNvSpPr>
            <a:spLocks noGrp="1"/>
          </p:cNvSpPr>
          <p:nvPr>
            <p:ph type="body" sz="quarter" idx="38"/>
          </p:nvPr>
        </p:nvSpPr>
        <p:spPr/>
        <p:txBody>
          <a:bodyPr/>
          <a:lstStyle/>
          <a:p>
            <a:r>
              <a:rPr lang="en-US"/>
              <a:t>06</a:t>
            </a:r>
            <a:endParaRPr lang="en-US" dirty="0"/>
          </a:p>
        </p:txBody>
      </p:sp>
    </p:spTree>
    <p:extLst>
      <p:ext uri="{BB962C8B-B14F-4D97-AF65-F5344CB8AC3E}">
        <p14:creationId xmlns:p14="http://schemas.microsoft.com/office/powerpoint/2010/main" val="320648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Additional Feature of Gender</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additional model choices</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1667162" y="1931933"/>
            <a:ext cx="5809677" cy="1954581"/>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200" dirty="0">
                <a:solidFill>
                  <a:schemeClr val="accent1">
                    <a:lumMod val="75000"/>
                  </a:schemeClr>
                </a:solidFill>
              </a:rPr>
              <a:t>Although I did not implement this use of the additional feature of gender, I believe that it provides significant information about the original sound signal itself, and therefore the MFCCs. Due to anatomical differences, people of different genders are likely to say the digits differently and at different frequencies. They are also likely to me similar within gender more than across gender. Therefore, the inclusion of gender could provide additional information for the models to train on and have a better understanding of how to describe the data with a distribution. </a:t>
            </a:r>
          </a:p>
        </p:txBody>
      </p:sp>
      <p:sp>
        <p:nvSpPr>
          <p:cNvPr id="21" name="Content Placeholder 7">
            <a:extLst>
              <a:ext uri="{FF2B5EF4-FFF2-40B4-BE49-F238E27FC236}">
                <a16:creationId xmlns:a16="http://schemas.microsoft.com/office/drawing/2014/main" id="{18CBB040-A9E6-6F46-BA5D-1ABF91BDB2FC}"/>
              </a:ext>
            </a:extLst>
          </p:cNvPr>
          <p:cNvSpPr txBox="1">
            <a:spLocks/>
          </p:cNvSpPr>
          <p:nvPr/>
        </p:nvSpPr>
        <p:spPr>
          <a:xfrm>
            <a:off x="2333465" y="4043565"/>
            <a:ext cx="4477070" cy="1570620"/>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sz="1200" b="1" dirty="0"/>
              <a:t>Methodology:</a:t>
            </a:r>
          </a:p>
          <a:p>
            <a:pPr lvl="2">
              <a:spcBef>
                <a:spcPts val="0"/>
              </a:spcBef>
              <a:buNone/>
            </a:pPr>
            <a:r>
              <a:rPr lang="en-US" dirty="0"/>
              <a:t>This would have been done by having an additional feature within the data that classified the frame as one from a male or female, which was information provided in the dataset description. Since this is known information for both the test and train data, we would be able to do this for both, giving the model more information to train on and look for in the test data in the prediction and classification steps.</a:t>
            </a:r>
          </a:p>
        </p:txBody>
      </p:sp>
      <p:sp>
        <p:nvSpPr>
          <p:cNvPr id="22" name="Rectangle 9">
            <a:extLst>
              <a:ext uri="{FF2B5EF4-FFF2-40B4-BE49-F238E27FC236}">
                <a16:creationId xmlns:a16="http://schemas.microsoft.com/office/drawing/2014/main" id="{1872EB05-2F40-2043-A254-5D2A17BB57E6}"/>
              </a:ext>
            </a:extLst>
          </p:cNvPr>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CE9FE492-8899-404E-81B2-FAB92B7D58DF}"/>
              </a:ext>
            </a:extLst>
          </p:cNvPr>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5107F6FC-35BD-444A-A7AB-122DE6D4DB4A}"/>
              </a:ext>
            </a:extLst>
          </p:cNvPr>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CFEAEFF3-0C24-A646-8BF0-143C2C4245DD}"/>
              </a:ext>
            </a:extLst>
          </p:cNvPr>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A1AA6524-F05E-4548-9C6D-EAAD161FFBC1}"/>
              </a:ext>
            </a:extLst>
          </p:cNvPr>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ECFF37CB-37F5-4148-8354-72D9F60ED827}"/>
              </a:ext>
            </a:extLst>
          </p:cNvPr>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a:extLst>
              <a:ext uri="{FF2B5EF4-FFF2-40B4-BE49-F238E27FC236}">
                <a16:creationId xmlns:a16="http://schemas.microsoft.com/office/drawing/2014/main" id="{A28FCC2F-EAD2-3347-8B66-BE3B8F0BD5E7}"/>
              </a:ext>
            </a:extLst>
          </p:cNvPr>
          <p:cNvGrpSpPr/>
          <p:nvPr/>
        </p:nvGrpSpPr>
        <p:grpSpPr>
          <a:xfrm>
            <a:off x="3303156" y="6165890"/>
            <a:ext cx="1229008" cy="119062"/>
            <a:chOff x="685800" y="6165890"/>
            <a:chExt cx="1229008" cy="119062"/>
          </a:xfrm>
        </p:grpSpPr>
        <p:sp>
          <p:nvSpPr>
            <p:cNvPr id="30" name="Rectangle 9">
              <a:extLst>
                <a:ext uri="{FF2B5EF4-FFF2-40B4-BE49-F238E27FC236}">
                  <a16:creationId xmlns:a16="http://schemas.microsoft.com/office/drawing/2014/main" id="{3BD58BCB-31E9-5846-A25D-A65766A3BF37}"/>
                </a:ext>
              </a:extLst>
            </p:cNvPr>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BC37DF97-2B1D-424C-9E24-EC083E31F55F}"/>
                </a:ext>
              </a:extLst>
            </p:cNvPr>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TextBox 43">
            <a:extLst>
              <a:ext uri="{FF2B5EF4-FFF2-40B4-BE49-F238E27FC236}">
                <a16:creationId xmlns:a16="http://schemas.microsoft.com/office/drawing/2014/main" id="{BE5A58C3-FC32-D94B-9347-D6A293CD57A6}"/>
              </a:ext>
            </a:extLst>
          </p:cNvPr>
          <p:cNvSpPr txBox="1"/>
          <p:nvPr/>
        </p:nvSpPr>
        <p:spPr>
          <a:xfrm>
            <a:off x="3303156"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03</a:t>
            </a:r>
          </a:p>
        </p:txBody>
      </p:sp>
    </p:spTree>
    <p:extLst>
      <p:ext uri="{BB962C8B-B14F-4D97-AF65-F5344CB8AC3E}">
        <p14:creationId xmlns:p14="http://schemas.microsoft.com/office/powerpoint/2010/main" val="52906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Utterance Classification Method</a:t>
            </a:r>
          </a:p>
          <a:p>
            <a:pPr lvl="1"/>
            <a:r>
              <a:rPr lang="fr-FR" dirty="0" err="1"/>
              <a:t>With</a:t>
            </a:r>
            <a:r>
              <a:rPr lang="fr-FR" dirty="0"/>
              <a:t> the GMM distributions of </a:t>
            </a:r>
            <a:r>
              <a:rPr lang="fr-FR" dirty="0" err="1"/>
              <a:t>each</a:t>
            </a:r>
            <a:r>
              <a:rPr lang="fr-FR" dirty="0"/>
              <a:t> digit, I </a:t>
            </a:r>
            <a:r>
              <a:rPr lang="fr-FR" dirty="0" err="1"/>
              <a:t>used</a:t>
            </a:r>
            <a:r>
              <a:rPr lang="fr-FR" dirty="0"/>
              <a:t> maximum </a:t>
            </a:r>
            <a:r>
              <a:rPr lang="fr-FR" dirty="0" err="1"/>
              <a:t>likelihood</a:t>
            </a:r>
            <a:r>
              <a:rPr lang="fr-FR" dirty="0"/>
              <a:t> classification to </a:t>
            </a:r>
            <a:r>
              <a:rPr lang="fr-FR" dirty="0" err="1"/>
              <a:t>classify</a:t>
            </a:r>
            <a:r>
              <a:rPr lang="fr-FR" dirty="0"/>
              <a:t> the test data as respective </a:t>
            </a:r>
            <a:r>
              <a:rPr lang="fr-FR" dirty="0" err="1"/>
              <a:t>utterances</a:t>
            </a:r>
            <a:r>
              <a:rPr lang="fr-FR" dirty="0"/>
              <a:t> 0-9 and </a:t>
            </a:r>
            <a:r>
              <a:rPr lang="fr-FR" dirty="0" err="1"/>
              <a:t>analyzed</a:t>
            </a:r>
            <a:r>
              <a:rPr lang="fr-FR" dirty="0"/>
              <a:t> </a:t>
            </a:r>
            <a:r>
              <a:rPr lang="fr-FR" dirty="0" err="1"/>
              <a:t>their</a:t>
            </a:r>
            <a:r>
              <a:rPr lang="fr-FR" dirty="0"/>
              <a:t> classification performances.</a:t>
            </a:r>
          </a:p>
          <a:p>
            <a:endParaRPr lang="en-US" dirty="0"/>
          </a:p>
        </p:txBody>
      </p:sp>
      <p:sp>
        <p:nvSpPr>
          <p:cNvPr id="4" name="Text Placeholder 3"/>
          <p:cNvSpPr>
            <a:spLocks noGrp="1"/>
          </p:cNvSpPr>
          <p:nvPr>
            <p:ph type="body" sz="quarter" idx="11"/>
          </p:nvPr>
        </p:nvSpPr>
        <p:spPr>
          <a:xfrm>
            <a:off x="336948" y="2741337"/>
            <a:ext cx="5278582" cy="2946231"/>
          </a:xfrm>
        </p:spPr>
        <p:txBody>
          <a:bodyPr/>
          <a:lstStyle/>
          <a:p>
            <a:r>
              <a:rPr lang="en-US" sz="7200" dirty="0"/>
              <a:t>maximum likelihood classification</a:t>
            </a:r>
          </a:p>
        </p:txBody>
      </p:sp>
    </p:spTree>
    <p:extLst>
      <p:ext uri="{BB962C8B-B14F-4D97-AF65-F5344CB8AC3E}">
        <p14:creationId xmlns:p14="http://schemas.microsoft.com/office/powerpoint/2010/main" val="313588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Overview of Calculations and Concepts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maximum likelihood classification</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2222990" y="1750138"/>
            <a:ext cx="4698020" cy="2877157"/>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b="1" dirty="0">
                <a:solidFill>
                  <a:schemeClr val="accent1">
                    <a:lumMod val="75000"/>
                  </a:schemeClr>
                </a:solidFill>
              </a:rPr>
              <a:t>Likelihood</a:t>
            </a:r>
            <a:r>
              <a:rPr lang="en-US" sz="1100" b="1" i="1" dirty="0">
                <a:solidFill>
                  <a:schemeClr val="accent1">
                    <a:lumMod val="75000"/>
                  </a:schemeClr>
                </a:solidFill>
              </a:rPr>
              <a:t> </a:t>
            </a:r>
            <a:r>
              <a:rPr lang="en-US" sz="1100" dirty="0">
                <a:solidFill>
                  <a:schemeClr val="accent1">
                    <a:lumMod val="75000"/>
                  </a:schemeClr>
                </a:solidFill>
              </a:rPr>
              <a:t>is the calculation of the probability or how likely the data is given a set of parameters. The maximization of this likelihood and the parameters of this maximized likelihood can be used to describe the distribution of the data at hand. </a:t>
            </a:r>
          </a:p>
          <a:p>
            <a:endParaRPr lang="en-US" sz="1100" dirty="0">
              <a:solidFill>
                <a:schemeClr val="accent1">
                  <a:lumMod val="75000"/>
                </a:schemeClr>
              </a:solidFill>
            </a:endParaRPr>
          </a:p>
          <a:p>
            <a:endParaRPr lang="en-US" sz="1100" b="1" dirty="0">
              <a:solidFill>
                <a:schemeClr val="accent1">
                  <a:lumMod val="75000"/>
                </a:schemeClr>
              </a:solidFill>
            </a:endParaRPr>
          </a:p>
          <a:p>
            <a:endParaRPr lang="en-US" sz="1100" b="1" dirty="0">
              <a:solidFill>
                <a:schemeClr val="accent1">
                  <a:lumMod val="75000"/>
                </a:schemeClr>
              </a:solidFill>
            </a:endParaRPr>
          </a:p>
          <a:p>
            <a:r>
              <a:rPr lang="en-US" sz="1100" dirty="0">
                <a:solidFill>
                  <a:schemeClr val="accent1">
                    <a:lumMod val="75000"/>
                  </a:schemeClr>
                </a:solidFill>
              </a:rPr>
              <a:t>This can be used in classification since we have a set of different parameters, each representing a GMM of a digit 0-9. We can see the likelihood of the distribution being a representation of each of the test datasets, and the one with the greatest log likelihood would be the closest distribution representation to that dataset. This would then be the prediction for classification of this digit. </a:t>
            </a:r>
          </a:p>
        </p:txBody>
      </p:sp>
      <p:pic>
        <p:nvPicPr>
          <p:cNvPr id="3" name="Picture 2">
            <a:extLst>
              <a:ext uri="{FF2B5EF4-FFF2-40B4-BE49-F238E27FC236}">
                <a16:creationId xmlns:a16="http://schemas.microsoft.com/office/drawing/2014/main" id="{0C5D45EA-919F-164B-815B-93611E745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54" y="2887971"/>
            <a:ext cx="3090690" cy="250780"/>
          </a:xfrm>
          <a:prstGeom prst="rect">
            <a:avLst/>
          </a:prstGeom>
        </p:spPr>
      </p:pic>
      <p:sp>
        <p:nvSpPr>
          <p:cNvPr id="23" name="Content Placeholder 8">
            <a:extLst>
              <a:ext uri="{FF2B5EF4-FFF2-40B4-BE49-F238E27FC236}">
                <a16:creationId xmlns:a16="http://schemas.microsoft.com/office/drawing/2014/main" id="{19EB72CA-8A07-C040-BCA5-2D905F9A91A6}"/>
              </a:ext>
            </a:extLst>
          </p:cNvPr>
          <p:cNvSpPr>
            <a:spLocks noGrp="1"/>
          </p:cNvSpPr>
          <p:nvPr>
            <p:ph type="body" sz="quarter" idx="14"/>
          </p:nvPr>
        </p:nvSpPr>
        <p:spPr>
          <a:xfrm>
            <a:off x="685799" y="6672923"/>
            <a:ext cx="5029200" cy="134332"/>
          </a:xfrm>
        </p:spPr>
        <p:txBody>
          <a:bodyPr/>
          <a:lstStyle/>
          <a:p>
            <a:r>
              <a:rPr lang="en-US" dirty="0"/>
              <a:t>12. Ari, </a:t>
            </a:r>
            <a:r>
              <a:rPr lang="en-US" dirty="0" err="1"/>
              <a:t>Caglar</a:t>
            </a:r>
            <a:r>
              <a:rPr lang="en-US" dirty="0"/>
              <a:t>. “Maximum Likelihood Estimation of Gaussian Mixture Models Using Stochastic Search.”</a:t>
            </a:r>
          </a:p>
        </p:txBody>
      </p:sp>
      <p:sp>
        <p:nvSpPr>
          <p:cNvPr id="24" name="Content Placeholder 7">
            <a:extLst>
              <a:ext uri="{FF2B5EF4-FFF2-40B4-BE49-F238E27FC236}">
                <a16:creationId xmlns:a16="http://schemas.microsoft.com/office/drawing/2014/main" id="{B862526B-B90C-AC42-8031-EA262C2ED778}"/>
              </a:ext>
            </a:extLst>
          </p:cNvPr>
          <p:cNvSpPr txBox="1">
            <a:spLocks/>
          </p:cNvSpPr>
          <p:nvPr/>
        </p:nvSpPr>
        <p:spPr>
          <a:xfrm>
            <a:off x="1894276" y="4825227"/>
            <a:ext cx="5355446" cy="1620983"/>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sz="1200" b="1" dirty="0"/>
              <a:t>Conceptual Breakdown:</a:t>
            </a:r>
          </a:p>
          <a:p>
            <a:pPr lvl="2">
              <a:spcAft>
                <a:spcPts val="300"/>
              </a:spcAft>
              <a:buNone/>
            </a:pPr>
            <a:r>
              <a:rPr lang="en-US" sz="1200" dirty="0"/>
              <a:t>Since the GMM is a mixture of Gaussians that hold different weights to the total distribution of the data, we must look at each Gaussian and its likelihood separately for each data point. Therefore, if you look at the likelihood calculation above, we are taking the sum of the weighted likelihoods for each Gaussian for all of the data. </a:t>
            </a:r>
          </a:p>
        </p:txBody>
      </p:sp>
    </p:spTree>
    <p:extLst>
      <p:ext uri="{BB962C8B-B14F-4D97-AF65-F5344CB8AC3E}">
        <p14:creationId xmlns:p14="http://schemas.microsoft.com/office/powerpoint/2010/main" val="180051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Application of Maximum Likelihood Classification</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maximum likelihood classification</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374592" y="3338944"/>
            <a:ext cx="4097663" cy="1954581"/>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b="1" dirty="0">
                <a:solidFill>
                  <a:schemeClr val="accent1">
                    <a:lumMod val="75000"/>
                  </a:schemeClr>
                </a:solidFill>
              </a:rPr>
              <a:t>EM Approach Likelihood Calculation</a:t>
            </a:r>
            <a:r>
              <a:rPr lang="en-US" sz="1100" dirty="0">
                <a:solidFill>
                  <a:schemeClr val="accent1">
                    <a:lumMod val="75000"/>
                  </a:schemeClr>
                </a:solidFill>
              </a:rPr>
              <a:t>: </a:t>
            </a:r>
          </a:p>
          <a:p>
            <a:pPr>
              <a:spcBef>
                <a:spcPts val="600"/>
              </a:spcBef>
            </a:pPr>
            <a:r>
              <a:rPr lang="en-US" sz="1100" dirty="0">
                <a:solidFill>
                  <a:schemeClr val="accent1">
                    <a:lumMod val="75000"/>
                  </a:schemeClr>
                </a:solidFill>
              </a:rPr>
              <a:t>With the use of the Python package </a:t>
            </a:r>
            <a:r>
              <a:rPr lang="en-US" sz="1100" i="1" dirty="0" err="1">
                <a:solidFill>
                  <a:schemeClr val="accent1">
                    <a:lumMod val="75000"/>
                  </a:schemeClr>
                </a:solidFill>
              </a:rPr>
              <a:t>sklearn.mixture.GaussianMixture</a:t>
            </a:r>
            <a:r>
              <a:rPr lang="en-US" sz="1100" dirty="0">
                <a:solidFill>
                  <a:schemeClr val="accent1">
                    <a:lumMod val="75000"/>
                  </a:schemeClr>
                </a:solidFill>
              </a:rPr>
              <a:t>, I was able to simple use the scoring method built in (</a:t>
            </a:r>
            <a:r>
              <a:rPr lang="en-US" sz="1100" i="1" dirty="0" err="1">
                <a:solidFill>
                  <a:schemeClr val="accent1">
                    <a:lumMod val="75000"/>
                  </a:schemeClr>
                </a:solidFill>
              </a:rPr>
              <a:t>gmm.score</a:t>
            </a:r>
            <a:r>
              <a:rPr lang="en-US" sz="1100" i="1" dirty="0">
                <a:solidFill>
                  <a:schemeClr val="accent1">
                    <a:lumMod val="75000"/>
                  </a:schemeClr>
                </a:solidFill>
              </a:rPr>
              <a:t>(</a:t>
            </a:r>
            <a:r>
              <a:rPr lang="en-US" sz="1100" i="1" dirty="0" err="1">
                <a:solidFill>
                  <a:schemeClr val="accent1">
                    <a:lumMod val="75000"/>
                  </a:schemeClr>
                </a:solidFill>
              </a:rPr>
              <a:t>test_data</a:t>
            </a:r>
            <a:r>
              <a:rPr lang="en-US" sz="1100" i="1" dirty="0">
                <a:solidFill>
                  <a:schemeClr val="accent1">
                    <a:lumMod val="75000"/>
                  </a:schemeClr>
                </a:solidFill>
              </a:rPr>
              <a:t>)</a:t>
            </a:r>
            <a:r>
              <a:rPr lang="en-US" sz="1100" dirty="0">
                <a:solidFill>
                  <a:schemeClr val="accent1">
                    <a:lumMod val="75000"/>
                  </a:schemeClr>
                </a:solidFill>
              </a:rPr>
              <a:t>). This is a calculation of the log likelihood, therefore, in using this value for classification, we must take the exponential of the value to get the likelihood value. </a:t>
            </a:r>
            <a:endParaRPr lang="en-US" sz="1100" i="1" dirty="0">
              <a:solidFill>
                <a:schemeClr val="accent1">
                  <a:lumMod val="75000"/>
                </a:schemeClr>
              </a:solidFill>
            </a:endParaRPr>
          </a:p>
        </p:txBody>
      </p:sp>
      <p:sp>
        <p:nvSpPr>
          <p:cNvPr id="21" name="Content Placeholder 15">
            <a:extLst>
              <a:ext uri="{FF2B5EF4-FFF2-40B4-BE49-F238E27FC236}">
                <a16:creationId xmlns:a16="http://schemas.microsoft.com/office/drawing/2014/main" id="{B798FA0B-9D76-8745-B565-5A789F171990}"/>
              </a:ext>
            </a:extLst>
          </p:cNvPr>
          <p:cNvSpPr txBox="1">
            <a:spLocks/>
          </p:cNvSpPr>
          <p:nvPr/>
        </p:nvSpPr>
        <p:spPr>
          <a:xfrm>
            <a:off x="685798" y="2047164"/>
            <a:ext cx="7772400" cy="1097818"/>
          </a:xfrm>
          <a:prstGeom prst="rect">
            <a:avLst/>
          </a:prstGeom>
          <a:ln>
            <a:solidFill>
              <a:schemeClr val="accent1"/>
            </a:solidFill>
          </a:ln>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spcBef>
                <a:spcPts val="0"/>
              </a:spcBef>
              <a:spcAft>
                <a:spcPts val="0"/>
              </a:spcAft>
            </a:pPr>
            <a:endParaRPr lang="en-US" sz="500" b="1" u="sng" dirty="0"/>
          </a:p>
          <a:p>
            <a:pPr algn="ctr">
              <a:spcBef>
                <a:spcPts val="0"/>
              </a:spcBef>
              <a:spcAft>
                <a:spcPts val="600"/>
              </a:spcAft>
            </a:pPr>
            <a:r>
              <a:rPr lang="en-US" sz="1200" b="1" u="sng" dirty="0"/>
              <a:t>Steps</a:t>
            </a:r>
            <a:r>
              <a:rPr lang="en-US" sz="1200" b="1" dirty="0"/>
              <a:t>:</a:t>
            </a:r>
          </a:p>
          <a:p>
            <a:pPr algn="ctr">
              <a:spcBef>
                <a:spcPts val="0"/>
              </a:spcBef>
              <a:spcAft>
                <a:spcPts val="600"/>
              </a:spcAft>
            </a:pPr>
            <a:r>
              <a:rPr lang="en-US" sz="1200" dirty="0"/>
              <a:t>1. Go through all of the GMM distributions for each of the digits and calculate likelihood for each.</a:t>
            </a:r>
          </a:p>
          <a:p>
            <a:pPr algn="ctr">
              <a:spcBef>
                <a:spcPts val="0"/>
              </a:spcBef>
              <a:spcAft>
                <a:spcPts val="600"/>
              </a:spcAft>
            </a:pPr>
            <a:r>
              <a:rPr lang="en-US" sz="1200" dirty="0"/>
              <a:t>2. Classify the dataset as the digit represented by the GMM with the maximum likelihood</a:t>
            </a:r>
          </a:p>
        </p:txBody>
      </p:sp>
      <p:sp>
        <p:nvSpPr>
          <p:cNvPr id="22" name="Rectangle 21">
            <a:extLst>
              <a:ext uri="{FF2B5EF4-FFF2-40B4-BE49-F238E27FC236}">
                <a16:creationId xmlns:a16="http://schemas.microsoft.com/office/drawing/2014/main" id="{8996BF7A-2C49-BA4A-83D2-5CA743C2AA37}"/>
              </a:ext>
            </a:extLst>
          </p:cNvPr>
          <p:cNvSpPr/>
          <p:nvPr/>
        </p:nvSpPr>
        <p:spPr>
          <a:xfrm>
            <a:off x="4671747" y="3338944"/>
            <a:ext cx="4097663" cy="1954581"/>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b="1" dirty="0">
                <a:solidFill>
                  <a:schemeClr val="accent1">
                    <a:lumMod val="75000"/>
                  </a:schemeClr>
                </a:solidFill>
              </a:rPr>
              <a:t>K-means Approach Likelihood Calculation</a:t>
            </a:r>
            <a:r>
              <a:rPr lang="en-US" sz="1100" dirty="0">
                <a:solidFill>
                  <a:schemeClr val="accent1">
                    <a:lumMod val="75000"/>
                  </a:schemeClr>
                </a:solidFill>
              </a:rPr>
              <a:t>: </a:t>
            </a:r>
          </a:p>
          <a:p>
            <a:pPr>
              <a:spcBef>
                <a:spcPts val="600"/>
              </a:spcBef>
            </a:pPr>
            <a:r>
              <a:rPr lang="en-US" sz="1100" dirty="0">
                <a:solidFill>
                  <a:schemeClr val="accent1">
                    <a:lumMod val="75000"/>
                  </a:schemeClr>
                </a:solidFill>
              </a:rPr>
              <a:t>Because I did not use a package, I manually did the calculations for the likelihood for the GMM distributions defined from the k-means clustering approach. From the clustering, I obtained the means and covariance matrices to calculate the probability of each of the frames in the data, multiplied that by the weights, then took the sum. I did this over all the Gaussians in the GMM, taking the log of the likelihood for each Gaussian and summing them.</a:t>
            </a:r>
          </a:p>
        </p:txBody>
      </p:sp>
      <p:sp>
        <p:nvSpPr>
          <p:cNvPr id="23" name="Content Placeholder 15">
            <a:extLst>
              <a:ext uri="{FF2B5EF4-FFF2-40B4-BE49-F238E27FC236}">
                <a16:creationId xmlns:a16="http://schemas.microsoft.com/office/drawing/2014/main" id="{9336AAE6-75D4-AD4E-8786-339174294BA9}"/>
              </a:ext>
            </a:extLst>
          </p:cNvPr>
          <p:cNvSpPr txBox="1">
            <a:spLocks/>
          </p:cNvSpPr>
          <p:nvPr/>
        </p:nvSpPr>
        <p:spPr>
          <a:xfrm>
            <a:off x="685798" y="5487487"/>
            <a:ext cx="7772400" cy="1097818"/>
          </a:xfrm>
          <a:prstGeom prst="rect">
            <a:avLst/>
          </a:prstGeom>
          <a:ln>
            <a:solidFill>
              <a:schemeClr val="accent1"/>
            </a:solidFill>
          </a:ln>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spcBef>
                <a:spcPts val="0"/>
              </a:spcBef>
              <a:spcAft>
                <a:spcPts val="0"/>
              </a:spcAft>
            </a:pPr>
            <a:endParaRPr lang="en-US" sz="500" b="1" u="sng" dirty="0"/>
          </a:p>
          <a:p>
            <a:pPr algn="ctr">
              <a:spcBef>
                <a:spcPts val="0"/>
              </a:spcBef>
              <a:spcAft>
                <a:spcPts val="600"/>
              </a:spcAft>
            </a:pPr>
            <a:r>
              <a:rPr lang="en-US" sz="1200" b="1" dirty="0"/>
              <a:t>In this step, the main difficult aspect was proper manual calculation of the likelihood to be maximized for the k-means approach. However, because the logic was the same as that of the scoring function of GMM, I was able to cross-check the manual calculations with the actual score to ensure that the implementation of the likelihood calculation was correct. </a:t>
            </a:r>
            <a:endParaRPr lang="en-US" sz="1200" dirty="0"/>
          </a:p>
        </p:txBody>
      </p:sp>
    </p:spTree>
    <p:extLst>
      <p:ext uri="{BB962C8B-B14F-4D97-AF65-F5344CB8AC3E}">
        <p14:creationId xmlns:p14="http://schemas.microsoft.com/office/powerpoint/2010/main" val="302302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K-Means Approach Classification Performance</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maximum likelihood classification</a:t>
            </a:r>
            <a:endParaRPr lang="en-US" dirty="0">
              <a:solidFill>
                <a:schemeClr val="accent3"/>
              </a:solidFill>
            </a:endParaRPr>
          </a:p>
        </p:txBody>
      </p:sp>
      <p:pic>
        <p:nvPicPr>
          <p:cNvPr id="7" name="Content Placeholder 6" descr="A picture containing graphical user interface&#10;&#10;Description automatically generated">
            <a:extLst>
              <a:ext uri="{FF2B5EF4-FFF2-40B4-BE49-F238E27FC236}">
                <a16:creationId xmlns:a16="http://schemas.microsoft.com/office/drawing/2014/main" id="{7A9016AE-35A2-6642-8995-F825A8844D72}"/>
              </a:ext>
            </a:extLst>
          </p:cNvPr>
          <p:cNvPicPr>
            <a:picLocks noGrp="1" noChangeAspect="1"/>
          </p:cNvPicPr>
          <p:nvPr>
            <p:ph sz="quarter" idx="15"/>
          </p:nvPr>
        </p:nvPicPr>
        <p:blipFill rotWithShape="1">
          <a:blip r:embed="rId3">
            <a:extLst>
              <a:ext uri="{28A0092B-C50C-407E-A947-70E740481C1C}">
                <a14:useLocalDpi xmlns:a14="http://schemas.microsoft.com/office/drawing/2010/main" val="0"/>
              </a:ext>
            </a:extLst>
          </a:blip>
          <a:srcRect l="14565" r="10529"/>
          <a:stretch/>
        </p:blipFill>
        <p:spPr>
          <a:xfrm>
            <a:off x="5147950" y="1631968"/>
            <a:ext cx="3891330" cy="3463282"/>
          </a:xfrm>
        </p:spPr>
      </p:pic>
      <p:graphicFrame>
        <p:nvGraphicFramePr>
          <p:cNvPr id="24" name="Table 9">
            <a:extLst>
              <a:ext uri="{FF2B5EF4-FFF2-40B4-BE49-F238E27FC236}">
                <a16:creationId xmlns:a16="http://schemas.microsoft.com/office/drawing/2014/main" id="{CA438474-C3D5-FC4B-BC67-47A6F95DCB49}"/>
              </a:ext>
            </a:extLst>
          </p:cNvPr>
          <p:cNvGraphicFramePr>
            <a:graphicFrameLocks noGrp="1"/>
          </p:cNvGraphicFramePr>
          <p:nvPr>
            <p:extLst>
              <p:ext uri="{D42A27DB-BD31-4B8C-83A1-F6EECF244321}">
                <p14:modId xmlns:p14="http://schemas.microsoft.com/office/powerpoint/2010/main" val="3940903408"/>
              </p:ext>
            </p:extLst>
          </p:nvPr>
        </p:nvGraphicFramePr>
        <p:xfrm>
          <a:off x="2549986" y="5425730"/>
          <a:ext cx="6441365" cy="972496"/>
        </p:xfrm>
        <a:graphic>
          <a:graphicData uri="http://schemas.openxmlformats.org/drawingml/2006/table">
            <a:tbl>
              <a:tblPr firstRow="1" bandRow="1">
                <a:tableStyleId>{5C22544A-7EE6-4342-B048-85BDC9FD1C3A}</a:tableStyleId>
              </a:tblPr>
              <a:tblGrid>
                <a:gridCol w="878205">
                  <a:extLst>
                    <a:ext uri="{9D8B030D-6E8A-4147-A177-3AD203B41FA5}">
                      <a16:colId xmlns:a16="http://schemas.microsoft.com/office/drawing/2014/main" val="2737231993"/>
                    </a:ext>
                  </a:extLst>
                </a:gridCol>
                <a:gridCol w="556316">
                  <a:extLst>
                    <a:ext uri="{9D8B030D-6E8A-4147-A177-3AD203B41FA5}">
                      <a16:colId xmlns:a16="http://schemas.microsoft.com/office/drawing/2014/main" val="713129509"/>
                    </a:ext>
                  </a:extLst>
                </a:gridCol>
                <a:gridCol w="556316">
                  <a:extLst>
                    <a:ext uri="{9D8B030D-6E8A-4147-A177-3AD203B41FA5}">
                      <a16:colId xmlns:a16="http://schemas.microsoft.com/office/drawing/2014/main" val="2602452928"/>
                    </a:ext>
                  </a:extLst>
                </a:gridCol>
                <a:gridCol w="556316">
                  <a:extLst>
                    <a:ext uri="{9D8B030D-6E8A-4147-A177-3AD203B41FA5}">
                      <a16:colId xmlns:a16="http://schemas.microsoft.com/office/drawing/2014/main" val="1244859491"/>
                    </a:ext>
                  </a:extLst>
                </a:gridCol>
                <a:gridCol w="556316">
                  <a:extLst>
                    <a:ext uri="{9D8B030D-6E8A-4147-A177-3AD203B41FA5}">
                      <a16:colId xmlns:a16="http://schemas.microsoft.com/office/drawing/2014/main" val="840759766"/>
                    </a:ext>
                  </a:extLst>
                </a:gridCol>
                <a:gridCol w="556316">
                  <a:extLst>
                    <a:ext uri="{9D8B030D-6E8A-4147-A177-3AD203B41FA5}">
                      <a16:colId xmlns:a16="http://schemas.microsoft.com/office/drawing/2014/main" val="618962945"/>
                    </a:ext>
                  </a:extLst>
                </a:gridCol>
                <a:gridCol w="556316">
                  <a:extLst>
                    <a:ext uri="{9D8B030D-6E8A-4147-A177-3AD203B41FA5}">
                      <a16:colId xmlns:a16="http://schemas.microsoft.com/office/drawing/2014/main" val="702782341"/>
                    </a:ext>
                  </a:extLst>
                </a:gridCol>
                <a:gridCol w="556316">
                  <a:extLst>
                    <a:ext uri="{9D8B030D-6E8A-4147-A177-3AD203B41FA5}">
                      <a16:colId xmlns:a16="http://schemas.microsoft.com/office/drawing/2014/main" val="1643240535"/>
                    </a:ext>
                  </a:extLst>
                </a:gridCol>
                <a:gridCol w="556316">
                  <a:extLst>
                    <a:ext uri="{9D8B030D-6E8A-4147-A177-3AD203B41FA5}">
                      <a16:colId xmlns:a16="http://schemas.microsoft.com/office/drawing/2014/main" val="979546284"/>
                    </a:ext>
                  </a:extLst>
                </a:gridCol>
                <a:gridCol w="556316">
                  <a:extLst>
                    <a:ext uri="{9D8B030D-6E8A-4147-A177-3AD203B41FA5}">
                      <a16:colId xmlns:a16="http://schemas.microsoft.com/office/drawing/2014/main" val="1014816822"/>
                    </a:ext>
                  </a:extLst>
                </a:gridCol>
                <a:gridCol w="556316">
                  <a:extLst>
                    <a:ext uri="{9D8B030D-6E8A-4147-A177-3AD203B41FA5}">
                      <a16:colId xmlns:a16="http://schemas.microsoft.com/office/drawing/2014/main" val="3962137145"/>
                    </a:ext>
                  </a:extLst>
                </a:gridCol>
              </a:tblGrid>
              <a:tr h="293247">
                <a:tc>
                  <a:txBody>
                    <a:bodyPr/>
                    <a:lstStyle/>
                    <a:p>
                      <a:endParaRPr lang="en-US" sz="1100" dirty="0"/>
                    </a:p>
                  </a:txBody>
                  <a:tcPr/>
                </a:tc>
                <a:tc gridSpan="10">
                  <a:txBody>
                    <a:bodyPr/>
                    <a:lstStyle/>
                    <a:p>
                      <a:pPr algn="ctr"/>
                      <a:r>
                        <a:rPr lang="en-US" sz="1100" dirty="0"/>
                        <a:t>Digits</a:t>
                      </a:r>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extLst>
                  <a:ext uri="{0D108BD9-81ED-4DB2-BD59-A6C34878D82A}">
                    <a16:rowId xmlns:a16="http://schemas.microsoft.com/office/drawing/2014/main" val="4276483903"/>
                  </a:ext>
                </a:extLst>
              </a:tr>
              <a:tr h="293247">
                <a:tc>
                  <a:txBody>
                    <a:bodyPr/>
                    <a:lstStyle/>
                    <a:p>
                      <a:endParaRPr lang="en-US" sz="1100" dirty="0"/>
                    </a:p>
                  </a:txBody>
                  <a:tcPr/>
                </a:tc>
                <a:tc>
                  <a:txBody>
                    <a:bodyPr/>
                    <a:lstStyle/>
                    <a:p>
                      <a:pPr algn="ctr"/>
                      <a:r>
                        <a:rPr lang="en-US" sz="1100" dirty="0"/>
                        <a:t>0</a:t>
                      </a:r>
                    </a:p>
                  </a:txBody>
                  <a:tcPr/>
                </a:tc>
                <a:tc>
                  <a:txBody>
                    <a:bodyPr/>
                    <a:lstStyle/>
                    <a:p>
                      <a:pPr algn="ctr"/>
                      <a:r>
                        <a:rPr lang="en-US" sz="1100" dirty="0"/>
                        <a:t>1</a:t>
                      </a:r>
                    </a:p>
                  </a:txBody>
                  <a:tcPr/>
                </a:tc>
                <a:tc>
                  <a:txBody>
                    <a:bodyPr/>
                    <a:lstStyle/>
                    <a:p>
                      <a:pPr algn="ctr"/>
                      <a:r>
                        <a:rPr lang="en-US" sz="1100" dirty="0"/>
                        <a:t>2</a:t>
                      </a:r>
                    </a:p>
                  </a:txBody>
                  <a:tcPr/>
                </a:tc>
                <a:tc>
                  <a:txBody>
                    <a:bodyPr/>
                    <a:lstStyle/>
                    <a:p>
                      <a:pPr algn="ctr"/>
                      <a:r>
                        <a:rPr lang="en-US" sz="1100" dirty="0"/>
                        <a:t>3</a:t>
                      </a:r>
                    </a:p>
                  </a:txBody>
                  <a:tcPr/>
                </a:tc>
                <a:tc>
                  <a:txBody>
                    <a:bodyPr/>
                    <a:lstStyle/>
                    <a:p>
                      <a:pPr algn="ctr"/>
                      <a:r>
                        <a:rPr lang="en-US" sz="1100" dirty="0"/>
                        <a:t>4</a:t>
                      </a:r>
                    </a:p>
                  </a:txBody>
                  <a:tcPr/>
                </a:tc>
                <a:tc>
                  <a:txBody>
                    <a:bodyPr/>
                    <a:lstStyle/>
                    <a:p>
                      <a:pPr algn="ctr"/>
                      <a:r>
                        <a:rPr lang="en-US" sz="1100" dirty="0"/>
                        <a:t>5</a:t>
                      </a:r>
                    </a:p>
                  </a:txBody>
                  <a:tcPr/>
                </a:tc>
                <a:tc>
                  <a:txBody>
                    <a:bodyPr/>
                    <a:lstStyle/>
                    <a:p>
                      <a:pPr algn="ctr"/>
                      <a:r>
                        <a:rPr lang="en-US" sz="1100" dirty="0"/>
                        <a:t>6</a:t>
                      </a:r>
                    </a:p>
                  </a:txBody>
                  <a:tcPr/>
                </a:tc>
                <a:tc>
                  <a:txBody>
                    <a:bodyPr/>
                    <a:lstStyle/>
                    <a:p>
                      <a:pPr algn="ctr"/>
                      <a:r>
                        <a:rPr lang="en-US" sz="1100" dirty="0"/>
                        <a:t>7</a:t>
                      </a:r>
                    </a:p>
                  </a:txBody>
                  <a:tcPr/>
                </a:tc>
                <a:tc>
                  <a:txBody>
                    <a:bodyPr/>
                    <a:lstStyle/>
                    <a:p>
                      <a:pPr algn="ctr"/>
                      <a:r>
                        <a:rPr lang="en-US" sz="1100" dirty="0"/>
                        <a:t>8</a:t>
                      </a:r>
                    </a:p>
                  </a:txBody>
                  <a:tcPr/>
                </a:tc>
                <a:tc>
                  <a:txBody>
                    <a:bodyPr/>
                    <a:lstStyle/>
                    <a:p>
                      <a:pPr algn="ctr"/>
                      <a:r>
                        <a:rPr lang="en-US" sz="1100" dirty="0"/>
                        <a:t>9</a:t>
                      </a:r>
                    </a:p>
                  </a:txBody>
                  <a:tcPr/>
                </a:tc>
                <a:extLst>
                  <a:ext uri="{0D108BD9-81ED-4DB2-BD59-A6C34878D82A}">
                    <a16:rowId xmlns:a16="http://schemas.microsoft.com/office/drawing/2014/main" val="3406617400"/>
                  </a:ext>
                </a:extLst>
              </a:tr>
              <a:tr h="386002">
                <a:tc>
                  <a:txBody>
                    <a:bodyPr/>
                    <a:lstStyle/>
                    <a:p>
                      <a:r>
                        <a:rPr lang="en-US" sz="1100" dirty="0"/>
                        <a:t>% accuracy</a:t>
                      </a:r>
                    </a:p>
                  </a:txBody>
                  <a:tcPr/>
                </a:tc>
                <a:tc>
                  <a:txBody>
                    <a:bodyPr/>
                    <a:lstStyle/>
                    <a:p>
                      <a:r>
                        <a:rPr lang="en-US" sz="1100" dirty="0"/>
                        <a:t>0.905</a:t>
                      </a:r>
                    </a:p>
                  </a:txBody>
                  <a:tcPr/>
                </a:tc>
                <a:tc>
                  <a:txBody>
                    <a:bodyPr/>
                    <a:lstStyle/>
                    <a:p>
                      <a:r>
                        <a:rPr lang="en-US" sz="1100" dirty="0"/>
                        <a:t>0.950</a:t>
                      </a:r>
                    </a:p>
                  </a:txBody>
                  <a:tcPr/>
                </a:tc>
                <a:tc>
                  <a:txBody>
                    <a:bodyPr/>
                    <a:lstStyle/>
                    <a:p>
                      <a:r>
                        <a:rPr lang="en-US" sz="1100" dirty="0"/>
                        <a:t>0.709</a:t>
                      </a:r>
                    </a:p>
                  </a:txBody>
                  <a:tcPr/>
                </a:tc>
                <a:tc>
                  <a:txBody>
                    <a:bodyPr/>
                    <a:lstStyle/>
                    <a:p>
                      <a:r>
                        <a:rPr lang="en-US" sz="1100" dirty="0"/>
                        <a:t>0.836</a:t>
                      </a:r>
                    </a:p>
                  </a:txBody>
                  <a:tcPr/>
                </a:tc>
                <a:tc>
                  <a:txBody>
                    <a:bodyPr/>
                    <a:lstStyle/>
                    <a:p>
                      <a:r>
                        <a:rPr lang="en-US" sz="1100" dirty="0"/>
                        <a:t>0.864</a:t>
                      </a:r>
                    </a:p>
                  </a:txBody>
                  <a:tcPr/>
                </a:tc>
                <a:tc>
                  <a:txBody>
                    <a:bodyPr/>
                    <a:lstStyle/>
                    <a:p>
                      <a:r>
                        <a:rPr lang="en-US" sz="1100" dirty="0"/>
                        <a:t>0.864</a:t>
                      </a:r>
                    </a:p>
                  </a:txBody>
                  <a:tcPr/>
                </a:tc>
                <a:tc>
                  <a:txBody>
                    <a:bodyPr/>
                    <a:lstStyle/>
                    <a:p>
                      <a:r>
                        <a:rPr lang="en-US" sz="1100" dirty="0"/>
                        <a:t>0.945</a:t>
                      </a:r>
                    </a:p>
                  </a:txBody>
                  <a:tcPr/>
                </a:tc>
                <a:tc>
                  <a:txBody>
                    <a:bodyPr/>
                    <a:lstStyle/>
                    <a:p>
                      <a:r>
                        <a:rPr lang="en-US" sz="1100" dirty="0"/>
                        <a:t>0.809</a:t>
                      </a:r>
                    </a:p>
                  </a:txBody>
                  <a:tcPr/>
                </a:tc>
                <a:tc>
                  <a:txBody>
                    <a:bodyPr/>
                    <a:lstStyle/>
                    <a:p>
                      <a:r>
                        <a:rPr lang="en-US" sz="1100" dirty="0"/>
                        <a:t>0.832</a:t>
                      </a:r>
                    </a:p>
                  </a:txBody>
                  <a:tcPr/>
                </a:tc>
                <a:tc>
                  <a:txBody>
                    <a:bodyPr/>
                    <a:lstStyle/>
                    <a:p>
                      <a:r>
                        <a:rPr lang="en-US" sz="1100" dirty="0"/>
                        <a:t>0.873</a:t>
                      </a:r>
                    </a:p>
                  </a:txBody>
                  <a:tcPr/>
                </a:tc>
                <a:extLst>
                  <a:ext uri="{0D108BD9-81ED-4DB2-BD59-A6C34878D82A}">
                    <a16:rowId xmlns:a16="http://schemas.microsoft.com/office/drawing/2014/main" val="373885308"/>
                  </a:ext>
                </a:extLst>
              </a:tr>
            </a:tbl>
          </a:graphicData>
        </a:graphic>
      </p:graphicFrame>
      <p:sp>
        <p:nvSpPr>
          <p:cNvPr id="25" name="Content Placeholder 7">
            <a:extLst>
              <a:ext uri="{FF2B5EF4-FFF2-40B4-BE49-F238E27FC236}">
                <a16:creationId xmlns:a16="http://schemas.microsoft.com/office/drawing/2014/main" id="{14B049F9-AB07-F74C-BB3A-419432D3541C}"/>
              </a:ext>
            </a:extLst>
          </p:cNvPr>
          <p:cNvSpPr txBox="1">
            <a:spLocks/>
          </p:cNvSpPr>
          <p:nvPr/>
        </p:nvSpPr>
        <p:spPr>
          <a:xfrm>
            <a:off x="1072790" y="2013861"/>
            <a:ext cx="3376961" cy="854877"/>
          </a:xfrm>
          <a:prstGeom prst="rect">
            <a:avLst/>
          </a:prstGeom>
          <a:ln>
            <a:solidFill>
              <a:schemeClr val="bg2">
                <a:lumMod val="75000"/>
              </a:schemeClr>
            </a:solidFill>
          </a:ln>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sz="1050" b="1" dirty="0"/>
              <a:t>K-means Parameters:</a:t>
            </a:r>
          </a:p>
          <a:p>
            <a:pPr marL="171450" lvl="2" indent="-171450">
              <a:spcAft>
                <a:spcPts val="300"/>
              </a:spcAft>
              <a:buFontTx/>
              <a:buChar char="-"/>
            </a:pPr>
            <a:r>
              <a:rPr lang="en-US" sz="1050" dirty="0" err="1"/>
              <a:t>num_clusters</a:t>
            </a:r>
            <a:r>
              <a:rPr lang="en-US" sz="1050" dirty="0"/>
              <a:t>: [4, 5, 5, 6, 6, 5, 4, 5, 9, 4]</a:t>
            </a:r>
          </a:p>
          <a:p>
            <a:pPr marL="171450" lvl="2" indent="-171450">
              <a:spcAft>
                <a:spcPts val="300"/>
              </a:spcAft>
              <a:buFontTx/>
              <a:buChar char="-"/>
            </a:pPr>
            <a:r>
              <a:rPr lang="en-US" sz="1050" dirty="0"/>
              <a:t>Train/test data: all data but only first 11 MFCCs</a:t>
            </a:r>
          </a:p>
          <a:p>
            <a:pPr lvl="2">
              <a:spcAft>
                <a:spcPts val="300"/>
              </a:spcAft>
              <a:buNone/>
            </a:pPr>
            <a:endParaRPr lang="en-US" sz="1050" b="1" dirty="0"/>
          </a:p>
        </p:txBody>
      </p:sp>
      <p:sp>
        <p:nvSpPr>
          <p:cNvPr id="27" name="Rectangle 26">
            <a:extLst>
              <a:ext uri="{FF2B5EF4-FFF2-40B4-BE49-F238E27FC236}">
                <a16:creationId xmlns:a16="http://schemas.microsoft.com/office/drawing/2014/main" id="{13790EFA-F1D9-7442-B6CB-9AFBB97DBAF5}"/>
              </a:ext>
            </a:extLst>
          </p:cNvPr>
          <p:cNvSpPr/>
          <p:nvPr/>
        </p:nvSpPr>
        <p:spPr>
          <a:xfrm>
            <a:off x="374592" y="3023411"/>
            <a:ext cx="4773358" cy="2247646"/>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b="1" dirty="0">
                <a:solidFill>
                  <a:schemeClr val="accent1">
                    <a:lumMod val="75000"/>
                  </a:schemeClr>
                </a:solidFill>
              </a:rPr>
              <a:t>Performance Analyses</a:t>
            </a:r>
            <a:r>
              <a:rPr lang="en-US" sz="1100" dirty="0">
                <a:solidFill>
                  <a:schemeClr val="accent1">
                    <a:lumMod val="75000"/>
                  </a:schemeClr>
                </a:solidFill>
              </a:rPr>
              <a:t>: </a:t>
            </a:r>
          </a:p>
          <a:p>
            <a:pPr>
              <a:spcBef>
                <a:spcPts val="600"/>
              </a:spcBef>
            </a:pPr>
            <a:r>
              <a:rPr lang="en-US" sz="1100" dirty="0">
                <a:solidFill>
                  <a:schemeClr val="accent1">
                    <a:lumMod val="75000"/>
                  </a:schemeClr>
                </a:solidFill>
              </a:rPr>
              <a:t>All classification models across all digits performed well with over 80% accuracy other then ‘2’. For ‘2’, it was most incorrectly classified as wither ‘3’, ‘6’, or ‘7’. This might be due to the fact that they all have similar number of phonemes and also have a similar sound or ‘s’ or ‘</a:t>
            </a:r>
            <a:r>
              <a:rPr lang="en-US" sz="1100" dirty="0" err="1">
                <a:solidFill>
                  <a:schemeClr val="accent1">
                    <a:lumMod val="75000"/>
                  </a:schemeClr>
                </a:solidFill>
              </a:rPr>
              <a:t>th</a:t>
            </a:r>
            <a:r>
              <a:rPr lang="en-US" sz="1100" dirty="0">
                <a:solidFill>
                  <a:schemeClr val="accent1">
                    <a:lumMod val="75000"/>
                  </a:schemeClr>
                </a:solidFill>
              </a:rPr>
              <a:t>’, which could have caused similarities in some frames of MFCCs. It seems that overall, many of the misclassified digits were predicted as ‘7’. ‘1’ and ‘6’ were best performing. ‘1’ has fairly unique phonemes when listening to the pronunciation which may have made it easier for the model to learn and recognize. As for ‘6’, although ’2’ was most incorrectly predicted as ‘6’, ‘6’ were not incorrectly predicted much. </a:t>
            </a:r>
            <a:endParaRPr lang="en-US" sz="1100" i="1" dirty="0">
              <a:solidFill>
                <a:schemeClr val="accent1">
                  <a:lumMod val="75000"/>
                </a:schemeClr>
              </a:solidFill>
            </a:endParaRPr>
          </a:p>
        </p:txBody>
      </p:sp>
      <p:sp>
        <p:nvSpPr>
          <p:cNvPr id="28" name="TextBox 27">
            <a:extLst>
              <a:ext uri="{FF2B5EF4-FFF2-40B4-BE49-F238E27FC236}">
                <a16:creationId xmlns:a16="http://schemas.microsoft.com/office/drawing/2014/main" id="{6A147B2A-9C07-F44F-94E5-51AD9548DBF4}"/>
              </a:ext>
            </a:extLst>
          </p:cNvPr>
          <p:cNvSpPr txBox="1"/>
          <p:nvPr/>
        </p:nvSpPr>
        <p:spPr>
          <a:xfrm>
            <a:off x="2919813" y="6438944"/>
            <a:ext cx="5624947" cy="167931"/>
          </a:xfrm>
          <a:prstGeom prst="rect">
            <a:avLst/>
          </a:prstGeom>
          <a:noFill/>
        </p:spPr>
        <p:txBody>
          <a:bodyPr wrap="square" lIns="0" tIns="0" rIns="0" bIns="0" rtlCol="0">
            <a:spAutoFit/>
          </a:bodyPr>
          <a:lstStyle/>
          <a:p>
            <a:pPr algn="ctr">
              <a:lnSpc>
                <a:spcPct val="120000"/>
              </a:lnSpc>
            </a:pPr>
            <a:r>
              <a:rPr lang="en-US" sz="1000" dirty="0">
                <a:solidFill>
                  <a:schemeClr val="tx2"/>
                </a:solidFill>
              </a:rPr>
              <a:t>Table 3. Summary of probability of correct classification – </a:t>
            </a:r>
            <a:r>
              <a:rPr lang="en-US" sz="1000" dirty="0" err="1">
                <a:solidFill>
                  <a:schemeClr val="tx2"/>
                </a:solidFill>
              </a:rPr>
              <a:t>Kmeans</a:t>
            </a:r>
            <a:r>
              <a:rPr lang="en-US" sz="1000" dirty="0">
                <a:solidFill>
                  <a:schemeClr val="tx2"/>
                </a:solidFill>
              </a:rPr>
              <a:t> Approach</a:t>
            </a:r>
          </a:p>
        </p:txBody>
      </p:sp>
      <p:sp>
        <p:nvSpPr>
          <p:cNvPr id="30" name="TextBox 29">
            <a:extLst>
              <a:ext uri="{FF2B5EF4-FFF2-40B4-BE49-F238E27FC236}">
                <a16:creationId xmlns:a16="http://schemas.microsoft.com/office/drawing/2014/main" id="{BC2A9BB9-9F38-2244-B745-7A89FDD17FAF}"/>
              </a:ext>
            </a:extLst>
          </p:cNvPr>
          <p:cNvSpPr txBox="1"/>
          <p:nvPr/>
        </p:nvSpPr>
        <p:spPr>
          <a:xfrm>
            <a:off x="4246505" y="5068802"/>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11. Confusion matrix for final model using </a:t>
            </a:r>
            <a:r>
              <a:rPr lang="en-US" sz="800" dirty="0" err="1">
                <a:solidFill>
                  <a:schemeClr val="tx2"/>
                </a:solidFill>
              </a:rPr>
              <a:t>Kmeans</a:t>
            </a:r>
            <a:r>
              <a:rPr lang="en-US" sz="800" dirty="0">
                <a:solidFill>
                  <a:schemeClr val="tx2"/>
                </a:solidFill>
              </a:rPr>
              <a:t> </a:t>
            </a:r>
            <a:r>
              <a:rPr lang="en-US" sz="800" dirty="0" err="1">
                <a:solidFill>
                  <a:schemeClr val="tx2"/>
                </a:solidFill>
              </a:rPr>
              <a:t>approacb</a:t>
            </a:r>
            <a:endParaRPr lang="en-US" sz="800" dirty="0">
              <a:solidFill>
                <a:schemeClr val="tx2"/>
              </a:solidFill>
            </a:endParaRPr>
          </a:p>
        </p:txBody>
      </p:sp>
    </p:spTree>
    <p:extLst>
      <p:ext uri="{BB962C8B-B14F-4D97-AF65-F5344CB8AC3E}">
        <p14:creationId xmlns:p14="http://schemas.microsoft.com/office/powerpoint/2010/main" val="218370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EM Approach Classification Performance</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maximum likelihood classification</a:t>
            </a:r>
            <a:endParaRPr lang="en-US" dirty="0">
              <a:solidFill>
                <a:schemeClr val="accent3"/>
              </a:solidFill>
            </a:endParaRPr>
          </a:p>
        </p:txBody>
      </p:sp>
      <p:pic>
        <p:nvPicPr>
          <p:cNvPr id="7" name="Content Placeholder 6" descr="A picture containing calendar&#10;&#10;Description automatically generated">
            <a:extLst>
              <a:ext uri="{FF2B5EF4-FFF2-40B4-BE49-F238E27FC236}">
                <a16:creationId xmlns:a16="http://schemas.microsoft.com/office/drawing/2014/main" id="{E1F6D7AD-4017-A54A-8A24-EF9B6F13C182}"/>
              </a:ext>
            </a:extLst>
          </p:cNvPr>
          <p:cNvPicPr>
            <a:picLocks noGrp="1" noChangeAspect="1"/>
          </p:cNvPicPr>
          <p:nvPr>
            <p:ph sz="quarter" idx="15"/>
          </p:nvPr>
        </p:nvPicPr>
        <p:blipFill rotWithShape="1">
          <a:blip r:embed="rId3">
            <a:extLst>
              <a:ext uri="{28A0092B-C50C-407E-A947-70E740481C1C}">
                <a14:useLocalDpi xmlns:a14="http://schemas.microsoft.com/office/drawing/2010/main" val="0"/>
              </a:ext>
            </a:extLst>
          </a:blip>
          <a:srcRect l="11806" r="9861"/>
          <a:stretch/>
        </p:blipFill>
        <p:spPr>
          <a:xfrm>
            <a:off x="5153891" y="1955774"/>
            <a:ext cx="3871534" cy="3294923"/>
          </a:xfrm>
        </p:spPr>
      </p:pic>
      <p:graphicFrame>
        <p:nvGraphicFramePr>
          <p:cNvPr id="23" name="Table 9">
            <a:extLst>
              <a:ext uri="{FF2B5EF4-FFF2-40B4-BE49-F238E27FC236}">
                <a16:creationId xmlns:a16="http://schemas.microsoft.com/office/drawing/2014/main" id="{9F8E6D84-3E67-0A49-859C-297C6070E04D}"/>
              </a:ext>
            </a:extLst>
          </p:cNvPr>
          <p:cNvGraphicFramePr>
            <a:graphicFrameLocks noGrp="1"/>
          </p:cNvGraphicFramePr>
          <p:nvPr>
            <p:extLst>
              <p:ext uri="{D42A27DB-BD31-4B8C-83A1-F6EECF244321}">
                <p14:modId xmlns:p14="http://schemas.microsoft.com/office/powerpoint/2010/main" val="2315880030"/>
              </p:ext>
            </p:extLst>
          </p:nvPr>
        </p:nvGraphicFramePr>
        <p:xfrm>
          <a:off x="2549986" y="5556849"/>
          <a:ext cx="6441365" cy="920324"/>
        </p:xfrm>
        <a:graphic>
          <a:graphicData uri="http://schemas.openxmlformats.org/drawingml/2006/table">
            <a:tbl>
              <a:tblPr firstRow="1" bandRow="1">
                <a:tableStyleId>{5C22544A-7EE6-4342-B048-85BDC9FD1C3A}</a:tableStyleId>
              </a:tblPr>
              <a:tblGrid>
                <a:gridCol w="878205">
                  <a:extLst>
                    <a:ext uri="{9D8B030D-6E8A-4147-A177-3AD203B41FA5}">
                      <a16:colId xmlns:a16="http://schemas.microsoft.com/office/drawing/2014/main" val="2737231993"/>
                    </a:ext>
                  </a:extLst>
                </a:gridCol>
                <a:gridCol w="556316">
                  <a:extLst>
                    <a:ext uri="{9D8B030D-6E8A-4147-A177-3AD203B41FA5}">
                      <a16:colId xmlns:a16="http://schemas.microsoft.com/office/drawing/2014/main" val="713129509"/>
                    </a:ext>
                  </a:extLst>
                </a:gridCol>
                <a:gridCol w="556316">
                  <a:extLst>
                    <a:ext uri="{9D8B030D-6E8A-4147-A177-3AD203B41FA5}">
                      <a16:colId xmlns:a16="http://schemas.microsoft.com/office/drawing/2014/main" val="2602452928"/>
                    </a:ext>
                  </a:extLst>
                </a:gridCol>
                <a:gridCol w="556316">
                  <a:extLst>
                    <a:ext uri="{9D8B030D-6E8A-4147-A177-3AD203B41FA5}">
                      <a16:colId xmlns:a16="http://schemas.microsoft.com/office/drawing/2014/main" val="1244859491"/>
                    </a:ext>
                  </a:extLst>
                </a:gridCol>
                <a:gridCol w="556316">
                  <a:extLst>
                    <a:ext uri="{9D8B030D-6E8A-4147-A177-3AD203B41FA5}">
                      <a16:colId xmlns:a16="http://schemas.microsoft.com/office/drawing/2014/main" val="840759766"/>
                    </a:ext>
                  </a:extLst>
                </a:gridCol>
                <a:gridCol w="556316">
                  <a:extLst>
                    <a:ext uri="{9D8B030D-6E8A-4147-A177-3AD203B41FA5}">
                      <a16:colId xmlns:a16="http://schemas.microsoft.com/office/drawing/2014/main" val="618962945"/>
                    </a:ext>
                  </a:extLst>
                </a:gridCol>
                <a:gridCol w="556316">
                  <a:extLst>
                    <a:ext uri="{9D8B030D-6E8A-4147-A177-3AD203B41FA5}">
                      <a16:colId xmlns:a16="http://schemas.microsoft.com/office/drawing/2014/main" val="702782341"/>
                    </a:ext>
                  </a:extLst>
                </a:gridCol>
                <a:gridCol w="556316">
                  <a:extLst>
                    <a:ext uri="{9D8B030D-6E8A-4147-A177-3AD203B41FA5}">
                      <a16:colId xmlns:a16="http://schemas.microsoft.com/office/drawing/2014/main" val="1643240535"/>
                    </a:ext>
                  </a:extLst>
                </a:gridCol>
                <a:gridCol w="556316">
                  <a:extLst>
                    <a:ext uri="{9D8B030D-6E8A-4147-A177-3AD203B41FA5}">
                      <a16:colId xmlns:a16="http://schemas.microsoft.com/office/drawing/2014/main" val="979546284"/>
                    </a:ext>
                  </a:extLst>
                </a:gridCol>
                <a:gridCol w="556316">
                  <a:extLst>
                    <a:ext uri="{9D8B030D-6E8A-4147-A177-3AD203B41FA5}">
                      <a16:colId xmlns:a16="http://schemas.microsoft.com/office/drawing/2014/main" val="1014816822"/>
                    </a:ext>
                  </a:extLst>
                </a:gridCol>
                <a:gridCol w="556316">
                  <a:extLst>
                    <a:ext uri="{9D8B030D-6E8A-4147-A177-3AD203B41FA5}">
                      <a16:colId xmlns:a16="http://schemas.microsoft.com/office/drawing/2014/main" val="3962137145"/>
                    </a:ext>
                  </a:extLst>
                </a:gridCol>
              </a:tblGrid>
              <a:tr h="244171">
                <a:tc>
                  <a:txBody>
                    <a:bodyPr/>
                    <a:lstStyle/>
                    <a:p>
                      <a:endParaRPr lang="en-US" sz="1100" dirty="0"/>
                    </a:p>
                  </a:txBody>
                  <a:tcPr/>
                </a:tc>
                <a:tc gridSpan="10">
                  <a:txBody>
                    <a:bodyPr/>
                    <a:lstStyle/>
                    <a:p>
                      <a:pPr algn="ctr"/>
                      <a:r>
                        <a:rPr lang="en-US" sz="1100" dirty="0"/>
                        <a:t>Digits</a:t>
                      </a:r>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extLst>
                  <a:ext uri="{0D108BD9-81ED-4DB2-BD59-A6C34878D82A}">
                    <a16:rowId xmlns:a16="http://schemas.microsoft.com/office/drawing/2014/main" val="4276483903"/>
                  </a:ext>
                </a:extLst>
              </a:tr>
              <a:tr h="244171">
                <a:tc>
                  <a:txBody>
                    <a:bodyPr/>
                    <a:lstStyle/>
                    <a:p>
                      <a:endParaRPr lang="en-US" sz="1100" dirty="0"/>
                    </a:p>
                  </a:txBody>
                  <a:tcPr/>
                </a:tc>
                <a:tc>
                  <a:txBody>
                    <a:bodyPr/>
                    <a:lstStyle/>
                    <a:p>
                      <a:pPr algn="ctr"/>
                      <a:r>
                        <a:rPr lang="en-US" sz="1100" dirty="0"/>
                        <a:t>0</a:t>
                      </a:r>
                    </a:p>
                  </a:txBody>
                  <a:tcPr/>
                </a:tc>
                <a:tc>
                  <a:txBody>
                    <a:bodyPr/>
                    <a:lstStyle/>
                    <a:p>
                      <a:pPr algn="ctr"/>
                      <a:r>
                        <a:rPr lang="en-US" sz="1100" dirty="0"/>
                        <a:t>1</a:t>
                      </a:r>
                    </a:p>
                  </a:txBody>
                  <a:tcPr/>
                </a:tc>
                <a:tc>
                  <a:txBody>
                    <a:bodyPr/>
                    <a:lstStyle/>
                    <a:p>
                      <a:pPr algn="ctr"/>
                      <a:r>
                        <a:rPr lang="en-US" sz="1100" dirty="0"/>
                        <a:t>2</a:t>
                      </a:r>
                    </a:p>
                  </a:txBody>
                  <a:tcPr/>
                </a:tc>
                <a:tc>
                  <a:txBody>
                    <a:bodyPr/>
                    <a:lstStyle/>
                    <a:p>
                      <a:pPr algn="ctr"/>
                      <a:r>
                        <a:rPr lang="en-US" sz="1100" dirty="0"/>
                        <a:t>3</a:t>
                      </a:r>
                    </a:p>
                  </a:txBody>
                  <a:tcPr/>
                </a:tc>
                <a:tc>
                  <a:txBody>
                    <a:bodyPr/>
                    <a:lstStyle/>
                    <a:p>
                      <a:pPr algn="ctr"/>
                      <a:r>
                        <a:rPr lang="en-US" sz="1100" dirty="0"/>
                        <a:t>4</a:t>
                      </a:r>
                    </a:p>
                  </a:txBody>
                  <a:tcPr/>
                </a:tc>
                <a:tc>
                  <a:txBody>
                    <a:bodyPr/>
                    <a:lstStyle/>
                    <a:p>
                      <a:pPr algn="ctr"/>
                      <a:r>
                        <a:rPr lang="en-US" sz="1100" dirty="0"/>
                        <a:t>5</a:t>
                      </a:r>
                    </a:p>
                  </a:txBody>
                  <a:tcPr/>
                </a:tc>
                <a:tc>
                  <a:txBody>
                    <a:bodyPr/>
                    <a:lstStyle/>
                    <a:p>
                      <a:pPr algn="ctr"/>
                      <a:r>
                        <a:rPr lang="en-US" sz="1100" dirty="0"/>
                        <a:t>6</a:t>
                      </a:r>
                    </a:p>
                  </a:txBody>
                  <a:tcPr/>
                </a:tc>
                <a:tc>
                  <a:txBody>
                    <a:bodyPr/>
                    <a:lstStyle/>
                    <a:p>
                      <a:pPr algn="ctr"/>
                      <a:r>
                        <a:rPr lang="en-US" sz="1100" dirty="0"/>
                        <a:t>7</a:t>
                      </a:r>
                    </a:p>
                  </a:txBody>
                  <a:tcPr/>
                </a:tc>
                <a:tc>
                  <a:txBody>
                    <a:bodyPr/>
                    <a:lstStyle/>
                    <a:p>
                      <a:pPr algn="ctr"/>
                      <a:r>
                        <a:rPr lang="en-US" sz="1100" dirty="0"/>
                        <a:t>8</a:t>
                      </a:r>
                    </a:p>
                  </a:txBody>
                  <a:tcPr/>
                </a:tc>
                <a:tc>
                  <a:txBody>
                    <a:bodyPr/>
                    <a:lstStyle/>
                    <a:p>
                      <a:pPr algn="ctr"/>
                      <a:r>
                        <a:rPr lang="en-US" sz="1100" dirty="0"/>
                        <a:t>9</a:t>
                      </a:r>
                    </a:p>
                  </a:txBody>
                  <a:tcPr/>
                </a:tc>
                <a:extLst>
                  <a:ext uri="{0D108BD9-81ED-4DB2-BD59-A6C34878D82A}">
                    <a16:rowId xmlns:a16="http://schemas.microsoft.com/office/drawing/2014/main" val="3406617400"/>
                  </a:ext>
                </a:extLst>
              </a:tr>
              <a:tr h="402164">
                <a:tc>
                  <a:txBody>
                    <a:bodyPr/>
                    <a:lstStyle/>
                    <a:p>
                      <a:r>
                        <a:rPr lang="en-US" sz="1100" dirty="0"/>
                        <a:t>% accuracy</a:t>
                      </a:r>
                    </a:p>
                  </a:txBody>
                  <a:tcPr/>
                </a:tc>
                <a:tc>
                  <a:txBody>
                    <a:bodyPr/>
                    <a:lstStyle/>
                    <a:p>
                      <a:r>
                        <a:rPr lang="en-US" sz="1100" dirty="0"/>
                        <a:t>0.914</a:t>
                      </a:r>
                    </a:p>
                  </a:txBody>
                  <a:tcPr/>
                </a:tc>
                <a:tc>
                  <a:txBody>
                    <a:bodyPr/>
                    <a:lstStyle/>
                    <a:p>
                      <a:r>
                        <a:rPr lang="en-US" sz="1100" dirty="0"/>
                        <a:t>0.950</a:t>
                      </a:r>
                    </a:p>
                  </a:txBody>
                  <a:tcPr/>
                </a:tc>
                <a:tc>
                  <a:txBody>
                    <a:bodyPr/>
                    <a:lstStyle/>
                    <a:p>
                      <a:r>
                        <a:rPr lang="en-US" sz="1100" dirty="0"/>
                        <a:t>0.882</a:t>
                      </a:r>
                    </a:p>
                  </a:txBody>
                  <a:tcPr/>
                </a:tc>
                <a:tc>
                  <a:txBody>
                    <a:bodyPr/>
                    <a:lstStyle/>
                    <a:p>
                      <a:r>
                        <a:rPr lang="en-US" sz="1100" dirty="0"/>
                        <a:t>0.845</a:t>
                      </a:r>
                    </a:p>
                  </a:txBody>
                  <a:tcPr/>
                </a:tc>
                <a:tc>
                  <a:txBody>
                    <a:bodyPr/>
                    <a:lstStyle/>
                    <a:p>
                      <a:r>
                        <a:rPr lang="en-US" sz="1100" dirty="0"/>
                        <a:t>0.818</a:t>
                      </a:r>
                    </a:p>
                  </a:txBody>
                  <a:tcPr/>
                </a:tc>
                <a:tc>
                  <a:txBody>
                    <a:bodyPr/>
                    <a:lstStyle/>
                    <a:p>
                      <a:r>
                        <a:rPr lang="en-US" sz="1100" dirty="0"/>
                        <a:t>0.936</a:t>
                      </a:r>
                    </a:p>
                  </a:txBody>
                  <a:tcPr/>
                </a:tc>
                <a:tc>
                  <a:txBody>
                    <a:bodyPr/>
                    <a:lstStyle/>
                    <a:p>
                      <a:r>
                        <a:rPr lang="en-US" sz="1100" dirty="0"/>
                        <a:t>0.936</a:t>
                      </a:r>
                    </a:p>
                  </a:txBody>
                  <a:tcPr/>
                </a:tc>
                <a:tc>
                  <a:txBody>
                    <a:bodyPr/>
                    <a:lstStyle/>
                    <a:p>
                      <a:r>
                        <a:rPr lang="en-US" sz="1100" dirty="0"/>
                        <a:t>0.855</a:t>
                      </a:r>
                    </a:p>
                  </a:txBody>
                  <a:tcPr/>
                </a:tc>
                <a:tc>
                  <a:txBody>
                    <a:bodyPr/>
                    <a:lstStyle/>
                    <a:p>
                      <a:r>
                        <a:rPr lang="en-US" sz="1100" dirty="0"/>
                        <a:t>0.895</a:t>
                      </a:r>
                    </a:p>
                  </a:txBody>
                  <a:tcPr/>
                </a:tc>
                <a:tc>
                  <a:txBody>
                    <a:bodyPr/>
                    <a:lstStyle/>
                    <a:p>
                      <a:r>
                        <a:rPr lang="en-US" sz="1100" dirty="0"/>
                        <a:t>0.668</a:t>
                      </a:r>
                    </a:p>
                  </a:txBody>
                  <a:tcPr/>
                </a:tc>
                <a:extLst>
                  <a:ext uri="{0D108BD9-81ED-4DB2-BD59-A6C34878D82A}">
                    <a16:rowId xmlns:a16="http://schemas.microsoft.com/office/drawing/2014/main" val="373885308"/>
                  </a:ext>
                </a:extLst>
              </a:tr>
            </a:tbl>
          </a:graphicData>
        </a:graphic>
      </p:graphicFrame>
      <p:sp>
        <p:nvSpPr>
          <p:cNvPr id="25" name="Content Placeholder 7">
            <a:extLst>
              <a:ext uri="{FF2B5EF4-FFF2-40B4-BE49-F238E27FC236}">
                <a16:creationId xmlns:a16="http://schemas.microsoft.com/office/drawing/2014/main" id="{F9604A50-D4A6-874E-B478-616CABAF71D7}"/>
              </a:ext>
            </a:extLst>
          </p:cNvPr>
          <p:cNvSpPr txBox="1">
            <a:spLocks/>
          </p:cNvSpPr>
          <p:nvPr/>
        </p:nvSpPr>
        <p:spPr>
          <a:xfrm>
            <a:off x="1195038" y="2124657"/>
            <a:ext cx="3376961" cy="879151"/>
          </a:xfrm>
          <a:prstGeom prst="rect">
            <a:avLst/>
          </a:prstGeom>
          <a:ln>
            <a:solidFill>
              <a:schemeClr val="bg2">
                <a:lumMod val="75000"/>
              </a:schemeClr>
            </a:solidFill>
          </a:ln>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spcAft>
                <a:spcPts val="300"/>
              </a:spcAft>
              <a:buNone/>
            </a:pPr>
            <a:r>
              <a:rPr lang="en-US" sz="1050" b="1" dirty="0"/>
              <a:t>GMM Parameters:</a:t>
            </a:r>
          </a:p>
          <a:p>
            <a:pPr marL="171450" lvl="2" indent="-171450">
              <a:spcAft>
                <a:spcPts val="300"/>
              </a:spcAft>
              <a:buFontTx/>
              <a:buChar char="-"/>
            </a:pPr>
            <a:r>
              <a:rPr lang="en-US" sz="1050" dirty="0" err="1"/>
              <a:t>num_components</a:t>
            </a:r>
            <a:r>
              <a:rPr lang="en-US" sz="1050" dirty="0"/>
              <a:t>: [4, 6, 6, 8, 6, 5, 4, 5, 8, 4]</a:t>
            </a:r>
          </a:p>
          <a:p>
            <a:pPr marL="171450" lvl="2" indent="-171450">
              <a:spcAft>
                <a:spcPts val="300"/>
              </a:spcAft>
              <a:buFontTx/>
              <a:buChar char="-"/>
            </a:pPr>
            <a:r>
              <a:rPr lang="en-US" sz="1050" dirty="0"/>
              <a:t>Train/test data: all data but only first 11 MFCCs</a:t>
            </a:r>
          </a:p>
          <a:p>
            <a:pPr lvl="2">
              <a:spcAft>
                <a:spcPts val="300"/>
              </a:spcAft>
              <a:buNone/>
            </a:pPr>
            <a:endParaRPr lang="en-US" sz="1050" b="1" dirty="0"/>
          </a:p>
        </p:txBody>
      </p:sp>
      <p:sp>
        <p:nvSpPr>
          <p:cNvPr id="26" name="Rectangle 25">
            <a:extLst>
              <a:ext uri="{FF2B5EF4-FFF2-40B4-BE49-F238E27FC236}">
                <a16:creationId xmlns:a16="http://schemas.microsoft.com/office/drawing/2014/main" id="{B4D8D4D1-A575-9145-ADE8-4C98555BAA9C}"/>
              </a:ext>
            </a:extLst>
          </p:cNvPr>
          <p:cNvSpPr/>
          <p:nvPr/>
        </p:nvSpPr>
        <p:spPr>
          <a:xfrm>
            <a:off x="399857" y="3136524"/>
            <a:ext cx="4967322" cy="2287609"/>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r>
              <a:rPr lang="en-US" sz="1100" b="1" dirty="0">
                <a:solidFill>
                  <a:schemeClr val="accent1">
                    <a:lumMod val="75000"/>
                  </a:schemeClr>
                </a:solidFill>
              </a:rPr>
              <a:t>Performance Analyses</a:t>
            </a:r>
            <a:r>
              <a:rPr lang="en-US" sz="1100" dirty="0">
                <a:solidFill>
                  <a:schemeClr val="accent1">
                    <a:lumMod val="75000"/>
                  </a:schemeClr>
                </a:solidFill>
              </a:rPr>
              <a:t>: </a:t>
            </a:r>
          </a:p>
          <a:p>
            <a:pPr>
              <a:spcBef>
                <a:spcPts val="600"/>
              </a:spcBef>
            </a:pPr>
            <a:r>
              <a:rPr lang="en-US" sz="1100" dirty="0">
                <a:solidFill>
                  <a:schemeClr val="accent1">
                    <a:lumMod val="75000"/>
                  </a:schemeClr>
                </a:solidFill>
              </a:rPr>
              <a:t>As seen in the probabilities and confusion matrix, it can be seen that this approach overall performs better than the </a:t>
            </a:r>
            <a:r>
              <a:rPr lang="en-US" sz="1100" dirty="0" err="1">
                <a:solidFill>
                  <a:schemeClr val="accent1">
                    <a:lumMod val="75000"/>
                  </a:schemeClr>
                </a:solidFill>
              </a:rPr>
              <a:t>kmeans</a:t>
            </a:r>
            <a:r>
              <a:rPr lang="en-US" sz="1100" dirty="0">
                <a:solidFill>
                  <a:schemeClr val="accent1">
                    <a:lumMod val="75000"/>
                  </a:schemeClr>
                </a:solidFill>
              </a:rPr>
              <a:t> approach to modeling GMM. In this case, the best performing ones remain the same in addition to ‘5’, which could be an indication that overall, these digits are easier to recognize and learn by models due to their more unique and clear phoneme separations. However, the worst performing in this case was ‘9’ and it was by quite a bit. It was most commonly incorrectly predicted as ‘7’, which like the k-means, was the one that was used as the incorrect label the most. Both have similar endings in sound and are similar in length, although with different number of phonemes.  But this similarity in sound may have made it hard for the model to separate the two, leading to inaccurate predictions. </a:t>
            </a:r>
          </a:p>
        </p:txBody>
      </p:sp>
      <p:sp>
        <p:nvSpPr>
          <p:cNvPr id="27" name="TextBox 26">
            <a:extLst>
              <a:ext uri="{FF2B5EF4-FFF2-40B4-BE49-F238E27FC236}">
                <a16:creationId xmlns:a16="http://schemas.microsoft.com/office/drawing/2014/main" id="{B5268C59-11A3-8D42-8C2E-B8FE6F18807C}"/>
              </a:ext>
            </a:extLst>
          </p:cNvPr>
          <p:cNvSpPr txBox="1"/>
          <p:nvPr/>
        </p:nvSpPr>
        <p:spPr>
          <a:xfrm>
            <a:off x="2919813" y="6447354"/>
            <a:ext cx="5624947" cy="167931"/>
          </a:xfrm>
          <a:prstGeom prst="rect">
            <a:avLst/>
          </a:prstGeom>
          <a:noFill/>
        </p:spPr>
        <p:txBody>
          <a:bodyPr wrap="square" lIns="0" tIns="0" rIns="0" bIns="0" rtlCol="0">
            <a:spAutoFit/>
          </a:bodyPr>
          <a:lstStyle/>
          <a:p>
            <a:pPr algn="ctr">
              <a:lnSpc>
                <a:spcPct val="120000"/>
              </a:lnSpc>
            </a:pPr>
            <a:r>
              <a:rPr lang="en-US" sz="1000" dirty="0">
                <a:solidFill>
                  <a:schemeClr val="tx2"/>
                </a:solidFill>
              </a:rPr>
              <a:t>Table 4. Summary of probability of correct classification – EM Approach</a:t>
            </a:r>
          </a:p>
        </p:txBody>
      </p:sp>
      <p:sp>
        <p:nvSpPr>
          <p:cNvPr id="28" name="TextBox 27">
            <a:extLst>
              <a:ext uri="{FF2B5EF4-FFF2-40B4-BE49-F238E27FC236}">
                <a16:creationId xmlns:a16="http://schemas.microsoft.com/office/drawing/2014/main" id="{F15D3306-F4E0-1B45-A317-6AAD72617AC3}"/>
              </a:ext>
            </a:extLst>
          </p:cNvPr>
          <p:cNvSpPr txBox="1"/>
          <p:nvPr/>
        </p:nvSpPr>
        <p:spPr>
          <a:xfrm>
            <a:off x="4242548" y="5203083"/>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12. Confusion matrix for final model using EM </a:t>
            </a:r>
            <a:r>
              <a:rPr lang="en-US" sz="800" dirty="0" err="1">
                <a:solidFill>
                  <a:schemeClr val="tx2"/>
                </a:solidFill>
              </a:rPr>
              <a:t>approacb</a:t>
            </a:r>
            <a:endParaRPr lang="en-US" sz="800" dirty="0">
              <a:solidFill>
                <a:schemeClr val="tx2"/>
              </a:solidFill>
            </a:endParaRPr>
          </a:p>
        </p:txBody>
      </p:sp>
    </p:spTree>
    <p:extLst>
      <p:ext uri="{BB962C8B-B14F-4D97-AF65-F5344CB8AC3E}">
        <p14:creationId xmlns:p14="http://schemas.microsoft.com/office/powerpoint/2010/main" val="2581249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Overall Conclusions of Modeling Processes</a:t>
            </a:r>
          </a:p>
          <a:p>
            <a:endParaRPr lang="en-US" dirty="0"/>
          </a:p>
        </p:txBody>
      </p:sp>
      <p:sp>
        <p:nvSpPr>
          <p:cNvPr id="4" name="Text Placeholder 3"/>
          <p:cNvSpPr>
            <a:spLocks noGrp="1"/>
          </p:cNvSpPr>
          <p:nvPr>
            <p:ph type="body" sz="quarter" idx="11"/>
          </p:nvPr>
        </p:nvSpPr>
        <p:spPr>
          <a:xfrm>
            <a:off x="336948" y="2741337"/>
            <a:ext cx="5278582" cy="2946231"/>
          </a:xfrm>
        </p:spPr>
        <p:txBody>
          <a:bodyPr/>
          <a:lstStyle/>
          <a:p>
            <a:r>
              <a:rPr lang="en-US" sz="7200" dirty="0"/>
              <a:t>conclusion</a:t>
            </a:r>
          </a:p>
        </p:txBody>
      </p:sp>
    </p:spTree>
    <p:extLst>
      <p:ext uri="{BB962C8B-B14F-4D97-AF65-F5344CB8AC3E}">
        <p14:creationId xmlns:p14="http://schemas.microsoft.com/office/powerpoint/2010/main" val="10962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1">
            <a:extLst>
              <a:ext uri="{FF2B5EF4-FFF2-40B4-BE49-F238E27FC236}">
                <a16:creationId xmlns:a16="http://schemas.microsoft.com/office/drawing/2014/main" id="{49241B5B-F48F-C54D-B5B5-FCCBA322A4D4}"/>
              </a:ext>
            </a:extLst>
          </p:cNvPr>
          <p:cNvSpPr>
            <a:spLocks noGrp="1"/>
          </p:cNvSpPr>
          <p:nvPr>
            <p:ph type="title"/>
          </p:nvPr>
        </p:nvSpPr>
        <p:spPr>
          <a:xfrm>
            <a:off x="685799" y="965145"/>
            <a:ext cx="7772400" cy="914402"/>
          </a:xfrm>
        </p:spPr>
        <p:txBody>
          <a:bodyPr/>
          <a:lstStyle/>
          <a:p>
            <a:r>
              <a:rPr lang="en-US" dirty="0"/>
              <a:t>Conclusions</a:t>
            </a:r>
          </a:p>
        </p:txBody>
      </p:sp>
      <p:sp>
        <p:nvSpPr>
          <p:cNvPr id="41" name="Text Placeholder 29">
            <a:extLst>
              <a:ext uri="{FF2B5EF4-FFF2-40B4-BE49-F238E27FC236}">
                <a16:creationId xmlns:a16="http://schemas.microsoft.com/office/drawing/2014/main" id="{39C53CBC-6C80-4E4E-9E00-64B4227533F6}"/>
              </a:ext>
            </a:extLst>
          </p:cNvPr>
          <p:cNvSpPr>
            <a:spLocks noGrp="1"/>
          </p:cNvSpPr>
          <p:nvPr>
            <p:ph type="body" idx="28"/>
          </p:nvPr>
        </p:nvSpPr>
        <p:spPr>
          <a:xfrm>
            <a:off x="685800" y="691051"/>
            <a:ext cx="7772400" cy="451948"/>
          </a:xfrm>
        </p:spPr>
        <p:txBody>
          <a:bodyPr/>
          <a:lstStyle/>
          <a:p>
            <a:r>
              <a:rPr lang="en-US" dirty="0"/>
              <a:t>conclusion</a:t>
            </a:r>
            <a:endParaRPr lang="en-US" dirty="0">
              <a:solidFill>
                <a:schemeClr val="accent3"/>
              </a:solidFill>
            </a:endParaRPr>
          </a:p>
        </p:txBody>
      </p:sp>
      <p:sp>
        <p:nvSpPr>
          <p:cNvPr id="42" name="Rectangle 41">
            <a:extLst>
              <a:ext uri="{FF2B5EF4-FFF2-40B4-BE49-F238E27FC236}">
                <a16:creationId xmlns:a16="http://schemas.microsoft.com/office/drawing/2014/main" id="{D3BDD202-21BA-9B45-82E7-C6909FCE7C13}"/>
              </a:ext>
            </a:extLst>
          </p:cNvPr>
          <p:cNvSpPr/>
          <p:nvPr/>
        </p:nvSpPr>
        <p:spPr>
          <a:xfrm>
            <a:off x="685800" y="1779943"/>
            <a:ext cx="7772400" cy="238727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spcAft>
                <a:spcPts val="600"/>
              </a:spcAft>
            </a:pPr>
            <a:r>
              <a:rPr lang="en-US" sz="1100" b="1" dirty="0">
                <a:solidFill>
                  <a:schemeClr val="accent1">
                    <a:lumMod val="75000"/>
                  </a:schemeClr>
                </a:solidFill>
              </a:rPr>
              <a:t>Modeling Choices:</a:t>
            </a:r>
            <a:endParaRPr lang="en-US" sz="1100" u="sng" dirty="0">
              <a:solidFill>
                <a:schemeClr val="accent1">
                  <a:lumMod val="75000"/>
                </a:schemeClr>
              </a:solidFill>
            </a:endParaRPr>
          </a:p>
          <a:p>
            <a:pPr marL="228600" indent="-228600">
              <a:spcAft>
                <a:spcPts val="600"/>
              </a:spcAft>
              <a:buFontTx/>
              <a:buAutoNum type="arabicPeriod"/>
            </a:pPr>
            <a:r>
              <a:rPr lang="en-US" sz="1100" u="sng" dirty="0">
                <a:solidFill>
                  <a:schemeClr val="accent1">
                    <a:lumMod val="75000"/>
                  </a:schemeClr>
                </a:solidFill>
              </a:rPr>
              <a:t>Defining model distribution details</a:t>
            </a:r>
            <a:r>
              <a:rPr lang="en-US" sz="1100" dirty="0">
                <a:solidFill>
                  <a:schemeClr val="accent1">
                    <a:lumMod val="75000"/>
                  </a:schemeClr>
                </a:solidFill>
              </a:rPr>
              <a:t>: Details of the distribution are what influence aspects such as balancing the bias-variance tradeoff and therefore control how the data is learned and predicted. This is where we control the impacts and potential of underfitting and overfitting. In our case, this was controlled by the number of Gaussians we defined. </a:t>
            </a:r>
          </a:p>
          <a:p>
            <a:pPr marL="228600" indent="-228600">
              <a:spcAft>
                <a:spcPts val="600"/>
              </a:spcAft>
              <a:buAutoNum type="arabicPeriod"/>
            </a:pPr>
            <a:r>
              <a:rPr lang="en-US" sz="1100" u="sng" dirty="0">
                <a:solidFill>
                  <a:schemeClr val="accent1">
                    <a:lumMod val="75000"/>
                  </a:schemeClr>
                </a:solidFill>
              </a:rPr>
              <a:t>Dataset-related</a:t>
            </a:r>
            <a:r>
              <a:rPr lang="en-US" sz="1100" dirty="0">
                <a:solidFill>
                  <a:schemeClr val="accent1">
                    <a:lumMod val="75000"/>
                  </a:schemeClr>
                </a:solidFill>
              </a:rPr>
              <a:t>: Aspects such as the previously mentioned number of MFCCs are important to spoken digit classification because they are aspects that make up and influence the sounds. With more information on these aspects of the sound, it helps the model have more information about the data to learn, therefore helping improve model performance. However, these aspects do not define the model themselves but rather the data onto which the models are trained. Therefore, this doesn’t have as large an impact on performance as the previously explained modeling choices.</a:t>
            </a:r>
          </a:p>
        </p:txBody>
      </p:sp>
      <p:sp>
        <p:nvSpPr>
          <p:cNvPr id="21" name="Rectangle 20">
            <a:extLst>
              <a:ext uri="{FF2B5EF4-FFF2-40B4-BE49-F238E27FC236}">
                <a16:creationId xmlns:a16="http://schemas.microsoft.com/office/drawing/2014/main" id="{27AD40F9-FDDC-B943-87D6-1D79C0744FAB}"/>
              </a:ext>
            </a:extLst>
          </p:cNvPr>
          <p:cNvSpPr/>
          <p:nvPr/>
        </p:nvSpPr>
        <p:spPr>
          <a:xfrm>
            <a:off x="685800" y="4428497"/>
            <a:ext cx="7772400" cy="1738452"/>
          </a:xfrm>
          <a:prstGeom prst="rect">
            <a:avLst/>
          </a:prstGeom>
          <a:pattFill prst="dkUpDiag">
            <a:fgClr>
              <a:schemeClr val="accent2">
                <a:lumMod val="20000"/>
                <a:lumOff val="80000"/>
              </a:schemeClr>
            </a:fgClr>
            <a:bgClr>
              <a:schemeClr val="bg2">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spcAft>
                <a:spcPts val="600"/>
              </a:spcAft>
            </a:pPr>
            <a:r>
              <a:rPr lang="en-US" sz="1100" b="1" dirty="0">
                <a:solidFill>
                  <a:schemeClr val="accent1">
                    <a:lumMod val="75000"/>
                  </a:schemeClr>
                </a:solidFill>
              </a:rPr>
              <a:t>Best System</a:t>
            </a:r>
          </a:p>
          <a:p>
            <a:pPr>
              <a:spcAft>
                <a:spcPts val="600"/>
              </a:spcAft>
            </a:pPr>
            <a:r>
              <a:rPr lang="en-US" sz="1100" dirty="0">
                <a:solidFill>
                  <a:schemeClr val="accent1">
                    <a:lumMod val="75000"/>
                  </a:schemeClr>
                </a:solidFill>
              </a:rPr>
              <a:t>I briefly touched on this throughout, but I believe the EM approach in deriving the GMM distribution for each digit is the better system in comparison to the use of k-means clustering. As stated in comparing the models in previous parts of this presentation, the k-means approach in determining the clusters and therefore the Gaussians in the mixture model is limiting and a distance-focused approach rather than an analytical approach, making it limited in accurately representing the data distributions. The EM approach to creating the model uses an analytical approach using likelihood and maximizes the likelihood of the data with the parameters it uses to represent the Gaussians. This strengthens the accuracy of the parameters. </a:t>
            </a:r>
          </a:p>
        </p:txBody>
      </p:sp>
    </p:spTree>
    <p:extLst>
      <p:ext uri="{BB962C8B-B14F-4D97-AF65-F5344CB8AC3E}">
        <p14:creationId xmlns:p14="http://schemas.microsoft.com/office/powerpoint/2010/main" val="237249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E5C38F-1514-534D-8DF9-3E1000D805DB}"/>
              </a:ext>
            </a:extLst>
          </p:cNvPr>
          <p:cNvSpPr>
            <a:spLocks noGrp="1"/>
          </p:cNvSpPr>
          <p:nvPr>
            <p:ph type="body" idx="28"/>
          </p:nvPr>
        </p:nvSpPr>
        <p:spPr/>
        <p:txBody>
          <a:bodyPr/>
          <a:lstStyle/>
          <a:p>
            <a:r>
              <a:rPr lang="en-US" dirty="0"/>
              <a:t>conclusion</a:t>
            </a:r>
          </a:p>
        </p:txBody>
      </p:sp>
      <p:sp>
        <p:nvSpPr>
          <p:cNvPr id="7" name="Rectangle 6">
            <a:extLst>
              <a:ext uri="{FF2B5EF4-FFF2-40B4-BE49-F238E27FC236}">
                <a16:creationId xmlns:a16="http://schemas.microsoft.com/office/drawing/2014/main" id="{24B851DA-40CA-AA49-B570-A7C78E66EC5C}"/>
              </a:ext>
            </a:extLst>
          </p:cNvPr>
          <p:cNvSpPr/>
          <p:nvPr/>
        </p:nvSpPr>
        <p:spPr>
          <a:xfrm>
            <a:off x="685800" y="2517952"/>
            <a:ext cx="7772400" cy="2472529"/>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lnSpc>
                <a:spcPct val="150000"/>
              </a:lnSpc>
              <a:spcAft>
                <a:spcPts val="600"/>
              </a:spcAft>
            </a:pPr>
            <a:r>
              <a:rPr lang="en-US" sz="1300" dirty="0">
                <a:solidFill>
                  <a:schemeClr val="accent1">
                    <a:lumMod val="75000"/>
                  </a:schemeClr>
                </a:solidFill>
              </a:rPr>
              <a:t>Overall, I believe that I was able to learn a lot about modeling practices, and GMM and maximum likelihood classification especially, through this project. I would have liked to explore more ways to use or group the data before training the models on them to obtain the distributions to see how different factors influence the models. I think the way I structured the code in an organized manner with classes and class methods allowed for easy flow of logic in the code and allowed me to focus on the modeling process rather than line-by-line in the code.</a:t>
            </a:r>
          </a:p>
        </p:txBody>
      </p:sp>
      <p:sp>
        <p:nvSpPr>
          <p:cNvPr id="10" name="Title 11">
            <a:extLst>
              <a:ext uri="{FF2B5EF4-FFF2-40B4-BE49-F238E27FC236}">
                <a16:creationId xmlns:a16="http://schemas.microsoft.com/office/drawing/2014/main" id="{9C7C8529-7F8E-3747-996B-5342A61E64E6}"/>
              </a:ext>
            </a:extLst>
          </p:cNvPr>
          <p:cNvSpPr>
            <a:spLocks noGrp="1"/>
          </p:cNvSpPr>
          <p:nvPr>
            <p:ph type="title"/>
          </p:nvPr>
        </p:nvSpPr>
        <p:spPr>
          <a:xfrm>
            <a:off x="685799" y="965145"/>
            <a:ext cx="7772400" cy="914402"/>
          </a:xfrm>
        </p:spPr>
        <p:txBody>
          <a:bodyPr/>
          <a:lstStyle/>
          <a:p>
            <a:r>
              <a:rPr lang="en-US" dirty="0"/>
              <a:t>Reflection</a:t>
            </a:r>
          </a:p>
        </p:txBody>
      </p:sp>
    </p:spTree>
    <p:extLst>
      <p:ext uri="{BB962C8B-B14F-4D97-AF65-F5344CB8AC3E}">
        <p14:creationId xmlns:p14="http://schemas.microsoft.com/office/powerpoint/2010/main" val="280531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29">
            <a:extLst>
              <a:ext uri="{FF2B5EF4-FFF2-40B4-BE49-F238E27FC236}">
                <a16:creationId xmlns:a16="http://schemas.microsoft.com/office/drawing/2014/main" id="{B73D2732-BE54-CD4F-A17A-79F904756D7C}"/>
              </a:ext>
            </a:extLst>
          </p:cNvPr>
          <p:cNvSpPr>
            <a:spLocks noGrp="1"/>
          </p:cNvSpPr>
          <p:nvPr>
            <p:ph type="body" idx="28"/>
          </p:nvPr>
        </p:nvSpPr>
        <p:spPr>
          <a:xfrm>
            <a:off x="685800" y="691051"/>
            <a:ext cx="7772400" cy="451948"/>
          </a:xfrm>
        </p:spPr>
        <p:txBody>
          <a:bodyPr/>
          <a:lstStyle/>
          <a:p>
            <a:r>
              <a:rPr lang="en-US" dirty="0"/>
              <a:t>references</a:t>
            </a:r>
            <a:endParaRPr lang="en-US" dirty="0">
              <a:solidFill>
                <a:schemeClr val="accent3"/>
              </a:solidFill>
            </a:endParaRPr>
          </a:p>
        </p:txBody>
      </p:sp>
      <p:sp>
        <p:nvSpPr>
          <p:cNvPr id="14" name="Content Placeholder 13">
            <a:extLst>
              <a:ext uri="{FF2B5EF4-FFF2-40B4-BE49-F238E27FC236}">
                <a16:creationId xmlns:a16="http://schemas.microsoft.com/office/drawing/2014/main" id="{0F354FAC-A317-F04C-B22C-DF64B96A9333}"/>
              </a:ext>
            </a:extLst>
          </p:cNvPr>
          <p:cNvSpPr>
            <a:spLocks noGrp="1"/>
          </p:cNvSpPr>
          <p:nvPr>
            <p:ph sz="quarter" idx="15"/>
          </p:nvPr>
        </p:nvSpPr>
        <p:spPr>
          <a:xfrm>
            <a:off x="685800" y="1000125"/>
            <a:ext cx="7772400" cy="5657850"/>
          </a:xfrm>
        </p:spPr>
        <p:txBody>
          <a:bodyPr/>
          <a:lstStyle/>
          <a:p>
            <a:pPr>
              <a:spcBef>
                <a:spcPts val="0"/>
              </a:spcBef>
              <a:spcAft>
                <a:spcPts val="600"/>
              </a:spcAft>
              <a:buNone/>
            </a:pPr>
            <a:r>
              <a:rPr lang="en-US" sz="1050" dirty="0" err="1"/>
              <a:t>Arı</a:t>
            </a:r>
            <a:r>
              <a:rPr lang="en-US" sz="1050" dirty="0"/>
              <a:t>, </a:t>
            </a:r>
            <a:r>
              <a:rPr lang="en-US" sz="1050" dirty="0" err="1"/>
              <a:t>Çağlar</a:t>
            </a:r>
            <a:r>
              <a:rPr lang="en-US" sz="1050" dirty="0"/>
              <a:t>, et al. “Maximum Likelihood Estimation of Gaussian Mixture Models Using Stochastic Search.” </a:t>
            </a:r>
            <a:r>
              <a:rPr lang="en-US" sz="1050" i="1" dirty="0"/>
              <a:t>Pattern Recognition</a:t>
            </a:r>
            <a:r>
              <a:rPr lang="en-US" sz="1050" dirty="0"/>
              <a:t>, vol. 45, no. 7, 2012, pp. 2804–2816., https://</a:t>
            </a:r>
            <a:r>
              <a:rPr lang="en-US" sz="1050" dirty="0" err="1"/>
              <a:t>doi.org</a:t>
            </a:r>
            <a:r>
              <a:rPr lang="en-US" sz="1050" dirty="0"/>
              <a:t>/10.1016/j.patcog.2011.12.023. </a:t>
            </a:r>
          </a:p>
          <a:p>
            <a:pPr>
              <a:spcBef>
                <a:spcPts val="0"/>
              </a:spcBef>
              <a:spcAft>
                <a:spcPts val="600"/>
              </a:spcAft>
            </a:pPr>
            <a:r>
              <a:rPr lang="en-US" sz="1050" dirty="0" err="1"/>
              <a:t>Bonaros</a:t>
            </a:r>
            <a:r>
              <a:rPr lang="en-US" sz="1050" dirty="0"/>
              <a:t>, Billy, et al. “K-Means Elbow Method Code for Python.” </a:t>
            </a:r>
            <a:r>
              <a:rPr lang="en-US" sz="1050" i="1" dirty="0"/>
              <a:t>Predictive Hacks</a:t>
            </a:r>
            <a:r>
              <a:rPr lang="en-US" sz="1050" dirty="0"/>
              <a:t>, 19 Aug. 2020, https://</a:t>
            </a:r>
            <a:r>
              <a:rPr lang="en-US" sz="1050" dirty="0" err="1"/>
              <a:t>predictivehacks.com</a:t>
            </a:r>
            <a:r>
              <a:rPr lang="en-US" sz="1050" dirty="0"/>
              <a:t>/k-means-elbow-method-code-for-python/. </a:t>
            </a:r>
          </a:p>
          <a:p>
            <a:pPr>
              <a:spcBef>
                <a:spcPts val="0"/>
              </a:spcBef>
              <a:spcAft>
                <a:spcPts val="600"/>
              </a:spcAft>
            </a:pPr>
            <a:r>
              <a:rPr lang="en-US" sz="1050" dirty="0"/>
              <a:t>“Elbow Method.” </a:t>
            </a:r>
            <a:r>
              <a:rPr lang="en-US" sz="1050" i="1" dirty="0"/>
              <a:t>Scikit - </a:t>
            </a:r>
            <a:r>
              <a:rPr lang="en-US" sz="1050" i="1" dirty="0" err="1"/>
              <a:t>Yellowbrick</a:t>
            </a:r>
            <a:r>
              <a:rPr lang="en-US" sz="1050" dirty="0"/>
              <a:t>, https://</a:t>
            </a:r>
            <a:r>
              <a:rPr lang="en-US" sz="1050" dirty="0" err="1"/>
              <a:t>www.scikit-yb.org</a:t>
            </a:r>
            <a:r>
              <a:rPr lang="en-US" sz="1050" dirty="0"/>
              <a:t>/</a:t>
            </a:r>
            <a:r>
              <a:rPr lang="en-US" sz="1050" dirty="0" err="1"/>
              <a:t>en</a:t>
            </a:r>
            <a:r>
              <a:rPr lang="en-US" sz="1050" dirty="0"/>
              <a:t>/latest/</a:t>
            </a:r>
            <a:r>
              <a:rPr lang="en-US" sz="1050" dirty="0" err="1"/>
              <a:t>api</a:t>
            </a:r>
            <a:r>
              <a:rPr lang="en-US" sz="1050" dirty="0"/>
              <a:t>/cluster/</a:t>
            </a:r>
            <a:r>
              <a:rPr lang="en-US" sz="1050" dirty="0" err="1"/>
              <a:t>elbow.html</a:t>
            </a:r>
            <a:r>
              <a:rPr lang="en-US" sz="1050" dirty="0"/>
              <a:t>. </a:t>
            </a:r>
          </a:p>
          <a:p>
            <a:pPr>
              <a:spcBef>
                <a:spcPts val="0"/>
              </a:spcBef>
              <a:spcAft>
                <a:spcPts val="600"/>
              </a:spcAft>
            </a:pPr>
            <a:r>
              <a:rPr lang="en-US" sz="1050" dirty="0"/>
              <a:t>Foley, Daniel. “Gaussian Mixture Modelling (GMM).” </a:t>
            </a:r>
            <a:r>
              <a:rPr lang="en-US" sz="1050" i="1" dirty="0"/>
              <a:t>Medium</a:t>
            </a:r>
            <a:r>
              <a:rPr lang="en-US" sz="1050" dirty="0"/>
              <a:t>, Towards Data Science, 3 Jan. 2021, https://</a:t>
            </a:r>
            <a:r>
              <a:rPr lang="en-US" sz="1050" dirty="0" err="1"/>
              <a:t>towardsdatascience.com</a:t>
            </a:r>
            <a:r>
              <a:rPr lang="en-US" sz="1050" dirty="0"/>
              <a:t>/gaussian-mixture-modelling-gmm-833c88587c7f. </a:t>
            </a:r>
          </a:p>
          <a:p>
            <a:pPr>
              <a:spcBef>
                <a:spcPts val="0"/>
              </a:spcBef>
              <a:spcAft>
                <a:spcPts val="600"/>
              </a:spcAft>
            </a:pPr>
            <a:r>
              <a:rPr lang="en-US" sz="1050" dirty="0"/>
              <a:t>Jung, Yong </a:t>
            </a:r>
            <a:r>
              <a:rPr lang="en-US" sz="1050" dirty="0" err="1"/>
              <a:t>Gyu</a:t>
            </a:r>
            <a:r>
              <a:rPr lang="en-US" sz="1050" dirty="0"/>
              <a:t>, et al. “Clustering Performance Comparison USINGK-Means and Expectation Maximization Algorithms.” </a:t>
            </a:r>
            <a:r>
              <a:rPr lang="en-US" sz="1050" i="1" dirty="0"/>
              <a:t>Biotechnology &amp; Biotechnological Equipment</a:t>
            </a:r>
            <a:r>
              <a:rPr lang="en-US" sz="1050" dirty="0"/>
              <a:t>, vol. 28, no. sup1, 2014, https://</a:t>
            </a:r>
            <a:r>
              <a:rPr lang="en-US" sz="1050" dirty="0" err="1"/>
              <a:t>doi.org</a:t>
            </a:r>
            <a:r>
              <a:rPr lang="en-US" sz="1050" dirty="0"/>
              <a:t>/10.1080/13102818.2014.949045. </a:t>
            </a:r>
          </a:p>
          <a:p>
            <a:pPr>
              <a:spcBef>
                <a:spcPts val="0"/>
              </a:spcBef>
              <a:spcAft>
                <a:spcPts val="600"/>
              </a:spcAft>
            </a:pPr>
            <a:r>
              <a:rPr lang="en-US" sz="1050" dirty="0"/>
              <a:t>“K Means Clustering: K Means Clustering Algorithm in Python.” </a:t>
            </a:r>
            <a:r>
              <a:rPr lang="en-US" sz="1050" i="1" dirty="0"/>
              <a:t>Analytics Vidhya</a:t>
            </a:r>
            <a:r>
              <a:rPr lang="en-US" sz="1050" dirty="0"/>
              <a:t>, 26 Aug. 2021, https://</a:t>
            </a:r>
            <a:r>
              <a:rPr lang="en-US" sz="1050" dirty="0" err="1"/>
              <a:t>www.analyticsvidhya.com</a:t>
            </a:r>
            <a:r>
              <a:rPr lang="en-US" sz="1050" dirty="0"/>
              <a:t>/blog/2019/08/comprehensive-guide-k-means-clustering/. </a:t>
            </a:r>
          </a:p>
          <a:p>
            <a:pPr>
              <a:spcBef>
                <a:spcPts val="0"/>
              </a:spcBef>
              <a:spcAft>
                <a:spcPts val="600"/>
              </a:spcAft>
            </a:pPr>
            <a:r>
              <a:rPr lang="en-US" sz="1050" dirty="0"/>
              <a:t>“Selecting the Number of Clusters with Silhouette Analysis on </a:t>
            </a:r>
            <a:r>
              <a:rPr lang="en-US" sz="1050" dirty="0" err="1"/>
              <a:t>Kmeans</a:t>
            </a:r>
            <a:r>
              <a:rPr lang="en-US" sz="1050" dirty="0"/>
              <a:t> Clustering.” </a:t>
            </a:r>
            <a:r>
              <a:rPr lang="en-US" sz="1050" i="1" dirty="0"/>
              <a:t>Scikit</a:t>
            </a:r>
            <a:r>
              <a:rPr lang="en-US" sz="1050" dirty="0"/>
              <a:t>, https://scikit-</a:t>
            </a:r>
            <a:r>
              <a:rPr lang="en-US" sz="1050" dirty="0" err="1"/>
              <a:t>learn.org</a:t>
            </a:r>
            <a:r>
              <a:rPr lang="en-US" sz="1050" dirty="0"/>
              <a:t>/stable/</a:t>
            </a:r>
            <a:r>
              <a:rPr lang="en-US" sz="1050" dirty="0" err="1"/>
              <a:t>auto_examples</a:t>
            </a:r>
            <a:r>
              <a:rPr lang="en-US" sz="1050" dirty="0"/>
              <a:t>/cluster/</a:t>
            </a:r>
            <a:r>
              <a:rPr lang="en-US" sz="1050" dirty="0" err="1"/>
              <a:t>plot_kmeans_silhouette_analysis.html</a:t>
            </a:r>
            <a:r>
              <a:rPr lang="en-US" sz="1050" dirty="0"/>
              <a:t>. </a:t>
            </a:r>
          </a:p>
          <a:p>
            <a:pPr>
              <a:spcBef>
                <a:spcPts val="0"/>
              </a:spcBef>
              <a:spcAft>
                <a:spcPts val="600"/>
              </a:spcAft>
            </a:pPr>
            <a:r>
              <a:rPr lang="en-US" sz="1050" dirty="0"/>
              <a:t>“</a:t>
            </a:r>
            <a:r>
              <a:rPr lang="en-US" sz="1050" dirty="0" err="1"/>
              <a:t>Sklearn.cluster.kmeans</a:t>
            </a:r>
            <a:r>
              <a:rPr lang="en-US" sz="1050" dirty="0"/>
              <a:t>.” </a:t>
            </a:r>
            <a:r>
              <a:rPr lang="en-US" sz="1050" i="1" dirty="0"/>
              <a:t>Scikit</a:t>
            </a:r>
            <a:r>
              <a:rPr lang="en-US" sz="1050" dirty="0"/>
              <a:t>, https://scikit-</a:t>
            </a:r>
            <a:r>
              <a:rPr lang="en-US" sz="1050" dirty="0" err="1"/>
              <a:t>learn.org</a:t>
            </a:r>
            <a:r>
              <a:rPr lang="en-US" sz="1050" dirty="0"/>
              <a:t>/stable/modules/generated/</a:t>
            </a:r>
            <a:r>
              <a:rPr lang="en-US" sz="1050" dirty="0" err="1"/>
              <a:t>sklearn.cluster.KMeans.html</a:t>
            </a:r>
            <a:r>
              <a:rPr lang="en-US" sz="1050" dirty="0"/>
              <a:t>. </a:t>
            </a:r>
          </a:p>
          <a:p>
            <a:pPr>
              <a:spcBef>
                <a:spcPts val="0"/>
              </a:spcBef>
              <a:spcAft>
                <a:spcPts val="600"/>
              </a:spcAft>
            </a:pPr>
            <a:r>
              <a:rPr lang="en-US" sz="1050" dirty="0"/>
              <a:t>“</a:t>
            </a:r>
            <a:r>
              <a:rPr lang="en-US" sz="1050" dirty="0" err="1"/>
              <a:t>Sklearn.mixture.gaussianmixture</a:t>
            </a:r>
            <a:r>
              <a:rPr lang="en-US" sz="1050" dirty="0"/>
              <a:t>.” </a:t>
            </a:r>
            <a:r>
              <a:rPr lang="en-US" sz="1050" i="1" dirty="0"/>
              <a:t>Scikit</a:t>
            </a:r>
            <a:r>
              <a:rPr lang="en-US" sz="1050" dirty="0"/>
              <a:t>, https://scikit-</a:t>
            </a:r>
            <a:r>
              <a:rPr lang="en-US" sz="1050" dirty="0" err="1"/>
              <a:t>learn.org</a:t>
            </a:r>
            <a:r>
              <a:rPr lang="en-US" sz="1050" dirty="0"/>
              <a:t>/stable/modules/generated/</a:t>
            </a:r>
            <a:r>
              <a:rPr lang="en-US" sz="1050" dirty="0" err="1"/>
              <a:t>sklearn.mixture.GaussianMixture.html</a:t>
            </a:r>
            <a:r>
              <a:rPr lang="en-US" sz="1050" dirty="0"/>
              <a:t>. </a:t>
            </a:r>
          </a:p>
          <a:p>
            <a:pPr>
              <a:spcBef>
                <a:spcPts val="0"/>
              </a:spcBef>
              <a:spcAft>
                <a:spcPts val="600"/>
              </a:spcAft>
            </a:pPr>
            <a:r>
              <a:rPr lang="en-US" sz="1050" dirty="0"/>
              <a:t>“Spoken Arabic Digit Data Set.” </a:t>
            </a:r>
            <a:r>
              <a:rPr lang="en-US" sz="1050" i="1" dirty="0"/>
              <a:t>UCI Machine Learning Repository</a:t>
            </a:r>
            <a:r>
              <a:rPr lang="en-US" sz="1050" dirty="0"/>
              <a:t>, UCI, https://</a:t>
            </a:r>
            <a:r>
              <a:rPr lang="en-US" sz="1050" dirty="0" err="1"/>
              <a:t>archive.ics.uci.edu</a:t>
            </a:r>
            <a:r>
              <a:rPr lang="en-US" sz="1050" dirty="0"/>
              <a:t>/ml/datasets/</a:t>
            </a:r>
            <a:r>
              <a:rPr lang="en-US" sz="1050" dirty="0" err="1"/>
              <a:t>Spoken+Arabic+Digit</a:t>
            </a:r>
            <a:r>
              <a:rPr lang="en-US" sz="1050" dirty="0"/>
              <a:t>. </a:t>
            </a:r>
          </a:p>
          <a:p>
            <a:pPr>
              <a:spcBef>
                <a:spcPts val="0"/>
              </a:spcBef>
              <a:spcAft>
                <a:spcPts val="600"/>
              </a:spcAft>
            </a:pPr>
            <a:r>
              <a:rPr lang="en-US" sz="1050" dirty="0"/>
              <a:t>Tantum, Stacy. ”Bayesian Model Comparison” Applied Probability for Statistical Learning, 10 Nov. 2021, Duke University, Durham.</a:t>
            </a:r>
          </a:p>
          <a:p>
            <a:pPr>
              <a:buNone/>
            </a:pPr>
            <a:endParaRPr lang="en-US" sz="1050" dirty="0"/>
          </a:p>
          <a:p>
            <a:pPr>
              <a:buNone/>
            </a:pPr>
            <a:endParaRPr lang="en-US" sz="1400" dirty="0"/>
          </a:p>
        </p:txBody>
      </p:sp>
    </p:spTree>
    <p:extLst>
      <p:ext uri="{BB962C8B-B14F-4D97-AF65-F5344CB8AC3E}">
        <p14:creationId xmlns:p14="http://schemas.microsoft.com/office/powerpoint/2010/main" val="155965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Problem Overview</a:t>
            </a:r>
          </a:p>
          <a:p>
            <a:pPr lvl="1"/>
            <a:r>
              <a:rPr lang="fr-FR" dirty="0" err="1"/>
              <a:t>Overview</a:t>
            </a:r>
            <a:r>
              <a:rPr lang="fr-FR" dirty="0"/>
              <a:t> of the </a:t>
            </a:r>
            <a:r>
              <a:rPr lang="fr-FR" dirty="0" err="1"/>
              <a:t>problem</a:t>
            </a:r>
            <a:r>
              <a:rPr lang="fr-FR" dirty="0"/>
              <a:t> and </a:t>
            </a:r>
            <a:r>
              <a:rPr lang="fr-FR" dirty="0" err="1"/>
              <a:t>dataset</a:t>
            </a:r>
            <a:r>
              <a:rPr lang="fr-FR" dirty="0"/>
              <a:t> </a:t>
            </a:r>
            <a:r>
              <a:rPr lang="fr-FR" dirty="0" err="1"/>
              <a:t>with</a:t>
            </a:r>
            <a:r>
              <a:rPr lang="fr-FR" dirty="0"/>
              <a:t> an </a:t>
            </a:r>
            <a:r>
              <a:rPr lang="fr-FR" dirty="0" err="1"/>
              <a:t>emphasis</a:t>
            </a:r>
            <a:r>
              <a:rPr lang="fr-FR" dirty="0"/>
              <a:t> on how </a:t>
            </a:r>
            <a:r>
              <a:rPr lang="fr-FR" dirty="0" err="1"/>
              <a:t>this</a:t>
            </a:r>
            <a:r>
              <a:rPr lang="fr-FR" dirty="0"/>
              <a:t> </a:t>
            </a:r>
            <a:r>
              <a:rPr lang="fr-FR" dirty="0" err="1"/>
              <a:t>problem</a:t>
            </a:r>
            <a:r>
              <a:rPr lang="fr-FR" dirty="0"/>
              <a:t> </a:t>
            </a:r>
            <a:r>
              <a:rPr lang="fr-FR" dirty="0" err="1"/>
              <a:t>can</a:t>
            </a:r>
            <a:r>
              <a:rPr lang="fr-FR" dirty="0"/>
              <a:t> </a:t>
            </a:r>
            <a:r>
              <a:rPr lang="fr-FR" dirty="0" err="1"/>
              <a:t>be</a:t>
            </a:r>
            <a:r>
              <a:rPr lang="fr-FR" dirty="0"/>
              <a:t> </a:t>
            </a:r>
            <a:r>
              <a:rPr lang="fr-FR" dirty="0" err="1"/>
              <a:t>applied</a:t>
            </a:r>
            <a:r>
              <a:rPr lang="fr-FR" dirty="0"/>
              <a:t> in a </a:t>
            </a:r>
            <a:r>
              <a:rPr lang="fr-FR" dirty="0" err="1"/>
              <a:t>broader</a:t>
            </a:r>
            <a:r>
              <a:rPr lang="fr-FR" dirty="0"/>
              <a:t> </a:t>
            </a:r>
            <a:r>
              <a:rPr lang="fr-FR" dirty="0" err="1"/>
              <a:t>context</a:t>
            </a:r>
            <a:r>
              <a:rPr lang="fr-FR" dirty="0"/>
              <a:t>.</a:t>
            </a:r>
            <a:endParaRPr lang="en-US" dirty="0"/>
          </a:p>
        </p:txBody>
      </p:sp>
      <p:sp>
        <p:nvSpPr>
          <p:cNvPr id="4" name="Text Placeholder 3"/>
          <p:cNvSpPr>
            <a:spLocks noGrp="1"/>
          </p:cNvSpPr>
          <p:nvPr>
            <p:ph type="body" sz="quarter" idx="11"/>
          </p:nvPr>
        </p:nvSpPr>
        <p:spPr>
          <a:xfrm>
            <a:off x="263236" y="2940812"/>
            <a:ext cx="5278582" cy="2946231"/>
          </a:xfrm>
        </p:spPr>
        <p:txBody>
          <a:bodyPr/>
          <a:lstStyle/>
          <a:p>
            <a:r>
              <a:rPr lang="en-US" sz="7200" dirty="0"/>
              <a:t>introduction</a:t>
            </a:r>
          </a:p>
        </p:txBody>
      </p:sp>
    </p:spTree>
    <p:extLst>
      <p:ext uri="{BB962C8B-B14F-4D97-AF65-F5344CB8AC3E}">
        <p14:creationId xmlns:p14="http://schemas.microsoft.com/office/powerpoint/2010/main" val="398525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29">
            <a:extLst>
              <a:ext uri="{FF2B5EF4-FFF2-40B4-BE49-F238E27FC236}">
                <a16:creationId xmlns:a16="http://schemas.microsoft.com/office/drawing/2014/main" id="{B73D2732-BE54-CD4F-A17A-79F904756D7C}"/>
              </a:ext>
            </a:extLst>
          </p:cNvPr>
          <p:cNvSpPr>
            <a:spLocks noGrp="1"/>
          </p:cNvSpPr>
          <p:nvPr>
            <p:ph type="body" idx="28"/>
          </p:nvPr>
        </p:nvSpPr>
        <p:spPr>
          <a:xfrm>
            <a:off x="685800" y="691051"/>
            <a:ext cx="7772400" cy="451948"/>
          </a:xfrm>
        </p:spPr>
        <p:txBody>
          <a:bodyPr/>
          <a:lstStyle/>
          <a:p>
            <a:r>
              <a:rPr lang="en-US" dirty="0"/>
              <a:t>notes on collaboration</a:t>
            </a:r>
            <a:endParaRPr lang="en-US" dirty="0">
              <a:solidFill>
                <a:schemeClr val="accent3"/>
              </a:solidFill>
            </a:endParaRPr>
          </a:p>
        </p:txBody>
      </p:sp>
      <p:sp>
        <p:nvSpPr>
          <p:cNvPr id="8" name="Rectangle 7">
            <a:extLst>
              <a:ext uri="{FF2B5EF4-FFF2-40B4-BE49-F238E27FC236}">
                <a16:creationId xmlns:a16="http://schemas.microsoft.com/office/drawing/2014/main" id="{10B32614-F08A-544A-BD72-B266F2247570}"/>
              </a:ext>
            </a:extLst>
          </p:cNvPr>
          <p:cNvSpPr/>
          <p:nvPr/>
        </p:nvSpPr>
        <p:spPr>
          <a:xfrm>
            <a:off x="685800" y="2517952"/>
            <a:ext cx="7772400" cy="2472529"/>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lnSpc>
                <a:spcPct val="150000"/>
              </a:lnSpc>
              <a:spcAft>
                <a:spcPts val="600"/>
              </a:spcAft>
            </a:pPr>
            <a:r>
              <a:rPr lang="en-US" sz="1300" dirty="0">
                <a:solidFill>
                  <a:schemeClr val="accent1">
                    <a:lumMod val="75000"/>
                  </a:schemeClr>
                </a:solidFill>
              </a:rPr>
              <a:t>Throughout the process from gaining a conceptual understanding of the processes within this process to making model choices to the final evaluation of analyses, I would talk to fellow classmate Sam </a:t>
            </a:r>
            <a:r>
              <a:rPr lang="en-US" sz="1300" dirty="0" err="1">
                <a:solidFill>
                  <a:schemeClr val="accent1">
                    <a:lumMod val="75000"/>
                  </a:schemeClr>
                </a:solidFill>
              </a:rPr>
              <a:t>Lamba</a:t>
            </a:r>
            <a:r>
              <a:rPr lang="en-US" sz="1300" dirty="0">
                <a:solidFill>
                  <a:schemeClr val="accent1">
                    <a:lumMod val="75000"/>
                  </a:schemeClr>
                </a:solidFill>
              </a:rPr>
              <a:t>. Although we didn’t share code directly, we would discuss our approaches, packages we used, and our reasoning behind design choices to see how we could improve our models. We would also work together to overcome obstacles and refer to resources to answer our questions. Outside this, I referred to many online resources which I reference throughout this presentation and have listed. </a:t>
            </a:r>
          </a:p>
        </p:txBody>
      </p:sp>
    </p:spTree>
    <p:extLst>
      <p:ext uri="{BB962C8B-B14F-4D97-AF65-F5344CB8AC3E}">
        <p14:creationId xmlns:p14="http://schemas.microsoft.com/office/powerpoint/2010/main" val="2797590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a:p>
            <a:endParaRPr lang="en-US" dirty="0"/>
          </a:p>
          <a:p>
            <a:endParaRPr lang="en-US" dirty="0"/>
          </a:p>
        </p:txBody>
      </p:sp>
      <p:sp>
        <p:nvSpPr>
          <p:cNvPr id="2" name="Text Placeholder 1"/>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76590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8" y="998186"/>
            <a:ext cx="7772400" cy="914402"/>
          </a:xfrm>
        </p:spPr>
        <p:txBody>
          <a:bodyPr/>
          <a:lstStyle/>
          <a:p>
            <a:r>
              <a:rPr lang="en-US" dirty="0"/>
              <a:t>Problem Description</a:t>
            </a:r>
          </a:p>
        </p:txBody>
      </p:sp>
      <p:sp>
        <p:nvSpPr>
          <p:cNvPr id="14" name="Content Placeholder 13"/>
          <p:cNvSpPr>
            <a:spLocks noGrp="1"/>
          </p:cNvSpPr>
          <p:nvPr>
            <p:ph sz="quarter" idx="15"/>
          </p:nvPr>
        </p:nvSpPr>
        <p:spPr>
          <a:xfrm>
            <a:off x="676673" y="2577842"/>
            <a:ext cx="3657600" cy="3124975"/>
          </a:xfrm>
        </p:spPr>
        <p:txBody>
          <a:bodyPr/>
          <a:lstStyle/>
          <a:p>
            <a:pPr>
              <a:spcAft>
                <a:spcPts val="600"/>
              </a:spcAft>
            </a:pPr>
            <a:r>
              <a:rPr lang="en-US" sz="1400" dirty="0"/>
              <a:t>Dataset Overview</a:t>
            </a:r>
          </a:p>
          <a:p>
            <a:pPr lvl="2"/>
            <a:r>
              <a:rPr lang="en-US" dirty="0"/>
              <a:t>This dataset consists of a pre-divided training and testing datasets, each consisting of blocks on the order of the hundreds. These blocks each represent one utterance of a digit ranging from 0 to 9 spoken in Arabic. For each utterance, the speech signal is transformed into 13 time-varying Mel Frequency Cepstral coefficients (MFCCs), split into 35-40 frames of speech. These datapoints come from 44 unique female and 44 unique male speakers and each of them recorded the 10 digits 10 times. The train dataset represents the spoken digits of 66 spoken digits, 33 being by males and 33 by females. This left 22 for the test dataset, 11 males and 11 females</a:t>
            </a:r>
            <a:r>
              <a:rPr lang="en-US" baseline="30000" dirty="0"/>
              <a:t>1</a:t>
            </a:r>
            <a:r>
              <a:rPr lang="en-US" dirty="0"/>
              <a:t>. </a:t>
            </a:r>
          </a:p>
        </p:txBody>
      </p:sp>
      <p:sp>
        <p:nvSpPr>
          <p:cNvPr id="15" name="Content Placeholder 14"/>
          <p:cNvSpPr>
            <a:spLocks noGrp="1"/>
          </p:cNvSpPr>
          <p:nvPr>
            <p:ph sz="quarter" idx="16"/>
          </p:nvPr>
        </p:nvSpPr>
        <p:spPr>
          <a:xfrm>
            <a:off x="4805164" y="2577842"/>
            <a:ext cx="3657600" cy="2743202"/>
          </a:xfrm>
        </p:spPr>
        <p:txBody>
          <a:bodyPr/>
          <a:lstStyle/>
          <a:p>
            <a:pPr lvl="2">
              <a:buNone/>
            </a:pPr>
            <a:r>
              <a:rPr lang="en-US" dirty="0"/>
              <a:t>Each spoken Arabic digit is a combination of different phonemes combined with transitions. Each is a unique combination, and although the cepstral coefficient values vary person-by-person for the same digit, these shared characteristics of phonemes and phoneme translations can help still recognize and classify a series of MFCC’s as a certain digit. In order to do so, the distribution of these MFCC’s must be modeled for each digit such that, when trying to classify spoken digits using just their MFCC, we can observe the likelihood probabilities for each digit distribution. The digit with the maximum likelihood would be the classification for that one block of a spoken digit. </a:t>
            </a:r>
          </a:p>
          <a:p>
            <a:pPr lvl="2">
              <a:buNone/>
            </a:pPr>
            <a:endParaRPr lang="en-US" dirty="0"/>
          </a:p>
        </p:txBody>
      </p:sp>
      <p:sp>
        <p:nvSpPr>
          <p:cNvPr id="30" name="Text Placeholder 29"/>
          <p:cNvSpPr>
            <a:spLocks noGrp="1"/>
          </p:cNvSpPr>
          <p:nvPr>
            <p:ph type="body" idx="28"/>
          </p:nvPr>
        </p:nvSpPr>
        <p:spPr/>
        <p:txBody>
          <a:bodyPr/>
          <a:lstStyle/>
          <a:p>
            <a:r>
              <a:rPr lang="en-US" dirty="0"/>
              <a:t>introduction</a:t>
            </a:r>
            <a:endParaRPr lang="en-US" dirty="0">
              <a:solidFill>
                <a:schemeClr val="accent3"/>
              </a:solidFill>
            </a:endParaRPr>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4" name="Rectangle 23"/>
          <p:cNvSpPr/>
          <p:nvPr/>
        </p:nvSpPr>
        <p:spPr>
          <a:xfrm>
            <a:off x="685799" y="1527229"/>
            <a:ext cx="7772399" cy="914402"/>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GOAL: </a:t>
            </a:r>
            <a:r>
              <a:rPr lang="en-US" sz="1400" b="1" dirty="0">
                <a:solidFill>
                  <a:schemeClr val="accent1"/>
                </a:solidFill>
                <a:latin typeface="Franklin Gothic Demi Cond" panose="020B0706030402020204" pitchFamily="34" charset="0"/>
              </a:rPr>
              <a:t>Explore feature modeling approaches for Gaussian mixture model (GMM) representations of cepstral coefficient distributions. Modeling these distributions will then allow for classification through maximum likelihood classification calculations of datasets extracted from Arabic spoken digits of 0-9. </a:t>
            </a:r>
            <a:endParaRPr lang="en-US" sz="1400" dirty="0">
              <a:solidFill>
                <a:schemeClr val="accent1"/>
              </a:solidFill>
              <a:latin typeface="Franklin Gothic Demi Cond" panose="020B0706030402020204" pitchFamily="34" charset="0"/>
            </a:endParaRPr>
          </a:p>
        </p:txBody>
      </p:sp>
      <p:sp>
        <p:nvSpPr>
          <p:cNvPr id="17" name="Rectangle 16">
            <a:extLst>
              <a:ext uri="{FF2B5EF4-FFF2-40B4-BE49-F238E27FC236}">
                <a16:creationId xmlns:a16="http://schemas.microsoft.com/office/drawing/2014/main" id="{1B4397DB-EA44-7847-A9D0-A6DDD9C3982F}"/>
              </a:ext>
            </a:extLst>
          </p:cNvPr>
          <p:cNvSpPr/>
          <p:nvPr/>
        </p:nvSpPr>
        <p:spPr>
          <a:xfrm>
            <a:off x="4800598" y="5112237"/>
            <a:ext cx="3657600" cy="914402"/>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spcAft>
                <a:spcPts val="600"/>
              </a:spcAft>
            </a:pPr>
            <a:r>
              <a:rPr lang="en-US" sz="1100" u="sng" dirty="0">
                <a:solidFill>
                  <a:schemeClr val="accent1"/>
                </a:solidFill>
              </a:rPr>
              <a:t>Estimated Number of Phonemes:</a:t>
            </a:r>
          </a:p>
          <a:p>
            <a:pPr algn="ctr"/>
            <a:r>
              <a:rPr lang="en-US" sz="1100" dirty="0" err="1">
                <a:solidFill>
                  <a:schemeClr val="accent1"/>
                </a:solidFill>
              </a:rPr>
              <a:t>Sifir</a:t>
            </a:r>
            <a:r>
              <a:rPr lang="en-US" sz="1100" dirty="0">
                <a:solidFill>
                  <a:schemeClr val="accent1"/>
                </a:solidFill>
              </a:rPr>
              <a:t> (0): 4 | Wahad (1): 5 | </a:t>
            </a:r>
            <a:r>
              <a:rPr lang="en-US" sz="1100" dirty="0" err="1">
                <a:solidFill>
                  <a:schemeClr val="accent1"/>
                </a:solidFill>
              </a:rPr>
              <a:t>Ithnayn</a:t>
            </a:r>
            <a:r>
              <a:rPr lang="en-US" sz="1100" dirty="0">
                <a:solidFill>
                  <a:schemeClr val="accent1"/>
                </a:solidFill>
              </a:rPr>
              <a:t> (2): 5 | </a:t>
            </a:r>
            <a:r>
              <a:rPr lang="en-US" sz="1100" dirty="0" err="1">
                <a:solidFill>
                  <a:schemeClr val="accent1"/>
                </a:solidFill>
              </a:rPr>
              <a:t>Thalatha</a:t>
            </a:r>
            <a:r>
              <a:rPr lang="en-US" sz="1100" dirty="0">
                <a:solidFill>
                  <a:schemeClr val="accent1"/>
                </a:solidFill>
              </a:rPr>
              <a:t> (3): 6 | </a:t>
            </a:r>
            <a:r>
              <a:rPr lang="en-US" sz="1100" dirty="0" err="1">
                <a:solidFill>
                  <a:schemeClr val="accent1"/>
                </a:solidFill>
              </a:rPr>
              <a:t>Araba’a</a:t>
            </a:r>
            <a:r>
              <a:rPr lang="en-US" sz="1100" dirty="0">
                <a:solidFill>
                  <a:schemeClr val="accent1"/>
                </a:solidFill>
              </a:rPr>
              <a:t> (4): 6 | </a:t>
            </a:r>
            <a:r>
              <a:rPr lang="en-US" sz="1100" dirty="0" err="1">
                <a:solidFill>
                  <a:schemeClr val="accent1"/>
                </a:solidFill>
              </a:rPr>
              <a:t>Khamsa</a:t>
            </a:r>
            <a:r>
              <a:rPr lang="en-US" sz="1100" dirty="0">
                <a:solidFill>
                  <a:schemeClr val="accent1"/>
                </a:solidFill>
              </a:rPr>
              <a:t> (5): 5 | </a:t>
            </a:r>
            <a:r>
              <a:rPr lang="en-US" sz="1100" dirty="0" err="1">
                <a:solidFill>
                  <a:schemeClr val="accent1"/>
                </a:solidFill>
              </a:rPr>
              <a:t>Sittah</a:t>
            </a:r>
            <a:r>
              <a:rPr lang="en-US" sz="1100" dirty="0">
                <a:solidFill>
                  <a:schemeClr val="accent1"/>
                </a:solidFill>
              </a:rPr>
              <a:t> (6): 4 | </a:t>
            </a:r>
            <a:r>
              <a:rPr lang="en-US" sz="1100" dirty="0" err="1">
                <a:solidFill>
                  <a:schemeClr val="accent1"/>
                </a:solidFill>
              </a:rPr>
              <a:t>Seb’a</a:t>
            </a:r>
            <a:r>
              <a:rPr lang="en-US" sz="1100" dirty="0">
                <a:solidFill>
                  <a:schemeClr val="accent1"/>
                </a:solidFill>
              </a:rPr>
              <a:t> (7): 5 | </a:t>
            </a:r>
            <a:r>
              <a:rPr lang="en-US" sz="1100" dirty="0" err="1">
                <a:solidFill>
                  <a:schemeClr val="accent1"/>
                </a:solidFill>
              </a:rPr>
              <a:t>Thamanieh</a:t>
            </a:r>
            <a:r>
              <a:rPr lang="en-US" sz="1100" dirty="0">
                <a:solidFill>
                  <a:schemeClr val="accent1"/>
                </a:solidFill>
              </a:rPr>
              <a:t> (8): 7 | </a:t>
            </a:r>
            <a:r>
              <a:rPr lang="en-US" sz="1100" dirty="0" err="1">
                <a:solidFill>
                  <a:schemeClr val="accent1"/>
                </a:solidFill>
              </a:rPr>
              <a:t>Tis’ah</a:t>
            </a:r>
            <a:r>
              <a:rPr lang="en-US" sz="1100" dirty="0">
                <a:solidFill>
                  <a:schemeClr val="accent1"/>
                </a:solidFill>
              </a:rPr>
              <a:t> (9): 4</a:t>
            </a:r>
          </a:p>
        </p:txBody>
      </p:sp>
      <p:sp>
        <p:nvSpPr>
          <p:cNvPr id="19" name="Content Placeholder 8">
            <a:extLst>
              <a:ext uri="{FF2B5EF4-FFF2-40B4-BE49-F238E27FC236}">
                <a16:creationId xmlns:a16="http://schemas.microsoft.com/office/drawing/2014/main" id="{9AF9F74E-86CE-A245-AE3D-5282434FE936}"/>
              </a:ext>
            </a:extLst>
          </p:cNvPr>
          <p:cNvSpPr>
            <a:spLocks noGrp="1"/>
          </p:cNvSpPr>
          <p:nvPr>
            <p:ph type="body" sz="quarter" idx="14"/>
          </p:nvPr>
        </p:nvSpPr>
        <p:spPr>
          <a:xfrm>
            <a:off x="685800" y="6577966"/>
            <a:ext cx="5029200" cy="134332"/>
          </a:xfrm>
        </p:spPr>
        <p:txBody>
          <a:bodyPr/>
          <a:lstStyle/>
          <a:p>
            <a:r>
              <a:rPr lang="en-US" dirty="0"/>
              <a:t>1. “Spoken Arabic Digit Data Set”</a:t>
            </a:r>
          </a:p>
        </p:txBody>
      </p:sp>
    </p:spTree>
    <p:extLst>
      <p:ext uri="{BB962C8B-B14F-4D97-AF65-F5344CB8AC3E}">
        <p14:creationId xmlns:p14="http://schemas.microsoft.com/office/powerpoint/2010/main" val="425484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8" y="998186"/>
            <a:ext cx="7772400" cy="914402"/>
          </a:xfrm>
        </p:spPr>
        <p:txBody>
          <a:bodyPr/>
          <a:lstStyle/>
          <a:p>
            <a:r>
              <a:rPr lang="en-US" dirty="0"/>
              <a:t>Exploring the Dataset</a:t>
            </a:r>
          </a:p>
        </p:txBody>
      </p:sp>
      <p:sp>
        <p:nvSpPr>
          <p:cNvPr id="14" name="Content Placeholder 13"/>
          <p:cNvSpPr>
            <a:spLocks noGrp="1"/>
          </p:cNvSpPr>
          <p:nvPr>
            <p:ph sz="quarter" idx="15"/>
          </p:nvPr>
        </p:nvSpPr>
        <p:spPr>
          <a:xfrm>
            <a:off x="681235" y="1600862"/>
            <a:ext cx="7781527" cy="2213092"/>
          </a:xfrm>
        </p:spPr>
        <p:txBody>
          <a:bodyPr/>
          <a:lstStyle/>
          <a:p>
            <a:pPr lvl="2">
              <a:buNone/>
            </a:pPr>
            <a:r>
              <a:rPr lang="en-US" dirty="0"/>
              <a:t>As can be seen in the time series plots of the MFCCs for one person saying ‘</a:t>
            </a:r>
            <a:r>
              <a:rPr lang="en-US" dirty="0" err="1"/>
              <a:t>sifir</a:t>
            </a:r>
            <a:r>
              <a:rPr lang="en-US" dirty="0"/>
              <a:t>’ and ‘Wahad’, there is a fluctuation of MFCC. These fluctuations can be understood as different phonemes and the transitions between them. Through these plots and the listening to these spoken digits, I determined the number of phonemes in each digit, which will be used to help determine the number of Gaussians later on. </a:t>
            </a:r>
          </a:p>
          <a:p>
            <a:pPr lvl="2">
              <a:buNone/>
            </a:pPr>
            <a:r>
              <a:rPr lang="en-US" dirty="0"/>
              <a:t>Below are also two examples of relationships between the MFCCs of one spoken digit. It is not explicit in the splitting of the spoken words into clusters or individual distributions.</a:t>
            </a:r>
          </a:p>
        </p:txBody>
      </p:sp>
      <p:sp>
        <p:nvSpPr>
          <p:cNvPr id="30" name="Text Placeholder 29"/>
          <p:cNvSpPr>
            <a:spLocks noGrp="1"/>
          </p:cNvSpPr>
          <p:nvPr>
            <p:ph type="body" idx="28"/>
          </p:nvPr>
        </p:nvSpPr>
        <p:spPr/>
        <p:txBody>
          <a:bodyPr/>
          <a:lstStyle/>
          <a:p>
            <a:r>
              <a:rPr lang="en-US" dirty="0"/>
              <a:t>introduction</a:t>
            </a:r>
            <a:endParaRPr lang="en-US" dirty="0">
              <a:solidFill>
                <a:schemeClr val="accent3"/>
              </a:solidFill>
            </a:endParaRPr>
          </a:p>
        </p:txBody>
      </p:sp>
      <p:pic>
        <p:nvPicPr>
          <p:cNvPr id="21" name="Content Placeholder 20" descr="Chart, line chart&#10;&#10;Description automatically generated">
            <a:extLst>
              <a:ext uri="{FF2B5EF4-FFF2-40B4-BE49-F238E27FC236}">
                <a16:creationId xmlns:a16="http://schemas.microsoft.com/office/drawing/2014/main" id="{464C30FF-B79C-294A-8722-2D758EDBED21}"/>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5008416" y="4471869"/>
            <a:ext cx="3657600" cy="1567542"/>
          </a:xfrm>
        </p:spPr>
      </p:pic>
      <p:pic>
        <p:nvPicPr>
          <p:cNvPr id="23" name="Picture 22" descr="Chart, line chart&#10;&#10;Description automatically generated">
            <a:extLst>
              <a:ext uri="{FF2B5EF4-FFF2-40B4-BE49-F238E27FC236}">
                <a16:creationId xmlns:a16="http://schemas.microsoft.com/office/drawing/2014/main" id="{153A78B5-22A4-9445-BDAE-B00903DBE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8416" y="2849087"/>
            <a:ext cx="3657600" cy="1567543"/>
          </a:xfrm>
          <a:prstGeom prst="rect">
            <a:avLst/>
          </a:prstGeom>
        </p:spPr>
      </p:pic>
      <p:pic>
        <p:nvPicPr>
          <p:cNvPr id="26" name="Picture 25" descr="Chart, scatter chart&#10;&#10;Description automatically generated">
            <a:extLst>
              <a:ext uri="{FF2B5EF4-FFF2-40B4-BE49-F238E27FC236}">
                <a16:creationId xmlns:a16="http://schemas.microsoft.com/office/drawing/2014/main" id="{A702DBFD-C42D-DB40-8123-592597A13A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37" y="3012951"/>
            <a:ext cx="2204682" cy="2204682"/>
          </a:xfrm>
          <a:prstGeom prst="rect">
            <a:avLst/>
          </a:prstGeom>
        </p:spPr>
      </p:pic>
      <p:pic>
        <p:nvPicPr>
          <p:cNvPr id="28" name="Picture 27" descr="Chart, scatter chart&#10;&#10;Description automatically generated">
            <a:extLst>
              <a:ext uri="{FF2B5EF4-FFF2-40B4-BE49-F238E27FC236}">
                <a16:creationId xmlns:a16="http://schemas.microsoft.com/office/drawing/2014/main" id="{C1EC4A08-5886-554E-8248-A18A35100E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3734" y="3012951"/>
            <a:ext cx="2204682" cy="2204682"/>
          </a:xfrm>
          <a:prstGeom prst="rect">
            <a:avLst/>
          </a:prstGeom>
        </p:spPr>
      </p:pic>
      <p:sp>
        <p:nvSpPr>
          <p:cNvPr id="40" name="Rectangle 39">
            <a:extLst>
              <a:ext uri="{FF2B5EF4-FFF2-40B4-BE49-F238E27FC236}">
                <a16:creationId xmlns:a16="http://schemas.microsoft.com/office/drawing/2014/main" id="{F13969DF-C3F8-BD40-B6CA-F14BB708E6EB}"/>
              </a:ext>
            </a:extLst>
          </p:cNvPr>
          <p:cNvSpPr/>
          <p:nvPr/>
        </p:nvSpPr>
        <p:spPr>
          <a:xfrm>
            <a:off x="248474" y="5420007"/>
            <a:ext cx="4614471" cy="1341007"/>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spcAft>
                <a:spcPts val="600"/>
              </a:spcAft>
            </a:pPr>
            <a:r>
              <a:rPr lang="en-US" sz="1050" dirty="0">
                <a:solidFill>
                  <a:schemeClr val="accent1"/>
                </a:solidFill>
              </a:rPr>
              <a:t>This problem and goal of classification can be broadened outside of just this case. Within the realm of sound, there are applications of examples such as voice-to-text. There is also voice recognition support in which certain words must be listened for and recognized to be responded to accordingly. Outside the realm of sounds, there are any other classification scenarios, making this process of classification widely applicable.</a:t>
            </a:r>
          </a:p>
        </p:txBody>
      </p:sp>
      <p:sp>
        <p:nvSpPr>
          <p:cNvPr id="41" name="TextBox 40">
            <a:extLst>
              <a:ext uri="{FF2B5EF4-FFF2-40B4-BE49-F238E27FC236}">
                <a16:creationId xmlns:a16="http://schemas.microsoft.com/office/drawing/2014/main" id="{DB8F69CC-22B6-B145-BBAC-D99D57366967}"/>
              </a:ext>
            </a:extLst>
          </p:cNvPr>
          <p:cNvSpPr txBox="1"/>
          <p:nvPr/>
        </p:nvSpPr>
        <p:spPr>
          <a:xfrm>
            <a:off x="38809" y="5169787"/>
            <a:ext cx="5694220" cy="134396"/>
          </a:xfrm>
          <a:prstGeom prst="rect">
            <a:avLst/>
          </a:prstGeom>
          <a:noFill/>
        </p:spPr>
        <p:txBody>
          <a:bodyPr wrap="square" lIns="0" tIns="0" rIns="0" bIns="0" rtlCol="0">
            <a:spAutoFit/>
          </a:bodyPr>
          <a:lstStyle/>
          <a:p>
            <a:pPr algn="ctr">
              <a:lnSpc>
                <a:spcPct val="120000"/>
              </a:lnSpc>
            </a:pPr>
            <a:r>
              <a:rPr lang="en-US" sz="800" dirty="0">
                <a:solidFill>
                  <a:schemeClr val="tx2"/>
                </a:solidFill>
              </a:rPr>
              <a:t>Fig 1. MFCC relationships for </a:t>
            </a:r>
            <a:r>
              <a:rPr lang="en-US" sz="800" dirty="0" err="1">
                <a:solidFill>
                  <a:schemeClr val="tx2"/>
                </a:solidFill>
              </a:rPr>
              <a:t>sifir</a:t>
            </a:r>
            <a:r>
              <a:rPr lang="en-US" sz="800" dirty="0">
                <a:solidFill>
                  <a:schemeClr val="tx2"/>
                </a:solidFill>
              </a:rPr>
              <a:t> (</a:t>
            </a:r>
            <a:r>
              <a:rPr lang="en-US" sz="800" i="1" dirty="0">
                <a:solidFill>
                  <a:schemeClr val="tx2"/>
                </a:solidFill>
              </a:rPr>
              <a:t>left</a:t>
            </a:r>
            <a:r>
              <a:rPr lang="en-US" sz="800" dirty="0">
                <a:solidFill>
                  <a:schemeClr val="tx2"/>
                </a:solidFill>
              </a:rPr>
              <a:t>) and </a:t>
            </a:r>
            <a:r>
              <a:rPr lang="en-US" sz="800" dirty="0" err="1">
                <a:solidFill>
                  <a:schemeClr val="tx2"/>
                </a:solidFill>
              </a:rPr>
              <a:t>wahad</a:t>
            </a:r>
            <a:r>
              <a:rPr lang="en-US" sz="800" dirty="0">
                <a:solidFill>
                  <a:schemeClr val="tx2"/>
                </a:solidFill>
              </a:rPr>
              <a:t> (</a:t>
            </a:r>
            <a:r>
              <a:rPr lang="en-US" sz="800" i="1" dirty="0">
                <a:solidFill>
                  <a:schemeClr val="tx2"/>
                </a:solidFill>
              </a:rPr>
              <a:t>right</a:t>
            </a:r>
            <a:r>
              <a:rPr lang="en-US" sz="800" dirty="0">
                <a:solidFill>
                  <a:schemeClr val="tx2"/>
                </a:solidFill>
              </a:rPr>
              <a:t>)</a:t>
            </a:r>
          </a:p>
        </p:txBody>
      </p:sp>
      <p:sp>
        <p:nvSpPr>
          <p:cNvPr id="42" name="TextBox 41">
            <a:extLst>
              <a:ext uri="{FF2B5EF4-FFF2-40B4-BE49-F238E27FC236}">
                <a16:creationId xmlns:a16="http://schemas.microsoft.com/office/drawing/2014/main" id="{7923023D-B644-CD4E-9141-05CEBDD437EE}"/>
              </a:ext>
            </a:extLst>
          </p:cNvPr>
          <p:cNvSpPr txBox="1"/>
          <p:nvPr/>
        </p:nvSpPr>
        <p:spPr>
          <a:xfrm>
            <a:off x="3990106" y="6082983"/>
            <a:ext cx="5694220" cy="134396"/>
          </a:xfrm>
          <a:prstGeom prst="rect">
            <a:avLst/>
          </a:prstGeom>
          <a:noFill/>
        </p:spPr>
        <p:txBody>
          <a:bodyPr wrap="square" lIns="0" tIns="0" rIns="0" bIns="0" rtlCol="0">
            <a:spAutoFit/>
          </a:bodyPr>
          <a:lstStyle/>
          <a:p>
            <a:pPr algn="ctr">
              <a:lnSpc>
                <a:spcPct val="120000"/>
              </a:lnSpc>
            </a:pPr>
            <a:r>
              <a:rPr lang="en-US" sz="800" dirty="0">
                <a:solidFill>
                  <a:schemeClr val="tx2"/>
                </a:solidFill>
              </a:rPr>
              <a:t>Fig 2. Time series plots of MFCCs for </a:t>
            </a:r>
            <a:r>
              <a:rPr lang="en-US" sz="800" dirty="0" err="1">
                <a:solidFill>
                  <a:schemeClr val="tx2"/>
                </a:solidFill>
              </a:rPr>
              <a:t>sifir</a:t>
            </a:r>
            <a:r>
              <a:rPr lang="en-US" sz="800" dirty="0">
                <a:solidFill>
                  <a:schemeClr val="tx2"/>
                </a:solidFill>
              </a:rPr>
              <a:t> (</a:t>
            </a:r>
            <a:r>
              <a:rPr lang="en-US" sz="800" i="1" dirty="0">
                <a:solidFill>
                  <a:schemeClr val="tx2"/>
                </a:solidFill>
              </a:rPr>
              <a:t>left</a:t>
            </a:r>
            <a:r>
              <a:rPr lang="en-US" sz="800" dirty="0">
                <a:solidFill>
                  <a:schemeClr val="tx2"/>
                </a:solidFill>
              </a:rPr>
              <a:t>) and </a:t>
            </a:r>
            <a:r>
              <a:rPr lang="en-US" sz="800" dirty="0" err="1">
                <a:solidFill>
                  <a:schemeClr val="tx2"/>
                </a:solidFill>
              </a:rPr>
              <a:t>wahad</a:t>
            </a:r>
            <a:r>
              <a:rPr lang="en-US" sz="800" dirty="0">
                <a:solidFill>
                  <a:schemeClr val="tx2"/>
                </a:solidFill>
              </a:rPr>
              <a:t> (</a:t>
            </a:r>
            <a:r>
              <a:rPr lang="en-US" sz="800" i="1" dirty="0">
                <a:solidFill>
                  <a:schemeClr val="tx2"/>
                </a:solidFill>
              </a:rPr>
              <a:t>right</a:t>
            </a:r>
            <a:r>
              <a:rPr lang="en-US" sz="800" dirty="0">
                <a:solidFill>
                  <a:schemeClr val="tx2"/>
                </a:solidFill>
              </a:rPr>
              <a:t>)</a:t>
            </a:r>
          </a:p>
        </p:txBody>
      </p:sp>
    </p:spTree>
    <p:extLst>
      <p:ext uri="{BB962C8B-B14F-4D97-AF65-F5344CB8AC3E}">
        <p14:creationId xmlns:p14="http://schemas.microsoft.com/office/powerpoint/2010/main" val="277054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Gaussian mixture model (GMM) distribution</a:t>
            </a:r>
          </a:p>
          <a:p>
            <a:pPr lvl="1"/>
            <a:r>
              <a:rPr lang="fr-FR" dirty="0" err="1"/>
              <a:t>Exploring</a:t>
            </a:r>
            <a:r>
              <a:rPr lang="fr-FR" dirty="0"/>
              <a:t> K-</a:t>
            </a:r>
            <a:r>
              <a:rPr lang="fr-FR" dirty="0" err="1"/>
              <a:t>Means</a:t>
            </a:r>
            <a:r>
              <a:rPr lang="fr-FR" dirty="0"/>
              <a:t> </a:t>
            </a:r>
            <a:r>
              <a:rPr lang="fr-FR" dirty="0" err="1"/>
              <a:t>clustering</a:t>
            </a:r>
            <a:r>
              <a:rPr lang="fr-FR" dirty="0"/>
              <a:t> and Expectation-</a:t>
            </a:r>
            <a:r>
              <a:rPr lang="fr-FR" dirty="0" err="1"/>
              <a:t>Maximization</a:t>
            </a:r>
            <a:r>
              <a:rPr lang="fr-FR" dirty="0"/>
              <a:t> (EM) to </a:t>
            </a:r>
            <a:r>
              <a:rPr lang="fr-FR" dirty="0" err="1"/>
              <a:t>estimate</a:t>
            </a:r>
            <a:r>
              <a:rPr lang="fr-FR" dirty="0"/>
              <a:t> the distributions </a:t>
            </a:r>
            <a:r>
              <a:rPr lang="fr-FR" dirty="0" err="1"/>
              <a:t>representing</a:t>
            </a:r>
            <a:r>
              <a:rPr lang="fr-FR" dirty="0"/>
              <a:t> the </a:t>
            </a:r>
            <a:r>
              <a:rPr lang="fr-FR" dirty="0" err="1"/>
              <a:t>MFCC’s</a:t>
            </a:r>
            <a:r>
              <a:rPr lang="fr-FR" dirty="0"/>
              <a:t> of </a:t>
            </a:r>
            <a:r>
              <a:rPr lang="fr-FR" dirty="0" err="1"/>
              <a:t>each</a:t>
            </a:r>
            <a:r>
              <a:rPr lang="fr-FR" dirty="0"/>
              <a:t> </a:t>
            </a:r>
            <a:r>
              <a:rPr lang="fr-FR" dirty="0" err="1"/>
              <a:t>Arabic</a:t>
            </a:r>
            <a:r>
              <a:rPr lang="fr-FR" dirty="0"/>
              <a:t> </a:t>
            </a:r>
            <a:r>
              <a:rPr lang="fr-FR" dirty="0" err="1"/>
              <a:t>spoken</a:t>
            </a:r>
            <a:r>
              <a:rPr lang="fr-FR" dirty="0"/>
              <a:t> digit.</a:t>
            </a:r>
            <a:endParaRPr lang="en-US" dirty="0"/>
          </a:p>
        </p:txBody>
      </p:sp>
      <p:sp>
        <p:nvSpPr>
          <p:cNvPr id="4" name="Text Placeholder 3"/>
          <p:cNvSpPr>
            <a:spLocks noGrp="1"/>
          </p:cNvSpPr>
          <p:nvPr>
            <p:ph type="body" sz="quarter" idx="11"/>
          </p:nvPr>
        </p:nvSpPr>
        <p:spPr>
          <a:xfrm>
            <a:off x="263236" y="2940812"/>
            <a:ext cx="5278582" cy="2946231"/>
          </a:xfrm>
        </p:spPr>
        <p:txBody>
          <a:bodyPr/>
          <a:lstStyle/>
          <a:p>
            <a:r>
              <a:rPr lang="en-US" sz="7200" dirty="0"/>
              <a:t>feature modeling</a:t>
            </a:r>
          </a:p>
        </p:txBody>
      </p:sp>
    </p:spTree>
    <p:extLst>
      <p:ext uri="{BB962C8B-B14F-4D97-AF65-F5344CB8AC3E}">
        <p14:creationId xmlns:p14="http://schemas.microsoft.com/office/powerpoint/2010/main" val="54579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965145"/>
            <a:ext cx="7772400" cy="914402"/>
          </a:xfrm>
        </p:spPr>
        <p:txBody>
          <a:bodyPr/>
          <a:lstStyle/>
          <a:p>
            <a:r>
              <a:rPr lang="en-US" dirty="0"/>
              <a:t>High-level understanding</a:t>
            </a:r>
          </a:p>
        </p:txBody>
      </p:sp>
      <p:sp>
        <p:nvSpPr>
          <p:cNvPr id="30" name="Text Placeholder 29"/>
          <p:cNvSpPr>
            <a:spLocks noGrp="1"/>
          </p:cNvSpPr>
          <p:nvPr>
            <p:ph type="body" idx="28"/>
          </p:nvPr>
        </p:nvSpPr>
        <p:spPr/>
        <p:txBody>
          <a:bodyPr/>
          <a:lstStyle/>
          <a:p>
            <a:r>
              <a:rPr lang="en-US" dirty="0"/>
              <a:t>feature modeling</a:t>
            </a:r>
            <a:endParaRPr lang="en-US" dirty="0">
              <a:solidFill>
                <a:schemeClr val="accent3"/>
              </a:solidFill>
            </a:endParaRPr>
          </a:p>
        </p:txBody>
      </p:sp>
      <p:sp>
        <p:nvSpPr>
          <p:cNvPr id="38" name="TextBox 37"/>
          <p:cNvSpPr txBox="1"/>
          <p:nvPr/>
        </p:nvSpPr>
        <p:spPr>
          <a:xfrm>
            <a:off x="1994478" y="6284951"/>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17" name="Rectangle 16">
            <a:extLst>
              <a:ext uri="{FF2B5EF4-FFF2-40B4-BE49-F238E27FC236}">
                <a16:creationId xmlns:a16="http://schemas.microsoft.com/office/drawing/2014/main" id="{73E32107-8019-E64D-B8EB-E288C7ACBED5}"/>
              </a:ext>
            </a:extLst>
          </p:cNvPr>
          <p:cNvSpPr/>
          <p:nvPr/>
        </p:nvSpPr>
        <p:spPr>
          <a:xfrm>
            <a:off x="1140400" y="1931933"/>
            <a:ext cx="6863197" cy="3614764"/>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spcAft>
                <a:spcPts val="600"/>
              </a:spcAft>
            </a:pPr>
            <a:r>
              <a:rPr lang="en-US" sz="1400" dirty="0">
                <a:solidFill>
                  <a:schemeClr val="accent1"/>
                </a:solidFill>
              </a:rPr>
              <a:t>Due to the ability to break down each spoken Arabic digit into a unique set of phonemes and transitions between phonemes, we can interpret this set as a Gaussian Mixture Model (GMM). These phonemes and transitions between could individually be described with weighted Gaussian distributions, and the combination of them through a word results in a GMM, each with different influences on the final distribution as described by their weights. </a:t>
            </a:r>
          </a:p>
          <a:p>
            <a:pPr algn="ctr">
              <a:spcAft>
                <a:spcPts val="600"/>
              </a:spcAft>
            </a:pPr>
            <a:r>
              <a:rPr lang="en-US" sz="1400" dirty="0">
                <a:solidFill>
                  <a:schemeClr val="accent1"/>
                </a:solidFill>
              </a:rPr>
              <a:t>- - -</a:t>
            </a:r>
          </a:p>
          <a:p>
            <a:pPr algn="ctr">
              <a:spcAft>
                <a:spcPts val="600"/>
              </a:spcAft>
            </a:pPr>
            <a:r>
              <a:rPr lang="en-US" sz="1400" b="1" dirty="0">
                <a:solidFill>
                  <a:schemeClr val="accent1"/>
                </a:solidFill>
              </a:rPr>
              <a:t>Goal: Through a comparison of a K-means clustering approach and an expectation-maximization approach, we will be able to find the best GMM representation of each digit and will then be able to use these distributions as classifiers for unlabeled data. </a:t>
            </a:r>
          </a:p>
          <a:p>
            <a:pPr algn="ctr"/>
            <a:r>
              <a:rPr lang="en-US" sz="1400" dirty="0">
                <a:solidFill>
                  <a:schemeClr val="accent1"/>
                </a:solidFill>
              </a:rPr>
              <a:t>In the process of determining these distributions, there are some modeling  decisions that must be made such as what parts of the dataset I will use and the number of gaussian distributions each distribution is a mixture of.</a:t>
            </a:r>
          </a:p>
        </p:txBody>
      </p:sp>
      <p:sp>
        <p:nvSpPr>
          <p:cNvPr id="41" name="Rectangle 9">
            <a:extLst>
              <a:ext uri="{FF2B5EF4-FFF2-40B4-BE49-F238E27FC236}">
                <a16:creationId xmlns:a16="http://schemas.microsoft.com/office/drawing/2014/main" id="{9A92D90A-5C5D-ED47-93A6-D83C8DF9E2C2}"/>
              </a:ext>
            </a:extLst>
          </p:cNvPr>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E95A3F15-4592-3446-8AEE-832833300377}"/>
              </a:ext>
            </a:extLst>
          </p:cNvPr>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89CEF37-CBD5-D54D-BBFD-1A171DD6506F}"/>
              </a:ext>
            </a:extLst>
          </p:cNvPr>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A2E74BDE-4EED-3F48-B388-B69FFD1FCF45}"/>
              </a:ext>
            </a:extLst>
          </p:cNvPr>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7C18D530-E9E7-2449-8557-D952E35FC269}"/>
              </a:ext>
            </a:extLst>
          </p:cNvPr>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6" name="Group 45">
            <a:extLst>
              <a:ext uri="{FF2B5EF4-FFF2-40B4-BE49-F238E27FC236}">
                <a16:creationId xmlns:a16="http://schemas.microsoft.com/office/drawing/2014/main" id="{07768837-75BA-1E40-9CDB-EE6339E4123E}"/>
              </a:ext>
            </a:extLst>
          </p:cNvPr>
          <p:cNvGrpSpPr/>
          <p:nvPr/>
        </p:nvGrpSpPr>
        <p:grpSpPr>
          <a:xfrm>
            <a:off x="1994478" y="6165890"/>
            <a:ext cx="1229008" cy="119062"/>
            <a:chOff x="685800" y="6165890"/>
            <a:chExt cx="1229008" cy="119062"/>
          </a:xfrm>
        </p:grpSpPr>
        <p:sp>
          <p:nvSpPr>
            <p:cNvPr id="47" name="Rectangle 9">
              <a:extLst>
                <a:ext uri="{FF2B5EF4-FFF2-40B4-BE49-F238E27FC236}">
                  <a16:creationId xmlns:a16="http://schemas.microsoft.com/office/drawing/2014/main" id="{3658EB5E-85C4-DB45-9897-6AB07A20F30F}"/>
                </a:ext>
              </a:extLst>
            </p:cNvPr>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5AEFE2E7-1BBA-C741-8973-3B4515100678}"/>
                </a:ext>
              </a:extLst>
            </p:cNvPr>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9" name="Rectangle 48">
            <a:extLst>
              <a:ext uri="{FF2B5EF4-FFF2-40B4-BE49-F238E27FC236}">
                <a16:creationId xmlns:a16="http://schemas.microsoft.com/office/drawing/2014/main" id="{1E50774B-4293-E040-9F2B-34D88E95BDCC}"/>
              </a:ext>
            </a:extLst>
          </p:cNvPr>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657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4"/>
          </p:nvPr>
        </p:nvSpPr>
        <p:spPr>
          <a:xfrm>
            <a:off x="685799" y="6520702"/>
            <a:ext cx="5029200" cy="286553"/>
          </a:xfrm>
        </p:spPr>
        <p:txBody>
          <a:bodyPr/>
          <a:lstStyle/>
          <a:p>
            <a:pPr>
              <a:spcBef>
                <a:spcPts val="0"/>
              </a:spcBef>
              <a:spcAft>
                <a:spcPts val="0"/>
              </a:spcAft>
            </a:pPr>
            <a:r>
              <a:rPr lang="en-US" baseline="30000" dirty="0"/>
              <a:t>2. “</a:t>
            </a:r>
            <a:r>
              <a:rPr lang="en-US" baseline="30000" dirty="0" err="1"/>
              <a:t>Kmeans</a:t>
            </a:r>
            <a:r>
              <a:rPr lang="en-US" baseline="30000" dirty="0"/>
              <a:t> Clustering: K Means Clustering Algorithm in Python”</a:t>
            </a:r>
          </a:p>
          <a:p>
            <a:pPr>
              <a:spcBef>
                <a:spcPts val="0"/>
              </a:spcBef>
              <a:spcAft>
                <a:spcPts val="0"/>
              </a:spcAft>
            </a:pPr>
            <a:r>
              <a:rPr lang="en-US" baseline="30000" dirty="0"/>
              <a:t>3. “</a:t>
            </a:r>
            <a:r>
              <a:rPr lang="en-US" baseline="30000" dirty="0" err="1"/>
              <a:t>Sklearn.cluster.kmeans</a:t>
            </a:r>
            <a:r>
              <a:rPr lang="en-US" baseline="30000" dirty="0"/>
              <a:t>.”, </a:t>
            </a:r>
            <a:r>
              <a:rPr lang="en-US" i="1" baseline="30000" dirty="0"/>
              <a:t>Scikit</a:t>
            </a:r>
            <a:endParaRPr lang="en-US" baseline="30000" dirty="0"/>
          </a:p>
          <a:p>
            <a:pPr>
              <a:spcBef>
                <a:spcPts val="0"/>
              </a:spcBef>
              <a:spcAft>
                <a:spcPts val="0"/>
              </a:spcAft>
            </a:pPr>
            <a:r>
              <a:rPr lang="en-US" baseline="30000" dirty="0"/>
              <a:t>4. Tantum, Stacy. “Bayesian Model Comparison”</a:t>
            </a:r>
          </a:p>
        </p:txBody>
      </p:sp>
      <p:sp>
        <p:nvSpPr>
          <p:cNvPr id="18" name="Title 11">
            <a:extLst>
              <a:ext uri="{FF2B5EF4-FFF2-40B4-BE49-F238E27FC236}">
                <a16:creationId xmlns:a16="http://schemas.microsoft.com/office/drawing/2014/main" id="{596C9924-70BA-614C-95D4-9C07BB8100EB}"/>
              </a:ext>
            </a:extLst>
          </p:cNvPr>
          <p:cNvSpPr>
            <a:spLocks noGrp="1"/>
          </p:cNvSpPr>
          <p:nvPr>
            <p:ph type="title"/>
          </p:nvPr>
        </p:nvSpPr>
        <p:spPr>
          <a:xfrm>
            <a:off x="685799" y="965145"/>
            <a:ext cx="7772400" cy="914402"/>
          </a:xfrm>
        </p:spPr>
        <p:txBody>
          <a:bodyPr/>
          <a:lstStyle/>
          <a:p>
            <a:r>
              <a:rPr lang="en-US" dirty="0"/>
              <a:t>K-Means Clustering Approach</a:t>
            </a:r>
          </a:p>
        </p:txBody>
      </p:sp>
      <p:sp>
        <p:nvSpPr>
          <p:cNvPr id="19" name="Text Placeholder 29">
            <a:extLst>
              <a:ext uri="{FF2B5EF4-FFF2-40B4-BE49-F238E27FC236}">
                <a16:creationId xmlns:a16="http://schemas.microsoft.com/office/drawing/2014/main" id="{CC82033E-2B53-D041-B86E-D0782AF7C1D5}"/>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11" name="Content Placeholder 15">
            <a:extLst>
              <a:ext uri="{FF2B5EF4-FFF2-40B4-BE49-F238E27FC236}">
                <a16:creationId xmlns:a16="http://schemas.microsoft.com/office/drawing/2014/main" id="{101BD522-4C49-DF46-959D-50E60FF72644}"/>
              </a:ext>
            </a:extLst>
          </p:cNvPr>
          <p:cNvSpPr>
            <a:spLocks noGrp="1"/>
          </p:cNvSpPr>
          <p:nvPr>
            <p:ph sz="quarter" idx="16"/>
          </p:nvPr>
        </p:nvSpPr>
        <p:spPr>
          <a:xfrm>
            <a:off x="685798" y="1602688"/>
            <a:ext cx="7772400" cy="1516432"/>
          </a:xfrm>
          <a:ln>
            <a:solidFill>
              <a:schemeClr val="accent1"/>
            </a:solidFill>
          </a:ln>
        </p:spPr>
        <p:txBody>
          <a:bodyPr/>
          <a:lstStyle/>
          <a:p>
            <a:pPr algn="ctr">
              <a:spcBef>
                <a:spcPts val="0"/>
              </a:spcBef>
              <a:spcAft>
                <a:spcPts val="0"/>
              </a:spcAft>
            </a:pPr>
            <a:endParaRPr lang="en-US" sz="500" b="1" u="sng" dirty="0"/>
          </a:p>
          <a:p>
            <a:pPr algn="ctr">
              <a:spcBef>
                <a:spcPts val="0"/>
              </a:spcBef>
              <a:spcAft>
                <a:spcPts val="600"/>
              </a:spcAft>
            </a:pPr>
            <a:r>
              <a:rPr lang="en-US" sz="1200" b="1" u="sng" dirty="0"/>
              <a:t>Overview</a:t>
            </a:r>
            <a:r>
              <a:rPr lang="en-US" sz="1200" b="1" dirty="0"/>
              <a:t>:</a:t>
            </a:r>
          </a:p>
          <a:p>
            <a:pPr algn="ctr">
              <a:spcBef>
                <a:spcPts val="0"/>
              </a:spcBef>
              <a:spcAft>
                <a:spcPts val="0"/>
              </a:spcAft>
            </a:pPr>
            <a:r>
              <a:rPr lang="en-US" sz="1100" dirty="0"/>
              <a:t>K-means clustering creates a specified number of clusters within a given dataset in a way that minimizes the distance between the points and the respective centroid within a cluster, making it a centroid-based algorithm. This is done through a repetitive process of setting a centroid, creating clusters from there, recalculating the centroid from that center, then redefining the cluster. This is continued until the centroids or clusters don’t change or until the specified number of iterations is reached</a:t>
            </a:r>
            <a:r>
              <a:rPr lang="en-US" sz="1100" baseline="30000" dirty="0"/>
              <a:t>2</a:t>
            </a:r>
            <a:r>
              <a:rPr lang="en-US" sz="1100" dirty="0"/>
              <a:t>. There is an existing package in Python that executed these processes of creating the clusters in the scikit-learn package (</a:t>
            </a:r>
            <a:r>
              <a:rPr lang="en-US" sz="1100" dirty="0" err="1"/>
              <a:t>sklearn.cluster.Kmeans</a:t>
            </a:r>
            <a:r>
              <a:rPr lang="en-US" sz="1100" dirty="0"/>
              <a:t>)</a:t>
            </a:r>
            <a:r>
              <a:rPr lang="en-US" sz="1100" baseline="30000" dirty="0"/>
              <a:t>3</a:t>
            </a:r>
            <a:r>
              <a:rPr lang="en-US" sz="1100" dirty="0"/>
              <a:t>.</a:t>
            </a:r>
          </a:p>
        </p:txBody>
      </p:sp>
      <p:sp>
        <p:nvSpPr>
          <p:cNvPr id="14" name="Content Placeholder 7">
            <a:extLst>
              <a:ext uri="{FF2B5EF4-FFF2-40B4-BE49-F238E27FC236}">
                <a16:creationId xmlns:a16="http://schemas.microsoft.com/office/drawing/2014/main" id="{9CFB7527-6A39-A44F-B12A-49A39E1C4442}"/>
              </a:ext>
            </a:extLst>
          </p:cNvPr>
          <p:cNvSpPr txBox="1">
            <a:spLocks/>
          </p:cNvSpPr>
          <p:nvPr/>
        </p:nvSpPr>
        <p:spPr>
          <a:xfrm>
            <a:off x="452118" y="3368039"/>
            <a:ext cx="5029200" cy="296672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2">
              <a:buNone/>
            </a:pPr>
            <a:r>
              <a:rPr lang="en-US" sz="1200" b="1" dirty="0"/>
              <a:t>In the context of GMM:</a:t>
            </a:r>
          </a:p>
          <a:p>
            <a:pPr lvl="2">
              <a:spcBef>
                <a:spcPts val="0"/>
              </a:spcBef>
              <a:buNone/>
            </a:pPr>
            <a:r>
              <a:rPr lang="en-US" dirty="0"/>
              <a:t>Each cluster will represent a Gaussian distribution to be included in the final GMM distribution representing each digit. The parameters that must be obtained from the k-means clusters are the mean vectors, covariance matrices, and weights for each of the clusters. </a:t>
            </a:r>
          </a:p>
          <a:p>
            <a:pPr lvl="2">
              <a:buNone/>
            </a:pPr>
            <a:r>
              <a:rPr lang="en-US" sz="1200" b="1" dirty="0"/>
              <a:t>Obtaining gaussian distribution parameters:</a:t>
            </a:r>
          </a:p>
          <a:p>
            <a:pPr lvl="2">
              <a:spcBef>
                <a:spcPts val="0"/>
              </a:spcBef>
              <a:buNone/>
            </a:pPr>
            <a:r>
              <a:rPr lang="en-US" dirty="0"/>
              <a:t>From fitting the k-means cluster model to the training data for each digit, I obtained and grouped the frames by cluster. From then, we can extract parameters like so:</a:t>
            </a:r>
          </a:p>
          <a:p>
            <a:pPr marL="171450" lvl="2" indent="-171450">
              <a:spcBef>
                <a:spcPts val="0"/>
              </a:spcBef>
              <a:spcAft>
                <a:spcPts val="0"/>
              </a:spcAft>
              <a:buSzPct val="100000"/>
              <a:buFont typeface="Wingdings" pitchFamily="2" charset="2"/>
              <a:buChar char="§"/>
            </a:pPr>
            <a:r>
              <a:rPr lang="en-US" b="1" dirty="0"/>
              <a:t>Mean vector: </a:t>
            </a:r>
            <a:r>
              <a:rPr lang="en-US" dirty="0"/>
              <a:t>take mean of each MFCC over the frames in each cluster</a:t>
            </a:r>
          </a:p>
          <a:p>
            <a:pPr marL="171450" lvl="2" indent="-171450">
              <a:spcBef>
                <a:spcPts val="0"/>
              </a:spcBef>
              <a:spcAft>
                <a:spcPts val="0"/>
              </a:spcAft>
              <a:buSzPct val="100000"/>
              <a:buFont typeface="Wingdings" pitchFamily="2" charset="2"/>
              <a:buChar char="§"/>
            </a:pPr>
            <a:r>
              <a:rPr lang="en-US" b="1" dirty="0"/>
              <a:t>Covariance matrix: </a:t>
            </a:r>
            <a:r>
              <a:rPr lang="en-US" dirty="0"/>
              <a:t>take the covariance of the frames in each cluster as a matrix</a:t>
            </a:r>
          </a:p>
          <a:p>
            <a:pPr marL="171450" lvl="2" indent="-171450">
              <a:spcBef>
                <a:spcPts val="0"/>
              </a:spcBef>
              <a:spcAft>
                <a:spcPts val="0"/>
              </a:spcAft>
              <a:buSzPct val="100000"/>
              <a:buFont typeface="Wingdings" pitchFamily="2" charset="2"/>
              <a:buChar char="§"/>
            </a:pPr>
            <a:r>
              <a:rPr lang="en-US" b="1" dirty="0"/>
              <a:t>Weights</a:t>
            </a:r>
            <a:r>
              <a:rPr lang="en-US" dirty="0"/>
              <a:t>: the proportion of total frames representing the digit that are of each cluster</a:t>
            </a:r>
          </a:p>
        </p:txBody>
      </p:sp>
      <p:pic>
        <p:nvPicPr>
          <p:cNvPr id="15" name="Picture 14" descr="Chart&#10;&#10;Description automatically generated">
            <a:extLst>
              <a:ext uri="{FF2B5EF4-FFF2-40B4-BE49-F238E27FC236}">
                <a16:creationId xmlns:a16="http://schemas.microsoft.com/office/drawing/2014/main" id="{A057FA70-4945-A744-B0F0-47D590CA2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999" y="3280001"/>
            <a:ext cx="3165723" cy="3052506"/>
          </a:xfrm>
          <a:prstGeom prst="rect">
            <a:avLst/>
          </a:prstGeom>
        </p:spPr>
      </p:pic>
      <p:sp>
        <p:nvSpPr>
          <p:cNvPr id="21" name="TextBox 20">
            <a:extLst>
              <a:ext uri="{FF2B5EF4-FFF2-40B4-BE49-F238E27FC236}">
                <a16:creationId xmlns:a16="http://schemas.microsoft.com/office/drawing/2014/main" id="{F5BE98AA-2AC6-2F4B-BEE5-E9889F4B63F3}"/>
              </a:ext>
            </a:extLst>
          </p:cNvPr>
          <p:cNvSpPr txBox="1"/>
          <p:nvPr/>
        </p:nvSpPr>
        <p:spPr>
          <a:xfrm>
            <a:off x="4450750" y="6332507"/>
            <a:ext cx="5694220" cy="134332"/>
          </a:xfrm>
          <a:prstGeom prst="rect">
            <a:avLst/>
          </a:prstGeom>
          <a:noFill/>
        </p:spPr>
        <p:txBody>
          <a:bodyPr wrap="square" lIns="0" tIns="0" rIns="0" bIns="0" rtlCol="0">
            <a:spAutoFit/>
          </a:bodyPr>
          <a:lstStyle/>
          <a:p>
            <a:pPr algn="ctr">
              <a:lnSpc>
                <a:spcPct val="120000"/>
              </a:lnSpc>
            </a:pPr>
            <a:r>
              <a:rPr lang="en-US" sz="800" dirty="0">
                <a:solidFill>
                  <a:schemeClr val="tx2"/>
                </a:solidFill>
              </a:rPr>
              <a:t>Fig 3. Interpretation of k-means clustering to derive GMM </a:t>
            </a:r>
            <a:r>
              <a:rPr lang="en-US" sz="800" baseline="30000" dirty="0">
                <a:solidFill>
                  <a:schemeClr val="tx2"/>
                </a:solidFill>
              </a:rPr>
              <a:t>4</a:t>
            </a:r>
            <a:endParaRPr lang="en-US" sz="800" dirty="0">
              <a:solidFill>
                <a:schemeClr val="tx2"/>
              </a:solidFill>
            </a:endParaRPr>
          </a:p>
        </p:txBody>
      </p:sp>
    </p:spTree>
    <p:extLst>
      <p:ext uri="{BB962C8B-B14F-4D97-AF65-F5344CB8AC3E}">
        <p14:creationId xmlns:p14="http://schemas.microsoft.com/office/powerpoint/2010/main" val="56077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1">
            <a:extLst>
              <a:ext uri="{FF2B5EF4-FFF2-40B4-BE49-F238E27FC236}">
                <a16:creationId xmlns:a16="http://schemas.microsoft.com/office/drawing/2014/main" id="{596C9924-70BA-614C-95D4-9C07BB8100EB}"/>
              </a:ext>
            </a:extLst>
          </p:cNvPr>
          <p:cNvSpPr>
            <a:spLocks noGrp="1"/>
          </p:cNvSpPr>
          <p:nvPr>
            <p:ph type="title"/>
          </p:nvPr>
        </p:nvSpPr>
        <p:spPr>
          <a:xfrm>
            <a:off x="685799" y="965145"/>
            <a:ext cx="7772400" cy="914402"/>
          </a:xfrm>
        </p:spPr>
        <p:txBody>
          <a:bodyPr/>
          <a:lstStyle/>
          <a:p>
            <a:r>
              <a:rPr lang="en-US" dirty="0"/>
              <a:t>K-Means Clustering Approach Methodology</a:t>
            </a:r>
          </a:p>
        </p:txBody>
      </p:sp>
      <p:sp>
        <p:nvSpPr>
          <p:cNvPr id="19" name="Text Placeholder 29">
            <a:extLst>
              <a:ext uri="{FF2B5EF4-FFF2-40B4-BE49-F238E27FC236}">
                <a16:creationId xmlns:a16="http://schemas.microsoft.com/office/drawing/2014/main" id="{CC82033E-2B53-D041-B86E-D0782AF7C1D5}"/>
              </a:ext>
            </a:extLst>
          </p:cNvPr>
          <p:cNvSpPr>
            <a:spLocks noGrp="1"/>
          </p:cNvSpPr>
          <p:nvPr>
            <p:ph type="body" idx="28"/>
          </p:nvPr>
        </p:nvSpPr>
        <p:spPr>
          <a:xfrm>
            <a:off x="685800" y="691051"/>
            <a:ext cx="7772400" cy="451948"/>
          </a:xfrm>
        </p:spPr>
        <p:txBody>
          <a:bodyPr/>
          <a:lstStyle/>
          <a:p>
            <a:r>
              <a:rPr lang="en-US" dirty="0"/>
              <a:t>feature modeling</a:t>
            </a:r>
            <a:endParaRPr lang="en-US" dirty="0">
              <a:solidFill>
                <a:schemeClr val="accent3"/>
              </a:solidFill>
            </a:endParaRPr>
          </a:p>
        </p:txBody>
      </p:sp>
      <p:sp>
        <p:nvSpPr>
          <p:cNvPr id="12" name="Content Placeholder 19">
            <a:extLst>
              <a:ext uri="{FF2B5EF4-FFF2-40B4-BE49-F238E27FC236}">
                <a16:creationId xmlns:a16="http://schemas.microsoft.com/office/drawing/2014/main" id="{158D342F-794A-4E48-9C23-80C8BF1FDE74}"/>
              </a:ext>
            </a:extLst>
          </p:cNvPr>
          <p:cNvSpPr>
            <a:spLocks noGrp="1"/>
          </p:cNvSpPr>
          <p:nvPr>
            <p:ph sz="quarter" idx="15"/>
          </p:nvPr>
        </p:nvSpPr>
        <p:spPr>
          <a:xfrm>
            <a:off x="685799" y="2696028"/>
            <a:ext cx="7772399" cy="2743200"/>
          </a:xfrm>
        </p:spPr>
        <p:txBody>
          <a:bodyPr/>
          <a:lstStyle/>
          <a:p>
            <a:r>
              <a:rPr lang="en-US" dirty="0"/>
              <a:t>1. Determine number of clusters</a:t>
            </a:r>
          </a:p>
          <a:p>
            <a:pPr lvl="1"/>
            <a:r>
              <a:rPr lang="en-US" dirty="0">
                <a:solidFill>
                  <a:srgbClr val="897C57"/>
                </a:solidFill>
              </a:rPr>
              <a:t>I used scree plots for each digit to determine the optimal number of clusters for each</a:t>
            </a:r>
          </a:p>
          <a:p>
            <a:pPr>
              <a:buNone/>
            </a:pPr>
            <a:r>
              <a:rPr lang="en-US" dirty="0"/>
              <a:t>2. Derive all clusters for each dataset representing a digit</a:t>
            </a:r>
          </a:p>
          <a:p>
            <a:pPr lvl="1"/>
            <a:r>
              <a:rPr lang="en-US" dirty="0">
                <a:solidFill>
                  <a:srgbClr val="897C57"/>
                </a:solidFill>
              </a:rPr>
              <a:t>I used the built-in functions of </a:t>
            </a:r>
            <a:r>
              <a:rPr lang="en-US" dirty="0" err="1">
                <a:solidFill>
                  <a:srgbClr val="897C57"/>
                </a:solidFill>
              </a:rPr>
              <a:t>sklearn.cluster.KMeans</a:t>
            </a:r>
            <a:r>
              <a:rPr lang="en-US" dirty="0">
                <a:solidFill>
                  <a:srgbClr val="897C57"/>
                </a:solidFill>
              </a:rPr>
              <a:t> that fit the clusters of data</a:t>
            </a:r>
            <a:endParaRPr lang="en-US" dirty="0"/>
          </a:p>
          <a:p>
            <a:r>
              <a:rPr lang="en-US" dirty="0"/>
              <a:t>3. Extract Gaussian parameters from clusters</a:t>
            </a:r>
          </a:p>
          <a:p>
            <a:pPr lvl="1"/>
            <a:r>
              <a:rPr lang="en-US" dirty="0"/>
              <a:t>From the k-means model fit in the previous step, I extracted the cluster labels for each data point and grouped them by label</a:t>
            </a:r>
          </a:p>
        </p:txBody>
      </p:sp>
      <p:sp>
        <p:nvSpPr>
          <p:cNvPr id="13" name="TextBox 12">
            <a:extLst>
              <a:ext uri="{FF2B5EF4-FFF2-40B4-BE49-F238E27FC236}">
                <a16:creationId xmlns:a16="http://schemas.microsoft.com/office/drawing/2014/main" id="{DC8565D1-7773-024C-94FD-8C7754D20B9F}"/>
              </a:ext>
            </a:extLst>
          </p:cNvPr>
          <p:cNvSpPr txBox="1"/>
          <p:nvPr/>
        </p:nvSpPr>
        <p:spPr>
          <a:xfrm>
            <a:off x="1994478" y="6284951"/>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16" name="Rectangle 9">
            <a:extLst>
              <a:ext uri="{FF2B5EF4-FFF2-40B4-BE49-F238E27FC236}">
                <a16:creationId xmlns:a16="http://schemas.microsoft.com/office/drawing/2014/main" id="{AC6A4519-8766-2443-AD7F-342A29D09D11}"/>
              </a:ext>
            </a:extLst>
          </p:cNvPr>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3B4C622B-EFE6-9746-9B19-A921E6724618}"/>
              </a:ext>
            </a:extLst>
          </p:cNvPr>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C635D40F-DE90-A34A-B376-7C7BBC4EB2AF}"/>
              </a:ext>
            </a:extLst>
          </p:cNvPr>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DB6956EC-754F-0844-B3EC-880830AF3B6C}"/>
              </a:ext>
            </a:extLst>
          </p:cNvPr>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330F0770-D906-C445-BC27-8BA9B9DC36EF}"/>
              </a:ext>
            </a:extLst>
          </p:cNvPr>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2">
            <a:extLst>
              <a:ext uri="{FF2B5EF4-FFF2-40B4-BE49-F238E27FC236}">
                <a16:creationId xmlns:a16="http://schemas.microsoft.com/office/drawing/2014/main" id="{42C387C8-E46D-9E44-9980-96814705E243}"/>
              </a:ext>
            </a:extLst>
          </p:cNvPr>
          <p:cNvGrpSpPr/>
          <p:nvPr/>
        </p:nvGrpSpPr>
        <p:grpSpPr>
          <a:xfrm>
            <a:off x="1994478" y="6165890"/>
            <a:ext cx="1229008" cy="119062"/>
            <a:chOff x="685800" y="6165890"/>
            <a:chExt cx="1229008" cy="119062"/>
          </a:xfrm>
        </p:grpSpPr>
        <p:sp>
          <p:nvSpPr>
            <p:cNvPr id="24" name="Rectangle 9">
              <a:extLst>
                <a:ext uri="{FF2B5EF4-FFF2-40B4-BE49-F238E27FC236}">
                  <a16:creationId xmlns:a16="http://schemas.microsoft.com/office/drawing/2014/main" id="{295BBFFD-7368-0344-AD01-5E7400FE3994}"/>
                </a:ext>
              </a:extLst>
            </p:cNvPr>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55C7656E-2807-C04F-B408-9AF760A10E1B}"/>
                </a:ext>
              </a:extLst>
            </p:cNvPr>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6" name="Rectangle 25">
            <a:extLst>
              <a:ext uri="{FF2B5EF4-FFF2-40B4-BE49-F238E27FC236}">
                <a16:creationId xmlns:a16="http://schemas.microsoft.com/office/drawing/2014/main" id="{1DC25CF8-F748-DB45-9742-12763A37DC47}"/>
              </a:ext>
            </a:extLst>
          </p:cNvPr>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9054813"/>
      </p:ext>
    </p:extLst>
  </p:cSld>
  <p:clrMapOvr>
    <a:masterClrMapping/>
  </p:clrMapOvr>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2602</TotalTime>
  <Words>5778</Words>
  <Application>Microsoft Macintosh PowerPoint</Application>
  <PresentationFormat>On-screen Show (4:3)</PresentationFormat>
  <Paragraphs>485</Paragraphs>
  <Slides>31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Franklin Gothic Book</vt:lpstr>
      <vt:lpstr>Franklin Gothic Demi Cond</vt:lpstr>
      <vt:lpstr>Wingdings</vt:lpstr>
      <vt:lpstr>Sophisticated Business</vt:lpstr>
      <vt:lpstr>ECE480 Final Project GitHub Repo: https://github.com/jcho1260/ECE480-digit_classification </vt:lpstr>
      <vt:lpstr>PowerPoint Presentation</vt:lpstr>
      <vt:lpstr>PowerPoint Presentation</vt:lpstr>
      <vt:lpstr>Problem Description</vt:lpstr>
      <vt:lpstr>Exploring the Dataset</vt:lpstr>
      <vt:lpstr>PowerPoint Presentation</vt:lpstr>
      <vt:lpstr>High-level understanding</vt:lpstr>
      <vt:lpstr>K-Means Clustering Approach</vt:lpstr>
      <vt:lpstr>K-Means Clustering Approach Methodology</vt:lpstr>
      <vt:lpstr>Determining Number of Clusters</vt:lpstr>
      <vt:lpstr>Deriving Clusters for Each Digit</vt:lpstr>
      <vt:lpstr>Extract Gaussian Parameters from Clusters</vt:lpstr>
      <vt:lpstr>Expectation-Maximization (EM) Approach</vt:lpstr>
      <vt:lpstr>EM Approach Methodology</vt:lpstr>
      <vt:lpstr>Determining Number of Components</vt:lpstr>
      <vt:lpstr>Deriving Gaussian Parameters</vt:lpstr>
      <vt:lpstr>PowerPoint Presentation</vt:lpstr>
      <vt:lpstr>Optimizing the Number of MFCCs</vt:lpstr>
      <vt:lpstr>PowerPoint Presentation</vt:lpstr>
      <vt:lpstr>Additional Feature of Gender</vt:lpstr>
      <vt:lpstr>PowerPoint Presentation</vt:lpstr>
      <vt:lpstr>Overview of Calculations and Concepts</vt:lpstr>
      <vt:lpstr>Application of Maximum Likelihood Classification</vt:lpstr>
      <vt:lpstr>K-Means Approach Classification Performance</vt:lpstr>
      <vt:lpstr>EM Approach Classification Performance</vt:lpstr>
      <vt:lpstr>PowerPoint Presentation</vt:lpstr>
      <vt:lpstr>Conclusions</vt:lpstr>
      <vt:lpstr>Reflection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Microsoft Office User</cp:lastModifiedBy>
  <cp:revision>228</cp:revision>
  <dcterms:created xsi:type="dcterms:W3CDTF">2014-02-06T21:29:49Z</dcterms:created>
  <dcterms:modified xsi:type="dcterms:W3CDTF">2021-12-14T01:52:34Z</dcterms:modified>
</cp:coreProperties>
</file>