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Syncopate"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93"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dk1"/>
              </a:buClr>
              <a:defRPr>
                <a:solidFill>
                  <a:schemeClr val="dk1"/>
                </a:solidFill>
              </a:defRPr>
            </a:lvl1pPr>
            <a:lvl2pPr lvl="1" rtl="0">
              <a:spcBef>
                <a:spcPts val="0"/>
              </a:spcBef>
              <a:buClr>
                <a:schemeClr val="dk1"/>
              </a:buClr>
              <a:defRPr>
                <a:solidFill>
                  <a:schemeClr val="dk1"/>
                </a:solidFill>
              </a:defRPr>
            </a:lvl2pPr>
            <a:lvl3pPr lvl="2" rtl="0">
              <a:spcBef>
                <a:spcPts val="0"/>
              </a:spcBef>
              <a:buClr>
                <a:schemeClr val="dk1"/>
              </a:buClr>
              <a:defRPr>
                <a:solidFill>
                  <a:schemeClr val="dk1"/>
                </a:solidFill>
              </a:defRPr>
            </a:lvl3pPr>
            <a:lvl4pPr lvl="3" rtl="0">
              <a:spcBef>
                <a:spcPts val="0"/>
              </a:spcBef>
              <a:buClr>
                <a:schemeClr val="dk1"/>
              </a:buClr>
              <a:defRPr>
                <a:solidFill>
                  <a:schemeClr val="dk1"/>
                </a:solidFill>
              </a:defRPr>
            </a:lvl4pPr>
            <a:lvl5pPr lvl="4" rtl="0">
              <a:spcBef>
                <a:spcPts val="0"/>
              </a:spcBef>
              <a:buClr>
                <a:schemeClr val="dk1"/>
              </a:buClr>
              <a:defRPr>
                <a:solidFill>
                  <a:schemeClr val="dk1"/>
                </a:solidFill>
              </a:defRPr>
            </a:lvl5pPr>
            <a:lvl6pPr lvl="5" rtl="0">
              <a:spcBef>
                <a:spcPts val="0"/>
              </a:spcBef>
              <a:buClr>
                <a:schemeClr val="dk1"/>
              </a:buClr>
              <a:defRPr>
                <a:solidFill>
                  <a:schemeClr val="dk1"/>
                </a:solidFill>
              </a:defRPr>
            </a:lvl6pPr>
            <a:lvl7pPr lvl="6" rtl="0">
              <a:spcBef>
                <a:spcPts val="0"/>
              </a:spcBef>
              <a:buClr>
                <a:schemeClr val="dk1"/>
              </a:buClr>
              <a:defRPr>
                <a:solidFill>
                  <a:schemeClr val="dk1"/>
                </a:solidFill>
              </a:defRPr>
            </a:lvl7pPr>
            <a:lvl8pPr lvl="7" rtl="0">
              <a:spcBef>
                <a:spcPts val="0"/>
              </a:spcBef>
              <a:buClr>
                <a:schemeClr val="dk1"/>
              </a:buClr>
              <a:defRPr>
                <a:solidFill>
                  <a:schemeClr val="dk1"/>
                </a:solidFill>
              </a:defRPr>
            </a:lvl8pPr>
            <a:lvl9pPr lvl="8" rtl="0">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defRPr sz="1800">
                <a:solidFill>
                  <a:schemeClr val="lt2"/>
                </a:solidFill>
              </a:defRPr>
            </a:lvl1pPr>
            <a:lvl2pPr lvl="1" rtl="0">
              <a:lnSpc>
                <a:spcPct val="115000"/>
              </a:lnSpc>
              <a:spcBef>
                <a:spcPts val="0"/>
              </a:spcBef>
              <a:spcAft>
                <a:spcPts val="1600"/>
              </a:spcAft>
              <a:buClr>
                <a:schemeClr val="lt2"/>
              </a:buClr>
              <a:defRPr>
                <a:solidFill>
                  <a:schemeClr val="lt2"/>
                </a:solidFill>
              </a:defRPr>
            </a:lvl2pPr>
            <a:lvl3pPr lvl="2" rtl="0">
              <a:lnSpc>
                <a:spcPct val="115000"/>
              </a:lnSpc>
              <a:spcBef>
                <a:spcPts val="0"/>
              </a:spcBef>
              <a:spcAft>
                <a:spcPts val="1600"/>
              </a:spcAft>
              <a:buClr>
                <a:schemeClr val="lt2"/>
              </a:buClr>
              <a:defRPr>
                <a:solidFill>
                  <a:schemeClr val="lt2"/>
                </a:solidFill>
              </a:defRPr>
            </a:lvl3pPr>
            <a:lvl4pPr lvl="3" rtl="0">
              <a:lnSpc>
                <a:spcPct val="115000"/>
              </a:lnSpc>
              <a:spcBef>
                <a:spcPts val="0"/>
              </a:spcBef>
              <a:spcAft>
                <a:spcPts val="1600"/>
              </a:spcAft>
              <a:buClr>
                <a:schemeClr val="lt2"/>
              </a:buClr>
              <a:defRPr>
                <a:solidFill>
                  <a:schemeClr val="lt2"/>
                </a:solidFill>
              </a:defRPr>
            </a:lvl4pPr>
            <a:lvl5pPr lvl="4" rtl="0">
              <a:lnSpc>
                <a:spcPct val="115000"/>
              </a:lnSpc>
              <a:spcBef>
                <a:spcPts val="0"/>
              </a:spcBef>
              <a:spcAft>
                <a:spcPts val="1600"/>
              </a:spcAft>
              <a:buClr>
                <a:schemeClr val="lt2"/>
              </a:buClr>
              <a:defRPr>
                <a:solidFill>
                  <a:schemeClr val="lt2"/>
                </a:solidFill>
              </a:defRPr>
            </a:lvl5pPr>
            <a:lvl6pPr lvl="5" rtl="0">
              <a:lnSpc>
                <a:spcPct val="115000"/>
              </a:lnSpc>
              <a:spcBef>
                <a:spcPts val="0"/>
              </a:spcBef>
              <a:spcAft>
                <a:spcPts val="1600"/>
              </a:spcAft>
              <a:buClr>
                <a:schemeClr val="lt2"/>
              </a:buClr>
              <a:defRPr>
                <a:solidFill>
                  <a:schemeClr val="lt2"/>
                </a:solidFill>
              </a:defRPr>
            </a:lvl6pPr>
            <a:lvl7pPr lvl="6" rtl="0">
              <a:lnSpc>
                <a:spcPct val="115000"/>
              </a:lnSpc>
              <a:spcBef>
                <a:spcPts val="0"/>
              </a:spcBef>
              <a:spcAft>
                <a:spcPts val="1600"/>
              </a:spcAft>
              <a:buClr>
                <a:schemeClr val="lt2"/>
              </a:buClr>
              <a:defRPr>
                <a:solidFill>
                  <a:schemeClr val="lt2"/>
                </a:solidFill>
              </a:defRPr>
            </a:lvl7pPr>
            <a:lvl8pPr lvl="7" rtl="0">
              <a:lnSpc>
                <a:spcPct val="115000"/>
              </a:lnSpc>
              <a:spcBef>
                <a:spcPts val="0"/>
              </a:spcBef>
              <a:spcAft>
                <a:spcPts val="1600"/>
              </a:spcAft>
              <a:buClr>
                <a:schemeClr val="lt2"/>
              </a:buClr>
              <a:defRPr>
                <a:solidFill>
                  <a:schemeClr val="lt2"/>
                </a:solidFill>
              </a:defRPr>
            </a:lvl8pPr>
            <a:lvl9pPr lvl="8" rtl="0">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4.jp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cdn2.iconfinder.com/data/icons/fantasy-characters/512/assassin2-512.png" TargetMode="External"/><Relationship Id="rId13" Type="http://schemas.openxmlformats.org/officeDocument/2006/relationships/hyperlink" Target="https://freeiconshop.com/icon/heart-icon-compact-flat/" TargetMode="External"/><Relationship Id="rId18" Type="http://schemas.openxmlformats.org/officeDocument/2006/relationships/hyperlink" Target="http://downloadicons.net/sites/default/files/shield-icon-84266.png" TargetMode="External"/><Relationship Id="rId26" Type="http://schemas.openxmlformats.org/officeDocument/2006/relationships/hyperlink" Target="http://vignette3.wikia.nocookie.net/clubpenguin/images/2/2e/Epic_Knight_Helmet_Icon_1693.png/revision/latest?cb=20130919102232" TargetMode="External"/><Relationship Id="rId3" Type="http://schemas.openxmlformats.org/officeDocument/2006/relationships/hyperlink" Target="https://cdn2.iconfinder.com/data/icons/fantasy-characters/512/assassin3-512.png" TargetMode="External"/><Relationship Id="rId21" Type="http://schemas.openxmlformats.org/officeDocument/2006/relationships/hyperlink" Target="http://www.free-icons-download.net/images/blood-drop-icon-71253.png" TargetMode="External"/><Relationship Id="rId7" Type="http://schemas.openxmlformats.org/officeDocument/2006/relationships/hyperlink" Target="https://cdn2.iconfinder.com/data/icons/fantasy-characters/512/skeleton1-512.png" TargetMode="External"/><Relationship Id="rId12" Type="http://schemas.openxmlformats.org/officeDocument/2006/relationships/hyperlink" Target="http://static1.squarespace.com/static/55eec0c3e4b077f580288013/t/55efecc4e4b08a4b89b9bda1/1475321892938/?format=1500w" TargetMode="External"/><Relationship Id="rId17" Type="http://schemas.openxmlformats.org/officeDocument/2006/relationships/hyperlink" Target="https://cdn3.iconfinder.com/data/icons/mobiset-2/512/medical_medicine_health_simple-512.png" TargetMode="External"/><Relationship Id="rId25" Type="http://schemas.openxmlformats.org/officeDocument/2006/relationships/hyperlink" Target="http://downloadicons.net/sites/default/files/number-3-icon-63211.png" TargetMode="External"/><Relationship Id="rId2" Type="http://schemas.openxmlformats.org/officeDocument/2006/relationships/notesSlide" Target="../notesSlides/notesSlide14.xml"/><Relationship Id="rId16" Type="http://schemas.openxmlformats.org/officeDocument/2006/relationships/hyperlink" Target="https://cdn3.iconfinder.com/data/icons/glypho-science-and-medicine/64/heart-cross-medical-512.png" TargetMode="External"/><Relationship Id="rId20" Type="http://schemas.openxmlformats.org/officeDocument/2006/relationships/hyperlink" Target="https://maxcdn.icons8.com/Share/icon/Gaming/crystal1600.png" TargetMode="External"/><Relationship Id="rId29" Type="http://schemas.openxmlformats.org/officeDocument/2006/relationships/hyperlink" Target="http://3.bp.blogspot.com/-0fe2MZJcxHI/UPs2aSonxEI/AAAAAAAAAZI/MOh18p80NuQ/s1600/wreath.png" TargetMode="External"/><Relationship Id="rId1" Type="http://schemas.openxmlformats.org/officeDocument/2006/relationships/slideLayout" Target="../slideLayouts/slideLayout3.xml"/><Relationship Id="rId6" Type="http://schemas.openxmlformats.org/officeDocument/2006/relationships/hyperlink" Target="https://cdn2.iconfinder.com/data/icons/fantasy-characters/512/dwarf1-512.png" TargetMode="External"/><Relationship Id="rId11" Type="http://schemas.openxmlformats.org/officeDocument/2006/relationships/hyperlink" Target="http://downloadicons.net/sites/default/files/sword-icon-78308.png" TargetMode="External"/><Relationship Id="rId24" Type="http://schemas.openxmlformats.org/officeDocument/2006/relationships/hyperlink" Target="http://www.unitelgroups.com/upl/product/2.png" TargetMode="External"/><Relationship Id="rId5" Type="http://schemas.openxmlformats.org/officeDocument/2006/relationships/hyperlink" Target="https://cdn2.iconfinder.com/data/icons/fantasy-characters/512/knight3-512.png" TargetMode="External"/><Relationship Id="rId15" Type="http://schemas.openxmlformats.org/officeDocument/2006/relationships/hyperlink" Target="https://thenounproject.com/term/crossed-swords/152699/" TargetMode="External"/><Relationship Id="rId23" Type="http://schemas.openxmlformats.org/officeDocument/2006/relationships/hyperlink" Target="http://downloadicons.net/sites/default/files/number-1-icon-63209.png" TargetMode="External"/><Relationship Id="rId28" Type="http://schemas.openxmlformats.org/officeDocument/2006/relationships/hyperlink" Target="http://flaticons.net/gd/makefg.php?i=icons/Sports/Victory-Stand.png&amp;r=255&amp;g=255&amp;b=255" TargetMode="External"/><Relationship Id="rId10" Type="http://schemas.openxmlformats.org/officeDocument/2006/relationships/hyperlink" Target="https://imgs-tuts-dragoart-386112.c.cdn77.org/how-to-draw-a-dragon-skeleton-dragon-skeleton_1_000000010832_5.jpg" TargetMode="External"/><Relationship Id="rId19" Type="http://schemas.openxmlformats.org/officeDocument/2006/relationships/hyperlink" Target="https://cdn2.iconfinder.com/data/icons/sports-attitudes/1451/run-512.png" TargetMode="External"/><Relationship Id="rId4" Type="http://schemas.openxmlformats.org/officeDocument/2006/relationships/hyperlink" Target="https://cdn2.iconfinder.com/data/icons/fantasy-characters/512/dwarf2-512.png" TargetMode="External"/><Relationship Id="rId9" Type="http://schemas.openxmlformats.org/officeDocument/2006/relationships/hyperlink" Target="http://www.endlessicons.com/wp-content/uploads/2013/02/skull-icon-614x460.png" TargetMode="External"/><Relationship Id="rId14" Type="http://schemas.openxmlformats.org/officeDocument/2006/relationships/hyperlink" Target="https://cdn1.iconfinder.com/data/icons/game-rpg/500/shoe-512.png" TargetMode="External"/><Relationship Id="rId22" Type="http://schemas.openxmlformats.org/officeDocument/2006/relationships/hyperlink" Target="http://icons.iconarchive.com/icons/icons8/android/512/Measurement-Units-Time-icon.png" TargetMode="External"/><Relationship Id="rId27" Type="http://schemas.openxmlformats.org/officeDocument/2006/relationships/hyperlink" Target="https://cdn3.iconfinder.com/data/icons/diamonds-3/100/diamonds-47-512.png" TargetMode="External"/><Relationship Id="rId30" Type="http://schemas.openxmlformats.org/officeDocument/2006/relationships/hyperlink" Target="https://asbestosawareness.training/wp-content/uploads/2015/07/award.p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Shape 54"/>
          <p:cNvSpPr/>
          <p:nvPr/>
        </p:nvSpPr>
        <p:spPr>
          <a:xfrm>
            <a:off x="3356700" y="611825"/>
            <a:ext cx="2430600" cy="2052600"/>
          </a:xfrm>
          <a:prstGeom prst="hexagon">
            <a:avLst>
              <a:gd name="adj" fmla="val 25000"/>
              <a:gd name="vf" fmla="val 115470"/>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ctrTitle"/>
          </p:nvPr>
        </p:nvSpPr>
        <p:spPr>
          <a:xfrm>
            <a:off x="311700" y="1967576"/>
            <a:ext cx="8520600" cy="2052600"/>
          </a:xfrm>
          <a:prstGeom prst="rect">
            <a:avLst/>
          </a:prstGeom>
        </p:spPr>
        <p:txBody>
          <a:bodyPr lIns="91425" tIns="91425" rIns="91425" bIns="91425" anchor="b" anchorCtr="0">
            <a:noAutofit/>
          </a:bodyPr>
          <a:lstStyle/>
          <a:p>
            <a:pPr lvl="0">
              <a:spcBef>
                <a:spcPts val="0"/>
              </a:spcBef>
              <a:buNone/>
            </a:pPr>
            <a:r>
              <a:rPr lang="en" dirty="0">
                <a:latin typeface="Syncopate"/>
                <a:ea typeface="Syncopate"/>
                <a:cs typeface="Syncopate"/>
                <a:sym typeface="Syncopate"/>
              </a:rPr>
              <a:t>Gem Knights</a:t>
            </a:r>
          </a:p>
          <a:p>
            <a:pPr lvl="0" rtl="0">
              <a:spcBef>
                <a:spcPts val="0"/>
              </a:spcBef>
              <a:buNone/>
            </a:pPr>
            <a:r>
              <a:rPr lang="en" sz="1000" dirty="0"/>
              <a:t>&lt; </a:t>
            </a:r>
            <a:r>
              <a:rPr lang="en" sz="1000" dirty="0">
                <a:latin typeface="Syncopate"/>
                <a:ea typeface="Syncopate"/>
                <a:cs typeface="Syncopate"/>
                <a:sym typeface="Syncopate"/>
              </a:rPr>
              <a:t>Formal elements break down </a:t>
            </a:r>
            <a:r>
              <a:rPr lang="en" sz="1000" dirty="0"/>
              <a:t>&gt;</a:t>
            </a:r>
          </a:p>
        </p:txBody>
      </p:sp>
      <p:sp>
        <p:nvSpPr>
          <p:cNvPr id="56" name="Shape 56"/>
          <p:cNvSpPr txBox="1">
            <a:spLocks noGrp="1"/>
          </p:cNvSpPr>
          <p:nvPr>
            <p:ph type="subTitle" idx="1"/>
          </p:nvPr>
        </p:nvSpPr>
        <p:spPr>
          <a:xfrm>
            <a:off x="311700" y="3889200"/>
            <a:ext cx="8520600" cy="792600"/>
          </a:xfrm>
          <a:prstGeom prst="rect">
            <a:avLst/>
          </a:prstGeom>
        </p:spPr>
        <p:txBody>
          <a:bodyPr lIns="91425" tIns="91425" rIns="91425" bIns="91425" anchor="t" anchorCtr="0">
            <a:noAutofit/>
          </a:bodyPr>
          <a:lstStyle/>
          <a:p>
            <a:pPr lvl="0">
              <a:spcBef>
                <a:spcPts val="0"/>
              </a:spcBef>
              <a:buNone/>
            </a:pPr>
            <a:r>
              <a:rPr lang="en">
                <a:latin typeface="Syncopate"/>
                <a:ea typeface="Syncopate"/>
                <a:cs typeface="Syncopate"/>
                <a:sym typeface="Syncopate"/>
              </a:rPr>
              <a:t>Jae Rim Choi</a:t>
            </a:r>
          </a:p>
        </p:txBody>
      </p:sp>
      <p:pic>
        <p:nvPicPr>
          <p:cNvPr id="57" name="Shape 57"/>
          <p:cNvPicPr preferRelativeResize="0"/>
          <p:nvPr/>
        </p:nvPicPr>
        <p:blipFill>
          <a:blip r:embed="rId3">
            <a:alphaModFix/>
          </a:blip>
          <a:stretch>
            <a:fillRect/>
          </a:stretch>
        </p:blipFill>
        <p:spPr>
          <a:xfrm>
            <a:off x="4129651" y="698624"/>
            <a:ext cx="884699" cy="1306900"/>
          </a:xfrm>
          <a:prstGeom prst="rect">
            <a:avLst/>
          </a:prstGeom>
          <a:noFill/>
          <a:ln>
            <a:noFill/>
          </a:ln>
        </p:spPr>
      </p:pic>
      <p:pic>
        <p:nvPicPr>
          <p:cNvPr id="58" name="Shape 58"/>
          <p:cNvPicPr preferRelativeResize="0"/>
          <p:nvPr/>
        </p:nvPicPr>
        <p:blipFill>
          <a:blip r:embed="rId4">
            <a:alphaModFix/>
          </a:blip>
          <a:stretch>
            <a:fillRect/>
          </a:stretch>
        </p:blipFill>
        <p:spPr>
          <a:xfrm>
            <a:off x="4319025" y="2069325"/>
            <a:ext cx="505950" cy="505950"/>
          </a:xfrm>
          <a:prstGeom prst="rect">
            <a:avLst/>
          </a:prstGeom>
          <a:noFill/>
          <a:ln>
            <a:noFill/>
          </a:ln>
        </p:spPr>
      </p:pic>
      <p:pic>
        <p:nvPicPr>
          <p:cNvPr id="59" name="Shape 59"/>
          <p:cNvPicPr preferRelativeResize="0"/>
          <p:nvPr/>
        </p:nvPicPr>
        <p:blipFill>
          <a:blip r:embed="rId5">
            <a:alphaModFix/>
          </a:blip>
          <a:stretch>
            <a:fillRect/>
          </a:stretch>
        </p:blipFill>
        <p:spPr>
          <a:xfrm>
            <a:off x="1963775" y="2005525"/>
            <a:ext cx="631474" cy="881949"/>
          </a:xfrm>
          <a:prstGeom prst="rect">
            <a:avLst/>
          </a:prstGeom>
          <a:noFill/>
          <a:ln>
            <a:noFill/>
          </a:ln>
        </p:spPr>
      </p:pic>
      <p:pic>
        <p:nvPicPr>
          <p:cNvPr id="60" name="Shape 60"/>
          <p:cNvPicPr preferRelativeResize="0"/>
          <p:nvPr/>
        </p:nvPicPr>
        <p:blipFill>
          <a:blip r:embed="rId6">
            <a:alphaModFix/>
          </a:blip>
          <a:stretch>
            <a:fillRect/>
          </a:stretch>
        </p:blipFill>
        <p:spPr>
          <a:xfrm>
            <a:off x="2725225" y="2005525"/>
            <a:ext cx="631475" cy="881950"/>
          </a:xfrm>
          <a:prstGeom prst="rect">
            <a:avLst/>
          </a:prstGeom>
          <a:noFill/>
          <a:ln>
            <a:noFill/>
          </a:ln>
        </p:spPr>
      </p:pic>
      <p:pic>
        <p:nvPicPr>
          <p:cNvPr id="61" name="Shape 61"/>
          <p:cNvPicPr preferRelativeResize="0"/>
          <p:nvPr/>
        </p:nvPicPr>
        <p:blipFill>
          <a:blip r:embed="rId7">
            <a:alphaModFix/>
          </a:blip>
          <a:stretch>
            <a:fillRect/>
          </a:stretch>
        </p:blipFill>
        <p:spPr>
          <a:xfrm>
            <a:off x="5787300" y="2005519"/>
            <a:ext cx="631474" cy="881949"/>
          </a:xfrm>
          <a:prstGeom prst="rect">
            <a:avLst/>
          </a:prstGeom>
          <a:noFill/>
          <a:ln>
            <a:noFill/>
          </a:ln>
        </p:spPr>
      </p:pic>
      <p:pic>
        <p:nvPicPr>
          <p:cNvPr id="62" name="Shape 62"/>
          <p:cNvPicPr preferRelativeResize="0"/>
          <p:nvPr/>
        </p:nvPicPr>
        <p:blipFill>
          <a:blip r:embed="rId8">
            <a:alphaModFix amt="68000"/>
          </a:blip>
          <a:stretch>
            <a:fillRect/>
          </a:stretch>
        </p:blipFill>
        <p:spPr>
          <a:xfrm rot="10800000" flipH="1">
            <a:off x="6548749" y="2005519"/>
            <a:ext cx="631474" cy="881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latin typeface="Syncopate"/>
                <a:ea typeface="Syncopate"/>
                <a:cs typeface="Syncopate"/>
                <a:sym typeface="Syncopate"/>
              </a:rPr>
              <a:t>Outcome</a:t>
            </a:r>
          </a:p>
        </p:txBody>
      </p:sp>
      <p:sp>
        <p:nvSpPr>
          <p:cNvPr id="144" name="Shape 144"/>
          <p:cNvSpPr txBox="1">
            <a:spLocks noGrp="1"/>
          </p:cNvSpPr>
          <p:nvPr>
            <p:ph type="body" idx="1"/>
          </p:nvPr>
        </p:nvSpPr>
        <p:spPr>
          <a:xfrm>
            <a:off x="311700" y="1344150"/>
            <a:ext cx="8520600" cy="34164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solidFill>
                  <a:srgbClr val="E06666"/>
                </a:solidFill>
              </a:rPr>
              <a:t>LAST MAN</a:t>
            </a:r>
            <a:r>
              <a:rPr lang="en">
                <a:solidFill>
                  <a:srgbClr val="FFFFFF"/>
                </a:solidFill>
              </a:rPr>
              <a:t> STANDING ON THE </a:t>
            </a:r>
            <a:r>
              <a:rPr lang="en">
                <a:solidFill>
                  <a:srgbClr val="E06666"/>
                </a:solidFill>
              </a:rPr>
              <a:t>FINAL STAGE </a:t>
            </a:r>
          </a:p>
          <a:p>
            <a:pPr lvl="0" algn="ctr" rtl="0">
              <a:spcBef>
                <a:spcPts val="0"/>
              </a:spcBef>
              <a:buNone/>
            </a:pPr>
            <a:r>
              <a:rPr lang="en">
                <a:solidFill>
                  <a:srgbClr val="CCCCCC"/>
                </a:solidFill>
              </a:rPr>
              <a:t>the </a:t>
            </a:r>
            <a:r>
              <a:rPr lang="en">
                <a:solidFill>
                  <a:srgbClr val="E06666"/>
                </a:solidFill>
              </a:rPr>
              <a:t>VICTOR </a:t>
            </a:r>
            <a:r>
              <a:rPr lang="en">
                <a:solidFill>
                  <a:srgbClr val="CCCCCC"/>
                </a:solidFill>
              </a:rPr>
              <a:t>will claim the dungeon as their own!</a:t>
            </a:r>
          </a:p>
          <a:p>
            <a:pPr marL="0" lvl="0" indent="0" rtl="0">
              <a:spcBef>
                <a:spcPts val="0"/>
              </a:spcBef>
              <a:buNone/>
            </a:pPr>
            <a:endParaRPr/>
          </a:p>
          <a:p>
            <a:pPr lvl="0">
              <a:spcBef>
                <a:spcPts val="0"/>
              </a:spcBef>
              <a:buNone/>
            </a:pPr>
            <a:endParaRPr/>
          </a:p>
        </p:txBody>
      </p:sp>
      <p:sp>
        <p:nvSpPr>
          <p:cNvPr id="145" name="Shape 145"/>
          <p:cNvSpPr/>
          <p:nvPr/>
        </p:nvSpPr>
        <p:spPr>
          <a:xfrm>
            <a:off x="8521925" y="85450"/>
            <a:ext cx="550500" cy="294900"/>
          </a:xfrm>
          <a:prstGeom prst="roundRect">
            <a:avLst>
              <a:gd name="adj" fmla="val 16667"/>
            </a:avLst>
          </a:prstGeom>
          <a:solidFill>
            <a:schemeClr val="accent1"/>
          </a:solid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Syncopate"/>
                <a:ea typeface="Syncopate"/>
                <a:cs typeface="Syncopate"/>
                <a:sym typeface="Syncopate"/>
              </a:rPr>
              <a:t>fe</a:t>
            </a:r>
          </a:p>
        </p:txBody>
      </p:sp>
      <p:pic>
        <p:nvPicPr>
          <p:cNvPr id="146" name="Shape 146"/>
          <p:cNvPicPr preferRelativeResize="0"/>
          <p:nvPr/>
        </p:nvPicPr>
        <p:blipFill>
          <a:blip r:embed="rId3">
            <a:alphaModFix/>
          </a:blip>
          <a:stretch>
            <a:fillRect/>
          </a:stretch>
        </p:blipFill>
        <p:spPr>
          <a:xfrm>
            <a:off x="3319074" y="2671350"/>
            <a:ext cx="2528549" cy="2269525"/>
          </a:xfrm>
          <a:prstGeom prst="rect">
            <a:avLst/>
          </a:prstGeom>
          <a:noFill/>
          <a:ln>
            <a:noFill/>
          </a:ln>
        </p:spPr>
      </p:pic>
      <p:pic>
        <p:nvPicPr>
          <p:cNvPr id="147" name="Shape 147"/>
          <p:cNvPicPr preferRelativeResize="0"/>
          <p:nvPr/>
        </p:nvPicPr>
        <p:blipFill>
          <a:blip r:embed="rId4">
            <a:alphaModFix/>
          </a:blip>
          <a:stretch>
            <a:fillRect/>
          </a:stretch>
        </p:blipFill>
        <p:spPr>
          <a:xfrm>
            <a:off x="4300583" y="4204453"/>
            <a:ext cx="574255" cy="617290"/>
          </a:xfrm>
          <a:prstGeom prst="rect">
            <a:avLst/>
          </a:prstGeom>
          <a:noFill/>
          <a:ln>
            <a:noFill/>
          </a:ln>
        </p:spPr>
      </p:pic>
      <p:pic>
        <p:nvPicPr>
          <p:cNvPr id="148" name="Shape 148"/>
          <p:cNvPicPr preferRelativeResize="0"/>
          <p:nvPr/>
        </p:nvPicPr>
        <p:blipFill>
          <a:blip r:embed="rId5">
            <a:alphaModFix/>
          </a:blip>
          <a:stretch>
            <a:fillRect/>
          </a:stretch>
        </p:blipFill>
        <p:spPr>
          <a:xfrm>
            <a:off x="4426925" y="2983850"/>
            <a:ext cx="321574" cy="353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28700" y="2199375"/>
            <a:ext cx="2886600" cy="572700"/>
          </a:xfrm>
          <a:prstGeom prst="rect">
            <a:avLst/>
          </a:prstGeom>
          <a:solidFill>
            <a:srgbClr val="000000"/>
          </a:solidFill>
          <a:ln w="38100" cap="flat" cmpd="sng">
            <a:solidFill>
              <a:srgbClr val="FFFFFF"/>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 sz="2600">
                <a:latin typeface="Syncopate"/>
                <a:ea typeface="Syncopate"/>
                <a:cs typeface="Syncopate"/>
                <a:sym typeface="Syncopate"/>
              </a:rPr>
              <a:t>Prototype</a:t>
            </a:r>
          </a:p>
        </p:txBody>
      </p:sp>
      <p:pic>
        <p:nvPicPr>
          <p:cNvPr id="154" name="Shape 154"/>
          <p:cNvPicPr preferRelativeResize="0"/>
          <p:nvPr/>
        </p:nvPicPr>
        <p:blipFill rotWithShape="1">
          <a:blip r:embed="rId3">
            <a:alphaModFix/>
          </a:blip>
          <a:srcRect r="18791" b="11738"/>
          <a:stretch/>
        </p:blipFill>
        <p:spPr>
          <a:xfrm>
            <a:off x="874775" y="303400"/>
            <a:ext cx="2848374" cy="1741301"/>
          </a:xfrm>
          <a:prstGeom prst="rect">
            <a:avLst/>
          </a:prstGeom>
          <a:noFill/>
          <a:ln w="38100" cap="flat" cmpd="sng">
            <a:solidFill>
              <a:srgbClr val="FFFFFF"/>
            </a:solidFill>
            <a:prstDash val="solid"/>
            <a:round/>
            <a:headEnd type="none" w="med" len="med"/>
            <a:tailEnd type="none" w="med" len="med"/>
          </a:ln>
        </p:spPr>
      </p:pic>
      <p:pic>
        <p:nvPicPr>
          <p:cNvPr id="155" name="Shape 155"/>
          <p:cNvPicPr preferRelativeResize="0"/>
          <p:nvPr/>
        </p:nvPicPr>
        <p:blipFill rotWithShape="1">
          <a:blip r:embed="rId4">
            <a:alphaModFix/>
          </a:blip>
          <a:srcRect l="7986"/>
          <a:stretch/>
        </p:blipFill>
        <p:spPr>
          <a:xfrm>
            <a:off x="5420849" y="303387"/>
            <a:ext cx="2848374" cy="1741301"/>
          </a:xfrm>
          <a:prstGeom prst="rect">
            <a:avLst/>
          </a:prstGeom>
          <a:noFill/>
          <a:ln w="38100" cap="flat" cmpd="sng">
            <a:solidFill>
              <a:srgbClr val="FFFFFF"/>
            </a:solidFill>
            <a:prstDash val="solid"/>
            <a:round/>
            <a:headEnd type="none" w="med" len="med"/>
            <a:tailEnd type="none" w="med" len="med"/>
          </a:ln>
        </p:spPr>
      </p:pic>
      <p:pic>
        <p:nvPicPr>
          <p:cNvPr id="156" name="Shape 156"/>
          <p:cNvPicPr preferRelativeResize="0"/>
          <p:nvPr/>
        </p:nvPicPr>
        <p:blipFill rotWithShape="1">
          <a:blip r:embed="rId4">
            <a:alphaModFix/>
          </a:blip>
          <a:srcRect l="16562"/>
          <a:stretch/>
        </p:blipFill>
        <p:spPr>
          <a:xfrm>
            <a:off x="874774" y="2926737"/>
            <a:ext cx="2848374" cy="1920372"/>
          </a:xfrm>
          <a:prstGeom prst="rect">
            <a:avLst/>
          </a:prstGeom>
          <a:noFill/>
          <a:ln w="38100" cap="flat" cmpd="sng">
            <a:solidFill>
              <a:srgbClr val="FFFFFF"/>
            </a:solidFill>
            <a:prstDash val="solid"/>
            <a:round/>
            <a:headEnd type="none" w="med" len="med"/>
            <a:tailEnd type="none" w="med" len="med"/>
          </a:ln>
        </p:spPr>
      </p:pic>
      <p:pic>
        <p:nvPicPr>
          <p:cNvPr id="157" name="Shape 157"/>
          <p:cNvPicPr preferRelativeResize="0"/>
          <p:nvPr/>
        </p:nvPicPr>
        <p:blipFill rotWithShape="1">
          <a:blip r:embed="rId5">
            <a:alphaModFix/>
          </a:blip>
          <a:srcRect l="7986" b="7697"/>
          <a:stretch/>
        </p:blipFill>
        <p:spPr>
          <a:xfrm>
            <a:off x="5420849" y="2926750"/>
            <a:ext cx="2848374" cy="1920372"/>
          </a:xfrm>
          <a:prstGeom prst="rect">
            <a:avLst/>
          </a:prstGeom>
          <a:noFill/>
          <a:ln w="38100" cap="flat" cmpd="sng">
            <a:solidFill>
              <a:srgbClr val="FFFFFF"/>
            </a:solidFill>
            <a:prstDash val="solid"/>
            <a:round/>
            <a:headEnd type="none" w="med" len="med"/>
            <a:tailEnd type="none" w="med" len="me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28700" y="2199375"/>
            <a:ext cx="2886600" cy="572700"/>
          </a:xfrm>
          <a:prstGeom prst="rect">
            <a:avLst/>
          </a:prstGeom>
          <a:solidFill>
            <a:srgbClr val="000000"/>
          </a:solidFill>
          <a:ln w="38100" cap="flat" cmpd="sng">
            <a:solidFill>
              <a:srgbClr val="FFFF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2600">
                <a:latin typeface="Syncopate"/>
                <a:ea typeface="Syncopate"/>
                <a:cs typeface="Syncopate"/>
                <a:sym typeface="Syncopate"/>
              </a:rPr>
              <a:t>Images</a:t>
            </a:r>
          </a:p>
        </p:txBody>
      </p:sp>
      <p:pic>
        <p:nvPicPr>
          <p:cNvPr id="163" name="Shape 163"/>
          <p:cNvPicPr preferRelativeResize="0"/>
          <p:nvPr/>
        </p:nvPicPr>
        <p:blipFill>
          <a:blip r:embed="rId3">
            <a:alphaModFix/>
          </a:blip>
          <a:stretch>
            <a:fillRect/>
          </a:stretch>
        </p:blipFill>
        <p:spPr>
          <a:xfrm>
            <a:off x="865212" y="2926750"/>
            <a:ext cx="2886593" cy="1741301"/>
          </a:xfrm>
          <a:prstGeom prst="rect">
            <a:avLst/>
          </a:prstGeom>
          <a:noFill/>
          <a:ln w="38100" cap="flat" cmpd="sng">
            <a:solidFill>
              <a:srgbClr val="FFFFFF"/>
            </a:solidFill>
            <a:prstDash val="solid"/>
            <a:round/>
            <a:headEnd type="none" w="med" len="med"/>
            <a:tailEnd type="none" w="med" len="med"/>
          </a:ln>
        </p:spPr>
      </p:pic>
      <p:pic>
        <p:nvPicPr>
          <p:cNvPr id="164" name="Shape 164"/>
          <p:cNvPicPr preferRelativeResize="0"/>
          <p:nvPr/>
        </p:nvPicPr>
        <p:blipFill rotWithShape="1">
          <a:blip r:embed="rId4">
            <a:alphaModFix/>
          </a:blip>
          <a:srcRect l="7986"/>
          <a:stretch/>
        </p:blipFill>
        <p:spPr>
          <a:xfrm>
            <a:off x="5430400" y="2926750"/>
            <a:ext cx="2848374" cy="1741301"/>
          </a:xfrm>
          <a:prstGeom prst="rect">
            <a:avLst/>
          </a:prstGeom>
          <a:noFill/>
          <a:ln w="38100" cap="flat" cmpd="sng">
            <a:solidFill>
              <a:srgbClr val="FFFFFF"/>
            </a:solidFill>
            <a:prstDash val="solid"/>
            <a:round/>
            <a:headEnd type="none" w="med" len="med"/>
            <a:tailEnd type="none" w="med" len="med"/>
          </a:ln>
        </p:spPr>
      </p:pic>
      <p:pic>
        <p:nvPicPr>
          <p:cNvPr id="165" name="Shape 165"/>
          <p:cNvPicPr preferRelativeResize="0"/>
          <p:nvPr/>
        </p:nvPicPr>
        <p:blipFill rotWithShape="1">
          <a:blip r:embed="rId5">
            <a:alphaModFix/>
          </a:blip>
          <a:srcRect l="7986"/>
          <a:stretch/>
        </p:blipFill>
        <p:spPr>
          <a:xfrm>
            <a:off x="874775" y="303400"/>
            <a:ext cx="2848374" cy="1741301"/>
          </a:xfrm>
          <a:prstGeom prst="rect">
            <a:avLst/>
          </a:prstGeom>
          <a:noFill/>
          <a:ln w="38100" cap="flat" cmpd="sng">
            <a:solidFill>
              <a:srgbClr val="FFFFFF"/>
            </a:solidFill>
            <a:prstDash val="solid"/>
            <a:round/>
            <a:headEnd type="none" w="med" len="med"/>
            <a:tailEnd type="none" w="med" len="med"/>
          </a:ln>
        </p:spPr>
      </p:pic>
      <p:pic>
        <p:nvPicPr>
          <p:cNvPr id="166" name="Shape 166"/>
          <p:cNvPicPr preferRelativeResize="0"/>
          <p:nvPr/>
        </p:nvPicPr>
        <p:blipFill rotWithShape="1">
          <a:blip r:embed="rId6">
            <a:alphaModFix/>
          </a:blip>
          <a:srcRect r="7986"/>
          <a:stretch/>
        </p:blipFill>
        <p:spPr>
          <a:xfrm>
            <a:off x="5420850" y="303400"/>
            <a:ext cx="2848374" cy="1741301"/>
          </a:xfrm>
          <a:prstGeom prst="rect">
            <a:avLst/>
          </a:prstGeom>
          <a:noFill/>
          <a:ln w="38100" cap="flat" cmpd="sng">
            <a:solidFill>
              <a:srgbClr val="FFFFFF"/>
            </a:solidFill>
            <a:prstDash val="solid"/>
            <a:round/>
            <a:headEnd type="none" w="med" len="med"/>
            <a:tailEnd type="none" w="med" len="me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latin typeface="Syncopate"/>
                <a:ea typeface="Syncopate"/>
                <a:cs typeface="Syncopate"/>
                <a:sym typeface="Syncopate"/>
              </a:rPr>
              <a:t>Novelty </a:t>
            </a:r>
          </a:p>
        </p:txBody>
      </p:sp>
      <p:sp>
        <p:nvSpPr>
          <p:cNvPr id="172" name="Shape 17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solidFill>
                  <a:srgbClr val="6D9EEB"/>
                </a:solidFill>
                <a:latin typeface="Syncopate"/>
                <a:ea typeface="Syncopate"/>
                <a:cs typeface="Syncopate"/>
                <a:sym typeface="Syncopate"/>
              </a:rPr>
              <a:t>Why would this succeed?</a:t>
            </a:r>
          </a:p>
          <a:p>
            <a:pPr marR="0" lvl="0" algn="l" rtl="0">
              <a:lnSpc>
                <a:spcPct val="115000"/>
              </a:lnSpc>
              <a:spcBef>
                <a:spcPts val="0"/>
              </a:spcBef>
              <a:spcAft>
                <a:spcPts val="1600"/>
              </a:spcAft>
              <a:buNone/>
            </a:pPr>
            <a:r>
              <a:rPr lang="en">
                <a:solidFill>
                  <a:srgbClr val="FFFFFF"/>
                </a:solidFill>
              </a:rPr>
              <a:t>Games that have multiplayer are more likely to make it into top 10 game list.</a:t>
            </a:r>
          </a:p>
          <a:p>
            <a:pPr marL="0" lvl="0" indent="0" rtl="0">
              <a:spcBef>
                <a:spcPts val="0"/>
              </a:spcBef>
              <a:buNone/>
            </a:pPr>
            <a:r>
              <a:rPr lang="en">
                <a:solidFill>
                  <a:srgbClr val="FFFFFF"/>
                </a:solidFill>
              </a:rPr>
              <a:t>Games such as “HeartStone”, which is a turn based games that also made it into top 10 list proved that multiplayer games does not have to be “fast paced” games, but games that require playing with wit or simply a laid back games such as minecraft also are perfectly acceptable.</a:t>
            </a:r>
          </a:p>
          <a:p>
            <a:pPr marL="457200" lvl="0" indent="0" rtl="0">
              <a:spcBef>
                <a:spcPts val="0"/>
              </a:spcBef>
              <a:buNone/>
            </a:pPr>
            <a:r>
              <a:rPr lang="en"/>
              <a:t> 		</a:t>
            </a:r>
          </a:p>
          <a:p>
            <a:pPr lvl="0">
              <a:spcBef>
                <a:spcPts val="0"/>
              </a:spcBef>
              <a:buNone/>
            </a:pPr>
            <a:r>
              <a:rPr lang="en"/>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solidFill>
                  <a:srgbClr val="EA9999"/>
                </a:solidFill>
                <a:latin typeface="Syncopate"/>
                <a:ea typeface="Syncopate"/>
                <a:cs typeface="Syncopate"/>
                <a:sym typeface="Syncopate"/>
              </a:rPr>
              <a:t>Images were provided by</a:t>
            </a:r>
          </a:p>
        </p:txBody>
      </p:sp>
      <p:sp>
        <p:nvSpPr>
          <p:cNvPr id="178" name="Shape 178"/>
          <p:cNvSpPr txBox="1">
            <a:spLocks noGrp="1"/>
          </p:cNvSpPr>
          <p:nvPr>
            <p:ph type="body" idx="1"/>
          </p:nvPr>
        </p:nvSpPr>
        <p:spPr>
          <a:xfrm>
            <a:off x="311700" y="1017725"/>
            <a:ext cx="8520600" cy="37521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800" u="sng">
                <a:solidFill>
                  <a:schemeClr val="hlink"/>
                </a:solidFill>
                <a:hlinkClick r:id="rId3"/>
              </a:rPr>
              <a:t>https://cdn2.iconfinder.com/data/icons/fantasy-characters/512/assassin3-512.png</a:t>
            </a:r>
          </a:p>
          <a:p>
            <a:pPr lvl="0" rtl="0">
              <a:lnSpc>
                <a:spcPct val="100000"/>
              </a:lnSpc>
              <a:spcBef>
                <a:spcPts val="0"/>
              </a:spcBef>
              <a:spcAft>
                <a:spcPts val="0"/>
              </a:spcAft>
              <a:buNone/>
            </a:pPr>
            <a:r>
              <a:rPr lang="en" sz="800" u="sng">
                <a:solidFill>
                  <a:schemeClr val="hlink"/>
                </a:solidFill>
                <a:hlinkClick r:id="rId4"/>
              </a:rPr>
              <a:t>https://cdn2.iconfinder.com/data/icons/fantasy-characters/512/dwarf2-512.png</a:t>
            </a:r>
          </a:p>
          <a:p>
            <a:pPr lvl="0" rtl="0">
              <a:lnSpc>
                <a:spcPct val="100000"/>
              </a:lnSpc>
              <a:spcBef>
                <a:spcPts val="0"/>
              </a:spcBef>
              <a:spcAft>
                <a:spcPts val="0"/>
              </a:spcAft>
              <a:buNone/>
            </a:pPr>
            <a:r>
              <a:rPr lang="en" sz="800" u="sng">
                <a:solidFill>
                  <a:schemeClr val="hlink"/>
                </a:solidFill>
                <a:hlinkClick r:id="rId5"/>
              </a:rPr>
              <a:t>https://cdn2.iconfinder.com/data/icons/fantasy-characters/512/knight3-512.png</a:t>
            </a:r>
          </a:p>
          <a:p>
            <a:pPr lvl="0" rtl="0">
              <a:lnSpc>
                <a:spcPct val="100000"/>
              </a:lnSpc>
              <a:spcBef>
                <a:spcPts val="0"/>
              </a:spcBef>
              <a:spcAft>
                <a:spcPts val="0"/>
              </a:spcAft>
              <a:buNone/>
            </a:pPr>
            <a:r>
              <a:rPr lang="en" sz="800" u="sng">
                <a:solidFill>
                  <a:schemeClr val="hlink"/>
                </a:solidFill>
                <a:hlinkClick r:id="rId6"/>
              </a:rPr>
              <a:t>https://cdn2.iconfinder.com/data/icons/fantasy-characters/512/dwarf1-512.png</a:t>
            </a:r>
          </a:p>
          <a:p>
            <a:pPr lvl="0" rtl="0">
              <a:lnSpc>
                <a:spcPct val="100000"/>
              </a:lnSpc>
              <a:spcBef>
                <a:spcPts val="0"/>
              </a:spcBef>
              <a:spcAft>
                <a:spcPts val="0"/>
              </a:spcAft>
              <a:buNone/>
            </a:pPr>
            <a:r>
              <a:rPr lang="en" sz="800" u="sng">
                <a:solidFill>
                  <a:schemeClr val="hlink"/>
                </a:solidFill>
                <a:hlinkClick r:id="rId7"/>
              </a:rPr>
              <a:t>https://cdn2.iconfinder.com/data/icons/fantasy-characters/512/skeleton1-512.png</a:t>
            </a:r>
          </a:p>
          <a:p>
            <a:pPr lvl="0" rtl="0">
              <a:lnSpc>
                <a:spcPct val="100000"/>
              </a:lnSpc>
              <a:spcBef>
                <a:spcPts val="0"/>
              </a:spcBef>
              <a:spcAft>
                <a:spcPts val="0"/>
              </a:spcAft>
              <a:buNone/>
            </a:pPr>
            <a:r>
              <a:rPr lang="en" sz="800" u="sng">
                <a:solidFill>
                  <a:schemeClr val="hlink"/>
                </a:solidFill>
                <a:hlinkClick r:id="rId4"/>
              </a:rPr>
              <a:t>https://cdn2.iconfinder.com/data/icons/fantasy-characters/512/dwarf2-512.png</a:t>
            </a:r>
          </a:p>
          <a:p>
            <a:pPr lvl="0" rtl="0">
              <a:lnSpc>
                <a:spcPct val="100000"/>
              </a:lnSpc>
              <a:spcBef>
                <a:spcPts val="0"/>
              </a:spcBef>
              <a:spcAft>
                <a:spcPts val="0"/>
              </a:spcAft>
              <a:buNone/>
            </a:pPr>
            <a:r>
              <a:rPr lang="en" sz="800" u="sng">
                <a:solidFill>
                  <a:schemeClr val="hlink"/>
                </a:solidFill>
                <a:hlinkClick r:id="rId8"/>
              </a:rPr>
              <a:t>https://cdn2.iconfinder.com/data/icons/fantasy-characters/512/assassin2-512.png</a:t>
            </a:r>
          </a:p>
          <a:p>
            <a:pPr lvl="0" rtl="0">
              <a:lnSpc>
                <a:spcPct val="100000"/>
              </a:lnSpc>
              <a:spcBef>
                <a:spcPts val="0"/>
              </a:spcBef>
              <a:spcAft>
                <a:spcPts val="0"/>
              </a:spcAft>
              <a:buNone/>
            </a:pPr>
            <a:r>
              <a:rPr lang="en" sz="800" u="sng">
                <a:solidFill>
                  <a:schemeClr val="hlink"/>
                </a:solidFill>
                <a:hlinkClick r:id="rId9"/>
              </a:rPr>
              <a:t>http://www.endlessicons.com/wp-content/uploads/2013/02/skull-icon-614x460.png</a:t>
            </a:r>
          </a:p>
          <a:p>
            <a:pPr lvl="0" rtl="0">
              <a:lnSpc>
                <a:spcPct val="100000"/>
              </a:lnSpc>
              <a:spcBef>
                <a:spcPts val="0"/>
              </a:spcBef>
              <a:spcAft>
                <a:spcPts val="0"/>
              </a:spcAft>
              <a:buNone/>
            </a:pPr>
            <a:r>
              <a:rPr lang="en" sz="800" u="sng">
                <a:solidFill>
                  <a:schemeClr val="hlink"/>
                </a:solidFill>
                <a:hlinkClick r:id="rId10"/>
              </a:rPr>
              <a:t>https://imgs-tuts-dragoart-386112.c.cdn77.org/how-to-draw-a-dragon-skeleton-dragon-skeleton_1_000000010832_5.jpg</a:t>
            </a:r>
          </a:p>
          <a:p>
            <a:pPr lvl="0" rtl="0">
              <a:lnSpc>
                <a:spcPct val="100000"/>
              </a:lnSpc>
              <a:spcBef>
                <a:spcPts val="0"/>
              </a:spcBef>
              <a:spcAft>
                <a:spcPts val="0"/>
              </a:spcAft>
              <a:buNone/>
            </a:pPr>
            <a:r>
              <a:rPr lang="en" sz="800" u="sng">
                <a:solidFill>
                  <a:schemeClr val="hlink"/>
                </a:solidFill>
                <a:hlinkClick r:id="rId11"/>
              </a:rPr>
              <a:t>http://downloadicons.net/sites/default/files/sword-icon-78308.png</a:t>
            </a:r>
          </a:p>
          <a:p>
            <a:pPr lvl="0" rtl="0">
              <a:lnSpc>
                <a:spcPct val="100000"/>
              </a:lnSpc>
              <a:spcBef>
                <a:spcPts val="0"/>
              </a:spcBef>
              <a:spcAft>
                <a:spcPts val="0"/>
              </a:spcAft>
              <a:buNone/>
            </a:pPr>
            <a:r>
              <a:rPr lang="en" sz="800" u="sng">
                <a:solidFill>
                  <a:schemeClr val="hlink"/>
                </a:solidFill>
                <a:hlinkClick r:id="rId12"/>
              </a:rPr>
              <a:t>http://static1.squarespace.com/static/55eec0c3e4b077f580288013/t/55efecc4e4b08a4b89b9bda1/1475321892938/?format=1500w</a:t>
            </a:r>
          </a:p>
          <a:p>
            <a:pPr lvl="0" rtl="0">
              <a:lnSpc>
                <a:spcPct val="100000"/>
              </a:lnSpc>
              <a:spcBef>
                <a:spcPts val="0"/>
              </a:spcBef>
              <a:spcAft>
                <a:spcPts val="0"/>
              </a:spcAft>
              <a:buNone/>
            </a:pPr>
            <a:r>
              <a:rPr lang="en" sz="800" u="sng">
                <a:solidFill>
                  <a:schemeClr val="hlink"/>
                </a:solidFill>
                <a:hlinkClick r:id="rId13"/>
              </a:rPr>
              <a:t>https://freeiconshop.com/icon/heart-icon-compact-flat/</a:t>
            </a:r>
          </a:p>
          <a:p>
            <a:pPr lvl="0" rtl="0">
              <a:lnSpc>
                <a:spcPct val="100000"/>
              </a:lnSpc>
              <a:spcBef>
                <a:spcPts val="0"/>
              </a:spcBef>
              <a:spcAft>
                <a:spcPts val="0"/>
              </a:spcAft>
              <a:buNone/>
            </a:pPr>
            <a:r>
              <a:rPr lang="en" sz="800" u="sng">
                <a:solidFill>
                  <a:schemeClr val="hlink"/>
                </a:solidFill>
                <a:hlinkClick r:id="rId14"/>
              </a:rPr>
              <a:t>https://cdn1.iconfinder.com/data/icons/game-rpg/500/shoe-512.png</a:t>
            </a:r>
          </a:p>
          <a:p>
            <a:pPr lvl="0" rtl="0">
              <a:lnSpc>
                <a:spcPct val="100000"/>
              </a:lnSpc>
              <a:spcBef>
                <a:spcPts val="0"/>
              </a:spcBef>
              <a:spcAft>
                <a:spcPts val="0"/>
              </a:spcAft>
              <a:buNone/>
            </a:pPr>
            <a:r>
              <a:rPr lang="en" sz="800" u="sng">
                <a:solidFill>
                  <a:schemeClr val="hlink"/>
                </a:solidFill>
                <a:hlinkClick r:id="rId15"/>
              </a:rPr>
              <a:t>https://thenounproject.com/term/crossed-swords/152699/</a:t>
            </a:r>
          </a:p>
          <a:p>
            <a:pPr lvl="0" rtl="0">
              <a:lnSpc>
                <a:spcPct val="100000"/>
              </a:lnSpc>
              <a:spcBef>
                <a:spcPts val="0"/>
              </a:spcBef>
              <a:spcAft>
                <a:spcPts val="0"/>
              </a:spcAft>
              <a:buNone/>
            </a:pPr>
            <a:r>
              <a:rPr lang="en" sz="800" u="sng">
                <a:solidFill>
                  <a:schemeClr val="hlink"/>
                </a:solidFill>
                <a:hlinkClick r:id="rId16"/>
              </a:rPr>
              <a:t>https://cdn3.iconfinder.com/data/icons/glypho-science-and-medicine/64/heart-cross-medical-512.png</a:t>
            </a:r>
          </a:p>
          <a:p>
            <a:pPr lvl="0" rtl="0">
              <a:lnSpc>
                <a:spcPct val="100000"/>
              </a:lnSpc>
              <a:spcBef>
                <a:spcPts val="0"/>
              </a:spcBef>
              <a:spcAft>
                <a:spcPts val="0"/>
              </a:spcAft>
              <a:buNone/>
            </a:pPr>
            <a:r>
              <a:rPr lang="en" sz="800" u="sng">
                <a:solidFill>
                  <a:schemeClr val="hlink"/>
                </a:solidFill>
                <a:hlinkClick r:id="rId17"/>
              </a:rPr>
              <a:t>https://cdn3.iconfinder.com/data/icons/mobiset-2/512/medical_medicine_health_simple-512.png</a:t>
            </a:r>
          </a:p>
          <a:p>
            <a:pPr lvl="0" rtl="0">
              <a:lnSpc>
                <a:spcPct val="100000"/>
              </a:lnSpc>
              <a:spcBef>
                <a:spcPts val="0"/>
              </a:spcBef>
              <a:spcAft>
                <a:spcPts val="0"/>
              </a:spcAft>
              <a:buNone/>
            </a:pPr>
            <a:r>
              <a:rPr lang="en" sz="800" u="sng">
                <a:solidFill>
                  <a:schemeClr val="hlink"/>
                </a:solidFill>
                <a:hlinkClick r:id="rId18"/>
              </a:rPr>
              <a:t>http://downloadicons.net/sites/default/files/shield-icon-84266.png</a:t>
            </a:r>
          </a:p>
          <a:p>
            <a:pPr lvl="0" rtl="0">
              <a:lnSpc>
                <a:spcPct val="100000"/>
              </a:lnSpc>
              <a:spcBef>
                <a:spcPts val="0"/>
              </a:spcBef>
              <a:spcAft>
                <a:spcPts val="0"/>
              </a:spcAft>
              <a:buNone/>
            </a:pPr>
            <a:r>
              <a:rPr lang="en" sz="800" u="sng">
                <a:solidFill>
                  <a:schemeClr val="hlink"/>
                </a:solidFill>
                <a:hlinkClick r:id="rId19"/>
              </a:rPr>
              <a:t>https://cdn2.iconfinder.com/data/icons/sports-attitudes/1451/run-512.png</a:t>
            </a:r>
          </a:p>
          <a:p>
            <a:pPr lvl="0" rtl="0">
              <a:lnSpc>
                <a:spcPct val="100000"/>
              </a:lnSpc>
              <a:spcBef>
                <a:spcPts val="0"/>
              </a:spcBef>
              <a:spcAft>
                <a:spcPts val="0"/>
              </a:spcAft>
              <a:buNone/>
            </a:pPr>
            <a:r>
              <a:rPr lang="en" sz="800" u="sng">
                <a:solidFill>
                  <a:schemeClr val="hlink"/>
                </a:solidFill>
                <a:hlinkClick r:id="rId20"/>
              </a:rPr>
              <a:t>https://maxcdn.icons8.com/Share/icon/Gaming//crystal1600.png</a:t>
            </a:r>
          </a:p>
          <a:p>
            <a:pPr lvl="0" rtl="0">
              <a:lnSpc>
                <a:spcPct val="100000"/>
              </a:lnSpc>
              <a:spcBef>
                <a:spcPts val="0"/>
              </a:spcBef>
              <a:spcAft>
                <a:spcPts val="0"/>
              </a:spcAft>
              <a:buNone/>
            </a:pPr>
            <a:r>
              <a:rPr lang="en" sz="800" u="sng">
                <a:solidFill>
                  <a:schemeClr val="hlink"/>
                </a:solidFill>
                <a:hlinkClick r:id="rId21"/>
              </a:rPr>
              <a:t>http://www.free-icons-download.net/images/blood-drop-icon-71253.png</a:t>
            </a:r>
          </a:p>
          <a:p>
            <a:pPr lvl="0" rtl="0">
              <a:lnSpc>
                <a:spcPct val="100000"/>
              </a:lnSpc>
              <a:spcBef>
                <a:spcPts val="0"/>
              </a:spcBef>
              <a:spcAft>
                <a:spcPts val="0"/>
              </a:spcAft>
              <a:buNone/>
            </a:pPr>
            <a:r>
              <a:rPr lang="en" sz="800" u="sng">
                <a:solidFill>
                  <a:schemeClr val="hlink"/>
                </a:solidFill>
                <a:hlinkClick r:id="rId22"/>
              </a:rPr>
              <a:t>http://icons.iconarchive.com/icons/icons8/android/512/Measurement-Units-Time-icon.png</a:t>
            </a:r>
          </a:p>
          <a:p>
            <a:pPr lvl="0" rtl="0">
              <a:lnSpc>
                <a:spcPct val="100000"/>
              </a:lnSpc>
              <a:spcBef>
                <a:spcPts val="0"/>
              </a:spcBef>
              <a:spcAft>
                <a:spcPts val="0"/>
              </a:spcAft>
              <a:buNone/>
            </a:pPr>
            <a:r>
              <a:rPr lang="en" sz="800" u="sng">
                <a:solidFill>
                  <a:schemeClr val="hlink"/>
                </a:solidFill>
                <a:hlinkClick r:id="rId23"/>
              </a:rPr>
              <a:t>http://downloadicons.net/sites/default/files/number-1-icon-63209.png</a:t>
            </a:r>
          </a:p>
          <a:p>
            <a:pPr lvl="0" rtl="0">
              <a:lnSpc>
                <a:spcPct val="100000"/>
              </a:lnSpc>
              <a:spcBef>
                <a:spcPts val="0"/>
              </a:spcBef>
              <a:spcAft>
                <a:spcPts val="0"/>
              </a:spcAft>
              <a:buNone/>
            </a:pPr>
            <a:r>
              <a:rPr lang="en" sz="800" u="sng">
                <a:solidFill>
                  <a:schemeClr val="hlink"/>
                </a:solidFill>
                <a:hlinkClick r:id="rId24"/>
              </a:rPr>
              <a:t>http://www.unitelgroups.com/upl/product/2.png</a:t>
            </a:r>
          </a:p>
          <a:p>
            <a:pPr lvl="0" rtl="0">
              <a:lnSpc>
                <a:spcPct val="100000"/>
              </a:lnSpc>
              <a:spcBef>
                <a:spcPts val="0"/>
              </a:spcBef>
              <a:spcAft>
                <a:spcPts val="0"/>
              </a:spcAft>
              <a:buNone/>
            </a:pPr>
            <a:r>
              <a:rPr lang="en" sz="800" u="sng">
                <a:solidFill>
                  <a:schemeClr val="hlink"/>
                </a:solidFill>
                <a:hlinkClick r:id="rId25"/>
              </a:rPr>
              <a:t>http://downloadicons.net/sites/default/files/number-3-icon-63211.png</a:t>
            </a:r>
          </a:p>
          <a:p>
            <a:pPr lvl="0" rtl="0">
              <a:lnSpc>
                <a:spcPct val="100000"/>
              </a:lnSpc>
              <a:spcBef>
                <a:spcPts val="0"/>
              </a:spcBef>
              <a:spcAft>
                <a:spcPts val="0"/>
              </a:spcAft>
              <a:buNone/>
            </a:pPr>
            <a:r>
              <a:rPr lang="en" sz="800" u="sng">
                <a:solidFill>
                  <a:schemeClr val="hlink"/>
                </a:solidFill>
                <a:hlinkClick r:id="rId26"/>
              </a:rPr>
              <a:t>http://vignette3.wikia.nocookie.net/clubpenguin/images/2/2e/Epic_Knight_Helmet_Icon_1693.png/revision/latest?cb=20130919102232</a:t>
            </a:r>
          </a:p>
          <a:p>
            <a:pPr lvl="0" rtl="0">
              <a:lnSpc>
                <a:spcPct val="100000"/>
              </a:lnSpc>
              <a:spcBef>
                <a:spcPts val="0"/>
              </a:spcBef>
              <a:spcAft>
                <a:spcPts val="0"/>
              </a:spcAft>
              <a:buNone/>
            </a:pPr>
            <a:r>
              <a:rPr lang="en" sz="800" u="sng">
                <a:solidFill>
                  <a:schemeClr val="hlink"/>
                </a:solidFill>
                <a:hlinkClick r:id="rId27"/>
              </a:rPr>
              <a:t>https://cdn3.iconfinder.com/data/icons/diamonds-3/100/diamonds-47-512.png</a:t>
            </a:r>
          </a:p>
          <a:p>
            <a:pPr lvl="0" rtl="0">
              <a:lnSpc>
                <a:spcPct val="100000"/>
              </a:lnSpc>
              <a:spcBef>
                <a:spcPts val="0"/>
              </a:spcBef>
              <a:spcAft>
                <a:spcPts val="0"/>
              </a:spcAft>
              <a:buNone/>
            </a:pPr>
            <a:r>
              <a:rPr lang="en" sz="800" u="sng">
                <a:solidFill>
                  <a:schemeClr val="hlink"/>
                </a:solidFill>
                <a:hlinkClick r:id="rId28"/>
              </a:rPr>
              <a:t>http://flaticons.net/gd/makefg.php?i=icons/Sports/Victory-Stand.png&amp;r=255&amp;g=255&amp;b=255</a:t>
            </a:r>
          </a:p>
          <a:p>
            <a:pPr lvl="0" rtl="0">
              <a:lnSpc>
                <a:spcPct val="100000"/>
              </a:lnSpc>
              <a:spcBef>
                <a:spcPts val="0"/>
              </a:spcBef>
              <a:spcAft>
                <a:spcPts val="0"/>
              </a:spcAft>
              <a:buNone/>
            </a:pPr>
            <a:r>
              <a:rPr lang="en" sz="800" u="sng">
                <a:solidFill>
                  <a:schemeClr val="hlink"/>
                </a:solidFill>
                <a:hlinkClick r:id="rId29"/>
              </a:rPr>
              <a:t>http://3.bp.blogspot.com/-0fe2MZJcxHI/UPs2aSonxEI/AAAAAAAAAZI/MOh18p80NuQ/s1600/wreath.png</a:t>
            </a:r>
          </a:p>
          <a:p>
            <a:pPr lvl="0" rtl="0">
              <a:lnSpc>
                <a:spcPct val="100000"/>
              </a:lnSpc>
              <a:spcBef>
                <a:spcPts val="0"/>
              </a:spcBef>
              <a:spcAft>
                <a:spcPts val="0"/>
              </a:spcAft>
              <a:buNone/>
            </a:pPr>
            <a:r>
              <a:rPr lang="en" sz="800" u="sng">
                <a:solidFill>
                  <a:schemeClr val="hlink"/>
                </a:solidFill>
                <a:hlinkClick r:id="rId30"/>
              </a:rPr>
              <a:t>https://asbestosawareness.training/wp-content/uploads/2015/07/award.png</a:t>
            </a:r>
          </a:p>
          <a:p>
            <a:pPr lvl="0" rtl="0">
              <a:lnSpc>
                <a:spcPct val="100000"/>
              </a:lnSpc>
              <a:spcBef>
                <a:spcPts val="0"/>
              </a:spcBef>
              <a:spcAft>
                <a:spcPts val="0"/>
              </a:spcAft>
              <a:buNone/>
            </a:pPr>
            <a:endParaRPr sz="800"/>
          </a:p>
          <a:p>
            <a:pPr lvl="0" rtl="0">
              <a:lnSpc>
                <a:spcPct val="100000"/>
              </a:lnSpc>
              <a:spcBef>
                <a:spcPts val="0"/>
              </a:spcBef>
              <a:spcAft>
                <a:spcPts val="0"/>
              </a:spcAft>
              <a:buNone/>
            </a:pPr>
            <a:endParaRPr sz="900"/>
          </a:p>
          <a:p>
            <a:pPr lvl="0" rtl="0">
              <a:lnSpc>
                <a:spcPct val="100000"/>
              </a:lnSpc>
              <a:spcBef>
                <a:spcPts val="0"/>
              </a:spcBef>
              <a:spcAft>
                <a:spcPts val="0"/>
              </a:spcAft>
              <a:buNone/>
            </a:pPr>
            <a:endParaRPr sz="900"/>
          </a:p>
          <a:p>
            <a:pPr lvl="0" rtl="0">
              <a:lnSpc>
                <a:spcPct val="100000"/>
              </a:lnSpc>
              <a:spcBef>
                <a:spcPts val="0"/>
              </a:spcBef>
              <a:spcAft>
                <a:spcPts val="0"/>
              </a:spcAft>
              <a:buNone/>
            </a:pPr>
            <a:endParaRPr sz="900"/>
          </a:p>
          <a:p>
            <a:pPr lvl="0" rtl="0">
              <a:lnSpc>
                <a:spcPct val="100000"/>
              </a:lnSpc>
              <a:spcBef>
                <a:spcPts val="0"/>
              </a:spcBef>
              <a:spcAft>
                <a:spcPts val="0"/>
              </a:spcAft>
              <a:buNone/>
            </a:pPr>
            <a:endParaRPr sz="900"/>
          </a:p>
          <a:p>
            <a:pPr lvl="0">
              <a:lnSpc>
                <a:spcPct val="100000"/>
              </a:lnSpc>
              <a:spcBef>
                <a:spcPts val="0"/>
              </a:spcBef>
              <a:spcAft>
                <a:spcPts val="0"/>
              </a:spcAft>
              <a:buNone/>
            </a:pPr>
            <a:endParaRPr sz="1000"/>
          </a:p>
          <a:p>
            <a:pPr lvl="0">
              <a:lnSpc>
                <a:spcPct val="100000"/>
              </a:lnSpc>
              <a:spcBef>
                <a:spcPts val="0"/>
              </a:spcBef>
              <a:spcAft>
                <a:spcPts val="0"/>
              </a:spcAft>
              <a:buNone/>
            </a:pPr>
            <a:endParaRPr sz="1000"/>
          </a:p>
          <a:p>
            <a:pPr lvl="0">
              <a:lnSpc>
                <a:spcPct val="100000"/>
              </a:lnSpc>
              <a:spcBef>
                <a:spcPts val="0"/>
              </a:spcBef>
              <a:spcAft>
                <a:spcPts val="0"/>
              </a:spcAft>
              <a:buNone/>
            </a:pP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lnSpc>
                <a:spcPct val="115000"/>
              </a:lnSpc>
              <a:spcBef>
                <a:spcPts val="0"/>
              </a:spcBef>
              <a:spcAft>
                <a:spcPts val="1600"/>
              </a:spcAft>
              <a:buNone/>
            </a:pPr>
            <a:r>
              <a:rPr lang="en" sz="2400">
                <a:solidFill>
                  <a:schemeClr val="accent5"/>
                </a:solidFill>
                <a:latin typeface="Syncopate"/>
                <a:ea typeface="Syncopate"/>
                <a:cs typeface="Syncopate"/>
                <a:sym typeface="Syncopate"/>
              </a:rPr>
              <a:t>Brief Overview</a:t>
            </a:r>
          </a:p>
        </p:txBody>
      </p:sp>
      <p:sp>
        <p:nvSpPr>
          <p:cNvPr id="68" name="Shape 6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ctr" rtl="0">
              <a:lnSpc>
                <a:spcPct val="100000"/>
              </a:lnSpc>
              <a:spcBef>
                <a:spcPts val="0"/>
              </a:spcBef>
              <a:spcAft>
                <a:spcPts val="0"/>
              </a:spcAft>
              <a:buNone/>
            </a:pPr>
            <a:r>
              <a:rPr lang="en">
                <a:solidFill>
                  <a:srgbClr val="FFFFFF"/>
                </a:solidFill>
              </a:rPr>
              <a:t>“Gem Knight” is a competitive  online multiplayer game that will allow people to “join in” and play till the round is over. We are hoping to target the game at young teens around the ages of 13 to 20 and young adults, that enjoys dungeon crawler, tactical, competitive and cooperative team games.</a:t>
            </a:r>
          </a:p>
        </p:txBody>
      </p:sp>
      <p:sp>
        <p:nvSpPr>
          <p:cNvPr id="69" name="Shape 69"/>
          <p:cNvSpPr/>
          <p:nvPr/>
        </p:nvSpPr>
        <p:spPr>
          <a:xfrm>
            <a:off x="8521925" y="85450"/>
            <a:ext cx="550500" cy="294900"/>
          </a:xfrm>
          <a:prstGeom prst="roundRect">
            <a:avLst>
              <a:gd name="adj" fmla="val 16667"/>
            </a:avLst>
          </a:prstGeom>
          <a:solidFill>
            <a:srgbClr val="6AA84F"/>
          </a:solid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Syncopate"/>
                <a:ea typeface="Syncopate"/>
                <a:cs typeface="Syncopate"/>
                <a:sym typeface="Syncopate"/>
              </a:rPr>
              <a:t>EX</a:t>
            </a:r>
          </a:p>
        </p:txBody>
      </p:sp>
      <p:sp>
        <p:nvSpPr>
          <p:cNvPr id="70" name="Shape 70"/>
          <p:cNvSpPr/>
          <p:nvPr/>
        </p:nvSpPr>
        <p:spPr>
          <a:xfrm>
            <a:off x="3911107" y="3075529"/>
            <a:ext cx="1321800" cy="965100"/>
          </a:xfrm>
          <a:prstGeom prst="roundRect">
            <a:avLst>
              <a:gd name="adj" fmla="val 16667"/>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71" name="Shape 71" descr="MutliplayerGames1.png"/>
          <p:cNvPicPr preferRelativeResize="0"/>
          <p:nvPr/>
        </p:nvPicPr>
        <p:blipFill>
          <a:blip r:embed="rId3">
            <a:alphaModFix/>
          </a:blip>
          <a:stretch>
            <a:fillRect/>
          </a:stretch>
        </p:blipFill>
        <p:spPr>
          <a:xfrm>
            <a:off x="2800575" y="2688524"/>
            <a:ext cx="3542849" cy="173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lnSpc>
                <a:spcPct val="115000"/>
              </a:lnSpc>
              <a:spcBef>
                <a:spcPts val="0"/>
              </a:spcBef>
              <a:spcAft>
                <a:spcPts val="1600"/>
              </a:spcAft>
              <a:buNone/>
            </a:pPr>
            <a:r>
              <a:rPr lang="en" sz="1800">
                <a:solidFill>
                  <a:schemeClr val="lt2"/>
                </a:solidFill>
              </a:rPr>
              <a:t>What is “Gem Knights” what is the story?</a:t>
            </a:r>
          </a:p>
        </p:txBody>
      </p:sp>
      <p:sp>
        <p:nvSpPr>
          <p:cNvPr id="77" name="Shape 7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a:solidFill>
                  <a:srgbClr val="FFFFFF"/>
                </a:solidFill>
              </a:rPr>
              <a:t>“Knights, blessed with the power from Gem gods, are out to claim the dungeon as their own. Use the power bestowed, to summon up strength and weaken competing players. Collect reward coins by defeating monsters, buy upgrades, and eliminate all opposing parties.”</a:t>
            </a:r>
          </a:p>
          <a:p>
            <a:pPr lvl="0" rtl="0">
              <a:lnSpc>
                <a:spcPct val="100000"/>
              </a:lnSpc>
              <a:spcBef>
                <a:spcPts val="0"/>
              </a:spcBef>
              <a:spcAft>
                <a:spcPts val="0"/>
              </a:spcAft>
              <a:buNone/>
            </a:pPr>
            <a:r>
              <a:rPr lang="en" sz="1600">
                <a:solidFill>
                  <a:srgbClr val="CCCCCC"/>
                </a:solidFill>
              </a:rPr>
              <a:t>								</a:t>
            </a:r>
          </a:p>
          <a:p>
            <a:pPr lvl="0" algn="ctr" rtl="0">
              <a:lnSpc>
                <a:spcPct val="100000"/>
              </a:lnSpc>
              <a:spcBef>
                <a:spcPts val="0"/>
              </a:spcBef>
              <a:spcAft>
                <a:spcPts val="0"/>
              </a:spcAft>
              <a:buNone/>
            </a:pPr>
            <a:endParaRPr sz="1600">
              <a:solidFill>
                <a:srgbClr val="CCCCCC"/>
              </a:solidFill>
            </a:endParaRPr>
          </a:p>
          <a:p>
            <a:pPr lvl="0" algn="ctr" rtl="0">
              <a:lnSpc>
                <a:spcPct val="100000"/>
              </a:lnSpc>
              <a:spcBef>
                <a:spcPts val="0"/>
              </a:spcBef>
              <a:spcAft>
                <a:spcPts val="0"/>
              </a:spcAft>
              <a:buNone/>
            </a:pPr>
            <a:endParaRPr>
              <a:solidFill>
                <a:srgbClr val="CCCCCC"/>
              </a:solidFill>
            </a:endParaRPr>
          </a:p>
          <a:p>
            <a:pPr lvl="0" algn="ctr" rtl="0">
              <a:lnSpc>
                <a:spcPct val="100000"/>
              </a:lnSpc>
              <a:spcBef>
                <a:spcPts val="0"/>
              </a:spcBef>
              <a:spcAft>
                <a:spcPts val="0"/>
              </a:spcAft>
              <a:buNone/>
            </a:pPr>
            <a:r>
              <a:rPr lang="en">
                <a:solidFill>
                  <a:srgbClr val="CCCCCC"/>
                </a:solidFill>
              </a:rPr>
              <a:t>What Kind of game is it?</a:t>
            </a:r>
          </a:p>
          <a:p>
            <a:pPr lvl="0" algn="ctr" rtl="0">
              <a:lnSpc>
                <a:spcPct val="100000"/>
              </a:lnSpc>
              <a:spcBef>
                <a:spcPts val="0"/>
              </a:spcBef>
              <a:spcAft>
                <a:spcPts val="0"/>
              </a:spcAft>
              <a:buNone/>
            </a:pPr>
            <a:r>
              <a:rPr lang="en" sz="1600">
                <a:solidFill>
                  <a:srgbClr val="FFFFFF"/>
                </a:solidFill>
              </a:rPr>
              <a:t>Turn tile based game that is focused </a:t>
            </a:r>
            <a:r>
              <a:rPr lang="en" sz="1400">
                <a:solidFill>
                  <a:schemeClr val="dk1"/>
                </a:solidFill>
              </a:rPr>
              <a:t>competition amongst players</a:t>
            </a:r>
          </a:p>
          <a:p>
            <a:pPr lvl="0" rtl="0">
              <a:spcBef>
                <a:spcPts val="0"/>
              </a:spcBef>
              <a:buNone/>
            </a:pPr>
            <a:endParaRPr/>
          </a:p>
        </p:txBody>
      </p:sp>
      <p:sp>
        <p:nvSpPr>
          <p:cNvPr id="78" name="Shape 78"/>
          <p:cNvSpPr/>
          <p:nvPr/>
        </p:nvSpPr>
        <p:spPr>
          <a:xfrm>
            <a:off x="8521925" y="85450"/>
            <a:ext cx="550500" cy="294900"/>
          </a:xfrm>
          <a:prstGeom prst="roundRect">
            <a:avLst>
              <a:gd name="adj" fmla="val 16667"/>
            </a:avLst>
          </a:prstGeom>
          <a:solidFill>
            <a:srgbClr val="DD7E6B"/>
          </a:solid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Syncopate"/>
                <a:ea typeface="Syncopate"/>
                <a:cs typeface="Syncopate"/>
                <a:sym typeface="Syncopate"/>
              </a:rPr>
              <a:t>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solidFill>
                  <a:srgbClr val="A4C2F4"/>
                </a:solidFill>
                <a:latin typeface="Syncopate"/>
                <a:ea typeface="Syncopate"/>
                <a:cs typeface="Syncopate"/>
                <a:sym typeface="Syncopate"/>
              </a:rPr>
              <a:t>Players</a:t>
            </a:r>
          </a:p>
        </p:txBody>
      </p:sp>
      <p:sp>
        <p:nvSpPr>
          <p:cNvPr id="84" name="Shape 84"/>
          <p:cNvSpPr txBox="1">
            <a:spLocks noGrp="1"/>
          </p:cNvSpPr>
          <p:nvPr>
            <p:ph type="body" idx="1"/>
          </p:nvPr>
        </p:nvSpPr>
        <p:spPr>
          <a:xfrm>
            <a:off x="311700" y="1320200"/>
            <a:ext cx="8520600" cy="34164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400">
                <a:solidFill>
                  <a:srgbClr val="B7B7B7"/>
                </a:solidFill>
              </a:rPr>
              <a:t>How many players are required?</a:t>
            </a:r>
          </a:p>
          <a:p>
            <a:pPr marL="457200" lvl="0" indent="-317500" rtl="0">
              <a:lnSpc>
                <a:spcPct val="100000"/>
              </a:lnSpc>
              <a:spcBef>
                <a:spcPts val="0"/>
              </a:spcBef>
              <a:spcAft>
                <a:spcPts val="0"/>
              </a:spcAft>
              <a:buClr>
                <a:srgbClr val="FFFFFF"/>
              </a:buClr>
              <a:buSzPct val="100000"/>
              <a:buChar char="●"/>
            </a:pPr>
            <a:r>
              <a:rPr lang="en" sz="1400">
                <a:solidFill>
                  <a:srgbClr val="FFFFFF"/>
                </a:solidFill>
              </a:rPr>
              <a:t>Least 2 players</a:t>
            </a:r>
          </a:p>
          <a:p>
            <a:pPr lvl="0" rtl="0">
              <a:lnSpc>
                <a:spcPct val="100000"/>
              </a:lnSpc>
              <a:spcBef>
                <a:spcPts val="0"/>
              </a:spcBef>
              <a:spcAft>
                <a:spcPts val="0"/>
              </a:spcAft>
              <a:buNone/>
            </a:pPr>
            <a:endParaRPr sz="1400">
              <a:solidFill>
                <a:srgbClr val="B7B7B7"/>
              </a:solidFill>
            </a:endParaRPr>
          </a:p>
          <a:p>
            <a:pPr lvl="0" rtl="0">
              <a:lnSpc>
                <a:spcPct val="100000"/>
              </a:lnSpc>
              <a:spcBef>
                <a:spcPts val="0"/>
              </a:spcBef>
              <a:spcAft>
                <a:spcPts val="0"/>
              </a:spcAft>
              <a:buNone/>
            </a:pPr>
            <a:r>
              <a:rPr lang="en" sz="1400">
                <a:solidFill>
                  <a:srgbClr val="B7B7B7"/>
                </a:solidFill>
              </a:rPr>
              <a:t>What is the max number of players in this game?</a:t>
            </a:r>
          </a:p>
          <a:p>
            <a:pPr marL="457200" lvl="0" indent="-317500" rtl="0">
              <a:lnSpc>
                <a:spcPct val="100000"/>
              </a:lnSpc>
              <a:spcBef>
                <a:spcPts val="0"/>
              </a:spcBef>
              <a:spcAft>
                <a:spcPts val="0"/>
              </a:spcAft>
              <a:buClr>
                <a:srgbClr val="FFFFFF"/>
              </a:buClr>
              <a:buSzPct val="100000"/>
              <a:buChar char="●"/>
            </a:pPr>
            <a:r>
              <a:rPr lang="en" sz="1400">
                <a:solidFill>
                  <a:srgbClr val="FFFFFF"/>
                </a:solidFill>
              </a:rPr>
              <a:t>Up to 4 players max</a:t>
            </a:r>
          </a:p>
          <a:p>
            <a:pPr lvl="0" rtl="0">
              <a:lnSpc>
                <a:spcPct val="100000"/>
              </a:lnSpc>
              <a:spcBef>
                <a:spcPts val="0"/>
              </a:spcBef>
              <a:spcAft>
                <a:spcPts val="0"/>
              </a:spcAft>
              <a:buNone/>
            </a:pPr>
            <a:endParaRPr sz="1400">
              <a:solidFill>
                <a:srgbClr val="B7B7B7"/>
              </a:solidFill>
            </a:endParaRPr>
          </a:p>
          <a:p>
            <a:pPr lvl="0" rtl="0">
              <a:lnSpc>
                <a:spcPct val="100000"/>
              </a:lnSpc>
              <a:spcBef>
                <a:spcPts val="0"/>
              </a:spcBef>
              <a:spcAft>
                <a:spcPts val="0"/>
              </a:spcAft>
              <a:buNone/>
            </a:pPr>
            <a:r>
              <a:rPr lang="en" sz="1400">
                <a:solidFill>
                  <a:srgbClr val="B7B7B7"/>
                </a:solidFill>
              </a:rPr>
              <a:t>Do all players have uniform rules?</a:t>
            </a:r>
          </a:p>
          <a:p>
            <a:pPr marL="457200" lvl="0" indent="-317500" rtl="0">
              <a:lnSpc>
                <a:spcPct val="100000"/>
              </a:lnSpc>
              <a:spcBef>
                <a:spcPts val="0"/>
              </a:spcBef>
              <a:spcAft>
                <a:spcPts val="0"/>
              </a:spcAft>
              <a:buClr>
                <a:srgbClr val="FFFFFF"/>
              </a:buClr>
              <a:buSzPct val="100000"/>
              <a:buChar char="●"/>
            </a:pPr>
            <a:r>
              <a:rPr lang="en" sz="1400">
                <a:solidFill>
                  <a:srgbClr val="FFFFFF"/>
                </a:solidFill>
              </a:rPr>
              <a:t>Yes, everyone plays a champion with same skills</a:t>
            </a:r>
          </a:p>
          <a:p>
            <a:pPr lvl="0" rtl="0">
              <a:lnSpc>
                <a:spcPct val="100000"/>
              </a:lnSpc>
              <a:spcBef>
                <a:spcPts val="0"/>
              </a:spcBef>
              <a:spcAft>
                <a:spcPts val="0"/>
              </a:spcAft>
              <a:buNone/>
            </a:pPr>
            <a:endParaRPr sz="1400">
              <a:solidFill>
                <a:srgbClr val="B7B7B7"/>
              </a:solidFill>
            </a:endParaRPr>
          </a:p>
          <a:p>
            <a:pPr lvl="0" rtl="0">
              <a:lnSpc>
                <a:spcPct val="100000"/>
              </a:lnSpc>
              <a:spcBef>
                <a:spcPts val="0"/>
              </a:spcBef>
              <a:spcAft>
                <a:spcPts val="0"/>
              </a:spcAft>
              <a:buNone/>
            </a:pPr>
            <a:r>
              <a:rPr lang="en" sz="1400">
                <a:solidFill>
                  <a:srgbClr val="B7B7B7"/>
                </a:solidFill>
              </a:rPr>
              <a:t>Interaction Pattern? (Can become...)</a:t>
            </a:r>
          </a:p>
          <a:p>
            <a:pPr marL="457200" lvl="0" indent="-317500" rtl="0">
              <a:lnSpc>
                <a:spcPct val="100000"/>
              </a:lnSpc>
              <a:spcBef>
                <a:spcPts val="0"/>
              </a:spcBef>
              <a:spcAft>
                <a:spcPts val="0"/>
              </a:spcAft>
              <a:buClr>
                <a:srgbClr val="FFFFFF"/>
              </a:buClr>
              <a:buSzPct val="100000"/>
              <a:buChar char="●"/>
            </a:pPr>
            <a:r>
              <a:rPr lang="en" sz="1400">
                <a:solidFill>
                  <a:srgbClr val="FFFFFF"/>
                </a:solidFill>
              </a:rPr>
              <a:t>Multi player vs. Game / player vs. player / multilateral competition / team competition</a:t>
            </a:r>
          </a:p>
        </p:txBody>
      </p:sp>
      <p:pic>
        <p:nvPicPr>
          <p:cNvPr id="85" name="Shape 85"/>
          <p:cNvPicPr preferRelativeResize="0"/>
          <p:nvPr/>
        </p:nvPicPr>
        <p:blipFill>
          <a:blip r:embed="rId3">
            <a:alphaModFix/>
          </a:blip>
          <a:stretch>
            <a:fillRect/>
          </a:stretch>
        </p:blipFill>
        <p:spPr>
          <a:xfrm>
            <a:off x="2903399" y="3895487"/>
            <a:ext cx="1082350" cy="1082350"/>
          </a:xfrm>
          <a:prstGeom prst="rect">
            <a:avLst/>
          </a:prstGeom>
          <a:noFill/>
          <a:ln>
            <a:noFill/>
          </a:ln>
        </p:spPr>
      </p:pic>
      <p:pic>
        <p:nvPicPr>
          <p:cNvPr id="86" name="Shape 86"/>
          <p:cNvPicPr preferRelativeResize="0"/>
          <p:nvPr/>
        </p:nvPicPr>
        <p:blipFill>
          <a:blip r:embed="rId4">
            <a:alphaModFix/>
          </a:blip>
          <a:stretch>
            <a:fillRect/>
          </a:stretch>
        </p:blipFill>
        <p:spPr>
          <a:xfrm>
            <a:off x="3882375" y="3921425"/>
            <a:ext cx="1030475" cy="1030475"/>
          </a:xfrm>
          <a:prstGeom prst="rect">
            <a:avLst/>
          </a:prstGeom>
          <a:noFill/>
          <a:ln>
            <a:noFill/>
          </a:ln>
        </p:spPr>
      </p:pic>
      <p:pic>
        <p:nvPicPr>
          <p:cNvPr id="87" name="Shape 87"/>
          <p:cNvPicPr preferRelativeResize="0"/>
          <p:nvPr/>
        </p:nvPicPr>
        <p:blipFill>
          <a:blip r:embed="rId5">
            <a:alphaModFix/>
          </a:blip>
          <a:stretch>
            <a:fillRect/>
          </a:stretch>
        </p:blipFill>
        <p:spPr>
          <a:xfrm>
            <a:off x="4593500" y="3869550"/>
            <a:ext cx="1082350" cy="1082350"/>
          </a:xfrm>
          <a:prstGeom prst="rect">
            <a:avLst/>
          </a:prstGeom>
          <a:noFill/>
          <a:ln>
            <a:noFill/>
          </a:ln>
        </p:spPr>
      </p:pic>
      <p:pic>
        <p:nvPicPr>
          <p:cNvPr id="88" name="Shape 88"/>
          <p:cNvPicPr preferRelativeResize="0"/>
          <p:nvPr/>
        </p:nvPicPr>
        <p:blipFill>
          <a:blip r:embed="rId6">
            <a:alphaModFix/>
          </a:blip>
          <a:stretch>
            <a:fillRect/>
          </a:stretch>
        </p:blipFill>
        <p:spPr>
          <a:xfrm>
            <a:off x="5357200" y="3869549"/>
            <a:ext cx="1082350" cy="1082350"/>
          </a:xfrm>
          <a:prstGeom prst="rect">
            <a:avLst/>
          </a:prstGeom>
          <a:noFill/>
          <a:ln>
            <a:noFill/>
          </a:ln>
        </p:spPr>
      </p:pic>
      <p:sp>
        <p:nvSpPr>
          <p:cNvPr id="89" name="Shape 89"/>
          <p:cNvSpPr/>
          <p:nvPr/>
        </p:nvSpPr>
        <p:spPr>
          <a:xfrm>
            <a:off x="8521925" y="85450"/>
            <a:ext cx="550500" cy="294900"/>
          </a:xfrm>
          <a:prstGeom prst="roundRect">
            <a:avLst>
              <a:gd name="adj" fmla="val 16667"/>
            </a:avLst>
          </a:prstGeom>
          <a:solidFill>
            <a:schemeClr val="accent1"/>
          </a:solid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Syncopate"/>
                <a:ea typeface="Syncopate"/>
                <a:cs typeface="Syncopate"/>
                <a:sym typeface="Syncopate"/>
              </a:rPr>
              <a:t>fe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solidFill>
                  <a:schemeClr val="accent1">
                    <a:lumMod val="60000"/>
                    <a:lumOff val="40000"/>
                  </a:schemeClr>
                </a:solidFill>
                <a:latin typeface="Syncopate"/>
                <a:ea typeface="Syncopate"/>
                <a:cs typeface="Syncopate"/>
                <a:sym typeface="Syncopate"/>
              </a:rPr>
              <a:t>Objectives</a:t>
            </a:r>
          </a:p>
        </p:txBody>
      </p:sp>
      <p:sp>
        <p:nvSpPr>
          <p:cNvPr id="95" name="Shape 9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30200">
              <a:spcBef>
                <a:spcPts val="0"/>
              </a:spcBef>
              <a:spcAft>
                <a:spcPts val="500"/>
              </a:spcAft>
              <a:buSzPct val="100000"/>
              <a:buFont typeface="Wingdings" panose="05000000000000000000" pitchFamily="2" charset="2"/>
              <a:buChar char="v"/>
            </a:pPr>
            <a:r>
              <a:rPr lang="en" sz="1600" dirty="0">
                <a:solidFill>
                  <a:schemeClr val="tx1"/>
                </a:solidFill>
              </a:rPr>
              <a:t>Hit enemy monster to obtain reward coins equal to that of damage. </a:t>
            </a:r>
          </a:p>
          <a:p>
            <a:pPr marL="457200" lvl="0" indent="-330200">
              <a:spcBef>
                <a:spcPts val="0"/>
              </a:spcBef>
              <a:spcAft>
                <a:spcPts val="500"/>
              </a:spcAft>
              <a:buSzPct val="100000"/>
              <a:buFont typeface="Wingdings" panose="05000000000000000000" pitchFamily="2" charset="2"/>
              <a:buChar char="v"/>
            </a:pPr>
            <a:r>
              <a:rPr lang="en" sz="1600" dirty="0">
                <a:solidFill>
                  <a:schemeClr val="tx1"/>
                </a:solidFill>
              </a:rPr>
              <a:t>Buy upgrades to make the champion stronger </a:t>
            </a:r>
          </a:p>
          <a:p>
            <a:pPr marL="914400" lvl="1" indent="-330200">
              <a:spcBef>
                <a:spcPts val="0"/>
              </a:spcBef>
              <a:spcAft>
                <a:spcPts val="500"/>
              </a:spcAft>
              <a:buSzPct val="100000"/>
              <a:buFont typeface="Arial" panose="020B0604020202020204" pitchFamily="34" charset="0"/>
              <a:buChar char="•"/>
            </a:pPr>
            <a:r>
              <a:rPr lang="en" sz="1600" dirty="0">
                <a:solidFill>
                  <a:schemeClr val="tx1"/>
                </a:solidFill>
              </a:rPr>
              <a:t>Attack / Speed / Health / Healing Skill</a:t>
            </a:r>
          </a:p>
          <a:p>
            <a:pPr marL="457200" lvl="0" indent="-330200">
              <a:spcBef>
                <a:spcPts val="0"/>
              </a:spcBef>
              <a:spcAft>
                <a:spcPts val="500"/>
              </a:spcAft>
              <a:buSzPct val="100000"/>
              <a:buFont typeface="Wingdings" panose="05000000000000000000" pitchFamily="2" charset="2"/>
              <a:buChar char="v"/>
            </a:pPr>
            <a:r>
              <a:rPr lang="en" sz="1600" dirty="0">
                <a:solidFill>
                  <a:schemeClr val="tx1"/>
                </a:solidFill>
              </a:rPr>
              <a:t>Build your character such that you are the last man standing at the end of the game</a:t>
            </a:r>
          </a:p>
          <a:p>
            <a:pPr marL="457200" lvl="0" indent="-330200" rtl="0">
              <a:spcBef>
                <a:spcPts val="0"/>
              </a:spcBef>
              <a:spcAft>
                <a:spcPts val="500"/>
              </a:spcAft>
              <a:buSzPct val="100000"/>
              <a:buFont typeface="Wingdings" panose="05000000000000000000" pitchFamily="2" charset="2"/>
              <a:buChar char="v"/>
            </a:pPr>
            <a:r>
              <a:rPr lang="en" sz="1600" dirty="0">
                <a:solidFill>
                  <a:schemeClr val="tx1"/>
                </a:solidFill>
              </a:rPr>
              <a:t>Winner claims the dungeon</a:t>
            </a:r>
          </a:p>
          <a:p>
            <a:pPr lvl="0" rtl="0">
              <a:lnSpc>
                <a:spcPct val="115000"/>
              </a:lnSpc>
              <a:spcBef>
                <a:spcPts val="0"/>
              </a:spcBef>
              <a:spcAft>
                <a:spcPts val="0"/>
              </a:spcAft>
              <a:buNone/>
            </a:pPr>
            <a:r>
              <a:rPr lang="en" sz="2800" dirty="0">
                <a:solidFill>
                  <a:srgbClr val="F9CB9C"/>
                </a:solidFill>
                <a:latin typeface="Syncopate"/>
                <a:ea typeface="Syncopate"/>
                <a:cs typeface="Syncopate"/>
                <a:sym typeface="Syncopate"/>
              </a:rPr>
              <a:t>Categorization of Objectives</a:t>
            </a:r>
          </a:p>
          <a:p>
            <a:pPr marL="412750" lvl="0" indent="-285750" rtl="0">
              <a:lnSpc>
                <a:spcPct val="100000"/>
              </a:lnSpc>
              <a:spcBef>
                <a:spcPts val="0"/>
              </a:spcBef>
              <a:spcAft>
                <a:spcPts val="0"/>
              </a:spcAft>
              <a:buClr>
                <a:srgbClr val="B7B7B7"/>
              </a:buClr>
              <a:buSzPct val="100000"/>
              <a:buFont typeface="Wingdings" panose="05000000000000000000" pitchFamily="2" charset="2"/>
              <a:buChar char="v"/>
            </a:pPr>
            <a:r>
              <a:rPr lang="en" sz="1600" dirty="0">
                <a:solidFill>
                  <a:schemeClr val="tx1"/>
                </a:solidFill>
              </a:rPr>
              <a:t>Capture </a:t>
            </a:r>
          </a:p>
          <a:p>
            <a:pPr marL="412750" lvl="0" indent="-285750" rtl="0">
              <a:lnSpc>
                <a:spcPct val="100000"/>
              </a:lnSpc>
              <a:spcBef>
                <a:spcPts val="0"/>
              </a:spcBef>
              <a:spcAft>
                <a:spcPts val="0"/>
              </a:spcAft>
              <a:buClr>
                <a:srgbClr val="B7B7B7"/>
              </a:buClr>
              <a:buSzPct val="100000"/>
              <a:buFont typeface="Wingdings" panose="05000000000000000000" pitchFamily="2" charset="2"/>
              <a:buChar char="v"/>
            </a:pPr>
            <a:r>
              <a:rPr lang="en" sz="1600" dirty="0">
                <a:solidFill>
                  <a:schemeClr val="tx1"/>
                </a:solidFill>
              </a:rPr>
              <a:t>Race </a:t>
            </a:r>
          </a:p>
          <a:p>
            <a:pPr marL="412750" lvl="0" indent="-285750" rtl="0">
              <a:lnSpc>
                <a:spcPct val="100000"/>
              </a:lnSpc>
              <a:spcBef>
                <a:spcPts val="0"/>
              </a:spcBef>
              <a:spcAft>
                <a:spcPts val="0"/>
              </a:spcAft>
              <a:buClr>
                <a:srgbClr val="B7B7B7"/>
              </a:buClr>
              <a:buSzPct val="100000"/>
              <a:buFont typeface="Wingdings" panose="05000000000000000000" pitchFamily="2" charset="2"/>
              <a:buChar char="v"/>
            </a:pPr>
            <a:r>
              <a:rPr lang="en" sz="1600" dirty="0">
                <a:solidFill>
                  <a:schemeClr val="tx1"/>
                </a:solidFill>
              </a:rPr>
              <a:t>Outwit</a:t>
            </a:r>
          </a:p>
          <a:p>
            <a:pPr lvl="0" rtl="0">
              <a:lnSpc>
                <a:spcPct val="100000"/>
              </a:lnSpc>
              <a:spcBef>
                <a:spcPts val="0"/>
              </a:spcBef>
              <a:spcAft>
                <a:spcPts val="0"/>
              </a:spcAft>
              <a:buNone/>
            </a:pPr>
            <a:endParaRPr sz="2800" dirty="0">
              <a:solidFill>
                <a:schemeClr val="dk1"/>
              </a:solidFill>
            </a:endParaRPr>
          </a:p>
          <a:p>
            <a:pPr lvl="0">
              <a:spcBef>
                <a:spcPts val="0"/>
              </a:spcBef>
              <a:buNone/>
            </a:pPr>
            <a:r>
              <a:rPr lang="en" dirty="0"/>
              <a:t> </a:t>
            </a:r>
          </a:p>
        </p:txBody>
      </p:sp>
      <p:sp>
        <p:nvSpPr>
          <p:cNvPr id="96" name="Shape 96"/>
          <p:cNvSpPr/>
          <p:nvPr/>
        </p:nvSpPr>
        <p:spPr>
          <a:xfrm>
            <a:off x="8521925" y="85450"/>
            <a:ext cx="550500" cy="294900"/>
          </a:xfrm>
          <a:prstGeom prst="roundRect">
            <a:avLst>
              <a:gd name="adj" fmla="val 16667"/>
            </a:avLst>
          </a:prstGeom>
          <a:solidFill>
            <a:schemeClr val="accent1"/>
          </a:solid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Syncopate"/>
                <a:ea typeface="Syncopate"/>
                <a:cs typeface="Syncopate"/>
                <a:sym typeface="Syncopate"/>
              </a:rPr>
              <a:t>fe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0"/>
        <p:cNvGrpSpPr/>
        <p:nvPr/>
      </p:nvGrpSpPr>
      <p:grpSpPr>
        <a:xfrm>
          <a:off x="0" y="0"/>
          <a:ext cx="0" cy="0"/>
          <a:chOff x="0" y="0"/>
          <a:chExt cx="0" cy="0"/>
        </a:xfrm>
      </p:grpSpPr>
      <p:sp>
        <p:nvSpPr>
          <p:cNvPr id="101" name="Shape 101"/>
          <p:cNvSpPr/>
          <p:nvPr/>
        </p:nvSpPr>
        <p:spPr>
          <a:xfrm>
            <a:off x="6059225" y="500425"/>
            <a:ext cx="2358900" cy="682500"/>
          </a:xfrm>
          <a:prstGeom prst="snip1Rect">
            <a:avLst>
              <a:gd name="adj" fmla="val 16667"/>
            </a:avLst>
          </a:prstGeom>
          <a:solidFill>
            <a:srgbClr val="FFFFFF"/>
          </a:solidFill>
          <a:ln w="3810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02" name="Shape 102"/>
          <p:cNvPicPr preferRelativeResize="0"/>
          <p:nvPr/>
        </p:nvPicPr>
        <p:blipFill>
          <a:blip r:embed="rId3">
            <a:alphaModFix/>
          </a:blip>
          <a:stretch>
            <a:fillRect/>
          </a:stretch>
        </p:blipFill>
        <p:spPr>
          <a:xfrm>
            <a:off x="6656498" y="599583"/>
            <a:ext cx="543047" cy="484110"/>
          </a:xfrm>
          <a:prstGeom prst="rect">
            <a:avLst/>
          </a:prstGeom>
          <a:noFill/>
          <a:ln>
            <a:noFill/>
          </a:ln>
        </p:spPr>
      </p:pic>
      <p:pic>
        <p:nvPicPr>
          <p:cNvPr id="103" name="Shape 103"/>
          <p:cNvPicPr preferRelativeResize="0"/>
          <p:nvPr/>
        </p:nvPicPr>
        <p:blipFill>
          <a:blip r:embed="rId4">
            <a:alphaModFix/>
          </a:blip>
          <a:stretch>
            <a:fillRect/>
          </a:stretch>
        </p:blipFill>
        <p:spPr>
          <a:xfrm>
            <a:off x="7742702" y="624397"/>
            <a:ext cx="487372" cy="434478"/>
          </a:xfrm>
          <a:prstGeom prst="rect">
            <a:avLst/>
          </a:prstGeom>
          <a:noFill/>
          <a:ln>
            <a:noFill/>
          </a:ln>
        </p:spPr>
      </p:pic>
      <p:pic>
        <p:nvPicPr>
          <p:cNvPr id="104" name="Shape 104"/>
          <p:cNvPicPr preferRelativeResize="0"/>
          <p:nvPr/>
        </p:nvPicPr>
        <p:blipFill>
          <a:blip r:embed="rId5">
            <a:alphaModFix/>
          </a:blip>
          <a:stretch>
            <a:fillRect/>
          </a:stretch>
        </p:blipFill>
        <p:spPr>
          <a:xfrm>
            <a:off x="7199556" y="624397"/>
            <a:ext cx="487372" cy="434478"/>
          </a:xfrm>
          <a:prstGeom prst="rect">
            <a:avLst/>
          </a:prstGeom>
          <a:noFill/>
          <a:ln>
            <a:noFill/>
          </a:ln>
        </p:spPr>
      </p:pic>
      <p:pic>
        <p:nvPicPr>
          <p:cNvPr id="105" name="Shape 105"/>
          <p:cNvPicPr preferRelativeResize="0"/>
          <p:nvPr/>
        </p:nvPicPr>
        <p:blipFill>
          <a:blip r:embed="rId6">
            <a:alphaModFix/>
          </a:blip>
          <a:stretch>
            <a:fillRect/>
          </a:stretch>
        </p:blipFill>
        <p:spPr>
          <a:xfrm>
            <a:off x="6169242" y="599580"/>
            <a:ext cx="543046" cy="484110"/>
          </a:xfrm>
          <a:prstGeom prst="rect">
            <a:avLst/>
          </a:prstGeom>
          <a:noFill/>
          <a:ln>
            <a:noFill/>
          </a:ln>
        </p:spPr>
      </p:pic>
      <p:sp>
        <p:nvSpPr>
          <p:cNvPr id="106" name="Shape 106"/>
          <p:cNvSpPr/>
          <p:nvPr/>
        </p:nvSpPr>
        <p:spPr>
          <a:xfrm>
            <a:off x="8521925" y="85450"/>
            <a:ext cx="550500" cy="294900"/>
          </a:xfrm>
          <a:prstGeom prst="roundRect">
            <a:avLst>
              <a:gd name="adj" fmla="val 16667"/>
            </a:avLst>
          </a:prstGeom>
          <a:solidFill>
            <a:schemeClr val="accent1"/>
          </a:solid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Syncopate"/>
                <a:ea typeface="Syncopate"/>
                <a:cs typeface="Syncopate"/>
                <a:sym typeface="Syncopate"/>
              </a:rPr>
              <a:t>fe</a:t>
            </a:r>
          </a:p>
        </p:txBody>
      </p:sp>
      <p:sp>
        <p:nvSpPr>
          <p:cNvPr id="107" name="Shape 10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06666"/>
                </a:solidFill>
                <a:latin typeface="Syncopate"/>
                <a:ea typeface="Syncopate"/>
                <a:cs typeface="Syncopate"/>
                <a:sym typeface="Syncopate"/>
              </a:rPr>
              <a:t>Procedures</a:t>
            </a:r>
          </a:p>
        </p:txBody>
      </p:sp>
      <p:sp>
        <p:nvSpPr>
          <p:cNvPr id="108" name="Shape 108"/>
          <p:cNvSpPr txBox="1">
            <a:spLocks noGrp="1"/>
          </p:cNvSpPr>
          <p:nvPr>
            <p:ph type="body" idx="1"/>
          </p:nvPr>
        </p:nvSpPr>
        <p:spPr>
          <a:xfrm>
            <a:off x="311700" y="1152475"/>
            <a:ext cx="8520600" cy="37443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400" dirty="0">
                <a:solidFill>
                  <a:schemeClr val="dk1"/>
                </a:solidFill>
                <a:latin typeface="Syncopate"/>
                <a:ea typeface="Syncopate"/>
                <a:cs typeface="Syncopate"/>
                <a:sym typeface="Syncopate"/>
              </a:rPr>
              <a:t>Beginning of the game</a:t>
            </a:r>
            <a:r>
              <a:rPr lang="en" dirty="0">
                <a:solidFill>
                  <a:schemeClr val="dk1"/>
                </a:solidFill>
              </a:rPr>
              <a:t>: </a:t>
            </a:r>
          </a:p>
          <a:p>
            <a:pPr marL="457200" lvl="0" indent="-317500" rtl="0">
              <a:lnSpc>
                <a:spcPct val="100000"/>
              </a:lnSpc>
              <a:spcBef>
                <a:spcPts val="0"/>
              </a:spcBef>
              <a:spcAft>
                <a:spcPts val="0"/>
              </a:spcAft>
              <a:buSzPct val="100000"/>
              <a:buFont typeface="Wingdings" panose="05000000000000000000" pitchFamily="2" charset="2"/>
              <a:buChar char="v"/>
            </a:pPr>
            <a:r>
              <a:rPr lang="en" sz="1400" dirty="0"/>
              <a:t>Every player have 10 coins place them into HP / ATTACK / SPEED / HEAL</a:t>
            </a:r>
          </a:p>
          <a:p>
            <a:pPr lvl="0" rtl="0">
              <a:lnSpc>
                <a:spcPct val="100000"/>
              </a:lnSpc>
              <a:spcBef>
                <a:spcPts val="0"/>
              </a:spcBef>
              <a:spcAft>
                <a:spcPts val="0"/>
              </a:spcAft>
              <a:buNone/>
            </a:pPr>
            <a:r>
              <a:rPr lang="en" dirty="0"/>
              <a:t>		</a:t>
            </a:r>
          </a:p>
          <a:p>
            <a:pPr marL="457200" lvl="0" indent="457200" rtl="0">
              <a:lnSpc>
                <a:spcPct val="100000"/>
              </a:lnSpc>
              <a:spcBef>
                <a:spcPts val="0"/>
              </a:spcBef>
              <a:spcAft>
                <a:spcPts val="0"/>
              </a:spcAft>
              <a:buNone/>
            </a:pPr>
            <a:r>
              <a:rPr lang="en" dirty="0">
                <a:solidFill>
                  <a:srgbClr val="93C47D"/>
                </a:solidFill>
              </a:rPr>
              <a:t>Exchange rate:    &lt;skill : cost&gt;   limit at start</a:t>
            </a:r>
          </a:p>
          <a:p>
            <a:pPr marL="914400" lvl="0" indent="457200" rtl="0">
              <a:lnSpc>
                <a:spcPct val="100000"/>
              </a:lnSpc>
              <a:spcBef>
                <a:spcPts val="0"/>
              </a:spcBef>
              <a:spcAft>
                <a:spcPts val="0"/>
              </a:spcAft>
              <a:buNone/>
            </a:pPr>
            <a:r>
              <a:rPr lang="en" sz="1200" dirty="0"/>
              <a:t>HP		1 for 1                     -</a:t>
            </a:r>
          </a:p>
          <a:p>
            <a:pPr marL="914400" lvl="0" indent="457200" rtl="0">
              <a:lnSpc>
                <a:spcPct val="100000"/>
              </a:lnSpc>
              <a:spcBef>
                <a:spcPts val="0"/>
              </a:spcBef>
              <a:spcAft>
                <a:spcPts val="0"/>
              </a:spcAft>
              <a:buNone/>
            </a:pPr>
            <a:r>
              <a:rPr lang="en" sz="1200" dirty="0"/>
              <a:t>Healing	1 for 2                     2</a:t>
            </a:r>
          </a:p>
          <a:p>
            <a:pPr marL="914400" lvl="0" indent="457200" rtl="0">
              <a:lnSpc>
                <a:spcPct val="100000"/>
              </a:lnSpc>
              <a:spcBef>
                <a:spcPts val="0"/>
              </a:spcBef>
              <a:spcAft>
                <a:spcPts val="0"/>
              </a:spcAft>
              <a:buNone/>
            </a:pPr>
            <a:r>
              <a:rPr lang="en" sz="1200" dirty="0"/>
              <a:t>Speed		1 for 2                     2</a:t>
            </a:r>
          </a:p>
          <a:p>
            <a:pPr marL="914400" lvl="0" indent="457200" rtl="0">
              <a:lnSpc>
                <a:spcPct val="100000"/>
              </a:lnSpc>
              <a:spcBef>
                <a:spcPts val="0"/>
              </a:spcBef>
              <a:spcAft>
                <a:spcPts val="0"/>
              </a:spcAft>
              <a:buNone/>
            </a:pPr>
            <a:r>
              <a:rPr lang="en" sz="1200" dirty="0"/>
              <a:t>Attack		1 for 2                     2</a:t>
            </a:r>
          </a:p>
          <a:p>
            <a:pPr marL="0" lvl="0" indent="0" rtl="0">
              <a:lnSpc>
                <a:spcPct val="100000"/>
              </a:lnSpc>
              <a:spcBef>
                <a:spcPts val="0"/>
              </a:spcBef>
              <a:spcAft>
                <a:spcPts val="0"/>
              </a:spcAft>
              <a:buNone/>
            </a:pPr>
            <a:endParaRPr sz="1200" dirty="0">
              <a:solidFill>
                <a:srgbClr val="FFFFFF"/>
              </a:solidFill>
              <a:latin typeface="Syncopate"/>
              <a:ea typeface="Syncopate"/>
              <a:cs typeface="Syncopate"/>
              <a:sym typeface="Syncopate"/>
            </a:endParaRPr>
          </a:p>
          <a:p>
            <a:pPr marL="0" lvl="0" indent="0" rtl="0">
              <a:lnSpc>
                <a:spcPct val="100000"/>
              </a:lnSpc>
              <a:spcBef>
                <a:spcPts val="0"/>
              </a:spcBef>
              <a:spcAft>
                <a:spcPts val="0"/>
              </a:spcAft>
              <a:buNone/>
            </a:pPr>
            <a:endParaRPr sz="1200" dirty="0">
              <a:solidFill>
                <a:srgbClr val="FFFFFF"/>
              </a:solidFill>
            </a:endParaRPr>
          </a:p>
          <a:p>
            <a:pPr marL="0" lvl="0" indent="0" rtl="0">
              <a:lnSpc>
                <a:spcPct val="100000"/>
              </a:lnSpc>
              <a:spcBef>
                <a:spcPts val="0"/>
              </a:spcBef>
              <a:spcAft>
                <a:spcPts val="0"/>
              </a:spcAft>
              <a:buNone/>
            </a:pPr>
            <a:r>
              <a:rPr lang="en" sz="1400" dirty="0">
                <a:solidFill>
                  <a:srgbClr val="FFFFFF"/>
                </a:solidFill>
                <a:latin typeface="Syncopate"/>
                <a:ea typeface="Syncopate"/>
                <a:cs typeface="Syncopate"/>
                <a:sym typeface="Syncopate"/>
              </a:rPr>
              <a:t>During Normal Play Cycle</a:t>
            </a:r>
            <a:r>
              <a:rPr lang="en" sz="1400" dirty="0"/>
              <a:t>:</a:t>
            </a:r>
          </a:p>
          <a:p>
            <a:pPr marL="457200" lvl="0" indent="-304800" rtl="0">
              <a:lnSpc>
                <a:spcPct val="100000"/>
              </a:lnSpc>
              <a:spcBef>
                <a:spcPts val="0"/>
              </a:spcBef>
              <a:spcAft>
                <a:spcPts val="0"/>
              </a:spcAft>
              <a:buSzPct val="100000"/>
              <a:buFont typeface="Wingdings" panose="05000000000000000000" pitchFamily="2" charset="2"/>
              <a:buChar char="v"/>
            </a:pPr>
            <a:r>
              <a:rPr lang="en" sz="1200" dirty="0"/>
              <a:t>Cycle: Player -&gt; Enemy -&gt; Player -&gt; Enemy ...</a:t>
            </a:r>
          </a:p>
          <a:p>
            <a:pPr marL="457200" lvl="0" indent="-304800" rtl="0">
              <a:lnSpc>
                <a:spcPct val="100000"/>
              </a:lnSpc>
              <a:spcBef>
                <a:spcPts val="0"/>
              </a:spcBef>
              <a:spcAft>
                <a:spcPts val="0"/>
              </a:spcAft>
              <a:buSzPct val="100000"/>
              <a:buFont typeface="Wingdings" panose="05000000000000000000" pitchFamily="2" charset="2"/>
              <a:buChar char="v"/>
            </a:pPr>
            <a:r>
              <a:rPr lang="en" sz="1200" dirty="0"/>
              <a:t>Player with highest goes 1st followed by others    </a:t>
            </a:r>
          </a:p>
          <a:p>
            <a:pPr marL="0" lvl="0" indent="0" algn="r" rtl="0">
              <a:lnSpc>
                <a:spcPct val="100000"/>
              </a:lnSpc>
              <a:spcBef>
                <a:spcPts val="0"/>
              </a:spcBef>
              <a:spcAft>
                <a:spcPts val="0"/>
              </a:spcAft>
              <a:buNone/>
            </a:pPr>
            <a:endParaRPr sz="1200" dirty="0"/>
          </a:p>
          <a:p>
            <a:pPr marL="0" lvl="0" indent="0" algn="r" rtl="0">
              <a:lnSpc>
                <a:spcPct val="100000"/>
              </a:lnSpc>
              <a:spcBef>
                <a:spcPts val="0"/>
              </a:spcBef>
              <a:spcAft>
                <a:spcPts val="0"/>
              </a:spcAft>
              <a:buNone/>
            </a:pPr>
            <a:endParaRPr sz="1200" dirty="0"/>
          </a:p>
          <a:p>
            <a:pPr marL="0" lvl="0" indent="0" algn="r" rtl="0">
              <a:lnSpc>
                <a:spcPct val="100000"/>
              </a:lnSpc>
              <a:spcBef>
                <a:spcPts val="0"/>
              </a:spcBef>
              <a:spcAft>
                <a:spcPts val="0"/>
              </a:spcAft>
              <a:buNone/>
            </a:pPr>
            <a:endParaRPr sz="1200" dirty="0"/>
          </a:p>
          <a:p>
            <a:pPr marL="0" lvl="0" indent="0" algn="r" rtl="0">
              <a:lnSpc>
                <a:spcPct val="100000"/>
              </a:lnSpc>
              <a:spcBef>
                <a:spcPts val="0"/>
              </a:spcBef>
              <a:spcAft>
                <a:spcPts val="0"/>
              </a:spcAft>
              <a:buNone/>
            </a:pPr>
            <a:endParaRPr sz="1200" dirty="0"/>
          </a:p>
          <a:p>
            <a:pPr marL="0" lvl="0" indent="0" algn="r" rtl="0">
              <a:lnSpc>
                <a:spcPct val="100000"/>
              </a:lnSpc>
              <a:spcBef>
                <a:spcPts val="0"/>
              </a:spcBef>
              <a:spcAft>
                <a:spcPts val="0"/>
              </a:spcAft>
              <a:buNone/>
            </a:pPr>
            <a:r>
              <a:rPr lang="en" sz="1200" dirty="0"/>
              <a:t>CONTINUED </a:t>
            </a:r>
          </a:p>
          <a:p>
            <a:pPr lvl="0" rtl="0">
              <a:lnSpc>
                <a:spcPct val="100000"/>
              </a:lnSpc>
              <a:spcBef>
                <a:spcPts val="0"/>
              </a:spcBef>
              <a:spcAft>
                <a:spcPts val="0"/>
              </a:spcAft>
              <a:buNone/>
            </a:pPr>
            <a:endParaRPr sz="1200" dirty="0"/>
          </a:p>
          <a:p>
            <a:pPr lvl="0" rtl="0">
              <a:lnSpc>
                <a:spcPct val="100000"/>
              </a:lnSpc>
              <a:spcBef>
                <a:spcPts val="0"/>
              </a:spcBef>
              <a:spcAft>
                <a:spcPts val="0"/>
              </a:spcAft>
              <a:buNone/>
            </a:pPr>
            <a:r>
              <a:rPr lang="en" sz="1200" dirty="0"/>
              <a:t>			</a:t>
            </a:r>
          </a:p>
          <a:p>
            <a:pPr lvl="0" rtl="0">
              <a:lnSpc>
                <a:spcPct val="100000"/>
              </a:lnSpc>
              <a:spcBef>
                <a:spcPts val="0"/>
              </a:spcBef>
              <a:spcAft>
                <a:spcPts val="0"/>
              </a:spcAft>
              <a:buNone/>
            </a:pPr>
            <a:endParaRPr sz="1200" dirty="0"/>
          </a:p>
          <a:p>
            <a:pPr lvl="0" algn="r" rtl="0">
              <a:lnSpc>
                <a:spcPct val="100000"/>
              </a:lnSpc>
              <a:spcBef>
                <a:spcPts val="0"/>
              </a:spcBef>
              <a:spcAft>
                <a:spcPts val="0"/>
              </a:spcAft>
              <a:buNone/>
            </a:pPr>
            <a:endParaRPr sz="1200" dirty="0"/>
          </a:p>
          <a:p>
            <a:pPr lvl="0" algn="r" rtl="0">
              <a:lnSpc>
                <a:spcPct val="100000"/>
              </a:lnSpc>
              <a:spcBef>
                <a:spcPts val="0"/>
              </a:spcBef>
              <a:spcAft>
                <a:spcPts val="0"/>
              </a:spcAft>
              <a:buNone/>
            </a:pPr>
            <a:endParaRPr sz="1200" dirty="0"/>
          </a:p>
          <a:p>
            <a:pPr lvl="0" algn="r" rtl="0">
              <a:lnSpc>
                <a:spcPct val="100000"/>
              </a:lnSpc>
              <a:spcBef>
                <a:spcPts val="0"/>
              </a:spcBef>
              <a:spcAft>
                <a:spcPts val="0"/>
              </a:spcAft>
              <a:buNone/>
            </a:pPr>
            <a:endParaRPr sz="1200" dirty="0"/>
          </a:p>
          <a:p>
            <a:pPr lvl="0" algn="r" rtl="0">
              <a:lnSpc>
                <a:spcPct val="100000"/>
              </a:lnSpc>
              <a:spcBef>
                <a:spcPts val="0"/>
              </a:spcBef>
              <a:spcAft>
                <a:spcPts val="0"/>
              </a:spcAft>
              <a:buNone/>
            </a:pP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2"/>
        <p:cNvGrpSpPr/>
        <p:nvPr/>
      </p:nvGrpSpPr>
      <p:grpSpPr>
        <a:xfrm>
          <a:off x="0" y="0"/>
          <a:ext cx="0" cy="0"/>
          <a:chOff x="0" y="0"/>
          <a:chExt cx="0" cy="0"/>
        </a:xfrm>
      </p:grpSpPr>
      <p:sp>
        <p:nvSpPr>
          <p:cNvPr id="113" name="Shape 113"/>
          <p:cNvSpPr/>
          <p:nvPr/>
        </p:nvSpPr>
        <p:spPr>
          <a:xfrm>
            <a:off x="7188975" y="503975"/>
            <a:ext cx="470400" cy="442800"/>
          </a:xfrm>
          <a:prstGeom prst="ellipse">
            <a:avLst/>
          </a:prstGeom>
          <a:solidFill>
            <a:srgbClr val="FFFFFF"/>
          </a:solid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dirty="0">
                <a:solidFill>
                  <a:srgbClr val="3D85C6"/>
                </a:solidFill>
                <a:latin typeface="Syncopate"/>
                <a:ea typeface="Syncopate"/>
                <a:cs typeface="Syncopate"/>
                <a:sym typeface="Syncopate"/>
              </a:rPr>
              <a:t>Player Turn</a:t>
            </a:r>
          </a:p>
          <a:p>
            <a:pPr marL="971550" lvl="1" indent="-285750" rtl="0">
              <a:lnSpc>
                <a:spcPct val="115000"/>
              </a:lnSpc>
              <a:spcBef>
                <a:spcPts val="0"/>
              </a:spcBef>
              <a:spcAft>
                <a:spcPts val="0"/>
              </a:spcAft>
              <a:buFont typeface="Wingdings" panose="05000000000000000000" pitchFamily="2" charset="2"/>
              <a:buChar char="v"/>
            </a:pPr>
            <a:r>
              <a:rPr lang="en" dirty="0"/>
              <a:t>Player can do  1 of 7 actions</a:t>
            </a:r>
          </a:p>
          <a:p>
            <a:pPr marL="1428750" lvl="2" indent="-285750" rtl="0">
              <a:lnSpc>
                <a:spcPct val="115000"/>
              </a:lnSpc>
              <a:spcBef>
                <a:spcPts val="0"/>
              </a:spcBef>
              <a:spcAft>
                <a:spcPts val="0"/>
              </a:spcAft>
              <a:buFont typeface="Wingdings" panose="05000000000000000000" pitchFamily="2" charset="2"/>
              <a:buChar char="Ø"/>
            </a:pPr>
            <a:r>
              <a:rPr lang="en" dirty="0">
                <a:solidFill>
                  <a:srgbClr val="FFE599"/>
                </a:solidFill>
              </a:rPr>
              <a:t>Normal </a:t>
            </a:r>
            <a:r>
              <a:rPr lang="en" dirty="0"/>
              <a:t>Actions</a:t>
            </a:r>
          </a:p>
          <a:p>
            <a:pPr marL="1885950" lvl="3" indent="-285750" rtl="0">
              <a:spcBef>
                <a:spcPts val="0"/>
              </a:spcBef>
              <a:spcAft>
                <a:spcPts val="0"/>
              </a:spcAft>
              <a:buFont typeface="Courier New" panose="02070309020205020404" pitchFamily="49" charset="0"/>
              <a:buChar char="o"/>
            </a:pPr>
            <a:r>
              <a:rPr lang="en" dirty="0"/>
              <a:t>Before or after normal action is done player can move 1 tile in any direction</a:t>
            </a:r>
          </a:p>
          <a:p>
            <a:pPr marL="1885950" lvl="3" indent="-285750" rtl="0">
              <a:spcBef>
                <a:spcPts val="0"/>
              </a:spcBef>
              <a:spcAft>
                <a:spcPts val="0"/>
              </a:spcAft>
              <a:buFont typeface="Courier New" panose="02070309020205020404" pitchFamily="49" charset="0"/>
              <a:buChar char="o"/>
            </a:pPr>
            <a:r>
              <a:rPr lang="en" dirty="0"/>
              <a:t>Attack / Defend / Move / Heal</a:t>
            </a:r>
          </a:p>
          <a:p>
            <a:pPr marL="1428750" lvl="2" indent="-285750" rtl="0">
              <a:lnSpc>
                <a:spcPct val="115000"/>
              </a:lnSpc>
              <a:spcBef>
                <a:spcPts val="0"/>
              </a:spcBef>
              <a:spcAft>
                <a:spcPts val="0"/>
              </a:spcAft>
              <a:buFont typeface="Wingdings" panose="05000000000000000000" pitchFamily="2" charset="2"/>
              <a:buChar char="Ø"/>
            </a:pPr>
            <a:r>
              <a:rPr lang="en" dirty="0">
                <a:solidFill>
                  <a:srgbClr val="E06666"/>
                </a:solidFill>
              </a:rPr>
              <a:t>Special </a:t>
            </a:r>
            <a:r>
              <a:rPr lang="en" dirty="0"/>
              <a:t>Actions</a:t>
            </a:r>
          </a:p>
          <a:p>
            <a:pPr marL="1885950" lvl="3" indent="-285750" rtl="0">
              <a:lnSpc>
                <a:spcPct val="115000"/>
              </a:lnSpc>
              <a:spcBef>
                <a:spcPts val="0"/>
              </a:spcBef>
              <a:spcAft>
                <a:spcPts val="0"/>
              </a:spcAft>
              <a:buFont typeface="Courier New" panose="02070309020205020404" pitchFamily="49" charset="0"/>
              <a:buChar char="o"/>
            </a:pPr>
            <a:r>
              <a:rPr lang="en" dirty="0"/>
              <a:t>Summon / Sacrifice / Purchase</a:t>
            </a:r>
          </a:p>
          <a:p>
            <a:pPr lvl="0" rtl="0">
              <a:lnSpc>
                <a:spcPct val="100000"/>
              </a:lnSpc>
              <a:spcBef>
                <a:spcPts val="0"/>
              </a:spcBef>
              <a:spcAft>
                <a:spcPts val="0"/>
              </a:spcAft>
              <a:buNone/>
            </a:pPr>
            <a:r>
              <a:rPr lang="en" dirty="0">
                <a:solidFill>
                  <a:srgbClr val="8E7CC3"/>
                </a:solidFill>
                <a:latin typeface="Syncopate"/>
                <a:ea typeface="Syncopate"/>
                <a:cs typeface="Syncopate"/>
                <a:sym typeface="Syncopate"/>
              </a:rPr>
              <a:t>Enemy turn</a:t>
            </a:r>
          </a:p>
          <a:p>
            <a:pPr marL="971550" lvl="1" indent="-285750" rtl="0">
              <a:lnSpc>
                <a:spcPct val="100000"/>
              </a:lnSpc>
              <a:spcBef>
                <a:spcPts val="0"/>
              </a:spcBef>
              <a:spcAft>
                <a:spcPts val="500"/>
              </a:spcAft>
              <a:buFont typeface="Wingdings" panose="05000000000000000000" pitchFamily="2" charset="2"/>
              <a:buChar char="v"/>
            </a:pPr>
            <a:r>
              <a:rPr lang="en" dirty="0"/>
              <a:t> Throw dice</a:t>
            </a:r>
          </a:p>
          <a:p>
            <a:pPr marL="1428750" lvl="2" indent="-285750" rtl="0">
              <a:lnSpc>
                <a:spcPct val="115000"/>
              </a:lnSpc>
              <a:spcBef>
                <a:spcPts val="0"/>
              </a:spcBef>
              <a:spcAft>
                <a:spcPts val="500"/>
              </a:spcAft>
              <a:buFont typeface="Wingdings" panose="05000000000000000000" pitchFamily="2" charset="2"/>
              <a:buChar char="Ø"/>
            </a:pPr>
            <a:r>
              <a:rPr lang="en" dirty="0"/>
              <a:t>1 of 4 action pattern</a:t>
            </a:r>
          </a:p>
          <a:p>
            <a:pPr marL="1885950" lvl="3" indent="-285750" rtl="0">
              <a:lnSpc>
                <a:spcPct val="115000"/>
              </a:lnSpc>
              <a:spcBef>
                <a:spcPts val="0"/>
              </a:spcBef>
              <a:spcAft>
                <a:spcPts val="0"/>
              </a:spcAft>
              <a:buFont typeface="Courier New" panose="02070309020205020404" pitchFamily="49" charset="0"/>
              <a:buChar char="o"/>
            </a:pPr>
            <a:r>
              <a:rPr lang="en" dirty="0"/>
              <a:t>Move   + Attack</a:t>
            </a:r>
          </a:p>
          <a:p>
            <a:pPr marL="1885950" lvl="3" indent="-285750" rtl="0">
              <a:lnSpc>
                <a:spcPct val="115000"/>
              </a:lnSpc>
              <a:spcBef>
                <a:spcPts val="0"/>
              </a:spcBef>
              <a:spcAft>
                <a:spcPts val="0"/>
              </a:spcAft>
              <a:buFont typeface="Courier New" panose="02070309020205020404" pitchFamily="49" charset="0"/>
              <a:buChar char="o"/>
            </a:pPr>
            <a:r>
              <a:rPr lang="en" dirty="0"/>
              <a:t>Attack + Move</a:t>
            </a:r>
          </a:p>
          <a:p>
            <a:pPr marL="1885950" lvl="3" indent="-285750" rtl="0">
              <a:lnSpc>
                <a:spcPct val="115000"/>
              </a:lnSpc>
              <a:spcBef>
                <a:spcPts val="0"/>
              </a:spcBef>
              <a:spcAft>
                <a:spcPts val="0"/>
              </a:spcAft>
              <a:buFont typeface="Courier New" panose="02070309020205020404" pitchFamily="49" charset="0"/>
              <a:buChar char="o"/>
            </a:pPr>
            <a:r>
              <a:rPr lang="en" dirty="0"/>
              <a:t>Attack + Wait</a:t>
            </a:r>
          </a:p>
          <a:p>
            <a:pPr marL="1885950" lvl="3" indent="-285750" rtl="0">
              <a:lnSpc>
                <a:spcPct val="115000"/>
              </a:lnSpc>
              <a:spcBef>
                <a:spcPts val="0"/>
              </a:spcBef>
              <a:spcAft>
                <a:spcPts val="0"/>
              </a:spcAft>
              <a:buFont typeface="Courier New" panose="02070309020205020404" pitchFamily="49" charset="0"/>
              <a:buChar char="o"/>
            </a:pPr>
            <a:r>
              <a:rPr lang="en" dirty="0"/>
              <a:t>Counter (Reflects ½ damage back to player) </a:t>
            </a:r>
          </a:p>
        </p:txBody>
      </p:sp>
      <p:sp>
        <p:nvSpPr>
          <p:cNvPr id="115" name="Shape 115"/>
          <p:cNvSpPr/>
          <p:nvPr/>
        </p:nvSpPr>
        <p:spPr>
          <a:xfrm>
            <a:off x="8521925" y="85450"/>
            <a:ext cx="550500" cy="294900"/>
          </a:xfrm>
          <a:prstGeom prst="roundRect">
            <a:avLst>
              <a:gd name="adj" fmla="val 16667"/>
            </a:avLst>
          </a:prstGeom>
          <a:solidFill>
            <a:schemeClr val="accent1"/>
          </a:solid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Syncopate"/>
                <a:ea typeface="Syncopate"/>
                <a:cs typeface="Syncopate"/>
                <a:sym typeface="Syncopate"/>
              </a:rPr>
              <a:t>fe</a:t>
            </a:r>
          </a:p>
        </p:txBody>
      </p:sp>
      <p:pic>
        <p:nvPicPr>
          <p:cNvPr id="116" name="Shape 116"/>
          <p:cNvPicPr preferRelativeResize="0"/>
          <p:nvPr/>
        </p:nvPicPr>
        <p:blipFill>
          <a:blip r:embed="rId3">
            <a:alphaModFix/>
          </a:blip>
          <a:stretch>
            <a:fillRect/>
          </a:stretch>
        </p:blipFill>
        <p:spPr>
          <a:xfrm>
            <a:off x="7235067" y="541771"/>
            <a:ext cx="378204" cy="367215"/>
          </a:xfrm>
          <a:prstGeom prst="rect">
            <a:avLst/>
          </a:prstGeom>
          <a:noFill/>
          <a:ln>
            <a:noFill/>
          </a:ln>
        </p:spPr>
      </p:pic>
      <p:sp>
        <p:nvSpPr>
          <p:cNvPr id="117" name="Shape 11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dirty="0">
                <a:latin typeface="Syncopate"/>
                <a:ea typeface="Syncopate"/>
                <a:cs typeface="Syncopate"/>
                <a:sym typeface="Syncopate"/>
              </a:rPr>
              <a:t>Turn Based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3D85C6"/>
                </a:solidFill>
                <a:latin typeface="Syncopate"/>
                <a:ea typeface="Syncopate"/>
                <a:cs typeface="Syncopate"/>
                <a:sym typeface="Syncopate"/>
              </a:rPr>
              <a:t>Rules</a:t>
            </a:r>
          </a:p>
        </p:txBody>
      </p:sp>
      <p:sp>
        <p:nvSpPr>
          <p:cNvPr id="123" name="Shape 123"/>
          <p:cNvSpPr txBox="1">
            <a:spLocks noGrp="1"/>
          </p:cNvSpPr>
          <p:nvPr>
            <p:ph type="body" idx="1"/>
          </p:nvPr>
        </p:nvSpPr>
        <p:spPr>
          <a:xfrm>
            <a:off x="311700" y="1017725"/>
            <a:ext cx="8520600" cy="2649600"/>
          </a:xfrm>
          <a:prstGeom prst="rect">
            <a:avLst/>
          </a:prstGeom>
        </p:spPr>
        <p:txBody>
          <a:bodyPr lIns="91425" tIns="91425" rIns="91425" bIns="91425" anchor="t" anchorCtr="0">
            <a:noAutofit/>
          </a:bodyPr>
          <a:lstStyle/>
          <a:p>
            <a:pPr marL="457200" lvl="0" indent="-317500" rtl="0">
              <a:lnSpc>
                <a:spcPct val="115000"/>
              </a:lnSpc>
              <a:spcBef>
                <a:spcPts val="0"/>
              </a:spcBef>
              <a:spcAft>
                <a:spcPts val="0"/>
              </a:spcAft>
              <a:buClr>
                <a:srgbClr val="FFFFFF"/>
              </a:buClr>
              <a:buSzPct val="100000"/>
              <a:buFont typeface="Wingdings" panose="05000000000000000000" pitchFamily="2" charset="2"/>
              <a:buChar char="v"/>
            </a:pPr>
            <a:r>
              <a:rPr lang="en" sz="1400" dirty="0">
                <a:solidFill>
                  <a:srgbClr val="FFFFFF"/>
                </a:solidFill>
              </a:rPr>
              <a:t>Player cannot go out of bounce</a:t>
            </a:r>
          </a:p>
          <a:p>
            <a:pPr marL="457200" lvl="0" indent="-317500" rtl="0">
              <a:lnSpc>
                <a:spcPct val="115000"/>
              </a:lnSpc>
              <a:spcBef>
                <a:spcPts val="0"/>
              </a:spcBef>
              <a:spcAft>
                <a:spcPts val="0"/>
              </a:spcAft>
              <a:buClr>
                <a:srgbClr val="FFFFFF"/>
              </a:buClr>
              <a:buSzPct val="100000"/>
              <a:buFont typeface="Wingdings" panose="05000000000000000000" pitchFamily="2" charset="2"/>
              <a:buChar char="v"/>
            </a:pPr>
            <a:r>
              <a:rPr lang="en" sz="1400" dirty="0">
                <a:solidFill>
                  <a:srgbClr val="FFFFFF"/>
                </a:solidFill>
              </a:rPr>
              <a:t>Player can go only once per turn</a:t>
            </a:r>
          </a:p>
          <a:p>
            <a:pPr marL="457200" lvl="0" indent="-317500" rtl="0">
              <a:lnSpc>
                <a:spcPct val="115000"/>
              </a:lnSpc>
              <a:spcBef>
                <a:spcPts val="0"/>
              </a:spcBef>
              <a:spcAft>
                <a:spcPts val="0"/>
              </a:spcAft>
              <a:buClr>
                <a:srgbClr val="FFFFFF"/>
              </a:buClr>
              <a:buSzPct val="100000"/>
              <a:buFont typeface="Wingdings" panose="05000000000000000000" pitchFamily="2" charset="2"/>
              <a:buChar char="v"/>
            </a:pPr>
            <a:r>
              <a:rPr lang="en" sz="1400" dirty="0">
                <a:solidFill>
                  <a:srgbClr val="FFFFFF"/>
                </a:solidFill>
              </a:rPr>
              <a:t>When “Summon” is called no one else can cast another summon skill for </a:t>
            </a:r>
            <a:r>
              <a:rPr lang="en" sz="1400" dirty="0">
                <a:solidFill>
                  <a:srgbClr val="B6D7A8"/>
                </a:solidFill>
              </a:rPr>
              <a:t>two turns</a:t>
            </a:r>
          </a:p>
          <a:p>
            <a:pPr marL="457200" lvl="0" indent="-317500" rtl="0">
              <a:lnSpc>
                <a:spcPct val="115000"/>
              </a:lnSpc>
              <a:spcBef>
                <a:spcPts val="0"/>
              </a:spcBef>
              <a:spcAft>
                <a:spcPts val="0"/>
              </a:spcAft>
              <a:buClr>
                <a:srgbClr val="FFFFFF"/>
              </a:buClr>
              <a:buSzPct val="100000"/>
              <a:buFont typeface="Wingdings" panose="05000000000000000000" pitchFamily="2" charset="2"/>
              <a:buChar char="v"/>
            </a:pPr>
            <a:r>
              <a:rPr lang="en" sz="1400" dirty="0">
                <a:solidFill>
                  <a:srgbClr val="FFFFFF"/>
                </a:solidFill>
              </a:rPr>
              <a:t>Player cannot move to an enemy position and vise versa</a:t>
            </a:r>
          </a:p>
          <a:p>
            <a:pPr marL="457200" lvl="0" indent="-317500" rtl="0">
              <a:spcBef>
                <a:spcPts val="0"/>
              </a:spcBef>
              <a:spcAft>
                <a:spcPts val="0"/>
              </a:spcAft>
              <a:buClr>
                <a:srgbClr val="FFFFFF"/>
              </a:buClr>
              <a:buSzPct val="100000"/>
              <a:buFont typeface="Wingdings" panose="05000000000000000000" pitchFamily="2" charset="2"/>
              <a:buChar char="v"/>
            </a:pPr>
            <a:r>
              <a:rPr lang="en" sz="1400" dirty="0">
                <a:solidFill>
                  <a:srgbClr val="FFFFFF"/>
                </a:solidFill>
              </a:rPr>
              <a:t>When using normal skills players are allowed to move 1 step before or after the normal action</a:t>
            </a:r>
          </a:p>
          <a:p>
            <a:pPr marL="457200" lvl="0" indent="-317500" rtl="0">
              <a:lnSpc>
                <a:spcPct val="115000"/>
              </a:lnSpc>
              <a:spcBef>
                <a:spcPts val="0"/>
              </a:spcBef>
              <a:spcAft>
                <a:spcPts val="0"/>
              </a:spcAft>
              <a:buClr>
                <a:srgbClr val="FFFFFF"/>
              </a:buClr>
              <a:buSzPct val="100000"/>
              <a:buFont typeface="Wingdings" panose="05000000000000000000" pitchFamily="2" charset="2"/>
              <a:buChar char="v"/>
            </a:pPr>
            <a:r>
              <a:rPr lang="en" sz="1400" dirty="0">
                <a:solidFill>
                  <a:srgbClr val="FFFFFF"/>
                </a:solidFill>
              </a:rPr>
              <a:t>When using special skills players are NOT allowed to move</a:t>
            </a:r>
          </a:p>
          <a:p>
            <a:pPr marL="457200" lvl="0" indent="-317500" rtl="0">
              <a:lnSpc>
                <a:spcPct val="115000"/>
              </a:lnSpc>
              <a:spcBef>
                <a:spcPts val="0"/>
              </a:spcBef>
              <a:spcAft>
                <a:spcPts val="0"/>
              </a:spcAft>
              <a:buClr>
                <a:srgbClr val="FFFFFF"/>
              </a:buClr>
              <a:buSzPct val="100000"/>
              <a:buFont typeface="Wingdings" panose="05000000000000000000" pitchFamily="2" charset="2"/>
              <a:buChar char="v"/>
            </a:pPr>
            <a:r>
              <a:rPr lang="en" sz="1400" dirty="0">
                <a:solidFill>
                  <a:srgbClr val="FFFFFF"/>
                </a:solidFill>
              </a:rPr>
              <a:t>Player receives reward coins based on his/her attack damage, but not more than the enemy’s hit points </a:t>
            </a:r>
          </a:p>
          <a:p>
            <a:pPr marL="457200" lvl="0" indent="-317500" rtl="0">
              <a:lnSpc>
                <a:spcPct val="115000"/>
              </a:lnSpc>
              <a:spcBef>
                <a:spcPts val="0"/>
              </a:spcBef>
              <a:spcAft>
                <a:spcPts val="0"/>
              </a:spcAft>
              <a:buClr>
                <a:srgbClr val="FFFFFF"/>
              </a:buClr>
              <a:buSzPct val="100000"/>
              <a:buFont typeface="Wingdings" panose="05000000000000000000" pitchFamily="2" charset="2"/>
              <a:buChar char="v"/>
            </a:pPr>
            <a:r>
              <a:rPr lang="en" sz="1400" dirty="0">
                <a:solidFill>
                  <a:srgbClr val="FFFFFF"/>
                </a:solidFill>
              </a:rPr>
              <a:t>Player can attack each other doing ONLY 1/2/3 damage (on other stages)</a:t>
            </a:r>
          </a:p>
          <a:p>
            <a:pPr marL="457200" lvl="0" indent="-317500" rtl="0">
              <a:lnSpc>
                <a:spcPct val="115000"/>
              </a:lnSpc>
              <a:spcBef>
                <a:spcPts val="0"/>
              </a:spcBef>
              <a:spcAft>
                <a:spcPts val="0"/>
              </a:spcAft>
              <a:buClr>
                <a:srgbClr val="FFFFFF"/>
              </a:buClr>
              <a:buSzPct val="100000"/>
              <a:buFont typeface="Wingdings" panose="05000000000000000000" pitchFamily="2" charset="2"/>
              <a:buChar char="v"/>
            </a:pPr>
            <a:r>
              <a:rPr lang="en" sz="1400" dirty="0">
                <a:solidFill>
                  <a:srgbClr val="FFFFFF"/>
                </a:solidFill>
              </a:rPr>
              <a:t>Death means losing a turn</a:t>
            </a:r>
          </a:p>
        </p:txBody>
      </p:sp>
      <p:sp>
        <p:nvSpPr>
          <p:cNvPr id="124" name="Shape 124"/>
          <p:cNvSpPr txBox="1">
            <a:spLocks noGrp="1"/>
          </p:cNvSpPr>
          <p:nvPr>
            <p:ph type="title"/>
          </p:nvPr>
        </p:nvSpPr>
        <p:spPr>
          <a:xfrm>
            <a:off x="311700" y="356077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6AA84F"/>
                </a:solidFill>
                <a:latin typeface="Syncopate"/>
                <a:ea typeface="Syncopate"/>
                <a:cs typeface="Syncopate"/>
                <a:sym typeface="Syncopate"/>
              </a:rPr>
              <a:t>Resources</a:t>
            </a:r>
          </a:p>
        </p:txBody>
      </p:sp>
      <p:sp>
        <p:nvSpPr>
          <p:cNvPr id="125" name="Shape 125"/>
          <p:cNvSpPr txBox="1">
            <a:spLocks noGrp="1"/>
          </p:cNvSpPr>
          <p:nvPr>
            <p:ph type="body" idx="1"/>
          </p:nvPr>
        </p:nvSpPr>
        <p:spPr>
          <a:xfrm>
            <a:off x="311700" y="4133475"/>
            <a:ext cx="8520600" cy="985500"/>
          </a:xfrm>
          <a:prstGeom prst="rect">
            <a:avLst/>
          </a:prstGeom>
        </p:spPr>
        <p:txBody>
          <a:bodyPr lIns="91425" tIns="91425" rIns="91425" bIns="91425" anchor="t" anchorCtr="0">
            <a:noAutofit/>
          </a:bodyPr>
          <a:lstStyle/>
          <a:p>
            <a:pPr marL="457200" lvl="0" indent="-304800" rtl="0">
              <a:lnSpc>
                <a:spcPct val="115000"/>
              </a:lnSpc>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Limited number of enemies</a:t>
            </a:r>
          </a:p>
          <a:p>
            <a:pPr marL="457200" lvl="0" indent="-304800" rtl="0">
              <a:lnSpc>
                <a:spcPct val="115000"/>
              </a:lnSpc>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Limited reward coins</a:t>
            </a:r>
          </a:p>
          <a:p>
            <a:pPr marL="457200" lvl="0" indent="-304800" rtl="0">
              <a:lnSpc>
                <a:spcPct val="115000"/>
              </a:lnSpc>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3 Terrain stages</a:t>
            </a:r>
          </a:p>
        </p:txBody>
      </p:sp>
      <p:sp>
        <p:nvSpPr>
          <p:cNvPr id="126" name="Shape 126"/>
          <p:cNvSpPr/>
          <p:nvPr/>
        </p:nvSpPr>
        <p:spPr>
          <a:xfrm>
            <a:off x="8521925" y="85450"/>
            <a:ext cx="550500" cy="294900"/>
          </a:xfrm>
          <a:prstGeom prst="roundRect">
            <a:avLst>
              <a:gd name="adj" fmla="val 16667"/>
            </a:avLst>
          </a:prstGeom>
          <a:solidFill>
            <a:schemeClr val="accent1"/>
          </a:solid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Syncopate"/>
                <a:ea typeface="Syncopate"/>
                <a:cs typeface="Syncopate"/>
                <a:sym typeface="Syncopate"/>
              </a:rPr>
              <a:t>fe</a:t>
            </a:r>
          </a:p>
        </p:txBody>
      </p:sp>
      <p:pic>
        <p:nvPicPr>
          <p:cNvPr id="127" name="Shape 127"/>
          <p:cNvPicPr preferRelativeResize="0"/>
          <p:nvPr/>
        </p:nvPicPr>
        <p:blipFill>
          <a:blip r:embed="rId3">
            <a:alphaModFix amt="78000"/>
          </a:blip>
          <a:stretch>
            <a:fillRect/>
          </a:stretch>
        </p:blipFill>
        <p:spPr>
          <a:xfrm>
            <a:off x="5210225" y="3330637"/>
            <a:ext cx="1266274" cy="1266274"/>
          </a:xfrm>
          <a:prstGeom prst="rect">
            <a:avLst/>
          </a:prstGeom>
          <a:noFill/>
          <a:ln>
            <a:noFill/>
          </a:ln>
        </p:spPr>
      </p:pic>
      <p:pic>
        <p:nvPicPr>
          <p:cNvPr id="128" name="Shape 128"/>
          <p:cNvPicPr preferRelativeResize="0"/>
          <p:nvPr/>
        </p:nvPicPr>
        <p:blipFill>
          <a:blip r:embed="rId3">
            <a:alphaModFix amt="85000"/>
          </a:blip>
          <a:stretch>
            <a:fillRect/>
          </a:stretch>
        </p:blipFill>
        <p:spPr>
          <a:xfrm flipH="1">
            <a:off x="7155850" y="3330637"/>
            <a:ext cx="1266274" cy="1266274"/>
          </a:xfrm>
          <a:prstGeom prst="rect">
            <a:avLst/>
          </a:prstGeom>
          <a:noFill/>
          <a:ln>
            <a:noFill/>
          </a:ln>
        </p:spPr>
      </p:pic>
      <p:pic>
        <p:nvPicPr>
          <p:cNvPr id="129" name="Shape 129"/>
          <p:cNvPicPr preferRelativeResize="0"/>
          <p:nvPr/>
        </p:nvPicPr>
        <p:blipFill>
          <a:blip r:embed="rId4">
            <a:alphaModFix amt="77000"/>
          </a:blip>
          <a:stretch>
            <a:fillRect/>
          </a:stretch>
        </p:blipFill>
        <p:spPr>
          <a:xfrm>
            <a:off x="5441100" y="2808575"/>
            <a:ext cx="2310374" cy="2310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06666"/>
                </a:solidFill>
                <a:latin typeface="Syncopate"/>
                <a:ea typeface="Syncopate"/>
                <a:cs typeface="Syncopate"/>
                <a:sym typeface="Syncopate"/>
              </a:rPr>
              <a:t>Conflict</a:t>
            </a:r>
          </a:p>
        </p:txBody>
      </p:sp>
      <p:sp>
        <p:nvSpPr>
          <p:cNvPr id="135" name="Shape 135"/>
          <p:cNvSpPr txBox="1">
            <a:spLocks noGrp="1"/>
          </p:cNvSpPr>
          <p:nvPr>
            <p:ph type="body" idx="1"/>
          </p:nvPr>
        </p:nvSpPr>
        <p:spPr>
          <a:xfrm>
            <a:off x="311700" y="984750"/>
            <a:ext cx="8520600" cy="2535600"/>
          </a:xfrm>
          <a:prstGeom prst="rect">
            <a:avLst/>
          </a:prstGeom>
        </p:spPr>
        <p:txBody>
          <a:bodyPr lIns="91425" tIns="91425" rIns="91425" bIns="91425" anchor="t" anchorCtr="0">
            <a:noAutofit/>
          </a:bodyPr>
          <a:lstStyle/>
          <a:p>
            <a:pPr marL="457200" lvl="0" indent="-304800" rtl="0">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Game vs Player</a:t>
            </a:r>
          </a:p>
          <a:p>
            <a:pPr marL="457200" lvl="0" indent="-304800" rtl="0">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Player vs Player</a:t>
            </a:r>
          </a:p>
          <a:p>
            <a:pPr marL="457200" lvl="0" indent="-304800" rtl="0">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Deciding on how to build the character such that the champion is best suited for upcoming battle.</a:t>
            </a:r>
          </a:p>
          <a:p>
            <a:pPr marL="457200" lvl="0" indent="-304800" rtl="0">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Deciding when is the best time to fall back and heal.</a:t>
            </a:r>
          </a:p>
          <a:p>
            <a:pPr marL="457200" lvl="0" indent="-304800" rtl="0">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Deciding when is the best time to engage the enemy.</a:t>
            </a:r>
          </a:p>
          <a:p>
            <a:pPr marL="457200" lvl="0" indent="-304800" rtl="0">
              <a:lnSpc>
                <a:spcPct val="115000"/>
              </a:lnSpc>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Deciding when to cast summon to increase damage or decrease the opposing player’s defense?</a:t>
            </a:r>
          </a:p>
          <a:p>
            <a:pPr marL="457200" lvl="0" indent="-304800" rtl="0">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Deciding which stats to increase and decrease when using sacrifice skill.</a:t>
            </a:r>
          </a:p>
          <a:p>
            <a:pPr marL="457200" lvl="0" indent="-304800" rtl="0">
              <a:lnSpc>
                <a:spcPct val="115000"/>
              </a:lnSpc>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Deciding on which is more advantageous position on the grid.</a:t>
            </a:r>
          </a:p>
          <a:p>
            <a:pPr marL="457200" lvl="0" indent="-304800" rtl="0">
              <a:lnSpc>
                <a:spcPct val="115000"/>
              </a:lnSpc>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When to buy the upgrades in the beginning or end. </a:t>
            </a:r>
          </a:p>
          <a:p>
            <a:pPr marL="457200" lvl="0" indent="-304800" rtl="0">
              <a:lnSpc>
                <a:spcPct val="115000"/>
              </a:lnSpc>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Which trophies yield best stats and which to get to prevent other from becoming too powerful.</a:t>
            </a:r>
          </a:p>
          <a:p>
            <a:pPr marL="457200" lvl="0" indent="-304800" rtl="0">
              <a:lnSpc>
                <a:spcPct val="115000"/>
              </a:lnSpc>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How to time the attack so that player gets the last hit bonus on the boss.</a:t>
            </a:r>
          </a:p>
          <a:p>
            <a:pPr marL="457200" lvl="0" indent="-304800" rtl="0">
              <a:lnSpc>
                <a:spcPct val="115000"/>
              </a:lnSpc>
              <a:spcBef>
                <a:spcPts val="0"/>
              </a:spcBef>
              <a:spcAft>
                <a:spcPts val="0"/>
              </a:spcAft>
              <a:buClr>
                <a:srgbClr val="FFFFFF"/>
              </a:buClr>
              <a:buSzPct val="100000"/>
              <a:buFont typeface="Wingdings" panose="05000000000000000000" pitchFamily="2" charset="2"/>
              <a:buChar char="v"/>
            </a:pPr>
            <a:r>
              <a:rPr lang="en" sz="1200" dirty="0">
                <a:solidFill>
                  <a:srgbClr val="FFFFFF"/>
                </a:solidFill>
              </a:rPr>
              <a:t>When should there be a treaty between players.</a:t>
            </a:r>
          </a:p>
        </p:txBody>
      </p:sp>
      <p:sp>
        <p:nvSpPr>
          <p:cNvPr id="136" name="Shape 136"/>
          <p:cNvSpPr txBox="1">
            <a:spLocks noGrp="1"/>
          </p:cNvSpPr>
          <p:nvPr>
            <p:ph type="title"/>
          </p:nvPr>
        </p:nvSpPr>
        <p:spPr>
          <a:xfrm>
            <a:off x="311700" y="357687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6B26B"/>
                </a:solidFill>
                <a:latin typeface="Syncopate"/>
                <a:ea typeface="Syncopate"/>
                <a:cs typeface="Syncopate"/>
                <a:sym typeface="Syncopate"/>
              </a:rPr>
              <a:t>Boundaries</a:t>
            </a:r>
          </a:p>
        </p:txBody>
      </p:sp>
      <p:sp>
        <p:nvSpPr>
          <p:cNvPr id="137" name="Shape 137"/>
          <p:cNvSpPr txBox="1">
            <a:spLocks noGrp="1"/>
          </p:cNvSpPr>
          <p:nvPr>
            <p:ph type="body" idx="1"/>
          </p:nvPr>
        </p:nvSpPr>
        <p:spPr>
          <a:xfrm>
            <a:off x="311700" y="4149575"/>
            <a:ext cx="8520600" cy="917400"/>
          </a:xfrm>
          <a:prstGeom prst="rect">
            <a:avLst/>
          </a:prstGeom>
        </p:spPr>
        <p:txBody>
          <a:bodyPr lIns="91425" tIns="91425" rIns="91425" bIns="91425" anchor="t" anchorCtr="0">
            <a:noAutofit/>
          </a:bodyPr>
          <a:lstStyle/>
          <a:p>
            <a:pPr marL="457200" lvl="0" indent="-317500" rtl="0">
              <a:lnSpc>
                <a:spcPct val="115000"/>
              </a:lnSpc>
              <a:spcBef>
                <a:spcPts val="0"/>
              </a:spcBef>
              <a:spcAft>
                <a:spcPts val="0"/>
              </a:spcAft>
              <a:buClr>
                <a:srgbClr val="FFFFFF"/>
              </a:buClr>
              <a:buSzPct val="100000"/>
              <a:buFont typeface="Wingdings" panose="05000000000000000000" pitchFamily="2" charset="2"/>
              <a:buChar char="v"/>
            </a:pPr>
            <a:r>
              <a:rPr lang="en" sz="1400" dirty="0">
                <a:solidFill>
                  <a:srgbClr val="FFFFFF"/>
                </a:solidFill>
              </a:rPr>
              <a:t>Grid edges</a:t>
            </a:r>
          </a:p>
          <a:p>
            <a:pPr marL="457200" lvl="0" indent="-317500" rtl="0">
              <a:lnSpc>
                <a:spcPct val="115000"/>
              </a:lnSpc>
              <a:spcBef>
                <a:spcPts val="0"/>
              </a:spcBef>
              <a:spcAft>
                <a:spcPts val="0"/>
              </a:spcAft>
              <a:buClr>
                <a:srgbClr val="FFFFFF"/>
              </a:buClr>
              <a:buSzPct val="100000"/>
              <a:buFont typeface="Wingdings" panose="05000000000000000000" pitchFamily="2" charset="2"/>
              <a:buChar char="v"/>
            </a:pPr>
            <a:r>
              <a:rPr lang="en" sz="1400" dirty="0">
                <a:solidFill>
                  <a:srgbClr val="FFFFFF"/>
                </a:solidFill>
              </a:rPr>
              <a:t>Agreement between players</a:t>
            </a:r>
          </a:p>
          <a:p>
            <a:pPr marL="457200" lvl="0" indent="-317500" rtl="0">
              <a:lnSpc>
                <a:spcPct val="115000"/>
              </a:lnSpc>
              <a:spcBef>
                <a:spcPts val="0"/>
              </a:spcBef>
              <a:buClr>
                <a:srgbClr val="FFFFFF"/>
              </a:buClr>
              <a:buSzPct val="100000"/>
              <a:buFont typeface="Wingdings" panose="05000000000000000000" pitchFamily="2" charset="2"/>
              <a:buChar char="v"/>
            </a:pPr>
            <a:r>
              <a:rPr lang="en" sz="1400" dirty="0">
                <a:solidFill>
                  <a:srgbClr val="FFFFFF"/>
                </a:solidFill>
              </a:rPr>
              <a:t>Emotional feeling of not wanting to attack player</a:t>
            </a:r>
          </a:p>
        </p:txBody>
      </p:sp>
      <p:sp>
        <p:nvSpPr>
          <p:cNvPr id="138" name="Shape 138"/>
          <p:cNvSpPr/>
          <p:nvPr/>
        </p:nvSpPr>
        <p:spPr>
          <a:xfrm>
            <a:off x="8521925" y="85450"/>
            <a:ext cx="550500" cy="294900"/>
          </a:xfrm>
          <a:prstGeom prst="roundRect">
            <a:avLst>
              <a:gd name="adj" fmla="val 16667"/>
            </a:avLst>
          </a:prstGeom>
          <a:solidFill>
            <a:schemeClr val="accent1"/>
          </a:solid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Syncopate"/>
                <a:ea typeface="Syncopate"/>
                <a:cs typeface="Syncopate"/>
                <a:sym typeface="Syncopate"/>
              </a:rPr>
              <a:t>fe</a:t>
            </a:r>
          </a:p>
        </p:txBody>
      </p:sp>
    </p:spTree>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1267</Words>
  <Application>Microsoft Office PowerPoint</Application>
  <PresentationFormat>On-screen Show (16:9)</PresentationFormat>
  <Paragraphs>162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Syncopate</vt:lpstr>
      <vt:lpstr>Arial</vt:lpstr>
      <vt:lpstr>Wingdings</vt:lpstr>
      <vt:lpstr>Courier New</vt:lpstr>
      <vt:lpstr>simple-dark-2</vt:lpstr>
      <vt:lpstr>Gem Knights &lt; Formal elements break down &gt;</vt:lpstr>
      <vt:lpstr>Brief Overview</vt:lpstr>
      <vt:lpstr>What is “Gem Knights” what is the story?</vt:lpstr>
      <vt:lpstr>Players</vt:lpstr>
      <vt:lpstr>Objectives</vt:lpstr>
      <vt:lpstr>Procedures</vt:lpstr>
      <vt:lpstr>Turn Based System</vt:lpstr>
      <vt:lpstr>Rules</vt:lpstr>
      <vt:lpstr>Conflict</vt:lpstr>
      <vt:lpstr>Outcome</vt:lpstr>
      <vt:lpstr>Prototype</vt:lpstr>
      <vt:lpstr>Images</vt:lpstr>
      <vt:lpstr>Novelty </vt:lpstr>
      <vt:lpstr>Images were provided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 Knights &lt; Formal elements break down &gt;</dc:title>
  <cp:lastModifiedBy>jae</cp:lastModifiedBy>
  <cp:revision>2</cp:revision>
  <dcterms:modified xsi:type="dcterms:W3CDTF">2017-02-16T10:06:14Z</dcterms:modified>
</cp:coreProperties>
</file>