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2" r:id="rId9"/>
    <p:sldId id="261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70" autoAdjust="0"/>
    <p:restoredTop sz="68597" autoAdjust="0"/>
  </p:normalViewPr>
  <p:slideViewPr>
    <p:cSldViewPr snapToGrid="0">
      <p:cViewPr varScale="1">
        <p:scale>
          <a:sx n="76" d="100"/>
          <a:sy n="76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2D05B-9E8C-49F8-8506-869680C73C33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0DFB1-C32E-4EA0-AEFA-E80F08BF3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29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0DFB1-C32E-4EA0-AEFA-E80F08BF35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1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Challenges: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Location, Cuisine, Facilities and Services have delimiters and require splitting.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0DFB1-C32E-4EA0-AEFA-E80F08BF35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2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 note: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Initial analysis reveal a mix of East Asian, European, and US restaurants/cuisines receiving awards.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10DFB1-C32E-4EA0-AEFA-E80F08BF35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7350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0DFB1-C32E-4EA0-AEFA-E80F08BF35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24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0DFB1-C32E-4EA0-AEFA-E80F08BF35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32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0DFB1-C32E-4EA0-AEFA-E80F08BF35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44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0DFB1-C32E-4EA0-AEFA-E80F08BF35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0DFB1-C32E-4EA0-AEFA-E80F08BF35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50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DA308-44E7-43CA-B533-1FF24EB839B9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DB1F-2760-4914-B7D2-6C106A7B22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75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DA308-44E7-43CA-B533-1FF24EB839B9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DB1F-2760-4914-B7D2-6C106A7B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5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DA308-44E7-43CA-B533-1FF24EB839B9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DB1F-2760-4914-B7D2-6C106A7B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4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DA308-44E7-43CA-B533-1FF24EB839B9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DB1F-2760-4914-B7D2-6C106A7B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3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DA308-44E7-43CA-B533-1FF24EB839B9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DB1F-2760-4914-B7D2-6C106A7B22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28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DA308-44E7-43CA-B533-1FF24EB839B9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DB1F-2760-4914-B7D2-6C106A7B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4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DA308-44E7-43CA-B533-1FF24EB839B9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DB1F-2760-4914-B7D2-6C106A7B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8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DA308-44E7-43CA-B533-1FF24EB839B9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DB1F-2760-4914-B7D2-6C106A7B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9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DA308-44E7-43CA-B533-1FF24EB839B9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DB1F-2760-4914-B7D2-6C106A7B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5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3DA308-44E7-43CA-B533-1FF24EB839B9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91DB1F-2760-4914-B7D2-6C106A7B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3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DA308-44E7-43CA-B533-1FF24EB839B9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DB1F-2760-4914-B7D2-6C106A7B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3DA308-44E7-43CA-B533-1FF24EB839B9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691DB1F-2760-4914-B7D2-6C106A7B22F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41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.michelin.com/en/restaurants" TargetMode="External"/><Relationship Id="rId2" Type="http://schemas.openxmlformats.org/officeDocument/2006/relationships/hyperlink" Target="https://www.kaggle.com/datasets/ngshiheng/michelin-guide-restaurants-2021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jc5884/viz/EthnicBiasinMichelinGuideAwards/Story1?publish=y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92E6-8644-BF85-20CA-2DB4FF3949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Michelin Guide</a:t>
            </a:r>
            <a:br>
              <a:rPr lang="en-US" b="1" dirty="0"/>
            </a:br>
            <a:r>
              <a:rPr lang="en-US" sz="4300" b="1" dirty="0"/>
              <a:t>Ethnic Bias and What Constitutes “Good Food”</a:t>
            </a:r>
            <a:br>
              <a:rPr lang="en-US" sz="4500" b="1" dirty="0"/>
            </a:br>
            <a:endParaRPr lang="en-US" sz="1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ACB92-3D71-B1BF-0773-B83F40A33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46339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900" b="1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Joyce Chou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000" b="1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b="1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LaunchCode Women+ Data Analysis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b="1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March 8, 2023</a:t>
            </a:r>
          </a:p>
          <a:p>
            <a:endParaRPr lang="en-US" b="1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748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F4D52AD-E85E-D4B5-43B9-A73DA8CFF8D5}"/>
              </a:ext>
            </a:extLst>
          </p:cNvPr>
          <p:cNvSpPr txBox="1">
            <a:spLocks/>
          </p:cNvSpPr>
          <p:nvPr/>
        </p:nvSpPr>
        <p:spPr>
          <a:xfrm>
            <a:off x="1100051" y="698280"/>
            <a:ext cx="10058400" cy="60681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Data Modeling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BFEC4E-547A-10E1-3294-6885EB2B268F}"/>
              </a:ext>
            </a:extLst>
          </p:cNvPr>
          <p:cNvCxnSpPr>
            <a:cxnSpLocks/>
          </p:cNvCxnSpPr>
          <p:nvPr/>
        </p:nvCxnSpPr>
        <p:spPr>
          <a:xfrm>
            <a:off x="1204453" y="1385362"/>
            <a:ext cx="9856837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565A4B72-7D86-F827-896D-A481F137E42A}"/>
              </a:ext>
            </a:extLst>
          </p:cNvPr>
          <p:cNvSpPr txBox="1">
            <a:spLocks/>
          </p:cNvSpPr>
          <p:nvPr/>
        </p:nvSpPr>
        <p:spPr>
          <a:xfrm>
            <a:off x="1130710" y="1581789"/>
            <a:ext cx="10058400" cy="446504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31580F-EB8E-BD6F-653F-DE533D919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759" y="1825240"/>
            <a:ext cx="5782482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51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F4D52AD-E85E-D4B5-43B9-A73DA8CFF8D5}"/>
              </a:ext>
            </a:extLst>
          </p:cNvPr>
          <p:cNvSpPr txBox="1">
            <a:spLocks/>
          </p:cNvSpPr>
          <p:nvPr/>
        </p:nvSpPr>
        <p:spPr>
          <a:xfrm>
            <a:off x="1100051" y="698280"/>
            <a:ext cx="10058400" cy="60681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Conclusions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BFEC4E-547A-10E1-3294-6885EB2B268F}"/>
              </a:ext>
            </a:extLst>
          </p:cNvPr>
          <p:cNvCxnSpPr>
            <a:cxnSpLocks/>
          </p:cNvCxnSpPr>
          <p:nvPr/>
        </p:nvCxnSpPr>
        <p:spPr>
          <a:xfrm>
            <a:off x="1204453" y="1385362"/>
            <a:ext cx="9856837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565A4B72-7D86-F827-896D-A481F137E42A}"/>
              </a:ext>
            </a:extLst>
          </p:cNvPr>
          <p:cNvSpPr txBox="1">
            <a:spLocks/>
          </p:cNvSpPr>
          <p:nvPr/>
        </p:nvSpPr>
        <p:spPr>
          <a:xfrm>
            <a:off x="1130710" y="1581789"/>
            <a:ext cx="10058400" cy="446504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5425" indent="-2254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Location and ethnic biases in Michelin Guide rankings do exist.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25425" indent="-2254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Priciness of the restaurant is likely not a confounding factor affecting the awarding of rankings.  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99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F4D52AD-E85E-D4B5-43B9-A73DA8CFF8D5}"/>
              </a:ext>
            </a:extLst>
          </p:cNvPr>
          <p:cNvSpPr txBox="1">
            <a:spLocks/>
          </p:cNvSpPr>
          <p:nvPr/>
        </p:nvSpPr>
        <p:spPr>
          <a:xfrm>
            <a:off x="1100051" y="698280"/>
            <a:ext cx="10058400" cy="60681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What is the Michelin Guide?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BFEC4E-547A-10E1-3294-6885EB2B268F}"/>
              </a:ext>
            </a:extLst>
          </p:cNvPr>
          <p:cNvCxnSpPr>
            <a:cxnSpLocks/>
          </p:cNvCxnSpPr>
          <p:nvPr/>
        </p:nvCxnSpPr>
        <p:spPr>
          <a:xfrm>
            <a:off x="1204453" y="1385362"/>
            <a:ext cx="9856837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565A4B72-7D86-F827-896D-A481F137E42A}"/>
              </a:ext>
            </a:extLst>
          </p:cNvPr>
          <p:cNvSpPr txBox="1">
            <a:spLocks/>
          </p:cNvSpPr>
          <p:nvPr/>
        </p:nvSpPr>
        <p:spPr>
          <a:xfrm>
            <a:off x="1130710" y="1581789"/>
            <a:ext cx="10058400" cy="446504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5425" indent="-2254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Ratings system for restaurants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25425" indent="-2254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Awards:</a:t>
            </a:r>
          </a:p>
          <a:p>
            <a:pPr marL="518033" lvl="1" indent="-2254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 stars: “Exceptional cuisine, worth a special journey”</a:t>
            </a:r>
          </a:p>
          <a:p>
            <a:pPr marL="518033" lvl="1" indent="-2254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 stars: “Excellent cooking, worth a detour”</a:t>
            </a:r>
          </a:p>
          <a:p>
            <a:pPr marL="518033" lvl="1" indent="-2254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 star: “High quality cooking, worth a stop”</a:t>
            </a:r>
          </a:p>
          <a:p>
            <a:pPr marL="518033" lvl="1" indent="-2254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Bib gourmand: “Good quality, good value cooking”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25425" indent="-2254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Awarded for “For the quality of their food based on five criteria:</a:t>
            </a:r>
          </a:p>
          <a:p>
            <a:pPr marL="518033" lvl="1" indent="-2254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Quality of the ingredients used,</a:t>
            </a:r>
          </a:p>
          <a:p>
            <a:pPr marL="518033" lvl="1" indent="-2254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Mastery of flavor and cooking techniques,</a:t>
            </a:r>
          </a:p>
          <a:p>
            <a:pPr marL="518033" lvl="1" indent="-2254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personality of the chef in his cuisine,</a:t>
            </a:r>
          </a:p>
          <a:p>
            <a:pPr marL="518033" lvl="1" indent="-2254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Value for money and consistency between visits.”</a:t>
            </a:r>
          </a:p>
          <a:p>
            <a:pPr marL="225425" indent="-2254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F4D52AD-E85E-D4B5-43B9-A73DA8CFF8D5}"/>
              </a:ext>
            </a:extLst>
          </p:cNvPr>
          <p:cNvSpPr txBox="1">
            <a:spLocks/>
          </p:cNvSpPr>
          <p:nvPr/>
        </p:nvSpPr>
        <p:spPr>
          <a:xfrm>
            <a:off x="1100051" y="698280"/>
            <a:ext cx="10058400" cy="60681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Dataset and Business Issue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BFEC4E-547A-10E1-3294-6885EB2B268F}"/>
              </a:ext>
            </a:extLst>
          </p:cNvPr>
          <p:cNvCxnSpPr>
            <a:cxnSpLocks/>
          </p:cNvCxnSpPr>
          <p:nvPr/>
        </p:nvCxnSpPr>
        <p:spPr>
          <a:xfrm>
            <a:off x="1204453" y="1385362"/>
            <a:ext cx="9856837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565A4B72-7D86-F827-896D-A481F137E42A}"/>
              </a:ext>
            </a:extLst>
          </p:cNvPr>
          <p:cNvSpPr txBox="1">
            <a:spLocks/>
          </p:cNvSpPr>
          <p:nvPr/>
        </p:nvSpPr>
        <p:spPr>
          <a:xfrm>
            <a:off x="1130710" y="1581789"/>
            <a:ext cx="10058400" cy="446504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5425" indent="-2254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Michelin Guide Restaurants from Kaggle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8033" lvl="1" indent="-2254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Version 37, updated December 15, 2022</a:t>
            </a:r>
          </a:p>
          <a:p>
            <a:pPr marL="518033" lvl="1" indent="-2254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Scraped and updated quarterly from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Michelin Guide website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25425" indent="-2254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recent years, there have been criticisms that the gastronomic community is unfairly dominated by Eurocentric standards, and that significant bias exists against non-European cuisines when considering what constitutes “good food”.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25425" indent="-2254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Is the Michelin Guide, ethnically biased?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71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F4D52AD-E85E-D4B5-43B9-A73DA8CFF8D5}"/>
              </a:ext>
            </a:extLst>
          </p:cNvPr>
          <p:cNvSpPr txBox="1">
            <a:spLocks/>
          </p:cNvSpPr>
          <p:nvPr/>
        </p:nvSpPr>
        <p:spPr>
          <a:xfrm>
            <a:off x="1100051" y="698280"/>
            <a:ext cx="10058400" cy="60681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Exploratory Data Analysis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BFEC4E-547A-10E1-3294-6885EB2B268F}"/>
              </a:ext>
            </a:extLst>
          </p:cNvPr>
          <p:cNvCxnSpPr>
            <a:cxnSpLocks/>
          </p:cNvCxnSpPr>
          <p:nvPr/>
        </p:nvCxnSpPr>
        <p:spPr>
          <a:xfrm>
            <a:off x="1204453" y="1385362"/>
            <a:ext cx="9856837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565A4B72-7D86-F827-896D-A481F137E42A}"/>
              </a:ext>
            </a:extLst>
          </p:cNvPr>
          <p:cNvSpPr txBox="1">
            <a:spLocks/>
          </p:cNvSpPr>
          <p:nvPr/>
        </p:nvSpPr>
        <p:spPr>
          <a:xfrm>
            <a:off x="1130710" y="1581789"/>
            <a:ext cx="10058400" cy="446504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5425" indent="-2254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Fields:</a:t>
            </a:r>
          </a:p>
          <a:p>
            <a:pPr marL="518033" lvl="1" indent="-2254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</a:t>
            </a:r>
          </a:p>
          <a:p>
            <a:pPr marL="518033" lvl="1" indent="-2254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Address</a:t>
            </a:r>
          </a:p>
          <a:p>
            <a:pPr marL="518033" lvl="1" indent="-2254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Location (city and country, separated by delimiter)</a:t>
            </a:r>
          </a:p>
          <a:p>
            <a:pPr marL="518033" lvl="1" indent="-2254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Latitude</a:t>
            </a:r>
          </a:p>
          <a:p>
            <a:pPr marL="518033" lvl="1" indent="-2254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Longitude</a:t>
            </a:r>
          </a:p>
          <a:p>
            <a:pPr marL="518033" lvl="1" indent="-2254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Cuisine (cuisine type, up to two separated by delimiter)</a:t>
            </a:r>
          </a:p>
          <a:p>
            <a:pPr marL="518033" lvl="1" indent="-2254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Price (various currencies, 0-4 symbols to indicate priciness)</a:t>
            </a:r>
          </a:p>
          <a:p>
            <a:pPr marL="518033" lvl="1" indent="-2254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Phone Number</a:t>
            </a:r>
          </a:p>
          <a:p>
            <a:pPr marL="518033" lvl="1" indent="-2254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Website URL</a:t>
            </a:r>
          </a:p>
          <a:p>
            <a:pPr marL="518033" lvl="1" indent="-2254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Facilities and Services (other amenities, multiple separated by delimiters)</a:t>
            </a:r>
          </a:p>
          <a:p>
            <a:pPr marL="518033" lvl="1" indent="-2254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Award</a:t>
            </a:r>
          </a:p>
          <a:p>
            <a:pPr marL="518033" lvl="1" indent="-2254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URL (page on Michelin Guide website)</a:t>
            </a:r>
          </a:p>
          <a:p>
            <a:pPr marL="518033" lvl="1" indent="-2254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886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F4D52AD-E85E-D4B5-43B9-A73DA8CFF8D5}"/>
              </a:ext>
            </a:extLst>
          </p:cNvPr>
          <p:cNvSpPr txBox="1">
            <a:spLocks/>
          </p:cNvSpPr>
          <p:nvPr/>
        </p:nvSpPr>
        <p:spPr>
          <a:xfrm>
            <a:off x="1100051" y="698280"/>
            <a:ext cx="10058400" cy="60681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Exploratory Data Analysis</a:t>
            </a: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BFEC4E-547A-10E1-3294-6885EB2B268F}"/>
              </a:ext>
            </a:extLst>
          </p:cNvPr>
          <p:cNvCxnSpPr>
            <a:cxnSpLocks/>
          </p:cNvCxnSpPr>
          <p:nvPr/>
        </p:nvCxnSpPr>
        <p:spPr>
          <a:xfrm>
            <a:off x="1204453" y="1385362"/>
            <a:ext cx="9856837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565A4B72-7D86-F827-896D-A481F137E42A}"/>
              </a:ext>
            </a:extLst>
          </p:cNvPr>
          <p:cNvSpPr txBox="1">
            <a:spLocks/>
          </p:cNvSpPr>
          <p:nvPr/>
        </p:nvSpPr>
        <p:spPr>
          <a:xfrm>
            <a:off x="1130710" y="1581789"/>
            <a:ext cx="10058400" cy="446504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C3CACF-8265-F06D-D958-22BE0E53A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453" y="1562375"/>
            <a:ext cx="4528353" cy="2694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5A5827-6023-BA2E-0F44-853808D30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113" y="1601203"/>
            <a:ext cx="4439177" cy="26553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4190F2-2162-CBA6-443E-90820D70C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9821" y="4275949"/>
            <a:ext cx="1795813" cy="188377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09058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F4D52AD-E85E-D4B5-43B9-A73DA8CFF8D5}"/>
              </a:ext>
            </a:extLst>
          </p:cNvPr>
          <p:cNvSpPr txBox="1">
            <a:spLocks/>
          </p:cNvSpPr>
          <p:nvPr/>
        </p:nvSpPr>
        <p:spPr>
          <a:xfrm>
            <a:off x="1100051" y="698280"/>
            <a:ext cx="10058400" cy="60681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Data Cleaning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BFEC4E-547A-10E1-3294-6885EB2B268F}"/>
              </a:ext>
            </a:extLst>
          </p:cNvPr>
          <p:cNvCxnSpPr>
            <a:cxnSpLocks/>
          </p:cNvCxnSpPr>
          <p:nvPr/>
        </p:nvCxnSpPr>
        <p:spPr>
          <a:xfrm>
            <a:off x="1204453" y="1385362"/>
            <a:ext cx="9856837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565A4B72-7D86-F827-896D-A481F137E42A}"/>
              </a:ext>
            </a:extLst>
          </p:cNvPr>
          <p:cNvSpPr txBox="1">
            <a:spLocks/>
          </p:cNvSpPr>
          <p:nvPr/>
        </p:nvSpPr>
        <p:spPr>
          <a:xfrm>
            <a:off x="1130710" y="1581789"/>
            <a:ext cx="10058400" cy="446504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5425" indent="-2254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Histograms and box plots for missing data.</a:t>
            </a:r>
          </a:p>
          <a:p>
            <a:pPr marL="225425" indent="-2254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Renaming null values to ‘None’.</a:t>
            </a:r>
          </a:p>
          <a:p>
            <a:pPr marL="225425" indent="-2254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Dropping city from Location.</a:t>
            </a:r>
          </a:p>
          <a:p>
            <a:pPr marL="225425" indent="-2254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Dropping characters from Price to determine Currency.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526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F4D52AD-E85E-D4B5-43B9-A73DA8CFF8D5}"/>
              </a:ext>
            </a:extLst>
          </p:cNvPr>
          <p:cNvSpPr txBox="1">
            <a:spLocks/>
          </p:cNvSpPr>
          <p:nvPr/>
        </p:nvSpPr>
        <p:spPr>
          <a:xfrm>
            <a:off x="1100051" y="698280"/>
            <a:ext cx="10058400" cy="60681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Data Cleaning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BFEC4E-547A-10E1-3294-6885EB2B268F}"/>
              </a:ext>
            </a:extLst>
          </p:cNvPr>
          <p:cNvCxnSpPr>
            <a:cxnSpLocks/>
          </p:cNvCxnSpPr>
          <p:nvPr/>
        </p:nvCxnSpPr>
        <p:spPr>
          <a:xfrm>
            <a:off x="1204453" y="1385362"/>
            <a:ext cx="9856837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565A4B72-7D86-F827-896D-A481F137E42A}"/>
              </a:ext>
            </a:extLst>
          </p:cNvPr>
          <p:cNvSpPr txBox="1">
            <a:spLocks/>
          </p:cNvSpPr>
          <p:nvPr/>
        </p:nvSpPr>
        <p:spPr>
          <a:xfrm>
            <a:off x="1130710" y="1581789"/>
            <a:ext cx="10058400" cy="446504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E61F9D-8DBE-18B1-87A0-9DDCB7889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453" y="1593766"/>
            <a:ext cx="3848810" cy="32258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7835B3-0E40-2471-862E-41168B455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603" y="1581789"/>
            <a:ext cx="1392397" cy="466900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3B262F-3187-E5DC-7B98-DDD9BD3386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375"/>
          <a:stretch/>
        </p:blipFill>
        <p:spPr>
          <a:xfrm>
            <a:off x="8908340" y="1539559"/>
            <a:ext cx="2152950" cy="152749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5442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F4D52AD-E85E-D4B5-43B9-A73DA8CFF8D5}"/>
              </a:ext>
            </a:extLst>
          </p:cNvPr>
          <p:cNvSpPr txBox="1">
            <a:spLocks/>
          </p:cNvSpPr>
          <p:nvPr/>
        </p:nvSpPr>
        <p:spPr>
          <a:xfrm>
            <a:off x="1100051" y="698280"/>
            <a:ext cx="10058400" cy="60681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Data Manipulation and Interpretation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BFEC4E-547A-10E1-3294-6885EB2B268F}"/>
              </a:ext>
            </a:extLst>
          </p:cNvPr>
          <p:cNvCxnSpPr>
            <a:cxnSpLocks/>
          </p:cNvCxnSpPr>
          <p:nvPr/>
        </p:nvCxnSpPr>
        <p:spPr>
          <a:xfrm>
            <a:off x="1204453" y="1385362"/>
            <a:ext cx="9856837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565A4B72-7D86-F827-896D-A481F137E42A}"/>
              </a:ext>
            </a:extLst>
          </p:cNvPr>
          <p:cNvSpPr txBox="1">
            <a:spLocks/>
          </p:cNvSpPr>
          <p:nvPr/>
        </p:nvSpPr>
        <p:spPr>
          <a:xfrm>
            <a:off x="1130710" y="1581789"/>
            <a:ext cx="10058400" cy="446504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5425" indent="-2254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Manipulation</a:t>
            </a:r>
          </a:p>
          <a:p>
            <a:pPr marL="518033" lvl="1" indent="-2254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Creating an additional field for Priciness.</a:t>
            </a:r>
          </a:p>
          <a:p>
            <a:pPr marL="518033" lvl="1" indent="-2254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Splitting the Cuisine field at delimiters and creating an additional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dataframe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25425" indent="-2254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Interpretation</a:t>
            </a:r>
          </a:p>
          <a:p>
            <a:pPr marL="518033" lvl="1" indent="-2254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Tableau Story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201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F4D52AD-E85E-D4B5-43B9-A73DA8CFF8D5}"/>
              </a:ext>
            </a:extLst>
          </p:cNvPr>
          <p:cNvSpPr txBox="1">
            <a:spLocks/>
          </p:cNvSpPr>
          <p:nvPr/>
        </p:nvSpPr>
        <p:spPr>
          <a:xfrm>
            <a:off x="1100051" y="698280"/>
            <a:ext cx="10058400" cy="60681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Data Modeling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BFEC4E-547A-10E1-3294-6885EB2B268F}"/>
              </a:ext>
            </a:extLst>
          </p:cNvPr>
          <p:cNvCxnSpPr>
            <a:cxnSpLocks/>
          </p:cNvCxnSpPr>
          <p:nvPr/>
        </p:nvCxnSpPr>
        <p:spPr>
          <a:xfrm>
            <a:off x="1204453" y="1385362"/>
            <a:ext cx="9856837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565A4B72-7D86-F827-896D-A481F137E42A}"/>
              </a:ext>
            </a:extLst>
          </p:cNvPr>
          <p:cNvSpPr txBox="1">
            <a:spLocks/>
          </p:cNvSpPr>
          <p:nvPr/>
        </p:nvSpPr>
        <p:spPr>
          <a:xfrm>
            <a:off x="1130710" y="1581789"/>
            <a:ext cx="10058400" cy="446504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5425" indent="-2254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Correlation between priciness and award ranking. Is priciness a confounding factor?</a:t>
            </a:r>
          </a:p>
          <a:p>
            <a:pPr marL="225425" indent="-2254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weak correlation: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E709A2-7126-F0CA-CBF4-6EB14C922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277" y="2615781"/>
            <a:ext cx="4469445" cy="362747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2177941-0FEC-FB43-1664-B0FA821A602A}"/>
              </a:ext>
            </a:extLst>
          </p:cNvPr>
          <p:cNvSpPr/>
          <p:nvPr/>
        </p:nvSpPr>
        <p:spPr>
          <a:xfrm>
            <a:off x="5713948" y="4869162"/>
            <a:ext cx="439928" cy="4399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571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688</TotalTime>
  <Words>419</Words>
  <Application>Microsoft Office PowerPoint</Application>
  <PresentationFormat>Widescreen</PresentationFormat>
  <Paragraphs>78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The Michelin Guide Ethnic Bias and What Constitutes “Good Food”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Michelin Guide Ethnic Bias and What Constitutes “Good Food” </dc:title>
  <dc:creator>JChou</dc:creator>
  <cp:lastModifiedBy>JChou</cp:lastModifiedBy>
  <cp:revision>3</cp:revision>
  <dcterms:created xsi:type="dcterms:W3CDTF">2023-03-08T13:04:45Z</dcterms:created>
  <dcterms:modified xsi:type="dcterms:W3CDTF">2023-03-09T00:42:13Z</dcterms:modified>
</cp:coreProperties>
</file>