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9" r:id="rId3"/>
    <p:sldId id="257" r:id="rId4"/>
    <p:sldId id="258" r:id="rId5"/>
    <p:sldId id="259" r:id="rId6"/>
    <p:sldId id="260" r:id="rId7"/>
    <p:sldId id="263" r:id="rId8"/>
    <p:sldId id="277" r:id="rId9"/>
    <p:sldId id="280" r:id="rId10"/>
    <p:sldId id="278" r:id="rId11"/>
    <p:sldId id="261" r:id="rId12"/>
    <p:sldId id="265" r:id="rId13"/>
    <p:sldId id="271" r:id="rId14"/>
    <p:sldId id="269" r:id="rId15"/>
    <p:sldId id="272" r:id="rId16"/>
    <p:sldId id="273" r:id="rId17"/>
    <p:sldId id="274"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Rahul</a:t>
            </a:r>
            <a:endParaRPr dirty="0"/>
          </a:p>
        </p:txBody>
      </p:sp>
      <p:sp>
        <p:nvSpPr>
          <p:cNvPr id="86" name="Google Shape;8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566e3c07e_1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i="0" dirty="0">
                <a:effectLst/>
                <a:latin typeface="-apple-system"/>
              </a:rPr>
              <a:t>Juhi</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i="0" dirty="0">
                <a:effectLst/>
                <a:latin typeface="-apple-system"/>
              </a:rPr>
              <a:t>Credit, Claim, Coverage Type, Sales Channel, Dwelling Type, Year, Gender, Marital Status , House Color</a:t>
            </a:r>
          </a:p>
        </p:txBody>
      </p:sp>
      <p:sp>
        <p:nvSpPr>
          <p:cNvPr id="280" name="Google Shape;280;g12566e3c07e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008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Rahul</a:t>
            </a:r>
            <a:endParaRPr dirty="0"/>
          </a:p>
        </p:txBody>
      </p:sp>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2566e3c07e_5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dirty="0"/>
              <a:t>Juhi</a:t>
            </a:r>
            <a:endParaRPr dirty="0"/>
          </a:p>
        </p:txBody>
      </p:sp>
      <p:sp>
        <p:nvSpPr>
          <p:cNvPr id="501" name="Google Shape;501;g12566e3c07e_5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2521a361c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Juhi</a:t>
            </a:r>
            <a:endParaRPr dirty="0"/>
          </a:p>
        </p:txBody>
      </p:sp>
      <p:sp>
        <p:nvSpPr>
          <p:cNvPr id="441" name="Google Shape;441;g12521a361c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2566e3c07e_5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Rahul</a:t>
            </a:r>
            <a:endParaRPr dirty="0"/>
          </a:p>
        </p:txBody>
      </p:sp>
      <p:sp>
        <p:nvSpPr>
          <p:cNvPr id="541" name="Google Shape;541;g12566e3c07e_5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2" name="Google Shape;562;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563" name="Google Shape;563;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Rahul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0446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Rahul</a:t>
            </a:r>
            <a:endParaRPr sz="1200" b="0" i="0" u="none" strike="noStrike" cap="none" dirty="0">
              <a:solidFill>
                <a:schemeClr val="dk1"/>
              </a:solidFill>
              <a:latin typeface="Arial"/>
              <a:ea typeface="Arial"/>
              <a:cs typeface="Arial"/>
              <a:sym typeface="Arial"/>
            </a:endParaRPr>
          </a:p>
        </p:txBody>
      </p:sp>
      <p:sp>
        <p:nvSpPr>
          <p:cNvPr id="106" name="Google Shape;106;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49bfd0c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549bfd0c3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Rahul</a:t>
            </a:r>
          </a:p>
          <a:p>
            <a:pPr marL="0" lvl="0" indent="0" algn="l" rtl="0">
              <a:spcBef>
                <a:spcPts val="0"/>
              </a:spcBef>
              <a:spcAft>
                <a:spcPts val="0"/>
              </a:spcAft>
              <a:buNone/>
            </a:pPr>
            <a:r>
              <a:rPr lang="en-US" dirty="0"/>
              <a:t>House color was not considered and  years data we have 2013 to 2017</a:t>
            </a:r>
            <a:endParaRPr dirty="0"/>
          </a:p>
        </p:txBody>
      </p:sp>
      <p:sp>
        <p:nvSpPr>
          <p:cNvPr id="129" name="Google Shape;129;g12549bfd0c3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Rahul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S - Sample</a:t>
            </a:r>
            <a:br>
              <a:rPr lang="en-US" dirty="0"/>
            </a:br>
            <a:r>
              <a:rPr lang="en-US" dirty="0"/>
              <a:t>E - Explore</a:t>
            </a:r>
            <a:br>
              <a:rPr lang="en-US" dirty="0"/>
            </a:br>
            <a:r>
              <a:rPr lang="en-US" dirty="0"/>
              <a:t>M - Modify</a:t>
            </a:r>
            <a:br>
              <a:rPr lang="en-US" dirty="0"/>
            </a:br>
            <a:r>
              <a:rPr lang="en-US" dirty="0"/>
              <a:t>M - Model</a:t>
            </a:r>
            <a:br>
              <a:rPr lang="en-US" dirty="0"/>
            </a:br>
            <a:r>
              <a:rPr lang="en-US" dirty="0"/>
              <a:t>A - Assess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Data Exploration -</a:t>
            </a:r>
            <a:endParaRPr dirty="0"/>
          </a:p>
          <a:p>
            <a:pPr marL="0" lvl="0" indent="0" algn="l" rtl="0">
              <a:spcBef>
                <a:spcPts val="0"/>
              </a:spcBef>
              <a:spcAft>
                <a:spcPts val="0"/>
              </a:spcAft>
              <a:buNone/>
            </a:pPr>
            <a:r>
              <a:rPr lang="en-US" dirty="0"/>
              <a:t>Model </a:t>
            </a:r>
            <a:endParaRPr dirty="0"/>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Steph</a:t>
            </a:r>
            <a:endParaRPr/>
          </a:p>
        </p:txBody>
      </p:sp>
      <p:sp>
        <p:nvSpPr>
          <p:cNvPr id="177" name="Google Shape;1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566e3c07e_1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i="0" dirty="0">
                <a:effectLst/>
                <a:latin typeface="-apple-system"/>
              </a:rPr>
              <a:t>Juhi</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i="0" dirty="0">
                <a:effectLst/>
                <a:latin typeface="-apple-system"/>
              </a:rPr>
              <a:t>Credit, Claim, Coverage Type, Sales Channel, Dwelling Type, Year, Gender, Marital Status , House Color</a:t>
            </a:r>
          </a:p>
        </p:txBody>
      </p:sp>
      <p:sp>
        <p:nvSpPr>
          <p:cNvPr id="280" name="Google Shape;280;g12566e3c07e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566e3c07e_1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i="0" dirty="0">
                <a:effectLst/>
                <a:latin typeface="-apple-system"/>
              </a:rPr>
              <a:t>Juhi</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i="0" dirty="0">
                <a:effectLst/>
                <a:latin typeface="-apple-system"/>
              </a:rPr>
              <a:t>Credit, Claim, Coverage Type, Sales Channel, Dwelling Type, Year, Gender, Marital Status , House Color</a:t>
            </a:r>
          </a:p>
        </p:txBody>
      </p:sp>
      <p:sp>
        <p:nvSpPr>
          <p:cNvPr id="280" name="Google Shape;280;g12566e3c07e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7281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566e3c07e_1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i="0" dirty="0">
                <a:effectLst/>
                <a:latin typeface="-apple-system"/>
              </a:rPr>
              <a:t>Juhi</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i="0" dirty="0">
                <a:effectLst/>
                <a:latin typeface="-apple-system"/>
              </a:rPr>
              <a:t>Credit, Claim, Coverage Type, Sales Channel, Dwelling Type, Year, Gender, Marital Status , House Color</a:t>
            </a:r>
          </a:p>
        </p:txBody>
      </p:sp>
      <p:sp>
        <p:nvSpPr>
          <p:cNvPr id="280" name="Google Shape;280;g12566e3c07e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03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Roboto"/>
              <a:buNone/>
              <a:defRPr sz="60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Open Sans"/>
                <a:ea typeface="Open Sans"/>
                <a:cs typeface="Open Sans"/>
                <a:sym typeface="Open Sans"/>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Open Sans"/>
                <a:ea typeface="Open Sans"/>
                <a:cs typeface="Open Sans"/>
                <a:sym typeface="Open Sans"/>
              </a:defRPr>
            </a:lvl1pPr>
            <a:lvl2pPr marL="0" marR="0" lvl="1" indent="0" algn="r" rtl="0">
              <a:spcBef>
                <a:spcPts val="0"/>
              </a:spcBef>
              <a:buNone/>
              <a:defRPr sz="1200">
                <a:solidFill>
                  <a:srgbClr val="888888"/>
                </a:solidFill>
                <a:latin typeface="Open Sans"/>
                <a:ea typeface="Open Sans"/>
                <a:cs typeface="Open Sans"/>
                <a:sym typeface="Open Sans"/>
              </a:defRPr>
            </a:lvl2pPr>
            <a:lvl3pPr marL="0" marR="0" lvl="2" indent="0" algn="r" rtl="0">
              <a:spcBef>
                <a:spcPts val="0"/>
              </a:spcBef>
              <a:buNone/>
              <a:defRPr sz="1200">
                <a:solidFill>
                  <a:srgbClr val="888888"/>
                </a:solidFill>
                <a:latin typeface="Open Sans"/>
                <a:ea typeface="Open Sans"/>
                <a:cs typeface="Open Sans"/>
                <a:sym typeface="Open Sans"/>
              </a:defRPr>
            </a:lvl3pPr>
            <a:lvl4pPr marL="0" marR="0" lvl="3" indent="0" algn="r" rtl="0">
              <a:spcBef>
                <a:spcPts val="0"/>
              </a:spcBef>
              <a:buNone/>
              <a:defRPr sz="1200">
                <a:solidFill>
                  <a:srgbClr val="888888"/>
                </a:solidFill>
                <a:latin typeface="Open Sans"/>
                <a:ea typeface="Open Sans"/>
                <a:cs typeface="Open Sans"/>
                <a:sym typeface="Open Sans"/>
              </a:defRPr>
            </a:lvl4pPr>
            <a:lvl5pPr marL="0" marR="0" lvl="4" indent="0" algn="r" rtl="0">
              <a:spcBef>
                <a:spcPts val="0"/>
              </a:spcBef>
              <a:buNone/>
              <a:defRPr sz="1200">
                <a:solidFill>
                  <a:srgbClr val="888888"/>
                </a:solidFill>
                <a:latin typeface="Open Sans"/>
                <a:ea typeface="Open Sans"/>
                <a:cs typeface="Open Sans"/>
                <a:sym typeface="Open Sans"/>
              </a:defRPr>
            </a:lvl5pPr>
            <a:lvl6pPr marL="0" marR="0" lvl="5" indent="0" algn="r" rtl="0">
              <a:spcBef>
                <a:spcPts val="0"/>
              </a:spcBef>
              <a:buNone/>
              <a:defRPr sz="1200">
                <a:solidFill>
                  <a:srgbClr val="888888"/>
                </a:solidFill>
                <a:latin typeface="Open Sans"/>
                <a:ea typeface="Open Sans"/>
                <a:cs typeface="Open Sans"/>
                <a:sym typeface="Open Sans"/>
              </a:defRPr>
            </a:lvl6pPr>
            <a:lvl7pPr marL="0" marR="0" lvl="6" indent="0" algn="r" rtl="0">
              <a:spcBef>
                <a:spcPts val="0"/>
              </a:spcBef>
              <a:buNone/>
              <a:defRPr sz="1200">
                <a:solidFill>
                  <a:srgbClr val="888888"/>
                </a:solidFill>
                <a:latin typeface="Open Sans"/>
                <a:ea typeface="Open Sans"/>
                <a:cs typeface="Open Sans"/>
                <a:sym typeface="Open Sans"/>
              </a:defRPr>
            </a:lvl7pPr>
            <a:lvl8pPr marL="0" marR="0" lvl="7" indent="0" algn="r" rtl="0">
              <a:spcBef>
                <a:spcPts val="0"/>
              </a:spcBef>
              <a:buNone/>
              <a:defRPr sz="1200">
                <a:solidFill>
                  <a:srgbClr val="888888"/>
                </a:solidFill>
                <a:latin typeface="Open Sans"/>
                <a:ea typeface="Open Sans"/>
                <a:cs typeface="Open Sans"/>
                <a:sym typeface="Open Sans"/>
              </a:defRPr>
            </a:lvl8pPr>
            <a:lvl9pPr marL="0" marR="0" lvl="8" indent="0" algn="r" rtl="0">
              <a:spcBef>
                <a:spcPts val="0"/>
              </a:spcBef>
              <a:buNone/>
              <a:defRPr sz="1200">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Open Sans"/>
                <a:ea typeface="Open Sans"/>
                <a:cs typeface="Open Sans"/>
                <a:sym typeface="Open Sans"/>
              </a:defRPr>
            </a:lvl1pPr>
            <a:lvl2pPr marL="0" marR="0" lvl="1" indent="0" algn="r" rtl="0">
              <a:spcBef>
                <a:spcPts val="0"/>
              </a:spcBef>
              <a:buNone/>
              <a:defRPr sz="1200">
                <a:solidFill>
                  <a:srgbClr val="888888"/>
                </a:solidFill>
                <a:latin typeface="Open Sans"/>
                <a:ea typeface="Open Sans"/>
                <a:cs typeface="Open Sans"/>
                <a:sym typeface="Open Sans"/>
              </a:defRPr>
            </a:lvl2pPr>
            <a:lvl3pPr marL="0" marR="0" lvl="2" indent="0" algn="r" rtl="0">
              <a:spcBef>
                <a:spcPts val="0"/>
              </a:spcBef>
              <a:buNone/>
              <a:defRPr sz="1200">
                <a:solidFill>
                  <a:srgbClr val="888888"/>
                </a:solidFill>
                <a:latin typeface="Open Sans"/>
                <a:ea typeface="Open Sans"/>
                <a:cs typeface="Open Sans"/>
                <a:sym typeface="Open Sans"/>
              </a:defRPr>
            </a:lvl3pPr>
            <a:lvl4pPr marL="0" marR="0" lvl="3" indent="0" algn="r" rtl="0">
              <a:spcBef>
                <a:spcPts val="0"/>
              </a:spcBef>
              <a:buNone/>
              <a:defRPr sz="1200">
                <a:solidFill>
                  <a:srgbClr val="888888"/>
                </a:solidFill>
                <a:latin typeface="Open Sans"/>
                <a:ea typeface="Open Sans"/>
                <a:cs typeface="Open Sans"/>
                <a:sym typeface="Open Sans"/>
              </a:defRPr>
            </a:lvl4pPr>
            <a:lvl5pPr marL="0" marR="0" lvl="4" indent="0" algn="r" rtl="0">
              <a:spcBef>
                <a:spcPts val="0"/>
              </a:spcBef>
              <a:buNone/>
              <a:defRPr sz="1200">
                <a:solidFill>
                  <a:srgbClr val="888888"/>
                </a:solidFill>
                <a:latin typeface="Open Sans"/>
                <a:ea typeface="Open Sans"/>
                <a:cs typeface="Open Sans"/>
                <a:sym typeface="Open Sans"/>
              </a:defRPr>
            </a:lvl5pPr>
            <a:lvl6pPr marL="0" marR="0" lvl="5" indent="0" algn="r" rtl="0">
              <a:spcBef>
                <a:spcPts val="0"/>
              </a:spcBef>
              <a:buNone/>
              <a:defRPr sz="1200">
                <a:solidFill>
                  <a:srgbClr val="888888"/>
                </a:solidFill>
                <a:latin typeface="Open Sans"/>
                <a:ea typeface="Open Sans"/>
                <a:cs typeface="Open Sans"/>
                <a:sym typeface="Open Sans"/>
              </a:defRPr>
            </a:lvl6pPr>
            <a:lvl7pPr marL="0" marR="0" lvl="6" indent="0" algn="r" rtl="0">
              <a:spcBef>
                <a:spcPts val="0"/>
              </a:spcBef>
              <a:buNone/>
              <a:defRPr sz="1200">
                <a:solidFill>
                  <a:srgbClr val="888888"/>
                </a:solidFill>
                <a:latin typeface="Open Sans"/>
                <a:ea typeface="Open Sans"/>
                <a:cs typeface="Open Sans"/>
                <a:sym typeface="Open Sans"/>
              </a:defRPr>
            </a:lvl7pPr>
            <a:lvl8pPr marL="0" marR="0" lvl="7" indent="0" algn="r" rtl="0">
              <a:spcBef>
                <a:spcPts val="0"/>
              </a:spcBef>
              <a:buNone/>
              <a:defRPr sz="1200">
                <a:solidFill>
                  <a:srgbClr val="888888"/>
                </a:solidFill>
                <a:latin typeface="Open Sans"/>
                <a:ea typeface="Open Sans"/>
                <a:cs typeface="Open Sans"/>
                <a:sym typeface="Open Sans"/>
              </a:defRPr>
            </a:lvl8pPr>
            <a:lvl9pPr marL="0" marR="0" lvl="8" indent="0" algn="r" rtl="0">
              <a:spcBef>
                <a:spcPts val="0"/>
              </a:spcBef>
              <a:buNone/>
              <a:defRPr sz="1200">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Open Sans"/>
                <a:ea typeface="Open Sans"/>
                <a:cs typeface="Open Sans"/>
                <a:sym typeface="Open Sans"/>
              </a:defRPr>
            </a:lvl1pPr>
            <a:lvl2pPr marL="0" marR="0" lvl="1" indent="0" algn="r" rtl="0">
              <a:spcBef>
                <a:spcPts val="0"/>
              </a:spcBef>
              <a:buNone/>
              <a:defRPr sz="1200">
                <a:solidFill>
                  <a:srgbClr val="888888"/>
                </a:solidFill>
                <a:latin typeface="Open Sans"/>
                <a:ea typeface="Open Sans"/>
                <a:cs typeface="Open Sans"/>
                <a:sym typeface="Open Sans"/>
              </a:defRPr>
            </a:lvl2pPr>
            <a:lvl3pPr marL="0" marR="0" lvl="2" indent="0" algn="r" rtl="0">
              <a:spcBef>
                <a:spcPts val="0"/>
              </a:spcBef>
              <a:buNone/>
              <a:defRPr sz="1200">
                <a:solidFill>
                  <a:srgbClr val="888888"/>
                </a:solidFill>
                <a:latin typeface="Open Sans"/>
                <a:ea typeface="Open Sans"/>
                <a:cs typeface="Open Sans"/>
                <a:sym typeface="Open Sans"/>
              </a:defRPr>
            </a:lvl3pPr>
            <a:lvl4pPr marL="0" marR="0" lvl="3" indent="0" algn="r" rtl="0">
              <a:spcBef>
                <a:spcPts val="0"/>
              </a:spcBef>
              <a:buNone/>
              <a:defRPr sz="1200">
                <a:solidFill>
                  <a:srgbClr val="888888"/>
                </a:solidFill>
                <a:latin typeface="Open Sans"/>
                <a:ea typeface="Open Sans"/>
                <a:cs typeface="Open Sans"/>
                <a:sym typeface="Open Sans"/>
              </a:defRPr>
            </a:lvl4pPr>
            <a:lvl5pPr marL="0" marR="0" lvl="4" indent="0" algn="r" rtl="0">
              <a:spcBef>
                <a:spcPts val="0"/>
              </a:spcBef>
              <a:buNone/>
              <a:defRPr sz="1200">
                <a:solidFill>
                  <a:srgbClr val="888888"/>
                </a:solidFill>
                <a:latin typeface="Open Sans"/>
                <a:ea typeface="Open Sans"/>
                <a:cs typeface="Open Sans"/>
                <a:sym typeface="Open Sans"/>
              </a:defRPr>
            </a:lvl5pPr>
            <a:lvl6pPr marL="0" marR="0" lvl="5" indent="0" algn="r" rtl="0">
              <a:spcBef>
                <a:spcPts val="0"/>
              </a:spcBef>
              <a:buNone/>
              <a:defRPr sz="1200">
                <a:solidFill>
                  <a:srgbClr val="888888"/>
                </a:solidFill>
                <a:latin typeface="Open Sans"/>
                <a:ea typeface="Open Sans"/>
                <a:cs typeface="Open Sans"/>
                <a:sym typeface="Open Sans"/>
              </a:defRPr>
            </a:lvl6pPr>
            <a:lvl7pPr marL="0" marR="0" lvl="6" indent="0" algn="r" rtl="0">
              <a:spcBef>
                <a:spcPts val="0"/>
              </a:spcBef>
              <a:buNone/>
              <a:defRPr sz="1200">
                <a:solidFill>
                  <a:srgbClr val="888888"/>
                </a:solidFill>
                <a:latin typeface="Open Sans"/>
                <a:ea typeface="Open Sans"/>
                <a:cs typeface="Open Sans"/>
                <a:sym typeface="Open Sans"/>
              </a:defRPr>
            </a:lvl7pPr>
            <a:lvl8pPr marL="0" marR="0" lvl="7" indent="0" algn="r" rtl="0">
              <a:spcBef>
                <a:spcPts val="0"/>
              </a:spcBef>
              <a:buNone/>
              <a:defRPr sz="1200">
                <a:solidFill>
                  <a:srgbClr val="888888"/>
                </a:solidFill>
                <a:latin typeface="Open Sans"/>
                <a:ea typeface="Open Sans"/>
                <a:cs typeface="Open Sans"/>
                <a:sym typeface="Open Sans"/>
              </a:defRPr>
            </a:lvl8pPr>
            <a:lvl9pPr marL="0" marR="0" lvl="8" indent="0" algn="r" rtl="0">
              <a:spcBef>
                <a:spcPts val="0"/>
              </a:spcBef>
              <a:buNone/>
              <a:defRPr sz="1200">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Roboto"/>
              <a:buNone/>
              <a:defRPr sz="60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Open Sans"/>
                <a:ea typeface="Open Sans"/>
                <a:cs typeface="Open Sans"/>
                <a:sym typeface="Open Sans"/>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Open Sans"/>
                <a:ea typeface="Open Sans"/>
                <a:cs typeface="Open Sans"/>
                <a:sym typeface="Open Sans"/>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Open Sans"/>
                <a:ea typeface="Open Sans"/>
                <a:cs typeface="Open Sans"/>
                <a:sym typeface="Open Sans"/>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Open Sans"/>
                <a:ea typeface="Open Sans"/>
                <a:cs typeface="Open Sans"/>
                <a:sym typeface="Open Sans"/>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Open Sans"/>
                <a:ea typeface="Open Sans"/>
                <a:cs typeface="Open Sans"/>
                <a:sym typeface="Open Sans"/>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Open Sans"/>
                <a:ea typeface="Open Sans"/>
                <a:cs typeface="Open Sans"/>
                <a:sym typeface="Open Sans"/>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Open Sans"/>
                <a:ea typeface="Open Sans"/>
                <a:cs typeface="Open Sans"/>
                <a:sym typeface="Open Sans"/>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Open Sans"/>
                <a:ea typeface="Open Sans"/>
                <a:cs typeface="Open Sans"/>
                <a:sym typeface="Open Sans"/>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Open Sans"/>
                <a:ea typeface="Open Sans"/>
                <a:cs typeface="Open Sans"/>
                <a:sym typeface="Open Sans"/>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Open Sans"/>
                <a:ea typeface="Open Sans"/>
                <a:cs typeface="Open Sans"/>
                <a:sym typeface="Open Sans"/>
              </a:defRPr>
            </a:lvl1pPr>
            <a:lvl2pPr marL="0" marR="0" lvl="1" indent="0" algn="r" rtl="0">
              <a:spcBef>
                <a:spcPts val="0"/>
              </a:spcBef>
              <a:buNone/>
              <a:defRPr sz="1200">
                <a:solidFill>
                  <a:srgbClr val="888888"/>
                </a:solidFill>
                <a:latin typeface="Open Sans"/>
                <a:ea typeface="Open Sans"/>
                <a:cs typeface="Open Sans"/>
                <a:sym typeface="Open Sans"/>
              </a:defRPr>
            </a:lvl2pPr>
            <a:lvl3pPr marL="0" marR="0" lvl="2" indent="0" algn="r" rtl="0">
              <a:spcBef>
                <a:spcPts val="0"/>
              </a:spcBef>
              <a:buNone/>
              <a:defRPr sz="1200">
                <a:solidFill>
                  <a:srgbClr val="888888"/>
                </a:solidFill>
                <a:latin typeface="Open Sans"/>
                <a:ea typeface="Open Sans"/>
                <a:cs typeface="Open Sans"/>
                <a:sym typeface="Open Sans"/>
              </a:defRPr>
            </a:lvl3pPr>
            <a:lvl4pPr marL="0" marR="0" lvl="3" indent="0" algn="r" rtl="0">
              <a:spcBef>
                <a:spcPts val="0"/>
              </a:spcBef>
              <a:buNone/>
              <a:defRPr sz="1200">
                <a:solidFill>
                  <a:srgbClr val="888888"/>
                </a:solidFill>
                <a:latin typeface="Open Sans"/>
                <a:ea typeface="Open Sans"/>
                <a:cs typeface="Open Sans"/>
                <a:sym typeface="Open Sans"/>
              </a:defRPr>
            </a:lvl4pPr>
            <a:lvl5pPr marL="0" marR="0" lvl="4" indent="0" algn="r" rtl="0">
              <a:spcBef>
                <a:spcPts val="0"/>
              </a:spcBef>
              <a:buNone/>
              <a:defRPr sz="1200">
                <a:solidFill>
                  <a:srgbClr val="888888"/>
                </a:solidFill>
                <a:latin typeface="Open Sans"/>
                <a:ea typeface="Open Sans"/>
                <a:cs typeface="Open Sans"/>
                <a:sym typeface="Open Sans"/>
              </a:defRPr>
            </a:lvl5pPr>
            <a:lvl6pPr marL="0" marR="0" lvl="5" indent="0" algn="r" rtl="0">
              <a:spcBef>
                <a:spcPts val="0"/>
              </a:spcBef>
              <a:buNone/>
              <a:defRPr sz="1200">
                <a:solidFill>
                  <a:srgbClr val="888888"/>
                </a:solidFill>
                <a:latin typeface="Open Sans"/>
                <a:ea typeface="Open Sans"/>
                <a:cs typeface="Open Sans"/>
                <a:sym typeface="Open Sans"/>
              </a:defRPr>
            </a:lvl6pPr>
            <a:lvl7pPr marL="0" marR="0" lvl="6" indent="0" algn="r" rtl="0">
              <a:spcBef>
                <a:spcPts val="0"/>
              </a:spcBef>
              <a:buNone/>
              <a:defRPr sz="1200">
                <a:solidFill>
                  <a:srgbClr val="888888"/>
                </a:solidFill>
                <a:latin typeface="Open Sans"/>
                <a:ea typeface="Open Sans"/>
                <a:cs typeface="Open Sans"/>
                <a:sym typeface="Open Sans"/>
              </a:defRPr>
            </a:lvl7pPr>
            <a:lvl8pPr marL="0" marR="0" lvl="7" indent="0" algn="r" rtl="0">
              <a:spcBef>
                <a:spcPts val="0"/>
              </a:spcBef>
              <a:buNone/>
              <a:defRPr sz="1200">
                <a:solidFill>
                  <a:srgbClr val="888888"/>
                </a:solidFill>
                <a:latin typeface="Open Sans"/>
                <a:ea typeface="Open Sans"/>
                <a:cs typeface="Open Sans"/>
                <a:sym typeface="Open Sans"/>
              </a:defRPr>
            </a:lvl8pPr>
            <a:lvl9pPr marL="0" marR="0" lvl="8" indent="0" algn="r" rtl="0">
              <a:spcBef>
                <a:spcPts val="0"/>
              </a:spcBef>
              <a:buNone/>
              <a:defRPr sz="1200">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Open Sans"/>
                <a:ea typeface="Open Sans"/>
                <a:cs typeface="Open Sans"/>
                <a:sym typeface="Open Sans"/>
              </a:defRPr>
            </a:lvl1pPr>
            <a:lvl2pPr marL="0" marR="0" lvl="1" indent="0" algn="r" rtl="0">
              <a:spcBef>
                <a:spcPts val="0"/>
              </a:spcBef>
              <a:buNone/>
              <a:defRPr sz="1200">
                <a:solidFill>
                  <a:srgbClr val="888888"/>
                </a:solidFill>
                <a:latin typeface="Open Sans"/>
                <a:ea typeface="Open Sans"/>
                <a:cs typeface="Open Sans"/>
                <a:sym typeface="Open Sans"/>
              </a:defRPr>
            </a:lvl2pPr>
            <a:lvl3pPr marL="0" marR="0" lvl="2" indent="0" algn="r" rtl="0">
              <a:spcBef>
                <a:spcPts val="0"/>
              </a:spcBef>
              <a:buNone/>
              <a:defRPr sz="1200">
                <a:solidFill>
                  <a:srgbClr val="888888"/>
                </a:solidFill>
                <a:latin typeface="Open Sans"/>
                <a:ea typeface="Open Sans"/>
                <a:cs typeface="Open Sans"/>
                <a:sym typeface="Open Sans"/>
              </a:defRPr>
            </a:lvl3pPr>
            <a:lvl4pPr marL="0" marR="0" lvl="3" indent="0" algn="r" rtl="0">
              <a:spcBef>
                <a:spcPts val="0"/>
              </a:spcBef>
              <a:buNone/>
              <a:defRPr sz="1200">
                <a:solidFill>
                  <a:srgbClr val="888888"/>
                </a:solidFill>
                <a:latin typeface="Open Sans"/>
                <a:ea typeface="Open Sans"/>
                <a:cs typeface="Open Sans"/>
                <a:sym typeface="Open Sans"/>
              </a:defRPr>
            </a:lvl4pPr>
            <a:lvl5pPr marL="0" marR="0" lvl="4" indent="0" algn="r" rtl="0">
              <a:spcBef>
                <a:spcPts val="0"/>
              </a:spcBef>
              <a:buNone/>
              <a:defRPr sz="1200">
                <a:solidFill>
                  <a:srgbClr val="888888"/>
                </a:solidFill>
                <a:latin typeface="Open Sans"/>
                <a:ea typeface="Open Sans"/>
                <a:cs typeface="Open Sans"/>
                <a:sym typeface="Open Sans"/>
              </a:defRPr>
            </a:lvl5pPr>
            <a:lvl6pPr marL="0" marR="0" lvl="5" indent="0" algn="r" rtl="0">
              <a:spcBef>
                <a:spcPts val="0"/>
              </a:spcBef>
              <a:buNone/>
              <a:defRPr sz="1200">
                <a:solidFill>
                  <a:srgbClr val="888888"/>
                </a:solidFill>
                <a:latin typeface="Open Sans"/>
                <a:ea typeface="Open Sans"/>
                <a:cs typeface="Open Sans"/>
                <a:sym typeface="Open Sans"/>
              </a:defRPr>
            </a:lvl6pPr>
            <a:lvl7pPr marL="0" marR="0" lvl="6" indent="0" algn="r" rtl="0">
              <a:spcBef>
                <a:spcPts val="0"/>
              </a:spcBef>
              <a:buNone/>
              <a:defRPr sz="1200">
                <a:solidFill>
                  <a:srgbClr val="888888"/>
                </a:solidFill>
                <a:latin typeface="Open Sans"/>
                <a:ea typeface="Open Sans"/>
                <a:cs typeface="Open Sans"/>
                <a:sym typeface="Open Sans"/>
              </a:defRPr>
            </a:lvl7pPr>
            <a:lvl8pPr marL="0" marR="0" lvl="7" indent="0" algn="r" rtl="0">
              <a:spcBef>
                <a:spcPts val="0"/>
              </a:spcBef>
              <a:buNone/>
              <a:defRPr sz="1200">
                <a:solidFill>
                  <a:srgbClr val="888888"/>
                </a:solidFill>
                <a:latin typeface="Open Sans"/>
                <a:ea typeface="Open Sans"/>
                <a:cs typeface="Open Sans"/>
                <a:sym typeface="Open Sans"/>
              </a:defRPr>
            </a:lvl8pPr>
            <a:lvl9pPr marL="0" marR="0" lvl="8" indent="0" algn="r" rtl="0">
              <a:spcBef>
                <a:spcPts val="0"/>
              </a:spcBef>
              <a:buNone/>
              <a:defRPr sz="1200">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Open Sans"/>
                <a:ea typeface="Open Sans"/>
                <a:cs typeface="Open Sans"/>
                <a:sym typeface="Open Sans"/>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Open Sans"/>
                <a:ea typeface="Open Sans"/>
                <a:cs typeface="Open Sans"/>
                <a:sym typeface="Open Sans"/>
              </a:defRPr>
            </a:lvl1pPr>
            <a:lvl2pPr marL="0" marR="0" lvl="1" indent="0" algn="r" rtl="0">
              <a:spcBef>
                <a:spcPts val="0"/>
              </a:spcBef>
              <a:buNone/>
              <a:defRPr sz="1200">
                <a:solidFill>
                  <a:srgbClr val="888888"/>
                </a:solidFill>
                <a:latin typeface="Open Sans"/>
                <a:ea typeface="Open Sans"/>
                <a:cs typeface="Open Sans"/>
                <a:sym typeface="Open Sans"/>
              </a:defRPr>
            </a:lvl2pPr>
            <a:lvl3pPr marL="0" marR="0" lvl="2" indent="0" algn="r" rtl="0">
              <a:spcBef>
                <a:spcPts val="0"/>
              </a:spcBef>
              <a:buNone/>
              <a:defRPr sz="1200">
                <a:solidFill>
                  <a:srgbClr val="888888"/>
                </a:solidFill>
                <a:latin typeface="Open Sans"/>
                <a:ea typeface="Open Sans"/>
                <a:cs typeface="Open Sans"/>
                <a:sym typeface="Open Sans"/>
              </a:defRPr>
            </a:lvl3pPr>
            <a:lvl4pPr marL="0" marR="0" lvl="3" indent="0" algn="r" rtl="0">
              <a:spcBef>
                <a:spcPts val="0"/>
              </a:spcBef>
              <a:buNone/>
              <a:defRPr sz="1200">
                <a:solidFill>
                  <a:srgbClr val="888888"/>
                </a:solidFill>
                <a:latin typeface="Open Sans"/>
                <a:ea typeface="Open Sans"/>
                <a:cs typeface="Open Sans"/>
                <a:sym typeface="Open Sans"/>
              </a:defRPr>
            </a:lvl4pPr>
            <a:lvl5pPr marL="0" marR="0" lvl="4" indent="0" algn="r" rtl="0">
              <a:spcBef>
                <a:spcPts val="0"/>
              </a:spcBef>
              <a:buNone/>
              <a:defRPr sz="1200">
                <a:solidFill>
                  <a:srgbClr val="888888"/>
                </a:solidFill>
                <a:latin typeface="Open Sans"/>
                <a:ea typeface="Open Sans"/>
                <a:cs typeface="Open Sans"/>
                <a:sym typeface="Open Sans"/>
              </a:defRPr>
            </a:lvl5pPr>
            <a:lvl6pPr marL="0" marR="0" lvl="5" indent="0" algn="r" rtl="0">
              <a:spcBef>
                <a:spcPts val="0"/>
              </a:spcBef>
              <a:buNone/>
              <a:defRPr sz="1200">
                <a:solidFill>
                  <a:srgbClr val="888888"/>
                </a:solidFill>
                <a:latin typeface="Open Sans"/>
                <a:ea typeface="Open Sans"/>
                <a:cs typeface="Open Sans"/>
                <a:sym typeface="Open Sans"/>
              </a:defRPr>
            </a:lvl6pPr>
            <a:lvl7pPr marL="0" marR="0" lvl="6" indent="0" algn="r" rtl="0">
              <a:spcBef>
                <a:spcPts val="0"/>
              </a:spcBef>
              <a:buNone/>
              <a:defRPr sz="1200">
                <a:solidFill>
                  <a:srgbClr val="888888"/>
                </a:solidFill>
                <a:latin typeface="Open Sans"/>
                <a:ea typeface="Open Sans"/>
                <a:cs typeface="Open Sans"/>
                <a:sym typeface="Open Sans"/>
              </a:defRPr>
            </a:lvl7pPr>
            <a:lvl8pPr marL="0" marR="0" lvl="7" indent="0" algn="r" rtl="0">
              <a:spcBef>
                <a:spcPts val="0"/>
              </a:spcBef>
              <a:buNone/>
              <a:defRPr sz="1200">
                <a:solidFill>
                  <a:srgbClr val="888888"/>
                </a:solidFill>
                <a:latin typeface="Open Sans"/>
                <a:ea typeface="Open Sans"/>
                <a:cs typeface="Open Sans"/>
                <a:sym typeface="Open Sans"/>
              </a:defRPr>
            </a:lvl8pPr>
            <a:lvl9pPr marL="0" marR="0" lvl="8" indent="0" algn="r" rtl="0">
              <a:spcBef>
                <a:spcPts val="0"/>
              </a:spcBef>
              <a:buNone/>
              <a:defRPr sz="1200">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Open Sans"/>
                <a:ea typeface="Open Sans"/>
                <a:cs typeface="Open Sans"/>
                <a:sym typeface="Open Sans"/>
              </a:defRPr>
            </a:lvl1pPr>
            <a:lvl2pPr marL="0" marR="0" lvl="1" indent="0" algn="r" rtl="0">
              <a:spcBef>
                <a:spcPts val="0"/>
              </a:spcBef>
              <a:buNone/>
              <a:defRPr sz="1200">
                <a:solidFill>
                  <a:srgbClr val="888888"/>
                </a:solidFill>
                <a:latin typeface="Open Sans"/>
                <a:ea typeface="Open Sans"/>
                <a:cs typeface="Open Sans"/>
                <a:sym typeface="Open Sans"/>
              </a:defRPr>
            </a:lvl2pPr>
            <a:lvl3pPr marL="0" marR="0" lvl="2" indent="0" algn="r" rtl="0">
              <a:spcBef>
                <a:spcPts val="0"/>
              </a:spcBef>
              <a:buNone/>
              <a:defRPr sz="1200">
                <a:solidFill>
                  <a:srgbClr val="888888"/>
                </a:solidFill>
                <a:latin typeface="Open Sans"/>
                <a:ea typeface="Open Sans"/>
                <a:cs typeface="Open Sans"/>
                <a:sym typeface="Open Sans"/>
              </a:defRPr>
            </a:lvl3pPr>
            <a:lvl4pPr marL="0" marR="0" lvl="3" indent="0" algn="r" rtl="0">
              <a:spcBef>
                <a:spcPts val="0"/>
              </a:spcBef>
              <a:buNone/>
              <a:defRPr sz="1200">
                <a:solidFill>
                  <a:srgbClr val="888888"/>
                </a:solidFill>
                <a:latin typeface="Open Sans"/>
                <a:ea typeface="Open Sans"/>
                <a:cs typeface="Open Sans"/>
                <a:sym typeface="Open Sans"/>
              </a:defRPr>
            </a:lvl4pPr>
            <a:lvl5pPr marL="0" marR="0" lvl="4" indent="0" algn="r" rtl="0">
              <a:spcBef>
                <a:spcPts val="0"/>
              </a:spcBef>
              <a:buNone/>
              <a:defRPr sz="1200">
                <a:solidFill>
                  <a:srgbClr val="888888"/>
                </a:solidFill>
                <a:latin typeface="Open Sans"/>
                <a:ea typeface="Open Sans"/>
                <a:cs typeface="Open Sans"/>
                <a:sym typeface="Open Sans"/>
              </a:defRPr>
            </a:lvl5pPr>
            <a:lvl6pPr marL="0" marR="0" lvl="5" indent="0" algn="r" rtl="0">
              <a:spcBef>
                <a:spcPts val="0"/>
              </a:spcBef>
              <a:buNone/>
              <a:defRPr sz="1200">
                <a:solidFill>
                  <a:srgbClr val="888888"/>
                </a:solidFill>
                <a:latin typeface="Open Sans"/>
                <a:ea typeface="Open Sans"/>
                <a:cs typeface="Open Sans"/>
                <a:sym typeface="Open Sans"/>
              </a:defRPr>
            </a:lvl6pPr>
            <a:lvl7pPr marL="0" marR="0" lvl="6" indent="0" algn="r" rtl="0">
              <a:spcBef>
                <a:spcPts val="0"/>
              </a:spcBef>
              <a:buNone/>
              <a:defRPr sz="1200">
                <a:solidFill>
                  <a:srgbClr val="888888"/>
                </a:solidFill>
                <a:latin typeface="Open Sans"/>
                <a:ea typeface="Open Sans"/>
                <a:cs typeface="Open Sans"/>
                <a:sym typeface="Open Sans"/>
              </a:defRPr>
            </a:lvl7pPr>
            <a:lvl8pPr marL="0" marR="0" lvl="7" indent="0" algn="r" rtl="0">
              <a:spcBef>
                <a:spcPts val="0"/>
              </a:spcBef>
              <a:buNone/>
              <a:defRPr sz="1200">
                <a:solidFill>
                  <a:srgbClr val="888888"/>
                </a:solidFill>
                <a:latin typeface="Open Sans"/>
                <a:ea typeface="Open Sans"/>
                <a:cs typeface="Open Sans"/>
                <a:sym typeface="Open Sans"/>
              </a:defRPr>
            </a:lvl8pPr>
            <a:lvl9pPr marL="0" marR="0" lvl="8" indent="0" algn="r" rtl="0">
              <a:spcBef>
                <a:spcPts val="0"/>
              </a:spcBef>
              <a:buNone/>
              <a:defRPr sz="1200">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Open Sans"/>
                <a:ea typeface="Open Sans"/>
                <a:cs typeface="Open Sans"/>
                <a:sym typeface="Open Sans"/>
              </a:defRPr>
            </a:lvl1pPr>
            <a:lvl2pPr marL="0" marR="0" lvl="1" indent="0" algn="r" rtl="0">
              <a:spcBef>
                <a:spcPts val="0"/>
              </a:spcBef>
              <a:buNone/>
              <a:defRPr sz="1200">
                <a:solidFill>
                  <a:srgbClr val="888888"/>
                </a:solidFill>
                <a:latin typeface="Open Sans"/>
                <a:ea typeface="Open Sans"/>
                <a:cs typeface="Open Sans"/>
                <a:sym typeface="Open Sans"/>
              </a:defRPr>
            </a:lvl2pPr>
            <a:lvl3pPr marL="0" marR="0" lvl="2" indent="0" algn="r" rtl="0">
              <a:spcBef>
                <a:spcPts val="0"/>
              </a:spcBef>
              <a:buNone/>
              <a:defRPr sz="1200">
                <a:solidFill>
                  <a:srgbClr val="888888"/>
                </a:solidFill>
                <a:latin typeface="Open Sans"/>
                <a:ea typeface="Open Sans"/>
                <a:cs typeface="Open Sans"/>
                <a:sym typeface="Open Sans"/>
              </a:defRPr>
            </a:lvl3pPr>
            <a:lvl4pPr marL="0" marR="0" lvl="3" indent="0" algn="r" rtl="0">
              <a:spcBef>
                <a:spcPts val="0"/>
              </a:spcBef>
              <a:buNone/>
              <a:defRPr sz="1200">
                <a:solidFill>
                  <a:srgbClr val="888888"/>
                </a:solidFill>
                <a:latin typeface="Open Sans"/>
                <a:ea typeface="Open Sans"/>
                <a:cs typeface="Open Sans"/>
                <a:sym typeface="Open Sans"/>
              </a:defRPr>
            </a:lvl4pPr>
            <a:lvl5pPr marL="0" marR="0" lvl="4" indent="0" algn="r" rtl="0">
              <a:spcBef>
                <a:spcPts val="0"/>
              </a:spcBef>
              <a:buNone/>
              <a:defRPr sz="1200">
                <a:solidFill>
                  <a:srgbClr val="888888"/>
                </a:solidFill>
                <a:latin typeface="Open Sans"/>
                <a:ea typeface="Open Sans"/>
                <a:cs typeface="Open Sans"/>
                <a:sym typeface="Open Sans"/>
              </a:defRPr>
            </a:lvl5pPr>
            <a:lvl6pPr marL="0" marR="0" lvl="5" indent="0" algn="r" rtl="0">
              <a:spcBef>
                <a:spcPts val="0"/>
              </a:spcBef>
              <a:buNone/>
              <a:defRPr sz="1200">
                <a:solidFill>
                  <a:srgbClr val="888888"/>
                </a:solidFill>
                <a:latin typeface="Open Sans"/>
                <a:ea typeface="Open Sans"/>
                <a:cs typeface="Open Sans"/>
                <a:sym typeface="Open Sans"/>
              </a:defRPr>
            </a:lvl6pPr>
            <a:lvl7pPr marL="0" marR="0" lvl="6" indent="0" algn="r" rtl="0">
              <a:spcBef>
                <a:spcPts val="0"/>
              </a:spcBef>
              <a:buNone/>
              <a:defRPr sz="1200">
                <a:solidFill>
                  <a:srgbClr val="888888"/>
                </a:solidFill>
                <a:latin typeface="Open Sans"/>
                <a:ea typeface="Open Sans"/>
                <a:cs typeface="Open Sans"/>
                <a:sym typeface="Open Sans"/>
              </a:defRPr>
            </a:lvl7pPr>
            <a:lvl8pPr marL="0" marR="0" lvl="7" indent="0" algn="r" rtl="0">
              <a:spcBef>
                <a:spcPts val="0"/>
              </a:spcBef>
              <a:buNone/>
              <a:defRPr sz="1200">
                <a:solidFill>
                  <a:srgbClr val="888888"/>
                </a:solidFill>
                <a:latin typeface="Open Sans"/>
                <a:ea typeface="Open Sans"/>
                <a:cs typeface="Open Sans"/>
                <a:sym typeface="Open Sans"/>
              </a:defRPr>
            </a:lvl8pPr>
            <a:lvl9pPr marL="0" marR="0" lvl="8" indent="0" algn="r" rtl="0">
              <a:spcBef>
                <a:spcPts val="0"/>
              </a:spcBef>
              <a:buNone/>
              <a:defRPr sz="1200">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Roboto"/>
              <a:buNone/>
              <a:defRPr sz="32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Open Sans"/>
                <a:ea typeface="Open Sans"/>
                <a:cs typeface="Open Sans"/>
                <a:sym typeface="Open Sans"/>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Open Sans"/>
                <a:ea typeface="Open Sans"/>
                <a:cs typeface="Open Sans"/>
                <a:sym typeface="Open Sans"/>
              </a:defRPr>
            </a:lvl1pPr>
            <a:lvl2pPr marL="0" marR="0" lvl="1" indent="0" algn="r" rtl="0">
              <a:spcBef>
                <a:spcPts val="0"/>
              </a:spcBef>
              <a:buNone/>
              <a:defRPr sz="1200">
                <a:solidFill>
                  <a:srgbClr val="888888"/>
                </a:solidFill>
                <a:latin typeface="Open Sans"/>
                <a:ea typeface="Open Sans"/>
                <a:cs typeface="Open Sans"/>
                <a:sym typeface="Open Sans"/>
              </a:defRPr>
            </a:lvl2pPr>
            <a:lvl3pPr marL="0" marR="0" lvl="2" indent="0" algn="r" rtl="0">
              <a:spcBef>
                <a:spcPts val="0"/>
              </a:spcBef>
              <a:buNone/>
              <a:defRPr sz="1200">
                <a:solidFill>
                  <a:srgbClr val="888888"/>
                </a:solidFill>
                <a:latin typeface="Open Sans"/>
                <a:ea typeface="Open Sans"/>
                <a:cs typeface="Open Sans"/>
                <a:sym typeface="Open Sans"/>
              </a:defRPr>
            </a:lvl3pPr>
            <a:lvl4pPr marL="0" marR="0" lvl="3" indent="0" algn="r" rtl="0">
              <a:spcBef>
                <a:spcPts val="0"/>
              </a:spcBef>
              <a:buNone/>
              <a:defRPr sz="1200">
                <a:solidFill>
                  <a:srgbClr val="888888"/>
                </a:solidFill>
                <a:latin typeface="Open Sans"/>
                <a:ea typeface="Open Sans"/>
                <a:cs typeface="Open Sans"/>
                <a:sym typeface="Open Sans"/>
              </a:defRPr>
            </a:lvl4pPr>
            <a:lvl5pPr marL="0" marR="0" lvl="4" indent="0" algn="r" rtl="0">
              <a:spcBef>
                <a:spcPts val="0"/>
              </a:spcBef>
              <a:buNone/>
              <a:defRPr sz="1200">
                <a:solidFill>
                  <a:srgbClr val="888888"/>
                </a:solidFill>
                <a:latin typeface="Open Sans"/>
                <a:ea typeface="Open Sans"/>
                <a:cs typeface="Open Sans"/>
                <a:sym typeface="Open Sans"/>
              </a:defRPr>
            </a:lvl5pPr>
            <a:lvl6pPr marL="0" marR="0" lvl="5" indent="0" algn="r" rtl="0">
              <a:spcBef>
                <a:spcPts val="0"/>
              </a:spcBef>
              <a:buNone/>
              <a:defRPr sz="1200">
                <a:solidFill>
                  <a:srgbClr val="888888"/>
                </a:solidFill>
                <a:latin typeface="Open Sans"/>
                <a:ea typeface="Open Sans"/>
                <a:cs typeface="Open Sans"/>
                <a:sym typeface="Open Sans"/>
              </a:defRPr>
            </a:lvl6pPr>
            <a:lvl7pPr marL="0" marR="0" lvl="6" indent="0" algn="r" rtl="0">
              <a:spcBef>
                <a:spcPts val="0"/>
              </a:spcBef>
              <a:buNone/>
              <a:defRPr sz="1200">
                <a:solidFill>
                  <a:srgbClr val="888888"/>
                </a:solidFill>
                <a:latin typeface="Open Sans"/>
                <a:ea typeface="Open Sans"/>
                <a:cs typeface="Open Sans"/>
                <a:sym typeface="Open Sans"/>
              </a:defRPr>
            </a:lvl7pPr>
            <a:lvl8pPr marL="0" marR="0" lvl="7" indent="0" algn="r" rtl="0">
              <a:spcBef>
                <a:spcPts val="0"/>
              </a:spcBef>
              <a:buNone/>
              <a:defRPr sz="1200">
                <a:solidFill>
                  <a:srgbClr val="888888"/>
                </a:solidFill>
                <a:latin typeface="Open Sans"/>
                <a:ea typeface="Open Sans"/>
                <a:cs typeface="Open Sans"/>
                <a:sym typeface="Open Sans"/>
              </a:defRPr>
            </a:lvl8pPr>
            <a:lvl9pPr marL="0" marR="0" lvl="8" indent="0" algn="r" rtl="0">
              <a:spcBef>
                <a:spcPts val="0"/>
              </a:spcBef>
              <a:buNone/>
              <a:defRPr sz="1200">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Roboto"/>
              <a:buNone/>
              <a:defRPr sz="32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Open Sans"/>
                <a:ea typeface="Open Sans"/>
                <a:cs typeface="Open Sans"/>
                <a:sym typeface="Open Sans"/>
              </a:defRPr>
            </a:lvl1pPr>
            <a:lvl2pPr marL="0" marR="0" lvl="1" indent="0" algn="r" rtl="0">
              <a:spcBef>
                <a:spcPts val="0"/>
              </a:spcBef>
              <a:buNone/>
              <a:defRPr sz="1200">
                <a:solidFill>
                  <a:srgbClr val="888888"/>
                </a:solidFill>
                <a:latin typeface="Open Sans"/>
                <a:ea typeface="Open Sans"/>
                <a:cs typeface="Open Sans"/>
                <a:sym typeface="Open Sans"/>
              </a:defRPr>
            </a:lvl2pPr>
            <a:lvl3pPr marL="0" marR="0" lvl="2" indent="0" algn="r" rtl="0">
              <a:spcBef>
                <a:spcPts val="0"/>
              </a:spcBef>
              <a:buNone/>
              <a:defRPr sz="1200">
                <a:solidFill>
                  <a:srgbClr val="888888"/>
                </a:solidFill>
                <a:latin typeface="Open Sans"/>
                <a:ea typeface="Open Sans"/>
                <a:cs typeface="Open Sans"/>
                <a:sym typeface="Open Sans"/>
              </a:defRPr>
            </a:lvl3pPr>
            <a:lvl4pPr marL="0" marR="0" lvl="3" indent="0" algn="r" rtl="0">
              <a:spcBef>
                <a:spcPts val="0"/>
              </a:spcBef>
              <a:buNone/>
              <a:defRPr sz="1200">
                <a:solidFill>
                  <a:srgbClr val="888888"/>
                </a:solidFill>
                <a:latin typeface="Open Sans"/>
                <a:ea typeface="Open Sans"/>
                <a:cs typeface="Open Sans"/>
                <a:sym typeface="Open Sans"/>
              </a:defRPr>
            </a:lvl4pPr>
            <a:lvl5pPr marL="0" marR="0" lvl="4" indent="0" algn="r" rtl="0">
              <a:spcBef>
                <a:spcPts val="0"/>
              </a:spcBef>
              <a:buNone/>
              <a:defRPr sz="1200">
                <a:solidFill>
                  <a:srgbClr val="888888"/>
                </a:solidFill>
                <a:latin typeface="Open Sans"/>
                <a:ea typeface="Open Sans"/>
                <a:cs typeface="Open Sans"/>
                <a:sym typeface="Open Sans"/>
              </a:defRPr>
            </a:lvl5pPr>
            <a:lvl6pPr marL="0" marR="0" lvl="5" indent="0" algn="r" rtl="0">
              <a:spcBef>
                <a:spcPts val="0"/>
              </a:spcBef>
              <a:buNone/>
              <a:defRPr sz="1200">
                <a:solidFill>
                  <a:srgbClr val="888888"/>
                </a:solidFill>
                <a:latin typeface="Open Sans"/>
                <a:ea typeface="Open Sans"/>
                <a:cs typeface="Open Sans"/>
                <a:sym typeface="Open Sans"/>
              </a:defRPr>
            </a:lvl6pPr>
            <a:lvl7pPr marL="0" marR="0" lvl="6" indent="0" algn="r" rtl="0">
              <a:spcBef>
                <a:spcPts val="0"/>
              </a:spcBef>
              <a:buNone/>
              <a:defRPr sz="1200">
                <a:solidFill>
                  <a:srgbClr val="888888"/>
                </a:solidFill>
                <a:latin typeface="Open Sans"/>
                <a:ea typeface="Open Sans"/>
                <a:cs typeface="Open Sans"/>
                <a:sym typeface="Open Sans"/>
              </a:defRPr>
            </a:lvl7pPr>
            <a:lvl8pPr marL="0" marR="0" lvl="7" indent="0" algn="r" rtl="0">
              <a:spcBef>
                <a:spcPts val="0"/>
              </a:spcBef>
              <a:buNone/>
              <a:defRPr sz="1200">
                <a:solidFill>
                  <a:srgbClr val="888888"/>
                </a:solidFill>
                <a:latin typeface="Open Sans"/>
                <a:ea typeface="Open Sans"/>
                <a:cs typeface="Open Sans"/>
                <a:sym typeface="Open Sans"/>
              </a:defRPr>
            </a:lvl8pPr>
            <a:lvl9pPr marL="0" marR="0" lvl="8" indent="0" algn="r" rtl="0">
              <a:spcBef>
                <a:spcPts val="0"/>
              </a:spcBef>
              <a:buNone/>
              <a:defRPr sz="1200">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linkedin.com/in/juhi-choubey/" TargetMode="External"/><Relationship Id="rId5" Type="http://schemas.openxmlformats.org/officeDocument/2006/relationships/hyperlink" Target="https://www.linkedin.com/in/rahul-choubisa-441a8841/"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jp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4552905" y="0"/>
            <a:ext cx="7638963" cy="966655"/>
            <a:chOff x="4067174" y="0"/>
            <a:chExt cx="8124827" cy="1028138"/>
          </a:xfrm>
        </p:grpSpPr>
        <p:sp>
          <p:nvSpPr>
            <p:cNvPr id="89" name="Google Shape;89;p13"/>
            <p:cNvSpPr/>
            <p:nvPr/>
          </p:nvSpPr>
          <p:spPr>
            <a:xfrm>
              <a:off x="4067174" y="0"/>
              <a:ext cx="8117196" cy="723900"/>
            </a:xfrm>
            <a:custGeom>
              <a:avLst/>
              <a:gdLst/>
              <a:ahLst/>
              <a:cxnLst/>
              <a:rect l="l" t="t" r="r" b="b"/>
              <a:pathLst>
                <a:path w="8137540" h="723900" extrusionOk="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 name="Google Shape;90;p13"/>
            <p:cNvSpPr/>
            <p:nvPr/>
          </p:nvSpPr>
          <p:spPr>
            <a:xfrm>
              <a:off x="4076700" y="434974"/>
              <a:ext cx="8115301" cy="593164"/>
            </a:xfrm>
            <a:custGeom>
              <a:avLst/>
              <a:gdLst/>
              <a:ahLst/>
              <a:cxnLst/>
              <a:rect l="l" t="t" r="r" b="b"/>
              <a:pathLst>
                <a:path w="8115301" h="675970" extrusionOk="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1" name="Google Shape;91;p13"/>
          <p:cNvGrpSpPr/>
          <p:nvPr/>
        </p:nvGrpSpPr>
        <p:grpSpPr>
          <a:xfrm rot="10800000">
            <a:off x="-2841" y="5848952"/>
            <a:ext cx="9756431" cy="1009706"/>
            <a:chOff x="4067174" y="19038"/>
            <a:chExt cx="9260969" cy="1009101"/>
          </a:xfrm>
        </p:grpSpPr>
        <p:sp>
          <p:nvSpPr>
            <p:cNvPr id="92" name="Google Shape;92;p13"/>
            <p:cNvSpPr/>
            <p:nvPr/>
          </p:nvSpPr>
          <p:spPr>
            <a:xfrm>
              <a:off x="4067174" y="19038"/>
              <a:ext cx="9256452" cy="723900"/>
            </a:xfrm>
            <a:custGeom>
              <a:avLst/>
              <a:gdLst/>
              <a:ahLst/>
              <a:cxnLst/>
              <a:rect l="l" t="t" r="r" b="b"/>
              <a:pathLst>
                <a:path w="8137540" h="723900" extrusionOk="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 name="Google Shape;93;p13"/>
            <p:cNvSpPr/>
            <p:nvPr/>
          </p:nvSpPr>
          <p:spPr>
            <a:xfrm>
              <a:off x="4076700" y="434975"/>
              <a:ext cx="9251443" cy="593164"/>
            </a:xfrm>
            <a:custGeom>
              <a:avLst/>
              <a:gdLst/>
              <a:ahLst/>
              <a:cxnLst/>
              <a:rect l="l" t="t" r="r" b="b"/>
              <a:pathLst>
                <a:path w="8115301" h="675970" extrusionOk="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4" name="Google Shape;94;p13"/>
          <p:cNvSpPr txBox="1"/>
          <p:nvPr/>
        </p:nvSpPr>
        <p:spPr>
          <a:xfrm>
            <a:off x="609589" y="3339479"/>
            <a:ext cx="109728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dirty="0">
                <a:solidFill>
                  <a:schemeClr val="bg1"/>
                </a:solidFill>
                <a:latin typeface="Roboto"/>
                <a:ea typeface="Roboto"/>
                <a:cs typeface="Roboto"/>
                <a:sym typeface="Roboto"/>
              </a:rPr>
              <a:t>Travelers | NESS 2022 Hackathon Competition</a:t>
            </a:r>
          </a:p>
          <a:p>
            <a:pPr algn="ctr"/>
            <a:r>
              <a:rPr lang="en-US" sz="3500" dirty="0">
                <a:solidFill>
                  <a:schemeClr val="bg1"/>
                </a:solidFill>
                <a:latin typeface="Roboto"/>
                <a:ea typeface="Roboto"/>
                <a:sym typeface="Roboto"/>
              </a:rPr>
              <a:t>Theme 1: Customer Retention</a:t>
            </a:r>
          </a:p>
        </p:txBody>
      </p:sp>
      <p:grpSp>
        <p:nvGrpSpPr>
          <p:cNvPr id="96" name="Google Shape;96;p13"/>
          <p:cNvGrpSpPr/>
          <p:nvPr/>
        </p:nvGrpSpPr>
        <p:grpSpPr>
          <a:xfrm>
            <a:off x="5259851" y="1361134"/>
            <a:ext cx="1672298" cy="1678271"/>
            <a:chOff x="2720975" y="1514475"/>
            <a:chExt cx="889000" cy="892175"/>
          </a:xfrm>
        </p:grpSpPr>
        <p:sp>
          <p:nvSpPr>
            <p:cNvPr id="97" name="Google Shape;97;p13"/>
            <p:cNvSpPr/>
            <p:nvPr/>
          </p:nvSpPr>
          <p:spPr>
            <a:xfrm>
              <a:off x="2720975" y="1514475"/>
              <a:ext cx="889000" cy="892175"/>
            </a:xfrm>
            <a:custGeom>
              <a:avLst/>
              <a:gdLst/>
              <a:ahLst/>
              <a:cxnLst/>
              <a:rect l="l" t="t" r="r" b="b"/>
              <a:pathLst>
                <a:path w="234" h="235" extrusionOk="0">
                  <a:moveTo>
                    <a:pt x="117" y="235"/>
                  </a:moveTo>
                  <a:cubicBezTo>
                    <a:pt x="52" y="235"/>
                    <a:pt x="0" y="183"/>
                    <a:pt x="0" y="118"/>
                  </a:cubicBezTo>
                  <a:cubicBezTo>
                    <a:pt x="0" y="53"/>
                    <a:pt x="52" y="0"/>
                    <a:pt x="117" y="0"/>
                  </a:cubicBezTo>
                  <a:cubicBezTo>
                    <a:pt x="182" y="0"/>
                    <a:pt x="234" y="53"/>
                    <a:pt x="234" y="118"/>
                  </a:cubicBezTo>
                  <a:cubicBezTo>
                    <a:pt x="234" y="183"/>
                    <a:pt x="182" y="235"/>
                    <a:pt x="117" y="235"/>
                  </a:cubicBezTo>
                  <a:moveTo>
                    <a:pt x="117" y="21"/>
                  </a:moveTo>
                  <a:cubicBezTo>
                    <a:pt x="63" y="21"/>
                    <a:pt x="20" y="64"/>
                    <a:pt x="20" y="118"/>
                  </a:cubicBezTo>
                  <a:cubicBezTo>
                    <a:pt x="20" y="171"/>
                    <a:pt x="63" y="215"/>
                    <a:pt x="117" y="215"/>
                  </a:cubicBezTo>
                  <a:cubicBezTo>
                    <a:pt x="170" y="215"/>
                    <a:pt x="214" y="171"/>
                    <a:pt x="214" y="118"/>
                  </a:cubicBezTo>
                  <a:cubicBezTo>
                    <a:pt x="214" y="64"/>
                    <a:pt x="170" y="21"/>
                    <a:pt x="117" y="21"/>
                  </a:cubicBezTo>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8" name="Google Shape;98;p13"/>
            <p:cNvSpPr/>
            <p:nvPr/>
          </p:nvSpPr>
          <p:spPr>
            <a:xfrm>
              <a:off x="3086100" y="2008188"/>
              <a:ext cx="0" cy="4763"/>
            </a:xfrm>
            <a:custGeom>
              <a:avLst/>
              <a:gdLst/>
              <a:ahLst/>
              <a:cxnLst/>
              <a:rect l="l" t="t" r="r" b="b"/>
              <a:pathLst>
                <a:path w="120000" h="1" extrusionOk="0">
                  <a:moveTo>
                    <a:pt x="0" y="0"/>
                  </a:moveTo>
                  <a:cubicBezTo>
                    <a:pt x="0" y="0"/>
                    <a:pt x="0" y="0"/>
                    <a:pt x="0" y="1"/>
                  </a:cubicBezTo>
                  <a:cubicBezTo>
                    <a:pt x="0" y="1"/>
                    <a:pt x="0" y="1"/>
                    <a:pt x="0" y="1"/>
                  </a:cubicBezTo>
                  <a:lnTo>
                    <a:pt x="0" y="0"/>
                  </a:lnTo>
                  <a:close/>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9" name="Google Shape;99;p13"/>
            <p:cNvSpPr/>
            <p:nvPr/>
          </p:nvSpPr>
          <p:spPr>
            <a:xfrm>
              <a:off x="3244850" y="1917700"/>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0" name="Google Shape;100;p13"/>
            <p:cNvSpPr/>
            <p:nvPr/>
          </p:nvSpPr>
          <p:spPr>
            <a:xfrm>
              <a:off x="2906713" y="1830388"/>
              <a:ext cx="517525" cy="265113"/>
            </a:xfrm>
            <a:custGeom>
              <a:avLst/>
              <a:gdLst/>
              <a:ahLst/>
              <a:cxnLst/>
              <a:rect l="l" t="t" r="r" b="b"/>
              <a:pathLst>
                <a:path w="136" h="70" extrusionOk="0">
                  <a:moveTo>
                    <a:pt x="136" y="24"/>
                  </a:moveTo>
                  <a:cubicBezTo>
                    <a:pt x="136" y="24"/>
                    <a:pt x="136" y="23"/>
                    <a:pt x="136" y="23"/>
                  </a:cubicBezTo>
                  <a:cubicBezTo>
                    <a:pt x="136" y="10"/>
                    <a:pt x="125" y="0"/>
                    <a:pt x="112" y="0"/>
                  </a:cubicBezTo>
                  <a:cubicBezTo>
                    <a:pt x="100" y="0"/>
                    <a:pt x="89" y="10"/>
                    <a:pt x="89" y="23"/>
                  </a:cubicBezTo>
                  <a:cubicBezTo>
                    <a:pt x="89" y="24"/>
                    <a:pt x="89" y="24"/>
                    <a:pt x="89" y="24"/>
                  </a:cubicBezTo>
                  <a:cubicBezTo>
                    <a:pt x="89" y="25"/>
                    <a:pt x="89" y="25"/>
                    <a:pt x="89" y="25"/>
                  </a:cubicBezTo>
                  <a:cubicBezTo>
                    <a:pt x="89" y="26"/>
                    <a:pt x="89" y="26"/>
                    <a:pt x="89" y="26"/>
                  </a:cubicBezTo>
                  <a:cubicBezTo>
                    <a:pt x="89" y="26"/>
                    <a:pt x="89" y="26"/>
                    <a:pt x="89" y="26"/>
                  </a:cubicBezTo>
                  <a:cubicBezTo>
                    <a:pt x="89" y="44"/>
                    <a:pt x="89" y="44"/>
                    <a:pt x="89" y="44"/>
                  </a:cubicBezTo>
                  <a:cubicBezTo>
                    <a:pt x="89" y="46"/>
                    <a:pt x="89" y="46"/>
                    <a:pt x="89" y="46"/>
                  </a:cubicBezTo>
                  <a:cubicBezTo>
                    <a:pt x="89" y="49"/>
                    <a:pt x="86" y="52"/>
                    <a:pt x="83" y="52"/>
                  </a:cubicBezTo>
                  <a:cubicBezTo>
                    <a:pt x="81" y="52"/>
                    <a:pt x="79" y="51"/>
                    <a:pt x="78" y="49"/>
                  </a:cubicBezTo>
                  <a:cubicBezTo>
                    <a:pt x="77" y="48"/>
                    <a:pt x="77" y="47"/>
                    <a:pt x="77" y="46"/>
                  </a:cubicBezTo>
                  <a:cubicBezTo>
                    <a:pt x="77" y="44"/>
                    <a:pt x="77" y="44"/>
                    <a:pt x="77" y="44"/>
                  </a:cubicBezTo>
                  <a:cubicBezTo>
                    <a:pt x="77" y="26"/>
                    <a:pt x="77" y="26"/>
                    <a:pt x="77" y="26"/>
                  </a:cubicBezTo>
                  <a:cubicBezTo>
                    <a:pt x="77" y="26"/>
                    <a:pt x="77" y="26"/>
                    <a:pt x="77" y="26"/>
                  </a:cubicBezTo>
                  <a:cubicBezTo>
                    <a:pt x="77" y="25"/>
                    <a:pt x="77" y="25"/>
                    <a:pt x="77" y="25"/>
                  </a:cubicBezTo>
                  <a:cubicBezTo>
                    <a:pt x="77" y="24"/>
                    <a:pt x="77" y="24"/>
                    <a:pt x="77" y="24"/>
                  </a:cubicBezTo>
                  <a:cubicBezTo>
                    <a:pt x="77" y="24"/>
                    <a:pt x="77" y="23"/>
                    <a:pt x="77" y="23"/>
                  </a:cubicBezTo>
                  <a:cubicBezTo>
                    <a:pt x="77" y="10"/>
                    <a:pt x="66" y="0"/>
                    <a:pt x="53" y="0"/>
                  </a:cubicBezTo>
                  <a:cubicBezTo>
                    <a:pt x="40" y="0"/>
                    <a:pt x="29" y="10"/>
                    <a:pt x="29" y="23"/>
                  </a:cubicBezTo>
                  <a:cubicBezTo>
                    <a:pt x="29" y="24"/>
                    <a:pt x="29" y="24"/>
                    <a:pt x="29" y="24"/>
                  </a:cubicBezTo>
                  <a:cubicBezTo>
                    <a:pt x="29" y="24"/>
                    <a:pt x="29" y="24"/>
                    <a:pt x="29" y="24"/>
                  </a:cubicBezTo>
                  <a:cubicBezTo>
                    <a:pt x="29" y="25"/>
                    <a:pt x="29" y="25"/>
                    <a:pt x="29" y="25"/>
                  </a:cubicBezTo>
                  <a:cubicBezTo>
                    <a:pt x="29" y="25"/>
                    <a:pt x="29" y="25"/>
                    <a:pt x="29" y="25"/>
                  </a:cubicBezTo>
                  <a:cubicBezTo>
                    <a:pt x="29" y="25"/>
                    <a:pt x="29" y="25"/>
                    <a:pt x="29" y="26"/>
                  </a:cubicBezTo>
                  <a:cubicBezTo>
                    <a:pt x="29" y="26"/>
                    <a:pt x="29" y="26"/>
                    <a:pt x="29" y="26"/>
                  </a:cubicBezTo>
                  <a:cubicBezTo>
                    <a:pt x="29" y="44"/>
                    <a:pt x="29" y="44"/>
                    <a:pt x="29" y="44"/>
                  </a:cubicBezTo>
                  <a:cubicBezTo>
                    <a:pt x="29" y="46"/>
                    <a:pt x="29" y="46"/>
                    <a:pt x="29" y="46"/>
                  </a:cubicBezTo>
                  <a:cubicBezTo>
                    <a:pt x="29" y="49"/>
                    <a:pt x="26" y="52"/>
                    <a:pt x="23" y="52"/>
                  </a:cubicBezTo>
                  <a:cubicBezTo>
                    <a:pt x="21" y="52"/>
                    <a:pt x="19" y="51"/>
                    <a:pt x="18" y="49"/>
                  </a:cubicBezTo>
                  <a:cubicBezTo>
                    <a:pt x="18" y="48"/>
                    <a:pt x="17" y="47"/>
                    <a:pt x="17" y="46"/>
                  </a:cubicBezTo>
                  <a:cubicBezTo>
                    <a:pt x="17" y="25"/>
                    <a:pt x="17" y="25"/>
                    <a:pt x="17" y="25"/>
                  </a:cubicBezTo>
                  <a:cubicBezTo>
                    <a:pt x="17" y="18"/>
                    <a:pt x="17" y="18"/>
                    <a:pt x="17" y="18"/>
                  </a:cubicBezTo>
                  <a:cubicBezTo>
                    <a:pt x="17" y="16"/>
                    <a:pt x="17" y="15"/>
                    <a:pt x="16" y="13"/>
                  </a:cubicBezTo>
                  <a:cubicBezTo>
                    <a:pt x="14" y="10"/>
                    <a:pt x="12" y="9"/>
                    <a:pt x="9" y="9"/>
                  </a:cubicBezTo>
                  <a:cubicBezTo>
                    <a:pt x="4" y="9"/>
                    <a:pt x="0" y="13"/>
                    <a:pt x="0" y="18"/>
                  </a:cubicBezTo>
                  <a:cubicBezTo>
                    <a:pt x="0" y="44"/>
                    <a:pt x="0" y="44"/>
                    <a:pt x="0" y="44"/>
                  </a:cubicBezTo>
                  <a:cubicBezTo>
                    <a:pt x="0" y="45"/>
                    <a:pt x="0" y="45"/>
                    <a:pt x="0" y="45"/>
                  </a:cubicBezTo>
                  <a:cubicBezTo>
                    <a:pt x="0" y="45"/>
                    <a:pt x="0" y="45"/>
                    <a:pt x="0" y="45"/>
                  </a:cubicBezTo>
                  <a:cubicBezTo>
                    <a:pt x="0" y="47"/>
                    <a:pt x="0" y="47"/>
                    <a:pt x="0" y="47"/>
                  </a:cubicBezTo>
                  <a:cubicBezTo>
                    <a:pt x="0" y="60"/>
                    <a:pt x="10" y="70"/>
                    <a:pt x="23" y="70"/>
                  </a:cubicBezTo>
                  <a:cubicBezTo>
                    <a:pt x="36" y="70"/>
                    <a:pt x="46" y="60"/>
                    <a:pt x="47" y="48"/>
                  </a:cubicBezTo>
                  <a:cubicBezTo>
                    <a:pt x="47" y="48"/>
                    <a:pt x="47" y="46"/>
                    <a:pt x="47" y="46"/>
                  </a:cubicBezTo>
                  <a:cubicBezTo>
                    <a:pt x="47" y="45"/>
                    <a:pt x="47" y="45"/>
                    <a:pt x="47" y="45"/>
                  </a:cubicBezTo>
                  <a:cubicBezTo>
                    <a:pt x="47" y="44"/>
                    <a:pt x="47" y="44"/>
                    <a:pt x="47" y="44"/>
                  </a:cubicBezTo>
                  <a:cubicBezTo>
                    <a:pt x="47" y="44"/>
                    <a:pt x="47" y="44"/>
                    <a:pt x="47" y="44"/>
                  </a:cubicBezTo>
                  <a:cubicBezTo>
                    <a:pt x="47" y="24"/>
                    <a:pt x="47" y="24"/>
                    <a:pt x="47" y="24"/>
                  </a:cubicBezTo>
                  <a:cubicBezTo>
                    <a:pt x="47" y="20"/>
                    <a:pt x="50" y="18"/>
                    <a:pt x="53" y="18"/>
                  </a:cubicBezTo>
                  <a:cubicBezTo>
                    <a:pt x="55" y="18"/>
                    <a:pt x="57" y="19"/>
                    <a:pt x="58" y="21"/>
                  </a:cubicBezTo>
                  <a:cubicBezTo>
                    <a:pt x="59" y="22"/>
                    <a:pt x="59" y="23"/>
                    <a:pt x="59" y="24"/>
                  </a:cubicBezTo>
                  <a:cubicBezTo>
                    <a:pt x="59" y="25"/>
                    <a:pt x="59" y="25"/>
                    <a:pt x="59" y="25"/>
                  </a:cubicBezTo>
                  <a:cubicBezTo>
                    <a:pt x="59" y="44"/>
                    <a:pt x="59" y="44"/>
                    <a:pt x="59" y="44"/>
                  </a:cubicBezTo>
                  <a:cubicBezTo>
                    <a:pt x="59" y="44"/>
                    <a:pt x="59" y="44"/>
                    <a:pt x="59" y="44"/>
                  </a:cubicBezTo>
                  <a:cubicBezTo>
                    <a:pt x="59" y="44"/>
                    <a:pt x="59" y="45"/>
                    <a:pt x="59" y="45"/>
                  </a:cubicBezTo>
                  <a:cubicBezTo>
                    <a:pt x="59" y="45"/>
                    <a:pt x="59" y="45"/>
                    <a:pt x="59" y="45"/>
                  </a:cubicBezTo>
                  <a:cubicBezTo>
                    <a:pt x="59" y="46"/>
                    <a:pt x="59" y="46"/>
                    <a:pt x="59" y="46"/>
                  </a:cubicBezTo>
                  <a:cubicBezTo>
                    <a:pt x="59" y="46"/>
                    <a:pt x="59" y="46"/>
                    <a:pt x="59" y="46"/>
                  </a:cubicBezTo>
                  <a:cubicBezTo>
                    <a:pt x="59" y="46"/>
                    <a:pt x="59" y="46"/>
                    <a:pt x="59" y="47"/>
                  </a:cubicBezTo>
                  <a:cubicBezTo>
                    <a:pt x="59" y="60"/>
                    <a:pt x="70" y="70"/>
                    <a:pt x="83" y="70"/>
                  </a:cubicBezTo>
                  <a:cubicBezTo>
                    <a:pt x="96" y="70"/>
                    <a:pt x="106" y="60"/>
                    <a:pt x="106" y="47"/>
                  </a:cubicBezTo>
                  <a:cubicBezTo>
                    <a:pt x="106" y="45"/>
                    <a:pt x="106" y="45"/>
                    <a:pt x="106" y="45"/>
                  </a:cubicBezTo>
                  <a:cubicBezTo>
                    <a:pt x="106" y="45"/>
                    <a:pt x="106" y="45"/>
                    <a:pt x="106" y="45"/>
                  </a:cubicBezTo>
                  <a:cubicBezTo>
                    <a:pt x="106" y="45"/>
                    <a:pt x="106" y="44"/>
                    <a:pt x="106" y="44"/>
                  </a:cubicBezTo>
                  <a:cubicBezTo>
                    <a:pt x="107" y="25"/>
                    <a:pt x="107" y="25"/>
                    <a:pt x="107" y="25"/>
                  </a:cubicBezTo>
                  <a:cubicBezTo>
                    <a:pt x="107" y="24"/>
                    <a:pt x="107" y="24"/>
                    <a:pt x="107" y="24"/>
                  </a:cubicBezTo>
                  <a:cubicBezTo>
                    <a:pt x="107" y="20"/>
                    <a:pt x="109" y="18"/>
                    <a:pt x="112" y="18"/>
                  </a:cubicBezTo>
                  <a:cubicBezTo>
                    <a:pt x="115" y="18"/>
                    <a:pt x="116" y="19"/>
                    <a:pt x="118" y="21"/>
                  </a:cubicBezTo>
                  <a:cubicBezTo>
                    <a:pt x="118" y="21"/>
                    <a:pt x="118" y="23"/>
                    <a:pt x="118" y="24"/>
                  </a:cubicBezTo>
                  <a:cubicBezTo>
                    <a:pt x="118" y="26"/>
                    <a:pt x="118" y="26"/>
                    <a:pt x="118" y="26"/>
                  </a:cubicBezTo>
                  <a:cubicBezTo>
                    <a:pt x="118" y="44"/>
                    <a:pt x="118" y="44"/>
                    <a:pt x="118" y="44"/>
                  </a:cubicBezTo>
                  <a:cubicBezTo>
                    <a:pt x="118" y="52"/>
                    <a:pt x="118" y="52"/>
                    <a:pt x="118" y="52"/>
                  </a:cubicBezTo>
                  <a:cubicBezTo>
                    <a:pt x="118" y="54"/>
                    <a:pt x="119" y="55"/>
                    <a:pt x="120" y="57"/>
                  </a:cubicBezTo>
                  <a:cubicBezTo>
                    <a:pt x="121" y="59"/>
                    <a:pt x="124" y="61"/>
                    <a:pt x="127" y="61"/>
                  </a:cubicBezTo>
                  <a:cubicBezTo>
                    <a:pt x="132" y="61"/>
                    <a:pt x="136" y="57"/>
                    <a:pt x="136" y="52"/>
                  </a:cubicBezTo>
                  <a:cubicBezTo>
                    <a:pt x="136" y="26"/>
                    <a:pt x="136" y="26"/>
                    <a:pt x="136" y="26"/>
                  </a:cubicBezTo>
                  <a:cubicBezTo>
                    <a:pt x="136" y="26"/>
                    <a:pt x="136" y="24"/>
                    <a:pt x="136" y="2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50" advTm="26329">
        <p:fade thruBlk="1"/>
      </p:transition>
    </mc:Choice>
    <mc:Fallback xmlns="">
      <p:transition spd="slow" advTm="26329">
        <p:fade thruBlk="1"/>
      </p:transition>
    </mc:Fallback>
  </mc:AlternateContent>
  <p:extLst>
    <p:ext uri="{E180D4A7-C9FB-4DFB-919C-405C955672EB}">
      <p14:showEvtLst xmlns:p14="http://schemas.microsoft.com/office/powerpoint/2010/main">
        <p14:playEvt time="1371" objId="2"/>
        <p14:stopEvt time="2632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cxnSp>
        <p:nvCxnSpPr>
          <p:cNvPr id="282" name="Google Shape;282;p20"/>
          <p:cNvCxnSpPr/>
          <p:nvPr/>
        </p:nvCxnSpPr>
        <p:spPr>
          <a:xfrm>
            <a:off x="-19051" y="6587114"/>
            <a:ext cx="12211200" cy="0"/>
          </a:xfrm>
          <a:prstGeom prst="straightConnector1">
            <a:avLst/>
          </a:prstGeom>
          <a:noFill/>
          <a:ln w="19050" cap="flat" cmpd="sng">
            <a:solidFill>
              <a:srgbClr val="515C73"/>
            </a:solidFill>
            <a:prstDash val="solid"/>
            <a:miter lim="800000"/>
            <a:headEnd type="none" w="sm" len="sm"/>
            <a:tailEnd type="none" w="sm" len="sm"/>
          </a:ln>
        </p:spPr>
      </p:cxnSp>
      <p:grpSp>
        <p:nvGrpSpPr>
          <p:cNvPr id="283" name="Google Shape;283;p20"/>
          <p:cNvGrpSpPr/>
          <p:nvPr/>
        </p:nvGrpSpPr>
        <p:grpSpPr>
          <a:xfrm>
            <a:off x="-19111" y="340072"/>
            <a:ext cx="1957321" cy="675900"/>
            <a:chOff x="285689" y="263872"/>
            <a:chExt cx="1957321" cy="675900"/>
          </a:xfrm>
        </p:grpSpPr>
        <p:grpSp>
          <p:nvGrpSpPr>
            <p:cNvPr id="284" name="Google Shape;284;p20"/>
            <p:cNvGrpSpPr/>
            <p:nvPr/>
          </p:nvGrpSpPr>
          <p:grpSpPr>
            <a:xfrm flipH="1">
              <a:off x="285689" y="263872"/>
              <a:ext cx="1623025" cy="675900"/>
              <a:chOff x="3533690" y="533400"/>
              <a:chExt cx="1637434" cy="675900"/>
            </a:xfrm>
          </p:grpSpPr>
          <p:sp>
            <p:nvSpPr>
              <p:cNvPr id="285" name="Google Shape;285;p20"/>
              <p:cNvSpPr/>
              <p:nvPr/>
            </p:nvSpPr>
            <p:spPr>
              <a:xfrm>
                <a:off x="3806724" y="533400"/>
                <a:ext cx="1364400" cy="6759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6" name="Google Shape;286;p20"/>
              <p:cNvSpPr/>
              <p:nvPr/>
            </p:nvSpPr>
            <p:spPr>
              <a:xfrm>
                <a:off x="3533690" y="533400"/>
                <a:ext cx="623700" cy="675900"/>
              </a:xfrm>
              <a:prstGeom prst="ellipse">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87" name="Google Shape;287;p20"/>
            <p:cNvSpPr txBox="1"/>
            <p:nvPr/>
          </p:nvSpPr>
          <p:spPr>
            <a:xfrm>
              <a:off x="1100010" y="309468"/>
              <a:ext cx="1143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Roboto"/>
                  <a:ea typeface="Roboto"/>
                  <a:cs typeface="Roboto"/>
                  <a:sym typeface="Roboto"/>
                </a:rPr>
                <a:t>02</a:t>
              </a:r>
              <a:endParaRPr sz="3200">
                <a:solidFill>
                  <a:schemeClr val="lt1"/>
                </a:solidFill>
                <a:latin typeface="Roboto"/>
                <a:ea typeface="Roboto"/>
                <a:cs typeface="Roboto"/>
                <a:sym typeface="Roboto"/>
              </a:endParaRPr>
            </a:p>
          </p:txBody>
        </p:sp>
      </p:grpSp>
      <p:sp>
        <p:nvSpPr>
          <p:cNvPr id="288" name="Google Shape;288;p20"/>
          <p:cNvSpPr txBox="1">
            <a:spLocks noGrp="1"/>
          </p:cNvSpPr>
          <p:nvPr>
            <p:ph type="sldNum" idx="12"/>
          </p:nvPr>
        </p:nvSpPr>
        <p:spPr>
          <a:xfrm>
            <a:off x="11359821" y="6424885"/>
            <a:ext cx="476100" cy="3207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800">
                <a:solidFill>
                  <a:schemeClr val="lt1"/>
                </a:solidFill>
                <a:latin typeface="Roboto"/>
                <a:ea typeface="Roboto"/>
                <a:cs typeface="Roboto"/>
                <a:sym typeface="Roboto"/>
              </a:rPr>
              <a:t>10</a:t>
            </a:fld>
            <a:endParaRPr sz="1800">
              <a:solidFill>
                <a:schemeClr val="lt1"/>
              </a:solidFill>
              <a:latin typeface="Roboto"/>
              <a:ea typeface="Roboto"/>
              <a:cs typeface="Roboto"/>
              <a:sym typeface="Roboto"/>
            </a:endParaRPr>
          </a:p>
        </p:txBody>
      </p:sp>
      <p:sp>
        <p:nvSpPr>
          <p:cNvPr id="289" name="Google Shape;289;p20"/>
          <p:cNvSpPr txBox="1"/>
          <p:nvPr/>
        </p:nvSpPr>
        <p:spPr>
          <a:xfrm>
            <a:off x="1565336" y="364891"/>
            <a:ext cx="113955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dk1"/>
                </a:solidFill>
                <a:latin typeface="Roboto"/>
                <a:ea typeface="Roboto"/>
                <a:cs typeface="Roboto"/>
                <a:sym typeface="Roboto"/>
              </a:rPr>
              <a:t>Data Exploration – Hypothesis Testing (3)</a:t>
            </a:r>
          </a:p>
        </p:txBody>
      </p:sp>
      <p:sp>
        <p:nvSpPr>
          <p:cNvPr id="290" name="Google Shape;290;p20"/>
          <p:cNvSpPr txBox="1"/>
          <p:nvPr/>
        </p:nvSpPr>
        <p:spPr>
          <a:xfrm>
            <a:off x="3438527" y="2336253"/>
            <a:ext cx="16692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b="1">
              <a:solidFill>
                <a:schemeClr val="lt1"/>
              </a:solidFill>
              <a:latin typeface="Roboto"/>
              <a:ea typeface="Roboto"/>
              <a:cs typeface="Roboto"/>
              <a:sym typeface="Roboto"/>
            </a:endParaRPr>
          </a:p>
        </p:txBody>
      </p:sp>
      <p:sp>
        <p:nvSpPr>
          <p:cNvPr id="292" name="Google Shape;292;p20"/>
          <p:cNvSpPr txBox="1"/>
          <p:nvPr/>
        </p:nvSpPr>
        <p:spPr>
          <a:xfrm>
            <a:off x="5553339" y="2835202"/>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+6M</a:t>
            </a:r>
            <a:endParaRPr sz="2800">
              <a:solidFill>
                <a:schemeClr val="lt1"/>
              </a:solidFill>
              <a:latin typeface="Roboto"/>
              <a:ea typeface="Roboto"/>
              <a:cs typeface="Roboto"/>
              <a:sym typeface="Roboto"/>
            </a:endParaRPr>
          </a:p>
        </p:txBody>
      </p:sp>
      <p:sp>
        <p:nvSpPr>
          <p:cNvPr id="293" name="Google Shape;293;p20"/>
          <p:cNvSpPr txBox="1"/>
          <p:nvPr/>
        </p:nvSpPr>
        <p:spPr>
          <a:xfrm>
            <a:off x="7484698" y="2835202"/>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—15M</a:t>
            </a:r>
            <a:endParaRPr sz="2800">
              <a:solidFill>
                <a:schemeClr val="lt1"/>
              </a:solidFill>
              <a:latin typeface="Roboto"/>
              <a:ea typeface="Roboto"/>
              <a:cs typeface="Roboto"/>
              <a:sym typeface="Roboto"/>
            </a:endParaRPr>
          </a:p>
        </p:txBody>
      </p:sp>
      <p:sp>
        <p:nvSpPr>
          <p:cNvPr id="294" name="Google Shape;294;p20"/>
          <p:cNvSpPr txBox="1"/>
          <p:nvPr/>
        </p:nvSpPr>
        <p:spPr>
          <a:xfrm>
            <a:off x="9483614" y="2867859"/>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+13M</a:t>
            </a:r>
            <a:endParaRPr sz="2800">
              <a:solidFill>
                <a:schemeClr val="lt1"/>
              </a:solidFill>
              <a:latin typeface="Roboto"/>
              <a:ea typeface="Roboto"/>
              <a:cs typeface="Roboto"/>
              <a:sym typeface="Roboto"/>
            </a:endParaRPr>
          </a:p>
        </p:txBody>
      </p:sp>
      <p:sp>
        <p:nvSpPr>
          <p:cNvPr id="295" name="Google Shape;295;p20"/>
          <p:cNvSpPr txBox="1"/>
          <p:nvPr/>
        </p:nvSpPr>
        <p:spPr>
          <a:xfrm>
            <a:off x="9683975" y="5813775"/>
            <a:ext cx="13245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dk1"/>
                </a:solidFill>
                <a:latin typeface="Open Sans"/>
                <a:ea typeface="Open Sans"/>
                <a:cs typeface="Open Sans"/>
                <a:sym typeface="Open Sans"/>
              </a:rPr>
              <a:t> </a:t>
            </a:r>
            <a:endParaRPr sz="1600" b="1">
              <a:solidFill>
                <a:schemeClr val="dk1"/>
              </a:solidFill>
              <a:latin typeface="Open Sans"/>
              <a:ea typeface="Open Sans"/>
              <a:cs typeface="Open Sans"/>
              <a:sym typeface="Open Sans"/>
            </a:endParaRPr>
          </a:p>
        </p:txBody>
      </p:sp>
      <p:sp>
        <p:nvSpPr>
          <p:cNvPr id="17" name="TextBox 16">
            <a:extLst>
              <a:ext uri="{FF2B5EF4-FFF2-40B4-BE49-F238E27FC236}">
                <a16:creationId xmlns:a16="http://schemas.microsoft.com/office/drawing/2014/main" id="{FF330274-68F6-B108-1B21-21717383F7B7}"/>
              </a:ext>
            </a:extLst>
          </p:cNvPr>
          <p:cNvSpPr txBox="1"/>
          <p:nvPr/>
        </p:nvSpPr>
        <p:spPr>
          <a:xfrm>
            <a:off x="345384" y="1175000"/>
            <a:ext cx="6489290" cy="369332"/>
          </a:xfrm>
          <a:prstGeom prst="rect">
            <a:avLst/>
          </a:prstGeom>
          <a:noFill/>
        </p:spPr>
        <p:txBody>
          <a:bodyPr wrap="square">
            <a:spAutoFit/>
          </a:bodyPr>
          <a:lstStyle/>
          <a:p>
            <a:pPr algn="l"/>
            <a:r>
              <a:rPr lang="en-US" sz="1800" b="1" dirty="0">
                <a:latin typeface="-apple-system"/>
              </a:rPr>
              <a:t>Numerical</a:t>
            </a:r>
            <a:r>
              <a:rPr lang="en-US" sz="1800" b="1" i="0" dirty="0">
                <a:effectLst/>
                <a:latin typeface="-apple-system"/>
              </a:rPr>
              <a:t> Features: Proportion across Response Categories </a:t>
            </a:r>
          </a:p>
        </p:txBody>
      </p:sp>
      <p:sp>
        <p:nvSpPr>
          <p:cNvPr id="24" name="TextBox 23">
            <a:extLst>
              <a:ext uri="{FF2B5EF4-FFF2-40B4-BE49-F238E27FC236}">
                <a16:creationId xmlns:a16="http://schemas.microsoft.com/office/drawing/2014/main" id="{AB3EFED6-5130-E0AE-187E-65661E30647D}"/>
              </a:ext>
            </a:extLst>
          </p:cNvPr>
          <p:cNvSpPr txBox="1"/>
          <p:nvPr/>
        </p:nvSpPr>
        <p:spPr>
          <a:xfrm>
            <a:off x="337519" y="1791360"/>
            <a:ext cx="3469562" cy="307777"/>
          </a:xfrm>
          <a:prstGeom prst="rect">
            <a:avLst/>
          </a:prstGeom>
          <a:noFill/>
        </p:spPr>
        <p:txBody>
          <a:bodyPr wrap="square">
            <a:spAutoFit/>
          </a:bodyPr>
          <a:lstStyle/>
          <a:p>
            <a:pPr algn="l"/>
            <a:r>
              <a:rPr lang="en-US" b="1" i="0" u="sng" dirty="0">
                <a:effectLst/>
                <a:latin typeface="-apple-system"/>
              </a:rPr>
              <a:t>Premium</a:t>
            </a:r>
          </a:p>
        </p:txBody>
      </p:sp>
      <p:sp>
        <p:nvSpPr>
          <p:cNvPr id="25" name="TextBox 24">
            <a:extLst>
              <a:ext uri="{FF2B5EF4-FFF2-40B4-BE49-F238E27FC236}">
                <a16:creationId xmlns:a16="http://schemas.microsoft.com/office/drawing/2014/main" id="{C5CDCF35-9856-D639-D108-3D85D1728B7F}"/>
              </a:ext>
            </a:extLst>
          </p:cNvPr>
          <p:cNvSpPr txBox="1"/>
          <p:nvPr/>
        </p:nvSpPr>
        <p:spPr>
          <a:xfrm>
            <a:off x="307038" y="3905422"/>
            <a:ext cx="3469562" cy="307777"/>
          </a:xfrm>
          <a:prstGeom prst="rect">
            <a:avLst/>
          </a:prstGeom>
          <a:noFill/>
        </p:spPr>
        <p:txBody>
          <a:bodyPr wrap="square">
            <a:spAutoFit/>
          </a:bodyPr>
          <a:lstStyle/>
          <a:p>
            <a:pPr algn="l"/>
            <a:r>
              <a:rPr lang="en-US" b="1" i="0" u="sng" dirty="0">
                <a:effectLst/>
                <a:latin typeface="-apple-system"/>
              </a:rPr>
              <a:t>Age</a:t>
            </a:r>
          </a:p>
        </p:txBody>
      </p:sp>
      <p:sp>
        <p:nvSpPr>
          <p:cNvPr id="26" name="TextBox 25">
            <a:extLst>
              <a:ext uri="{FF2B5EF4-FFF2-40B4-BE49-F238E27FC236}">
                <a16:creationId xmlns:a16="http://schemas.microsoft.com/office/drawing/2014/main" id="{4DCC006C-D0F9-8B38-3815-E67FA23A3652}"/>
              </a:ext>
            </a:extLst>
          </p:cNvPr>
          <p:cNvSpPr txBox="1"/>
          <p:nvPr/>
        </p:nvSpPr>
        <p:spPr>
          <a:xfrm>
            <a:off x="418797" y="2204698"/>
            <a:ext cx="4644381" cy="1384995"/>
          </a:xfrm>
          <a:prstGeom prst="rect">
            <a:avLst/>
          </a:prstGeom>
          <a:noFill/>
        </p:spPr>
        <p:txBody>
          <a:bodyPr wrap="square">
            <a:spAutoFit/>
          </a:bodyPr>
          <a:lstStyle/>
          <a:p>
            <a:pPr algn="l"/>
            <a:r>
              <a:rPr lang="en-US" b="1" i="0" dirty="0">
                <a:effectLst/>
                <a:latin typeface="-apple-system"/>
              </a:rPr>
              <a:t>H</a:t>
            </a:r>
            <a:r>
              <a:rPr lang="en-US" b="1" i="0" baseline="-25000" dirty="0">
                <a:effectLst/>
                <a:latin typeface="-apple-system"/>
              </a:rPr>
              <a:t>0</a:t>
            </a:r>
            <a:r>
              <a:rPr lang="en-US" b="1" i="0" dirty="0">
                <a:effectLst/>
                <a:latin typeface="-apple-system"/>
              </a:rPr>
              <a:t>:</a:t>
            </a:r>
            <a:r>
              <a:rPr lang="en-US" i="0" dirty="0">
                <a:effectLst/>
                <a:latin typeface="-apple-system"/>
              </a:rPr>
              <a:t> Mean premium </a:t>
            </a:r>
            <a:r>
              <a:rPr lang="en-US" dirty="0">
                <a:latin typeface="-apple-system"/>
              </a:rPr>
              <a:t>equal</a:t>
            </a:r>
            <a:r>
              <a:rPr lang="en-US" i="0" dirty="0">
                <a:effectLst/>
                <a:latin typeface="-apple-system"/>
              </a:rPr>
              <a:t> across 3 classes of cancelation </a:t>
            </a:r>
          </a:p>
          <a:p>
            <a:pPr algn="l"/>
            <a:r>
              <a:rPr lang="en-US" b="1" i="0" dirty="0">
                <a:effectLst/>
                <a:latin typeface="-apple-system"/>
              </a:rPr>
              <a:t>H</a:t>
            </a:r>
            <a:r>
              <a:rPr lang="en-US" b="1" i="0" baseline="-25000" dirty="0">
                <a:effectLst/>
                <a:latin typeface="-apple-system"/>
              </a:rPr>
              <a:t>a</a:t>
            </a:r>
            <a:r>
              <a:rPr lang="en-US" b="1" dirty="0">
                <a:latin typeface="-apple-system"/>
              </a:rPr>
              <a:t>:</a:t>
            </a:r>
            <a:r>
              <a:rPr lang="en-US" i="0" dirty="0">
                <a:effectLst/>
                <a:latin typeface="-apple-system"/>
              </a:rPr>
              <a:t> Mean premium not </a:t>
            </a:r>
            <a:r>
              <a:rPr lang="en-US" dirty="0">
                <a:latin typeface="-apple-system"/>
              </a:rPr>
              <a:t>equal across</a:t>
            </a:r>
            <a:r>
              <a:rPr lang="en-US" i="0" dirty="0">
                <a:effectLst/>
                <a:latin typeface="-apple-system"/>
              </a:rPr>
              <a:t> 3 classes of cancelation</a:t>
            </a:r>
          </a:p>
          <a:p>
            <a:pPr algn="l"/>
            <a:r>
              <a:rPr lang="en-US" i="0" dirty="0">
                <a:effectLst/>
                <a:latin typeface="-apple-system"/>
              </a:rPr>
              <a:t> </a:t>
            </a:r>
          </a:p>
          <a:p>
            <a:pPr algn="l"/>
            <a:r>
              <a:rPr lang="en-US" b="1" dirty="0">
                <a:latin typeface="-apple-system"/>
              </a:rPr>
              <a:t>Statistical Test</a:t>
            </a:r>
            <a:r>
              <a:rPr lang="en-US" dirty="0">
                <a:latin typeface="-apple-system"/>
              </a:rPr>
              <a:t>: ANOVA</a:t>
            </a:r>
          </a:p>
          <a:p>
            <a:pPr algn="l"/>
            <a:r>
              <a:rPr lang="en-US" b="1" i="0" dirty="0">
                <a:effectLst/>
                <a:latin typeface="-apple-system"/>
              </a:rPr>
              <a:t>p-va</a:t>
            </a:r>
            <a:r>
              <a:rPr lang="en-US" b="1" dirty="0">
                <a:latin typeface="-apple-system"/>
              </a:rPr>
              <a:t>lue:</a:t>
            </a:r>
            <a:r>
              <a:rPr lang="en-US" dirty="0">
                <a:latin typeface="-apple-system"/>
              </a:rPr>
              <a:t> 0.02 (alpha = 0.01)</a:t>
            </a:r>
          </a:p>
          <a:p>
            <a:r>
              <a:rPr lang="en-US" b="1" i="0" dirty="0">
                <a:effectLst/>
                <a:latin typeface="-apple-system"/>
              </a:rPr>
              <a:t>Inference</a:t>
            </a:r>
            <a:r>
              <a:rPr lang="en-US" i="0" dirty="0">
                <a:effectLst/>
                <a:latin typeface="-apple-system"/>
              </a:rPr>
              <a:t>: Mean premium equal in 3 classes of cancelation </a:t>
            </a:r>
          </a:p>
        </p:txBody>
      </p:sp>
      <p:sp>
        <p:nvSpPr>
          <p:cNvPr id="27" name="TextBox 26">
            <a:extLst>
              <a:ext uri="{FF2B5EF4-FFF2-40B4-BE49-F238E27FC236}">
                <a16:creationId xmlns:a16="http://schemas.microsoft.com/office/drawing/2014/main" id="{5E8C6AC8-9FBB-B4AF-67EF-F68E04F0A599}"/>
              </a:ext>
            </a:extLst>
          </p:cNvPr>
          <p:cNvSpPr txBox="1"/>
          <p:nvPr/>
        </p:nvSpPr>
        <p:spPr>
          <a:xfrm>
            <a:off x="418797" y="4317336"/>
            <a:ext cx="4688930" cy="1384995"/>
          </a:xfrm>
          <a:prstGeom prst="rect">
            <a:avLst/>
          </a:prstGeom>
          <a:noFill/>
        </p:spPr>
        <p:txBody>
          <a:bodyPr wrap="square">
            <a:spAutoFit/>
          </a:bodyPr>
          <a:lstStyle/>
          <a:p>
            <a:r>
              <a:rPr lang="en-US" b="1" i="0" dirty="0">
                <a:effectLst/>
                <a:latin typeface="-apple-system"/>
              </a:rPr>
              <a:t>H</a:t>
            </a:r>
            <a:r>
              <a:rPr lang="en-US" b="1" i="0" baseline="-25000" dirty="0">
                <a:effectLst/>
                <a:latin typeface="-apple-system"/>
              </a:rPr>
              <a:t>0</a:t>
            </a:r>
            <a:r>
              <a:rPr lang="en-US" dirty="0">
                <a:latin typeface="-apple-system"/>
              </a:rPr>
              <a:t>:</a:t>
            </a:r>
            <a:r>
              <a:rPr lang="en-US" baseline="-25000" dirty="0">
                <a:latin typeface="-apple-system"/>
              </a:rPr>
              <a:t> </a:t>
            </a:r>
            <a:r>
              <a:rPr lang="en-US" i="0" dirty="0">
                <a:effectLst/>
                <a:latin typeface="-apple-system"/>
              </a:rPr>
              <a:t>Mean Age equal across 3 classes of cancelation </a:t>
            </a:r>
          </a:p>
          <a:p>
            <a:r>
              <a:rPr lang="en-US" b="1" i="0" dirty="0">
                <a:effectLst/>
                <a:latin typeface="-apple-system"/>
              </a:rPr>
              <a:t>H</a:t>
            </a:r>
            <a:r>
              <a:rPr lang="en-US" b="1" i="0" baseline="-25000" dirty="0">
                <a:effectLst/>
                <a:latin typeface="-apple-system"/>
              </a:rPr>
              <a:t>a</a:t>
            </a:r>
            <a:r>
              <a:rPr lang="en-US" dirty="0">
                <a:latin typeface="-apple-system"/>
              </a:rPr>
              <a:t>:</a:t>
            </a:r>
            <a:r>
              <a:rPr lang="en-US" i="0" dirty="0">
                <a:effectLst/>
                <a:latin typeface="-apple-system"/>
              </a:rPr>
              <a:t> Mean Age not </a:t>
            </a:r>
            <a:r>
              <a:rPr lang="en-US" dirty="0">
                <a:latin typeface="-apple-system"/>
              </a:rPr>
              <a:t>equal </a:t>
            </a:r>
            <a:r>
              <a:rPr lang="en-US" i="0" dirty="0">
                <a:effectLst/>
                <a:latin typeface="-apple-system"/>
              </a:rPr>
              <a:t>across 3 classes of cancelation</a:t>
            </a:r>
          </a:p>
          <a:p>
            <a:r>
              <a:rPr lang="en-US" i="0" dirty="0">
                <a:effectLst/>
                <a:latin typeface="-apple-system"/>
              </a:rPr>
              <a:t> </a:t>
            </a:r>
          </a:p>
          <a:p>
            <a:pPr algn="l"/>
            <a:r>
              <a:rPr lang="en-US" b="1" dirty="0">
                <a:latin typeface="-apple-system"/>
              </a:rPr>
              <a:t>Statistical Test</a:t>
            </a:r>
            <a:r>
              <a:rPr lang="en-US" dirty="0">
                <a:latin typeface="-apple-system"/>
              </a:rPr>
              <a:t>: ANOVA</a:t>
            </a:r>
          </a:p>
          <a:p>
            <a:pPr algn="l"/>
            <a:r>
              <a:rPr lang="en-US" b="1" i="0" dirty="0">
                <a:effectLst/>
                <a:latin typeface="-apple-system"/>
              </a:rPr>
              <a:t>p-va</a:t>
            </a:r>
            <a:r>
              <a:rPr lang="en-US" b="1" dirty="0">
                <a:latin typeface="-apple-system"/>
              </a:rPr>
              <a:t>lue</a:t>
            </a:r>
            <a:r>
              <a:rPr lang="en-US" dirty="0">
                <a:latin typeface="-apple-system"/>
              </a:rPr>
              <a:t>: 0.00024</a:t>
            </a:r>
          </a:p>
          <a:p>
            <a:pPr algn="l"/>
            <a:r>
              <a:rPr lang="en-US" b="1" i="0" dirty="0">
                <a:effectLst/>
                <a:latin typeface="-apple-system"/>
              </a:rPr>
              <a:t>Inference: </a:t>
            </a:r>
            <a:r>
              <a:rPr lang="en-US" i="0" dirty="0">
                <a:effectLst/>
                <a:latin typeface="-apple-system"/>
              </a:rPr>
              <a:t>Mean Age not equal across 3 classes of cancelation </a:t>
            </a:r>
          </a:p>
        </p:txBody>
      </p:sp>
      <p:pic>
        <p:nvPicPr>
          <p:cNvPr id="4" name="Picture 3">
            <a:extLst>
              <a:ext uri="{FF2B5EF4-FFF2-40B4-BE49-F238E27FC236}">
                <a16:creationId xmlns:a16="http://schemas.microsoft.com/office/drawing/2014/main" id="{15F207AB-6A22-44CF-13F2-AF988ED34847}"/>
              </a:ext>
            </a:extLst>
          </p:cNvPr>
          <p:cNvPicPr>
            <a:picLocks noChangeAspect="1"/>
          </p:cNvPicPr>
          <p:nvPr/>
        </p:nvPicPr>
        <p:blipFill>
          <a:blip r:embed="rId4"/>
          <a:stretch>
            <a:fillRect/>
          </a:stretch>
        </p:blipFill>
        <p:spPr>
          <a:xfrm>
            <a:off x="5063179" y="1728995"/>
            <a:ext cx="6465556" cy="2263183"/>
          </a:xfrm>
          <a:prstGeom prst="rect">
            <a:avLst/>
          </a:prstGeom>
        </p:spPr>
      </p:pic>
      <p:pic>
        <p:nvPicPr>
          <p:cNvPr id="7" name="Picture 6">
            <a:extLst>
              <a:ext uri="{FF2B5EF4-FFF2-40B4-BE49-F238E27FC236}">
                <a16:creationId xmlns:a16="http://schemas.microsoft.com/office/drawing/2014/main" id="{1988B388-C525-1911-B509-B9AC99CFAFA7}"/>
              </a:ext>
            </a:extLst>
          </p:cNvPr>
          <p:cNvPicPr>
            <a:picLocks noChangeAspect="1"/>
          </p:cNvPicPr>
          <p:nvPr/>
        </p:nvPicPr>
        <p:blipFill>
          <a:blip r:embed="rId5"/>
          <a:stretch>
            <a:fillRect/>
          </a:stretch>
        </p:blipFill>
        <p:spPr>
          <a:xfrm>
            <a:off x="5063179" y="4065579"/>
            <a:ext cx="6465556" cy="2204293"/>
          </a:xfrm>
          <a:prstGeom prst="rect">
            <a:avLst/>
          </a:prstGeom>
        </p:spPr>
      </p:pic>
    </p:spTree>
    <p:custDataLst>
      <p:tags r:id="rId1"/>
    </p:custDataLst>
    <p:extLst>
      <p:ext uri="{BB962C8B-B14F-4D97-AF65-F5344CB8AC3E}">
        <p14:creationId xmlns:p14="http://schemas.microsoft.com/office/powerpoint/2010/main" val="4100603342"/>
      </p:ext>
    </p:extLst>
  </p:cSld>
  <p:clrMapOvr>
    <a:masterClrMapping/>
  </p:clrMapOvr>
  <mc:AlternateContent xmlns:mc="http://schemas.openxmlformats.org/markup-compatibility/2006" xmlns:p14="http://schemas.microsoft.com/office/powerpoint/2010/main">
    <mc:Choice Requires="p14">
      <p:transition spd="med" p14:dur="700" advTm="51371">
        <p:fade/>
      </p:transition>
    </mc:Choice>
    <mc:Fallback xmlns="">
      <p:transition spd="med" advTm="51371">
        <p:fade/>
      </p:transition>
    </mc:Fallback>
  </mc:AlternateContent>
  <p:extLst>
    <p:ext uri="{E180D4A7-C9FB-4DFB-919C-405C955672EB}">
      <p14:showEvtLst xmlns:p14="http://schemas.microsoft.com/office/powerpoint/2010/main">
        <p14:playEvt time="1349" objId="2"/>
        <p14:stopEvt time="50451"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cxnSp>
        <p:nvCxnSpPr>
          <p:cNvPr id="192" name="Google Shape;192;p18"/>
          <p:cNvCxnSpPr/>
          <p:nvPr/>
        </p:nvCxnSpPr>
        <p:spPr>
          <a:xfrm>
            <a:off x="-19051" y="6587114"/>
            <a:ext cx="12211200" cy="0"/>
          </a:xfrm>
          <a:prstGeom prst="straightConnector1">
            <a:avLst/>
          </a:prstGeom>
          <a:noFill/>
          <a:ln w="19050" cap="flat" cmpd="sng">
            <a:solidFill>
              <a:srgbClr val="515C73"/>
            </a:solidFill>
            <a:prstDash val="solid"/>
            <a:miter lim="800000"/>
            <a:headEnd type="none" w="sm" len="sm"/>
            <a:tailEnd type="none" w="sm" len="sm"/>
          </a:ln>
        </p:spPr>
      </p:cxnSp>
      <p:grpSp>
        <p:nvGrpSpPr>
          <p:cNvPr id="193" name="Google Shape;193;p18"/>
          <p:cNvGrpSpPr/>
          <p:nvPr/>
        </p:nvGrpSpPr>
        <p:grpSpPr>
          <a:xfrm>
            <a:off x="-19111" y="340072"/>
            <a:ext cx="1957321" cy="675900"/>
            <a:chOff x="285689" y="263872"/>
            <a:chExt cx="1957321" cy="675900"/>
          </a:xfrm>
        </p:grpSpPr>
        <p:grpSp>
          <p:nvGrpSpPr>
            <p:cNvPr id="194" name="Google Shape;194;p18"/>
            <p:cNvGrpSpPr/>
            <p:nvPr/>
          </p:nvGrpSpPr>
          <p:grpSpPr>
            <a:xfrm flipH="1">
              <a:off x="285689" y="263872"/>
              <a:ext cx="1623025" cy="675900"/>
              <a:chOff x="3533690" y="533400"/>
              <a:chExt cx="1637434" cy="675900"/>
            </a:xfrm>
          </p:grpSpPr>
          <p:sp>
            <p:nvSpPr>
              <p:cNvPr id="195" name="Google Shape;195;p18"/>
              <p:cNvSpPr/>
              <p:nvPr/>
            </p:nvSpPr>
            <p:spPr>
              <a:xfrm>
                <a:off x="3806724" y="533400"/>
                <a:ext cx="1364400" cy="6759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96" name="Google Shape;196;p18"/>
              <p:cNvSpPr/>
              <p:nvPr/>
            </p:nvSpPr>
            <p:spPr>
              <a:xfrm>
                <a:off x="3533690" y="533400"/>
                <a:ext cx="623700" cy="675900"/>
              </a:xfrm>
              <a:prstGeom prst="ellipse">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97" name="Google Shape;197;p18"/>
            <p:cNvSpPr txBox="1"/>
            <p:nvPr/>
          </p:nvSpPr>
          <p:spPr>
            <a:xfrm>
              <a:off x="1100010" y="309468"/>
              <a:ext cx="1143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Roboto"/>
                  <a:ea typeface="Roboto"/>
                  <a:cs typeface="Roboto"/>
                  <a:sym typeface="Roboto"/>
                </a:rPr>
                <a:t>02</a:t>
              </a:r>
              <a:endParaRPr sz="3200">
                <a:solidFill>
                  <a:schemeClr val="lt1"/>
                </a:solidFill>
                <a:latin typeface="Roboto"/>
                <a:ea typeface="Roboto"/>
                <a:cs typeface="Roboto"/>
                <a:sym typeface="Roboto"/>
              </a:endParaRPr>
            </a:p>
          </p:txBody>
        </p:sp>
      </p:grpSp>
      <p:sp>
        <p:nvSpPr>
          <p:cNvPr id="198" name="Google Shape;198;p18"/>
          <p:cNvSpPr txBox="1">
            <a:spLocks noGrp="1"/>
          </p:cNvSpPr>
          <p:nvPr>
            <p:ph type="sldNum" idx="12"/>
          </p:nvPr>
        </p:nvSpPr>
        <p:spPr>
          <a:xfrm>
            <a:off x="11359821" y="6424885"/>
            <a:ext cx="476100" cy="3207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800">
                <a:solidFill>
                  <a:schemeClr val="lt1"/>
                </a:solidFill>
                <a:latin typeface="Roboto"/>
                <a:ea typeface="Roboto"/>
                <a:cs typeface="Roboto"/>
                <a:sym typeface="Roboto"/>
              </a:rPr>
              <a:t>11</a:t>
            </a:fld>
            <a:endParaRPr sz="1800">
              <a:solidFill>
                <a:schemeClr val="lt1"/>
              </a:solidFill>
              <a:latin typeface="Roboto"/>
              <a:ea typeface="Roboto"/>
              <a:cs typeface="Roboto"/>
              <a:sym typeface="Roboto"/>
            </a:endParaRPr>
          </a:p>
        </p:txBody>
      </p:sp>
      <p:sp>
        <p:nvSpPr>
          <p:cNvPr id="199" name="Google Shape;199;p18"/>
          <p:cNvSpPr txBox="1"/>
          <p:nvPr/>
        </p:nvSpPr>
        <p:spPr>
          <a:xfrm>
            <a:off x="1794448" y="340072"/>
            <a:ext cx="8942377"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dirty="0">
                <a:solidFill>
                  <a:schemeClr val="dk1"/>
                </a:solidFill>
                <a:latin typeface="Roboto"/>
                <a:ea typeface="Roboto"/>
                <a:cs typeface="Roboto"/>
                <a:sym typeface="Roboto"/>
              </a:rPr>
              <a:t>Data Exploration – Feature Extraction </a:t>
            </a:r>
          </a:p>
          <a:p>
            <a:pPr marL="0" marR="0" lvl="0" indent="0" algn="l" rtl="0">
              <a:spcBef>
                <a:spcPts val="0"/>
              </a:spcBef>
              <a:spcAft>
                <a:spcPts val="0"/>
              </a:spcAft>
              <a:buNone/>
            </a:pPr>
            <a:r>
              <a:rPr lang="en-US" sz="4000" dirty="0">
                <a:solidFill>
                  <a:schemeClr val="dk1"/>
                </a:solidFill>
                <a:latin typeface="Roboto"/>
                <a:ea typeface="Roboto"/>
                <a:cs typeface="Roboto"/>
                <a:sym typeface="Roboto"/>
              </a:rPr>
              <a:t>	</a:t>
            </a:r>
          </a:p>
        </p:txBody>
      </p:sp>
      <p:grpSp>
        <p:nvGrpSpPr>
          <p:cNvPr id="239" name="Google Shape;239;p18"/>
          <p:cNvGrpSpPr/>
          <p:nvPr/>
        </p:nvGrpSpPr>
        <p:grpSpPr>
          <a:xfrm>
            <a:off x="859565" y="1226393"/>
            <a:ext cx="10812142" cy="4087753"/>
            <a:chOff x="826416" y="-797558"/>
            <a:chExt cx="11093126" cy="3631772"/>
          </a:xfrm>
        </p:grpSpPr>
        <p:grpSp>
          <p:nvGrpSpPr>
            <p:cNvPr id="240" name="Google Shape;240;p18"/>
            <p:cNvGrpSpPr/>
            <p:nvPr/>
          </p:nvGrpSpPr>
          <p:grpSpPr>
            <a:xfrm>
              <a:off x="826416" y="-797558"/>
              <a:ext cx="10334362" cy="461700"/>
              <a:chOff x="-5800480" y="-1150084"/>
              <a:chExt cx="10334362" cy="461700"/>
            </a:xfrm>
          </p:grpSpPr>
          <p:sp>
            <p:nvSpPr>
              <p:cNvPr id="241" name="Google Shape;241;p18"/>
              <p:cNvSpPr txBox="1"/>
              <p:nvPr/>
            </p:nvSpPr>
            <p:spPr>
              <a:xfrm>
                <a:off x="-5800480" y="-1150084"/>
                <a:ext cx="10334362"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Open Sans"/>
                    <a:ea typeface="Open Sans"/>
                    <a:cs typeface="Open Sans"/>
                    <a:sym typeface="Open Sans"/>
                  </a:rPr>
                  <a:t>Missing values Treatment</a:t>
                </a:r>
                <a:endParaRPr sz="2400" b="1" dirty="0">
                  <a:solidFill>
                    <a:schemeClr val="dk1"/>
                  </a:solidFill>
                  <a:latin typeface="Open Sans"/>
                  <a:ea typeface="Open Sans"/>
                  <a:cs typeface="Open Sans"/>
                  <a:sym typeface="Open Sans"/>
                </a:endParaRPr>
              </a:p>
            </p:txBody>
          </p:sp>
          <p:cxnSp>
            <p:nvCxnSpPr>
              <p:cNvPr id="242" name="Google Shape;242;p18"/>
              <p:cNvCxnSpPr/>
              <p:nvPr/>
            </p:nvCxnSpPr>
            <p:spPr>
              <a:xfrm>
                <a:off x="-5792403" y="-1060984"/>
                <a:ext cx="0" cy="283500"/>
              </a:xfrm>
              <a:prstGeom prst="straightConnector1">
                <a:avLst/>
              </a:prstGeom>
              <a:noFill/>
              <a:ln w="38100" cap="flat" cmpd="sng">
                <a:solidFill>
                  <a:srgbClr val="EE1C39"/>
                </a:solidFill>
                <a:prstDash val="solid"/>
                <a:miter lim="800000"/>
                <a:headEnd type="none" w="sm" len="sm"/>
                <a:tailEnd type="none" w="sm" len="sm"/>
              </a:ln>
            </p:spPr>
          </p:cxnSp>
        </p:grpSp>
        <p:sp>
          <p:nvSpPr>
            <p:cNvPr id="243" name="Google Shape;243;p18"/>
            <p:cNvSpPr/>
            <p:nvPr/>
          </p:nvSpPr>
          <p:spPr>
            <a:xfrm>
              <a:off x="6894242" y="2249514"/>
              <a:ext cx="50253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dirty="0">
                <a:solidFill>
                  <a:schemeClr val="dk1"/>
                </a:solidFill>
                <a:latin typeface="Open Sans"/>
                <a:ea typeface="Open Sans"/>
                <a:cs typeface="Open Sans"/>
                <a:sym typeface="Open Sans"/>
              </a:endParaRPr>
            </a:p>
          </p:txBody>
        </p:sp>
      </p:grpSp>
      <p:sp>
        <p:nvSpPr>
          <p:cNvPr id="60" name="TextBox 59">
            <a:extLst>
              <a:ext uri="{FF2B5EF4-FFF2-40B4-BE49-F238E27FC236}">
                <a16:creationId xmlns:a16="http://schemas.microsoft.com/office/drawing/2014/main" id="{70A897B9-415C-39F0-C47B-7FDFD2777B8F}"/>
              </a:ext>
            </a:extLst>
          </p:cNvPr>
          <p:cNvSpPr txBox="1"/>
          <p:nvPr/>
        </p:nvSpPr>
        <p:spPr>
          <a:xfrm>
            <a:off x="795209" y="1699033"/>
            <a:ext cx="11396791" cy="1384995"/>
          </a:xfrm>
          <a:prstGeom prst="rect">
            <a:avLst/>
          </a:prstGeom>
          <a:noFill/>
        </p:spPr>
        <p:txBody>
          <a:bodyPr wrap="square">
            <a:spAutoFit/>
          </a:bodyPr>
          <a:lstStyle/>
          <a:p>
            <a:pPr marL="285750" lvl="0" indent="-285750" algn="l" rtl="0">
              <a:spcBef>
                <a:spcPts val="0"/>
              </a:spcBef>
              <a:spcAft>
                <a:spcPts val="0"/>
              </a:spcAft>
              <a:buFont typeface="Wingdings" panose="05000000000000000000" pitchFamily="2" charset="2"/>
              <a:buChar char="v"/>
            </a:pPr>
            <a:r>
              <a:rPr lang="en-US" dirty="0"/>
              <a:t>Response variable: Cancel</a:t>
            </a:r>
          </a:p>
          <a:p>
            <a:pPr lvl="3"/>
            <a:r>
              <a:rPr lang="en-US" dirty="0"/>
              <a:t>	Removed ‘-1’ as it does not have any Business Definition (3452 records were dropped from training set)</a:t>
            </a:r>
          </a:p>
          <a:p>
            <a:pPr marL="285750" lvl="0" indent="-285750" algn="l" rtl="0">
              <a:spcBef>
                <a:spcPts val="0"/>
              </a:spcBef>
              <a:spcAft>
                <a:spcPts val="0"/>
              </a:spcAft>
              <a:buFont typeface="Wingdings" panose="05000000000000000000" pitchFamily="2" charset="2"/>
              <a:buChar char="v"/>
            </a:pPr>
            <a:endParaRPr lang="en-US" dirty="0"/>
          </a:p>
          <a:p>
            <a:pPr marL="285750" lvl="0" indent="-285750" algn="l" rtl="0">
              <a:spcBef>
                <a:spcPts val="0"/>
              </a:spcBef>
              <a:spcAft>
                <a:spcPts val="0"/>
              </a:spcAft>
              <a:buFont typeface="Wingdings" panose="05000000000000000000" pitchFamily="2" charset="2"/>
              <a:buChar char="v"/>
            </a:pPr>
            <a:r>
              <a:rPr lang="en-US" dirty="0"/>
              <a:t>Explanatory/Predictor Variables:</a:t>
            </a:r>
          </a:p>
          <a:p>
            <a:pPr lvl="1"/>
            <a:r>
              <a:rPr lang="en-US" dirty="0"/>
              <a:t>	Categorical: Imputed using Mode </a:t>
            </a:r>
          </a:p>
          <a:p>
            <a:r>
              <a:rPr lang="en-US" dirty="0"/>
              <a:t>	Numerical:   Imputed using Median (to avoid shift in mean due to outliers)</a:t>
            </a:r>
          </a:p>
        </p:txBody>
      </p:sp>
      <p:sp>
        <p:nvSpPr>
          <p:cNvPr id="70" name="Google Shape;241;p18">
            <a:extLst>
              <a:ext uri="{FF2B5EF4-FFF2-40B4-BE49-F238E27FC236}">
                <a16:creationId xmlns:a16="http://schemas.microsoft.com/office/drawing/2014/main" id="{BDE91323-B1FD-46B0-9396-DF1A5ABA738D}"/>
              </a:ext>
            </a:extLst>
          </p:cNvPr>
          <p:cNvSpPr txBox="1"/>
          <p:nvPr/>
        </p:nvSpPr>
        <p:spPr>
          <a:xfrm>
            <a:off x="859565" y="3218368"/>
            <a:ext cx="10072597" cy="5196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Open Sans"/>
                <a:ea typeface="Open Sans"/>
                <a:cs typeface="Open Sans"/>
                <a:sym typeface="Open Sans"/>
              </a:rPr>
              <a:t>Feature Engineering</a:t>
            </a:r>
          </a:p>
        </p:txBody>
      </p:sp>
      <p:cxnSp>
        <p:nvCxnSpPr>
          <p:cNvPr id="71" name="Google Shape;242;p18">
            <a:extLst>
              <a:ext uri="{FF2B5EF4-FFF2-40B4-BE49-F238E27FC236}">
                <a16:creationId xmlns:a16="http://schemas.microsoft.com/office/drawing/2014/main" id="{B31E6023-DBFF-3D09-1139-005DB06673C6}"/>
              </a:ext>
            </a:extLst>
          </p:cNvPr>
          <p:cNvCxnSpPr/>
          <p:nvPr/>
        </p:nvCxnSpPr>
        <p:spPr>
          <a:xfrm>
            <a:off x="851693" y="3297529"/>
            <a:ext cx="0" cy="319094"/>
          </a:xfrm>
          <a:prstGeom prst="straightConnector1">
            <a:avLst/>
          </a:prstGeom>
          <a:noFill/>
          <a:ln w="38100" cap="flat" cmpd="sng">
            <a:solidFill>
              <a:srgbClr val="EE1C39"/>
            </a:solidFill>
            <a:prstDash val="solid"/>
            <a:miter lim="800000"/>
            <a:headEnd type="none" w="sm" len="sm"/>
            <a:tailEnd type="none" w="sm" len="sm"/>
          </a:ln>
        </p:spPr>
      </p:cxnSp>
      <p:graphicFrame>
        <p:nvGraphicFramePr>
          <p:cNvPr id="7" name="Table 7">
            <a:extLst>
              <a:ext uri="{FF2B5EF4-FFF2-40B4-BE49-F238E27FC236}">
                <a16:creationId xmlns:a16="http://schemas.microsoft.com/office/drawing/2014/main" id="{CA2AA7B0-35A5-68DC-67A0-4662E0CD233C}"/>
              </a:ext>
            </a:extLst>
          </p:cNvPr>
          <p:cNvGraphicFramePr>
            <a:graphicFrameLocks noGrp="1"/>
          </p:cNvGraphicFramePr>
          <p:nvPr>
            <p:extLst>
              <p:ext uri="{D42A27DB-BD31-4B8C-83A1-F6EECF244321}">
                <p14:modId xmlns:p14="http://schemas.microsoft.com/office/powerpoint/2010/main" val="4235971054"/>
              </p:ext>
            </p:extLst>
          </p:nvPr>
        </p:nvGraphicFramePr>
        <p:xfrm>
          <a:off x="985702" y="3797523"/>
          <a:ext cx="3163510" cy="2212595"/>
        </p:xfrm>
        <a:graphic>
          <a:graphicData uri="http://schemas.openxmlformats.org/drawingml/2006/table">
            <a:tbl>
              <a:tblPr firstRow="1" bandRow="1">
                <a:tableStyleId>{5C22544A-7EE6-4342-B048-85BDC9FD1C3A}</a:tableStyleId>
              </a:tblPr>
              <a:tblGrid>
                <a:gridCol w="1581755">
                  <a:extLst>
                    <a:ext uri="{9D8B030D-6E8A-4147-A177-3AD203B41FA5}">
                      <a16:colId xmlns:a16="http://schemas.microsoft.com/office/drawing/2014/main" val="2167908244"/>
                    </a:ext>
                  </a:extLst>
                </a:gridCol>
                <a:gridCol w="1581755">
                  <a:extLst>
                    <a:ext uri="{9D8B030D-6E8A-4147-A177-3AD203B41FA5}">
                      <a16:colId xmlns:a16="http://schemas.microsoft.com/office/drawing/2014/main" val="2525977726"/>
                    </a:ext>
                  </a:extLst>
                </a:gridCol>
              </a:tblGrid>
              <a:tr h="316085">
                <a:tc>
                  <a:txBody>
                    <a:bodyPr/>
                    <a:lstStyle/>
                    <a:p>
                      <a:r>
                        <a:rPr lang="en-US" dirty="0"/>
                        <a:t>Low Level Zone </a:t>
                      </a:r>
                    </a:p>
                  </a:txBody>
                  <a:tcPr/>
                </a:tc>
                <a:tc>
                  <a:txBody>
                    <a:bodyPr/>
                    <a:lstStyle/>
                    <a:p>
                      <a:r>
                        <a:rPr lang="en-US" dirty="0"/>
                        <a:t>High Level Zone</a:t>
                      </a:r>
                    </a:p>
                  </a:txBody>
                  <a:tcPr/>
                </a:tc>
                <a:extLst>
                  <a:ext uri="{0D108BD9-81ED-4DB2-BD59-A6C34878D82A}">
                    <a16:rowId xmlns:a16="http://schemas.microsoft.com/office/drawing/2014/main" val="3267233901"/>
                  </a:ext>
                </a:extLst>
              </a:tr>
              <a:tr h="316085">
                <a:tc>
                  <a:txBody>
                    <a:bodyPr/>
                    <a:lstStyle/>
                    <a:p>
                      <a:pPr algn="ctr"/>
                      <a:r>
                        <a:rPr lang="en-US" dirty="0"/>
                        <a:t>98xxx</a:t>
                      </a:r>
                    </a:p>
                  </a:txBody>
                  <a:tcPr/>
                </a:tc>
                <a:tc>
                  <a:txBody>
                    <a:bodyPr/>
                    <a:lstStyle/>
                    <a:p>
                      <a:pPr algn="ctr"/>
                      <a:r>
                        <a:rPr lang="en-US" dirty="0"/>
                        <a:t>98</a:t>
                      </a:r>
                    </a:p>
                  </a:txBody>
                  <a:tcPr/>
                </a:tc>
                <a:extLst>
                  <a:ext uri="{0D108BD9-81ED-4DB2-BD59-A6C34878D82A}">
                    <a16:rowId xmlns:a16="http://schemas.microsoft.com/office/drawing/2014/main" val="3070328105"/>
                  </a:ext>
                </a:extLst>
              </a:tr>
              <a:tr h="316085">
                <a:tc>
                  <a:txBody>
                    <a:bodyPr/>
                    <a:lstStyle/>
                    <a:p>
                      <a:pPr algn="ctr"/>
                      <a:r>
                        <a:rPr lang="en-US" dirty="0"/>
                        <a:t>15xxx</a:t>
                      </a:r>
                    </a:p>
                  </a:txBody>
                  <a:tcPr/>
                </a:tc>
                <a:tc>
                  <a:txBody>
                    <a:bodyPr/>
                    <a:lstStyle/>
                    <a:p>
                      <a:pPr algn="ctr"/>
                      <a:r>
                        <a:rPr lang="en-US" dirty="0"/>
                        <a:t>15</a:t>
                      </a:r>
                    </a:p>
                  </a:txBody>
                  <a:tcPr/>
                </a:tc>
                <a:extLst>
                  <a:ext uri="{0D108BD9-81ED-4DB2-BD59-A6C34878D82A}">
                    <a16:rowId xmlns:a16="http://schemas.microsoft.com/office/drawing/2014/main" val="2168305457"/>
                  </a:ext>
                </a:extLst>
              </a:tr>
              <a:tr h="316085">
                <a:tc>
                  <a:txBody>
                    <a:bodyPr/>
                    <a:lstStyle/>
                    <a:p>
                      <a:pPr algn="ctr"/>
                      <a:r>
                        <a:rPr lang="en-US" dirty="0"/>
                        <a:t>50xxx</a:t>
                      </a:r>
                    </a:p>
                  </a:txBody>
                  <a:tcPr/>
                </a:tc>
                <a:tc>
                  <a:txBody>
                    <a:bodyPr/>
                    <a:lstStyle/>
                    <a:p>
                      <a:pPr algn="ctr"/>
                      <a:r>
                        <a:rPr lang="en-US" dirty="0"/>
                        <a:t>50</a:t>
                      </a:r>
                    </a:p>
                  </a:txBody>
                  <a:tcPr/>
                </a:tc>
                <a:extLst>
                  <a:ext uri="{0D108BD9-81ED-4DB2-BD59-A6C34878D82A}">
                    <a16:rowId xmlns:a16="http://schemas.microsoft.com/office/drawing/2014/main" val="1443819196"/>
                  </a:ext>
                </a:extLst>
              </a:tr>
              <a:tr h="316085">
                <a:tc>
                  <a:txBody>
                    <a:bodyPr/>
                    <a:lstStyle/>
                    <a:p>
                      <a:pPr algn="ctr"/>
                      <a:r>
                        <a:rPr lang="en-US" dirty="0"/>
                        <a:t>20xxx</a:t>
                      </a:r>
                    </a:p>
                  </a:txBody>
                  <a:tcPr/>
                </a:tc>
                <a:tc>
                  <a:txBody>
                    <a:bodyPr/>
                    <a:lstStyle/>
                    <a:p>
                      <a:pPr algn="ctr"/>
                      <a:r>
                        <a:rPr lang="en-US" dirty="0"/>
                        <a:t>20</a:t>
                      </a:r>
                    </a:p>
                  </a:txBody>
                  <a:tcPr/>
                </a:tc>
                <a:extLst>
                  <a:ext uri="{0D108BD9-81ED-4DB2-BD59-A6C34878D82A}">
                    <a16:rowId xmlns:a16="http://schemas.microsoft.com/office/drawing/2014/main" val="1758911331"/>
                  </a:ext>
                </a:extLst>
              </a:tr>
              <a:tr h="316085">
                <a:tc>
                  <a:txBody>
                    <a:bodyPr/>
                    <a:lstStyle/>
                    <a:p>
                      <a:pPr algn="ctr"/>
                      <a:r>
                        <a:rPr lang="en-US" dirty="0"/>
                        <a:t>80xxx</a:t>
                      </a:r>
                    </a:p>
                  </a:txBody>
                  <a:tcPr/>
                </a:tc>
                <a:tc>
                  <a:txBody>
                    <a:bodyPr/>
                    <a:lstStyle/>
                    <a:p>
                      <a:pPr algn="ctr"/>
                      <a:r>
                        <a:rPr lang="en-US" dirty="0"/>
                        <a:t>80</a:t>
                      </a:r>
                    </a:p>
                  </a:txBody>
                  <a:tcPr/>
                </a:tc>
                <a:extLst>
                  <a:ext uri="{0D108BD9-81ED-4DB2-BD59-A6C34878D82A}">
                    <a16:rowId xmlns:a16="http://schemas.microsoft.com/office/drawing/2014/main" val="3007737748"/>
                  </a:ext>
                </a:extLst>
              </a:tr>
              <a:tr h="316085">
                <a:tc>
                  <a:txBody>
                    <a:bodyPr/>
                    <a:lstStyle/>
                    <a:p>
                      <a:pPr algn="ctr"/>
                      <a:r>
                        <a:rPr lang="en-US" dirty="0"/>
                        <a:t>85xxx</a:t>
                      </a:r>
                    </a:p>
                  </a:txBody>
                  <a:tcPr/>
                </a:tc>
                <a:tc>
                  <a:txBody>
                    <a:bodyPr/>
                    <a:lstStyle/>
                    <a:p>
                      <a:pPr algn="ctr"/>
                      <a:r>
                        <a:rPr lang="en-US" dirty="0"/>
                        <a:t>85</a:t>
                      </a:r>
                    </a:p>
                  </a:txBody>
                  <a:tcPr/>
                </a:tc>
                <a:extLst>
                  <a:ext uri="{0D108BD9-81ED-4DB2-BD59-A6C34878D82A}">
                    <a16:rowId xmlns:a16="http://schemas.microsoft.com/office/drawing/2014/main" val="2120736654"/>
                  </a:ext>
                </a:extLst>
              </a:tr>
            </a:tbl>
          </a:graphicData>
        </a:graphic>
      </p:graphicFrame>
      <p:graphicFrame>
        <p:nvGraphicFramePr>
          <p:cNvPr id="8" name="Table 8">
            <a:extLst>
              <a:ext uri="{FF2B5EF4-FFF2-40B4-BE49-F238E27FC236}">
                <a16:creationId xmlns:a16="http://schemas.microsoft.com/office/drawing/2014/main" id="{BE9D21C7-3EC2-CBE0-6271-B0DCD4D8B3CE}"/>
              </a:ext>
            </a:extLst>
          </p:cNvPr>
          <p:cNvGraphicFramePr>
            <a:graphicFrameLocks noGrp="1"/>
          </p:cNvGraphicFramePr>
          <p:nvPr>
            <p:extLst>
              <p:ext uri="{D42A27DB-BD31-4B8C-83A1-F6EECF244321}">
                <p14:modId xmlns:p14="http://schemas.microsoft.com/office/powerpoint/2010/main" val="1089109003"/>
              </p:ext>
            </p:extLst>
          </p:nvPr>
        </p:nvGraphicFramePr>
        <p:xfrm>
          <a:off x="4718753" y="3813987"/>
          <a:ext cx="2054942" cy="1828800"/>
        </p:xfrm>
        <a:graphic>
          <a:graphicData uri="http://schemas.openxmlformats.org/drawingml/2006/table">
            <a:tbl>
              <a:tblPr firstRow="1" bandRow="1">
                <a:tableStyleId>{5C22544A-7EE6-4342-B048-85BDC9FD1C3A}</a:tableStyleId>
              </a:tblPr>
              <a:tblGrid>
                <a:gridCol w="2054942">
                  <a:extLst>
                    <a:ext uri="{9D8B030D-6E8A-4147-A177-3AD203B41FA5}">
                      <a16:colId xmlns:a16="http://schemas.microsoft.com/office/drawing/2014/main" val="588050728"/>
                    </a:ext>
                  </a:extLst>
                </a:gridCol>
              </a:tblGrid>
              <a:tr h="287417">
                <a:tc>
                  <a:txBody>
                    <a:bodyPr/>
                    <a:lstStyle/>
                    <a:p>
                      <a:pPr algn="ctr"/>
                      <a:r>
                        <a:rPr lang="en-US" dirty="0"/>
                        <a:t>Age Bucket</a:t>
                      </a:r>
                    </a:p>
                  </a:txBody>
                  <a:tcPr/>
                </a:tc>
                <a:extLst>
                  <a:ext uri="{0D108BD9-81ED-4DB2-BD59-A6C34878D82A}">
                    <a16:rowId xmlns:a16="http://schemas.microsoft.com/office/drawing/2014/main" val="2352519882"/>
                  </a:ext>
                </a:extLst>
              </a:tr>
              <a:tr h="284172">
                <a:tc>
                  <a:txBody>
                    <a:bodyPr/>
                    <a:lstStyle/>
                    <a:p>
                      <a:pPr algn="ctr"/>
                      <a:r>
                        <a:rPr lang="en-US" dirty="0"/>
                        <a:t>1-25</a:t>
                      </a:r>
                    </a:p>
                  </a:txBody>
                  <a:tcPr/>
                </a:tc>
                <a:extLst>
                  <a:ext uri="{0D108BD9-81ED-4DB2-BD59-A6C34878D82A}">
                    <a16:rowId xmlns:a16="http://schemas.microsoft.com/office/drawing/2014/main" val="2659322444"/>
                  </a:ext>
                </a:extLst>
              </a:tr>
              <a:tr h="284172">
                <a:tc>
                  <a:txBody>
                    <a:bodyPr/>
                    <a:lstStyle/>
                    <a:p>
                      <a:pPr algn="ctr"/>
                      <a:r>
                        <a:rPr lang="en-US" dirty="0"/>
                        <a:t>25-35</a:t>
                      </a:r>
                    </a:p>
                  </a:txBody>
                  <a:tcPr/>
                </a:tc>
                <a:extLst>
                  <a:ext uri="{0D108BD9-81ED-4DB2-BD59-A6C34878D82A}">
                    <a16:rowId xmlns:a16="http://schemas.microsoft.com/office/drawing/2014/main" val="3753973522"/>
                  </a:ext>
                </a:extLst>
              </a:tr>
              <a:tr h="284172">
                <a:tc>
                  <a:txBody>
                    <a:bodyPr/>
                    <a:lstStyle/>
                    <a:p>
                      <a:pPr algn="ctr"/>
                      <a:r>
                        <a:rPr lang="en-US" dirty="0"/>
                        <a:t>35-45</a:t>
                      </a:r>
                    </a:p>
                  </a:txBody>
                  <a:tcPr/>
                </a:tc>
                <a:extLst>
                  <a:ext uri="{0D108BD9-81ED-4DB2-BD59-A6C34878D82A}">
                    <a16:rowId xmlns:a16="http://schemas.microsoft.com/office/drawing/2014/main" val="2379663250"/>
                  </a:ext>
                </a:extLst>
              </a:tr>
              <a:tr h="284172">
                <a:tc>
                  <a:txBody>
                    <a:bodyPr/>
                    <a:lstStyle/>
                    <a:p>
                      <a:pPr algn="ctr"/>
                      <a:r>
                        <a:rPr lang="en-US" dirty="0"/>
                        <a:t>45-60</a:t>
                      </a:r>
                    </a:p>
                  </a:txBody>
                  <a:tcPr/>
                </a:tc>
                <a:extLst>
                  <a:ext uri="{0D108BD9-81ED-4DB2-BD59-A6C34878D82A}">
                    <a16:rowId xmlns:a16="http://schemas.microsoft.com/office/drawing/2014/main" val="203038843"/>
                  </a:ext>
                </a:extLst>
              </a:tr>
              <a:tr h="284172">
                <a:tc>
                  <a:txBody>
                    <a:bodyPr/>
                    <a:lstStyle/>
                    <a:p>
                      <a:pPr algn="ctr"/>
                      <a:r>
                        <a:rPr lang="en-US" dirty="0"/>
                        <a:t>&gt;=60</a:t>
                      </a:r>
                    </a:p>
                  </a:txBody>
                  <a:tcPr/>
                </a:tc>
                <a:extLst>
                  <a:ext uri="{0D108BD9-81ED-4DB2-BD59-A6C34878D82A}">
                    <a16:rowId xmlns:a16="http://schemas.microsoft.com/office/drawing/2014/main" val="563147599"/>
                  </a:ext>
                </a:extLst>
              </a:tr>
            </a:tbl>
          </a:graphicData>
        </a:graphic>
      </p:graphicFrame>
      <p:graphicFrame>
        <p:nvGraphicFramePr>
          <p:cNvPr id="74" name="Table 8">
            <a:extLst>
              <a:ext uri="{FF2B5EF4-FFF2-40B4-BE49-F238E27FC236}">
                <a16:creationId xmlns:a16="http://schemas.microsoft.com/office/drawing/2014/main" id="{12BF0604-AA98-5172-C8B2-C8BB6E206094}"/>
              </a:ext>
            </a:extLst>
          </p:cNvPr>
          <p:cNvGraphicFramePr>
            <a:graphicFrameLocks noGrp="1"/>
          </p:cNvGraphicFramePr>
          <p:nvPr>
            <p:extLst>
              <p:ext uri="{D42A27DB-BD31-4B8C-83A1-F6EECF244321}">
                <p14:modId xmlns:p14="http://schemas.microsoft.com/office/powerpoint/2010/main" val="1395341708"/>
              </p:ext>
            </p:extLst>
          </p:nvPr>
        </p:nvGraphicFramePr>
        <p:xfrm>
          <a:off x="7167758" y="3837230"/>
          <a:ext cx="2054942" cy="1219200"/>
        </p:xfrm>
        <a:graphic>
          <a:graphicData uri="http://schemas.openxmlformats.org/drawingml/2006/table">
            <a:tbl>
              <a:tblPr firstRow="1" bandRow="1">
                <a:tableStyleId>{5C22544A-7EE6-4342-B048-85BDC9FD1C3A}</a:tableStyleId>
              </a:tblPr>
              <a:tblGrid>
                <a:gridCol w="2054942">
                  <a:extLst>
                    <a:ext uri="{9D8B030D-6E8A-4147-A177-3AD203B41FA5}">
                      <a16:colId xmlns:a16="http://schemas.microsoft.com/office/drawing/2014/main" val="588050728"/>
                    </a:ext>
                  </a:extLst>
                </a:gridCol>
              </a:tblGrid>
              <a:tr h="287417">
                <a:tc>
                  <a:txBody>
                    <a:bodyPr/>
                    <a:lstStyle/>
                    <a:p>
                      <a:pPr algn="ctr"/>
                      <a:r>
                        <a:rPr lang="en-US" dirty="0"/>
                        <a:t>Children </a:t>
                      </a:r>
                    </a:p>
                  </a:txBody>
                  <a:tcPr/>
                </a:tc>
                <a:extLst>
                  <a:ext uri="{0D108BD9-81ED-4DB2-BD59-A6C34878D82A}">
                    <a16:rowId xmlns:a16="http://schemas.microsoft.com/office/drawing/2014/main" val="2352519882"/>
                  </a:ext>
                </a:extLst>
              </a:tr>
              <a:tr h="284172">
                <a:tc>
                  <a:txBody>
                    <a:bodyPr/>
                    <a:lstStyle/>
                    <a:p>
                      <a:pPr algn="ctr"/>
                      <a:r>
                        <a:rPr lang="en-US" dirty="0"/>
                        <a:t>0</a:t>
                      </a:r>
                    </a:p>
                  </a:txBody>
                  <a:tcPr/>
                </a:tc>
                <a:extLst>
                  <a:ext uri="{0D108BD9-81ED-4DB2-BD59-A6C34878D82A}">
                    <a16:rowId xmlns:a16="http://schemas.microsoft.com/office/drawing/2014/main" val="2659322444"/>
                  </a:ext>
                </a:extLst>
              </a:tr>
              <a:tr h="284172">
                <a:tc>
                  <a:txBody>
                    <a:bodyPr/>
                    <a:lstStyle/>
                    <a:p>
                      <a:pPr algn="ctr"/>
                      <a:r>
                        <a:rPr lang="en-US" dirty="0"/>
                        <a:t>1-3</a:t>
                      </a:r>
                    </a:p>
                  </a:txBody>
                  <a:tcPr/>
                </a:tc>
                <a:extLst>
                  <a:ext uri="{0D108BD9-81ED-4DB2-BD59-A6C34878D82A}">
                    <a16:rowId xmlns:a16="http://schemas.microsoft.com/office/drawing/2014/main" val="3753973522"/>
                  </a:ext>
                </a:extLst>
              </a:tr>
              <a:tr h="284172">
                <a:tc>
                  <a:txBody>
                    <a:bodyPr/>
                    <a:lstStyle/>
                    <a:p>
                      <a:pPr algn="ctr"/>
                      <a:r>
                        <a:rPr lang="en-US" dirty="0"/>
                        <a:t>&gt;3</a:t>
                      </a:r>
                    </a:p>
                  </a:txBody>
                  <a:tcPr/>
                </a:tc>
                <a:extLst>
                  <a:ext uri="{0D108BD9-81ED-4DB2-BD59-A6C34878D82A}">
                    <a16:rowId xmlns:a16="http://schemas.microsoft.com/office/drawing/2014/main" val="2379663250"/>
                  </a:ext>
                </a:extLst>
              </a:tr>
            </a:tbl>
          </a:graphicData>
        </a:graphic>
      </p:graphicFrame>
      <p:graphicFrame>
        <p:nvGraphicFramePr>
          <p:cNvPr id="75" name="Table 8">
            <a:extLst>
              <a:ext uri="{FF2B5EF4-FFF2-40B4-BE49-F238E27FC236}">
                <a16:creationId xmlns:a16="http://schemas.microsoft.com/office/drawing/2014/main" id="{3C7FC131-F6B1-2CC4-15CA-1CDDC9F80B28}"/>
              </a:ext>
            </a:extLst>
          </p:cNvPr>
          <p:cNvGraphicFramePr>
            <a:graphicFrameLocks noGrp="1"/>
          </p:cNvGraphicFramePr>
          <p:nvPr>
            <p:extLst>
              <p:ext uri="{D42A27DB-BD31-4B8C-83A1-F6EECF244321}">
                <p14:modId xmlns:p14="http://schemas.microsoft.com/office/powerpoint/2010/main" val="402351492"/>
              </p:ext>
            </p:extLst>
          </p:nvPr>
        </p:nvGraphicFramePr>
        <p:xfrm>
          <a:off x="9512359" y="3837230"/>
          <a:ext cx="2054942" cy="1219200"/>
        </p:xfrm>
        <a:graphic>
          <a:graphicData uri="http://schemas.openxmlformats.org/drawingml/2006/table">
            <a:tbl>
              <a:tblPr firstRow="1" bandRow="1">
                <a:tableStyleId>{5C22544A-7EE6-4342-B048-85BDC9FD1C3A}</a:tableStyleId>
              </a:tblPr>
              <a:tblGrid>
                <a:gridCol w="2054942">
                  <a:extLst>
                    <a:ext uri="{9D8B030D-6E8A-4147-A177-3AD203B41FA5}">
                      <a16:colId xmlns:a16="http://schemas.microsoft.com/office/drawing/2014/main" val="588050728"/>
                    </a:ext>
                  </a:extLst>
                </a:gridCol>
              </a:tblGrid>
              <a:tr h="287417">
                <a:tc>
                  <a:txBody>
                    <a:bodyPr/>
                    <a:lstStyle/>
                    <a:p>
                      <a:pPr algn="ctr"/>
                      <a:r>
                        <a:rPr lang="en-US" dirty="0"/>
                        <a:t>Adults</a:t>
                      </a:r>
                    </a:p>
                  </a:txBody>
                  <a:tcPr/>
                </a:tc>
                <a:extLst>
                  <a:ext uri="{0D108BD9-81ED-4DB2-BD59-A6C34878D82A}">
                    <a16:rowId xmlns:a16="http://schemas.microsoft.com/office/drawing/2014/main" val="2352519882"/>
                  </a:ext>
                </a:extLst>
              </a:tr>
              <a:tr h="284172">
                <a:tc>
                  <a:txBody>
                    <a:bodyPr/>
                    <a:lstStyle/>
                    <a:p>
                      <a:pPr algn="ctr"/>
                      <a:r>
                        <a:rPr lang="en-US" dirty="0"/>
                        <a:t>0</a:t>
                      </a:r>
                    </a:p>
                  </a:txBody>
                  <a:tcPr/>
                </a:tc>
                <a:extLst>
                  <a:ext uri="{0D108BD9-81ED-4DB2-BD59-A6C34878D82A}">
                    <a16:rowId xmlns:a16="http://schemas.microsoft.com/office/drawing/2014/main" val="2659322444"/>
                  </a:ext>
                </a:extLst>
              </a:tr>
              <a:tr h="284172">
                <a:tc>
                  <a:txBody>
                    <a:bodyPr/>
                    <a:lstStyle/>
                    <a:p>
                      <a:pPr algn="ctr"/>
                      <a:r>
                        <a:rPr lang="en-US" dirty="0"/>
                        <a:t>1-2</a:t>
                      </a:r>
                    </a:p>
                  </a:txBody>
                  <a:tcPr/>
                </a:tc>
                <a:extLst>
                  <a:ext uri="{0D108BD9-81ED-4DB2-BD59-A6C34878D82A}">
                    <a16:rowId xmlns:a16="http://schemas.microsoft.com/office/drawing/2014/main" val="3753973522"/>
                  </a:ext>
                </a:extLst>
              </a:tr>
              <a:tr h="284172">
                <a:tc>
                  <a:txBody>
                    <a:bodyPr/>
                    <a:lstStyle/>
                    <a:p>
                      <a:pPr algn="ctr"/>
                      <a:r>
                        <a:rPr lang="en-US" dirty="0"/>
                        <a:t>&gt;2</a:t>
                      </a:r>
                    </a:p>
                  </a:txBody>
                  <a:tcPr/>
                </a:tc>
                <a:extLst>
                  <a:ext uri="{0D108BD9-81ED-4DB2-BD59-A6C34878D82A}">
                    <a16:rowId xmlns:a16="http://schemas.microsoft.com/office/drawing/2014/main" val="2379663250"/>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74745">
        <p:fade/>
      </p:transition>
    </mc:Choice>
    <mc:Fallback xmlns="">
      <p:transition spd="med" advTm="74745">
        <p:fade/>
      </p:transition>
    </mc:Fallback>
  </mc:AlternateContent>
  <p:extLst>
    <p:ext uri="{E180D4A7-C9FB-4DFB-919C-405C955672EB}">
      <p14:showEvtLst xmlns:p14="http://schemas.microsoft.com/office/powerpoint/2010/main">
        <p14:playEvt time="2809" objId="2"/>
        <p14:stopEvt time="74745" objId="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Shape 333"/>
        <p:cNvGrpSpPr/>
        <p:nvPr/>
      </p:nvGrpSpPr>
      <p:grpSpPr>
        <a:xfrm>
          <a:off x="0" y="0"/>
          <a:ext cx="0" cy="0"/>
          <a:chOff x="0" y="0"/>
          <a:chExt cx="0" cy="0"/>
        </a:xfrm>
      </p:grpSpPr>
      <p:sp>
        <p:nvSpPr>
          <p:cNvPr id="334" name="Google Shape;334;p22"/>
          <p:cNvSpPr/>
          <p:nvPr/>
        </p:nvSpPr>
        <p:spPr>
          <a:xfrm>
            <a:off x="5187950" y="-9525"/>
            <a:ext cx="1816200" cy="26451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5" name="Google Shape;335;p22"/>
          <p:cNvSpPr txBox="1"/>
          <p:nvPr/>
        </p:nvSpPr>
        <p:spPr>
          <a:xfrm>
            <a:off x="1944754" y="4476274"/>
            <a:ext cx="83025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a:solidFill>
                  <a:schemeClr val="lt1"/>
                </a:solidFill>
                <a:latin typeface="Roboto"/>
                <a:ea typeface="Roboto"/>
                <a:cs typeface="Roboto"/>
                <a:sym typeface="Roboto"/>
              </a:rPr>
              <a:t>Model Analysis</a:t>
            </a:r>
            <a:endParaRPr sz="6000">
              <a:solidFill>
                <a:schemeClr val="lt1"/>
              </a:solidFill>
              <a:latin typeface="Roboto"/>
              <a:ea typeface="Roboto"/>
              <a:cs typeface="Roboto"/>
              <a:sym typeface="Roboto"/>
            </a:endParaRPr>
          </a:p>
        </p:txBody>
      </p:sp>
      <p:grpSp>
        <p:nvGrpSpPr>
          <p:cNvPr id="336" name="Google Shape;336;p22"/>
          <p:cNvGrpSpPr/>
          <p:nvPr/>
        </p:nvGrpSpPr>
        <p:grpSpPr>
          <a:xfrm>
            <a:off x="5203372" y="1751311"/>
            <a:ext cx="1778100" cy="1778100"/>
            <a:chOff x="5203372" y="1751311"/>
            <a:chExt cx="1778100" cy="1778100"/>
          </a:xfrm>
        </p:grpSpPr>
        <p:grpSp>
          <p:nvGrpSpPr>
            <p:cNvPr id="337" name="Google Shape;337;p22"/>
            <p:cNvGrpSpPr/>
            <p:nvPr/>
          </p:nvGrpSpPr>
          <p:grpSpPr>
            <a:xfrm>
              <a:off x="5203372" y="1751311"/>
              <a:ext cx="1778100" cy="1778100"/>
              <a:chOff x="5159830" y="1574801"/>
              <a:chExt cx="1778100" cy="1778100"/>
            </a:xfrm>
          </p:grpSpPr>
          <p:sp>
            <p:nvSpPr>
              <p:cNvPr id="338" name="Google Shape;338;p22"/>
              <p:cNvSpPr/>
              <p:nvPr/>
            </p:nvSpPr>
            <p:spPr>
              <a:xfrm>
                <a:off x="5159830" y="1574801"/>
                <a:ext cx="1778100" cy="1778100"/>
              </a:xfrm>
              <a:prstGeom prst="ellipse">
                <a:avLst/>
              </a:prstGeom>
              <a:solidFill>
                <a:srgbClr val="EE1C39"/>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9" name="Google Shape;339;p22"/>
              <p:cNvSpPr/>
              <p:nvPr/>
            </p:nvSpPr>
            <p:spPr>
              <a:xfrm>
                <a:off x="6048830" y="2459186"/>
                <a:ext cx="0" cy="9231"/>
              </a:xfrm>
              <a:custGeom>
                <a:avLst/>
                <a:gdLst/>
                <a:ahLst/>
                <a:cxnLst/>
                <a:rect l="l" t="t" r="r" b="b"/>
                <a:pathLst>
                  <a:path w="120000" h="1" extrusionOk="0">
                    <a:moveTo>
                      <a:pt x="0" y="0"/>
                    </a:moveTo>
                    <a:cubicBezTo>
                      <a:pt x="0" y="0"/>
                      <a:pt x="0" y="0"/>
                      <a:pt x="0" y="1"/>
                    </a:cubicBezTo>
                    <a:cubicBezTo>
                      <a:pt x="0" y="1"/>
                      <a:pt x="0" y="1"/>
                      <a:pt x="0" y="1"/>
                    </a:cubicBezTo>
                    <a:lnTo>
                      <a:pt x="0" y="0"/>
                    </a:lnTo>
                    <a:close/>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40" name="Google Shape;340;p22"/>
              <p:cNvSpPr/>
              <p:nvPr/>
            </p:nvSpPr>
            <p:spPr>
              <a:xfrm>
                <a:off x="6048830" y="24638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
          <p:nvSpPr>
            <p:cNvPr id="341" name="Google Shape;341;p22"/>
            <p:cNvSpPr txBox="1"/>
            <p:nvPr/>
          </p:nvSpPr>
          <p:spPr>
            <a:xfrm>
              <a:off x="5391810" y="2078861"/>
              <a:ext cx="14421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a:solidFill>
                    <a:schemeClr val="lt1"/>
                  </a:solidFill>
                  <a:latin typeface="Roboto"/>
                  <a:ea typeface="Roboto"/>
                  <a:cs typeface="Roboto"/>
                  <a:sym typeface="Roboto"/>
                </a:rPr>
                <a:t>03</a:t>
              </a:r>
              <a:endParaRPr sz="7200" b="1">
                <a:solidFill>
                  <a:schemeClr val="lt1"/>
                </a:solidFill>
                <a:latin typeface="Roboto"/>
                <a:ea typeface="Roboto"/>
                <a:cs typeface="Roboto"/>
                <a:sym typeface="Roboto"/>
              </a:endParaRPr>
            </a:p>
          </p:txBody>
        </p:sp>
      </p:grpSp>
      <p:sp>
        <p:nvSpPr>
          <p:cNvPr id="342" name="Google Shape;342;p22"/>
          <p:cNvSpPr/>
          <p:nvPr/>
        </p:nvSpPr>
        <p:spPr>
          <a:xfrm>
            <a:off x="5203372" y="6438900"/>
            <a:ext cx="1818000" cy="4833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Tree>
  </p:cSld>
  <p:clrMapOvr>
    <a:masterClrMapping/>
  </p:clrMapOvr>
  <p:transition spd="slow" advTm="1073">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cxnSp>
        <p:nvCxnSpPr>
          <p:cNvPr id="503" name="Google Shape;503;p28"/>
          <p:cNvCxnSpPr/>
          <p:nvPr/>
        </p:nvCxnSpPr>
        <p:spPr>
          <a:xfrm>
            <a:off x="-19051" y="6587114"/>
            <a:ext cx="12211200" cy="0"/>
          </a:xfrm>
          <a:prstGeom prst="straightConnector1">
            <a:avLst/>
          </a:prstGeom>
          <a:noFill/>
          <a:ln w="19050" cap="flat" cmpd="sng">
            <a:solidFill>
              <a:srgbClr val="515C73"/>
            </a:solidFill>
            <a:prstDash val="solid"/>
            <a:miter lim="800000"/>
            <a:headEnd type="none" w="sm" len="sm"/>
            <a:tailEnd type="none" w="sm" len="sm"/>
          </a:ln>
        </p:spPr>
      </p:cxnSp>
      <p:grpSp>
        <p:nvGrpSpPr>
          <p:cNvPr id="504" name="Google Shape;504;p28"/>
          <p:cNvGrpSpPr/>
          <p:nvPr/>
        </p:nvGrpSpPr>
        <p:grpSpPr>
          <a:xfrm>
            <a:off x="-19111" y="340072"/>
            <a:ext cx="1957321" cy="675900"/>
            <a:chOff x="285689" y="263872"/>
            <a:chExt cx="1957321" cy="675900"/>
          </a:xfrm>
        </p:grpSpPr>
        <p:grpSp>
          <p:nvGrpSpPr>
            <p:cNvPr id="505" name="Google Shape;505;p28"/>
            <p:cNvGrpSpPr/>
            <p:nvPr/>
          </p:nvGrpSpPr>
          <p:grpSpPr>
            <a:xfrm flipH="1">
              <a:off x="285689" y="263872"/>
              <a:ext cx="1623025" cy="675900"/>
              <a:chOff x="3533690" y="533400"/>
              <a:chExt cx="1637434" cy="675900"/>
            </a:xfrm>
          </p:grpSpPr>
          <p:sp>
            <p:nvSpPr>
              <p:cNvPr id="506" name="Google Shape;506;p28"/>
              <p:cNvSpPr/>
              <p:nvPr/>
            </p:nvSpPr>
            <p:spPr>
              <a:xfrm>
                <a:off x="3806724" y="533400"/>
                <a:ext cx="1364400" cy="6759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7" name="Google Shape;507;p28"/>
              <p:cNvSpPr/>
              <p:nvPr/>
            </p:nvSpPr>
            <p:spPr>
              <a:xfrm>
                <a:off x="3533690" y="533400"/>
                <a:ext cx="623700" cy="675900"/>
              </a:xfrm>
              <a:prstGeom prst="ellipse">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08" name="Google Shape;508;p28"/>
            <p:cNvSpPr txBox="1"/>
            <p:nvPr/>
          </p:nvSpPr>
          <p:spPr>
            <a:xfrm>
              <a:off x="1100010" y="309468"/>
              <a:ext cx="1143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Roboto"/>
                  <a:ea typeface="Roboto"/>
                  <a:cs typeface="Roboto"/>
                  <a:sym typeface="Roboto"/>
                </a:rPr>
                <a:t>03</a:t>
              </a:r>
              <a:endParaRPr sz="3200">
                <a:solidFill>
                  <a:schemeClr val="lt1"/>
                </a:solidFill>
                <a:latin typeface="Roboto"/>
                <a:ea typeface="Roboto"/>
                <a:cs typeface="Roboto"/>
                <a:sym typeface="Roboto"/>
              </a:endParaRPr>
            </a:p>
          </p:txBody>
        </p:sp>
      </p:grpSp>
      <p:sp>
        <p:nvSpPr>
          <p:cNvPr id="509" name="Google Shape;509;p28"/>
          <p:cNvSpPr txBox="1">
            <a:spLocks noGrp="1"/>
          </p:cNvSpPr>
          <p:nvPr>
            <p:ph type="sldNum" idx="12"/>
          </p:nvPr>
        </p:nvSpPr>
        <p:spPr>
          <a:xfrm>
            <a:off x="11359821" y="6424885"/>
            <a:ext cx="476100" cy="3207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800">
                <a:solidFill>
                  <a:schemeClr val="lt1"/>
                </a:solidFill>
                <a:latin typeface="Roboto"/>
                <a:ea typeface="Roboto"/>
                <a:cs typeface="Roboto"/>
                <a:sym typeface="Roboto"/>
              </a:rPr>
              <a:t>13</a:t>
            </a:fld>
            <a:endParaRPr sz="1800">
              <a:solidFill>
                <a:schemeClr val="lt1"/>
              </a:solidFill>
              <a:latin typeface="Roboto"/>
              <a:ea typeface="Roboto"/>
              <a:cs typeface="Roboto"/>
              <a:sym typeface="Roboto"/>
            </a:endParaRPr>
          </a:p>
        </p:txBody>
      </p:sp>
      <p:sp>
        <p:nvSpPr>
          <p:cNvPr id="510" name="Google Shape;510;p28"/>
          <p:cNvSpPr txBox="1"/>
          <p:nvPr/>
        </p:nvSpPr>
        <p:spPr>
          <a:xfrm>
            <a:off x="1794450" y="340075"/>
            <a:ext cx="9411848" cy="70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4000" dirty="0">
                <a:solidFill>
                  <a:schemeClr val="dk1"/>
                </a:solidFill>
                <a:latin typeface="Roboto"/>
                <a:ea typeface="Roboto"/>
                <a:cs typeface="Roboto"/>
                <a:sym typeface="Roboto"/>
              </a:rPr>
              <a:t>Model Analysis – Base v/s Ensemble</a:t>
            </a:r>
            <a:endParaRPr dirty="0"/>
          </a:p>
        </p:txBody>
      </p:sp>
      <p:sp>
        <p:nvSpPr>
          <p:cNvPr id="520" name="Google Shape;520;p28"/>
          <p:cNvSpPr/>
          <p:nvPr/>
        </p:nvSpPr>
        <p:spPr>
          <a:xfrm>
            <a:off x="910775" y="5548257"/>
            <a:ext cx="693300" cy="6933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21" name="Google Shape;521;p28"/>
          <p:cNvSpPr/>
          <p:nvPr/>
        </p:nvSpPr>
        <p:spPr>
          <a:xfrm>
            <a:off x="969873" y="5665120"/>
            <a:ext cx="572650" cy="472998"/>
          </a:xfrm>
          <a:custGeom>
            <a:avLst/>
            <a:gdLst/>
            <a:ahLst/>
            <a:cxnLst/>
            <a:rect l="l" t="t" r="r" b="b"/>
            <a:pathLst>
              <a:path w="688" h="568" extrusionOk="0">
                <a:moveTo>
                  <a:pt x="449" y="0"/>
                </a:moveTo>
                <a:cubicBezTo>
                  <a:pt x="449" y="30"/>
                  <a:pt x="449" y="30"/>
                  <a:pt x="449" y="30"/>
                </a:cubicBezTo>
                <a:cubicBezTo>
                  <a:pt x="440" y="33"/>
                  <a:pt x="431" y="35"/>
                  <a:pt x="423" y="41"/>
                </a:cubicBezTo>
                <a:cubicBezTo>
                  <a:pt x="401" y="18"/>
                  <a:pt x="401" y="18"/>
                  <a:pt x="401" y="18"/>
                </a:cubicBezTo>
                <a:cubicBezTo>
                  <a:pt x="379" y="38"/>
                  <a:pt x="379" y="38"/>
                  <a:pt x="379" y="38"/>
                </a:cubicBezTo>
                <a:cubicBezTo>
                  <a:pt x="401" y="62"/>
                  <a:pt x="401" y="62"/>
                  <a:pt x="401" y="62"/>
                </a:cubicBezTo>
                <a:cubicBezTo>
                  <a:pt x="396" y="68"/>
                  <a:pt x="393" y="81"/>
                  <a:pt x="391" y="90"/>
                </a:cubicBezTo>
                <a:cubicBezTo>
                  <a:pt x="359" y="90"/>
                  <a:pt x="359" y="90"/>
                  <a:pt x="359" y="90"/>
                </a:cubicBezTo>
                <a:cubicBezTo>
                  <a:pt x="359" y="119"/>
                  <a:pt x="359" y="119"/>
                  <a:pt x="359" y="119"/>
                </a:cubicBezTo>
                <a:cubicBezTo>
                  <a:pt x="391" y="119"/>
                  <a:pt x="391" y="119"/>
                  <a:pt x="391" y="119"/>
                </a:cubicBezTo>
                <a:cubicBezTo>
                  <a:pt x="393" y="128"/>
                  <a:pt x="396" y="137"/>
                  <a:pt x="401" y="143"/>
                </a:cubicBezTo>
                <a:cubicBezTo>
                  <a:pt x="379" y="167"/>
                  <a:pt x="379" y="167"/>
                  <a:pt x="379" y="167"/>
                </a:cubicBezTo>
                <a:cubicBezTo>
                  <a:pt x="401" y="188"/>
                  <a:pt x="401" y="188"/>
                  <a:pt x="401" y="188"/>
                </a:cubicBezTo>
                <a:cubicBezTo>
                  <a:pt x="423" y="167"/>
                  <a:pt x="423" y="167"/>
                  <a:pt x="423" y="167"/>
                </a:cubicBezTo>
                <a:cubicBezTo>
                  <a:pt x="431" y="170"/>
                  <a:pt x="440" y="173"/>
                  <a:pt x="449" y="176"/>
                </a:cubicBezTo>
                <a:cubicBezTo>
                  <a:pt x="449" y="203"/>
                  <a:pt x="449" y="203"/>
                  <a:pt x="449" y="203"/>
                </a:cubicBezTo>
                <a:cubicBezTo>
                  <a:pt x="444" y="200"/>
                  <a:pt x="444" y="200"/>
                  <a:pt x="444" y="200"/>
                </a:cubicBezTo>
                <a:cubicBezTo>
                  <a:pt x="444" y="202"/>
                  <a:pt x="444" y="202"/>
                  <a:pt x="444" y="202"/>
                </a:cubicBezTo>
                <a:cubicBezTo>
                  <a:pt x="431" y="182"/>
                  <a:pt x="431" y="182"/>
                  <a:pt x="431" y="182"/>
                </a:cubicBezTo>
                <a:cubicBezTo>
                  <a:pt x="377" y="212"/>
                  <a:pt x="377" y="212"/>
                  <a:pt x="377" y="212"/>
                </a:cubicBezTo>
                <a:cubicBezTo>
                  <a:pt x="370" y="206"/>
                  <a:pt x="362" y="196"/>
                  <a:pt x="354" y="190"/>
                </a:cubicBezTo>
                <a:cubicBezTo>
                  <a:pt x="386" y="134"/>
                  <a:pt x="386" y="134"/>
                  <a:pt x="386" y="134"/>
                </a:cubicBezTo>
                <a:cubicBezTo>
                  <a:pt x="359" y="119"/>
                  <a:pt x="359" y="119"/>
                  <a:pt x="359" y="119"/>
                </a:cubicBezTo>
                <a:cubicBezTo>
                  <a:pt x="333" y="104"/>
                  <a:pt x="333" y="104"/>
                  <a:pt x="333" y="104"/>
                </a:cubicBezTo>
                <a:cubicBezTo>
                  <a:pt x="302" y="158"/>
                  <a:pt x="302" y="158"/>
                  <a:pt x="302" y="158"/>
                </a:cubicBezTo>
                <a:cubicBezTo>
                  <a:pt x="292" y="155"/>
                  <a:pt x="280" y="152"/>
                  <a:pt x="269" y="152"/>
                </a:cubicBezTo>
                <a:cubicBezTo>
                  <a:pt x="270" y="86"/>
                  <a:pt x="270" y="86"/>
                  <a:pt x="270" y="86"/>
                </a:cubicBezTo>
                <a:cubicBezTo>
                  <a:pt x="209" y="90"/>
                  <a:pt x="209" y="90"/>
                  <a:pt x="209" y="90"/>
                </a:cubicBezTo>
                <a:cubicBezTo>
                  <a:pt x="209" y="152"/>
                  <a:pt x="209" y="152"/>
                  <a:pt x="209" y="152"/>
                </a:cubicBezTo>
                <a:cubicBezTo>
                  <a:pt x="198" y="152"/>
                  <a:pt x="188" y="155"/>
                  <a:pt x="177" y="158"/>
                </a:cubicBezTo>
                <a:cubicBezTo>
                  <a:pt x="145" y="104"/>
                  <a:pt x="145" y="104"/>
                  <a:pt x="145" y="104"/>
                </a:cubicBezTo>
                <a:cubicBezTo>
                  <a:pt x="94" y="134"/>
                  <a:pt x="94" y="134"/>
                  <a:pt x="94" y="134"/>
                </a:cubicBezTo>
                <a:cubicBezTo>
                  <a:pt x="125" y="188"/>
                  <a:pt x="125" y="188"/>
                  <a:pt x="125" y="188"/>
                </a:cubicBezTo>
                <a:cubicBezTo>
                  <a:pt x="116" y="197"/>
                  <a:pt x="108" y="203"/>
                  <a:pt x="101" y="212"/>
                </a:cubicBezTo>
                <a:cubicBezTo>
                  <a:pt x="47" y="182"/>
                  <a:pt x="47" y="182"/>
                  <a:pt x="47" y="182"/>
                </a:cubicBezTo>
                <a:cubicBezTo>
                  <a:pt x="17" y="233"/>
                  <a:pt x="17" y="233"/>
                  <a:pt x="17" y="233"/>
                </a:cubicBezTo>
                <a:cubicBezTo>
                  <a:pt x="72" y="265"/>
                  <a:pt x="72" y="265"/>
                  <a:pt x="72" y="265"/>
                </a:cubicBezTo>
                <a:cubicBezTo>
                  <a:pt x="68" y="274"/>
                  <a:pt x="64" y="287"/>
                  <a:pt x="62" y="299"/>
                </a:cubicBezTo>
                <a:cubicBezTo>
                  <a:pt x="0" y="299"/>
                  <a:pt x="0" y="299"/>
                  <a:pt x="0" y="299"/>
                </a:cubicBezTo>
                <a:cubicBezTo>
                  <a:pt x="0" y="359"/>
                  <a:pt x="0" y="359"/>
                  <a:pt x="0" y="359"/>
                </a:cubicBezTo>
                <a:cubicBezTo>
                  <a:pt x="63" y="359"/>
                  <a:pt x="63" y="359"/>
                  <a:pt x="63" y="359"/>
                </a:cubicBezTo>
                <a:cubicBezTo>
                  <a:pt x="65" y="371"/>
                  <a:pt x="68" y="379"/>
                  <a:pt x="72" y="391"/>
                </a:cubicBezTo>
                <a:cubicBezTo>
                  <a:pt x="17" y="421"/>
                  <a:pt x="17" y="421"/>
                  <a:pt x="17" y="421"/>
                </a:cubicBezTo>
                <a:cubicBezTo>
                  <a:pt x="47" y="472"/>
                  <a:pt x="47" y="472"/>
                  <a:pt x="47" y="472"/>
                </a:cubicBezTo>
                <a:cubicBezTo>
                  <a:pt x="101" y="442"/>
                  <a:pt x="101" y="442"/>
                  <a:pt x="101" y="442"/>
                </a:cubicBezTo>
                <a:cubicBezTo>
                  <a:pt x="109" y="451"/>
                  <a:pt x="116" y="457"/>
                  <a:pt x="125" y="466"/>
                </a:cubicBezTo>
                <a:cubicBezTo>
                  <a:pt x="93" y="519"/>
                  <a:pt x="93" y="519"/>
                  <a:pt x="93" y="519"/>
                </a:cubicBezTo>
                <a:cubicBezTo>
                  <a:pt x="145" y="549"/>
                  <a:pt x="145" y="549"/>
                  <a:pt x="145" y="549"/>
                </a:cubicBezTo>
                <a:cubicBezTo>
                  <a:pt x="176" y="496"/>
                  <a:pt x="176" y="496"/>
                  <a:pt x="176" y="496"/>
                </a:cubicBezTo>
                <a:cubicBezTo>
                  <a:pt x="187" y="499"/>
                  <a:pt x="199" y="502"/>
                  <a:pt x="210" y="505"/>
                </a:cubicBezTo>
                <a:cubicBezTo>
                  <a:pt x="210" y="568"/>
                  <a:pt x="210" y="568"/>
                  <a:pt x="210" y="568"/>
                </a:cubicBezTo>
                <a:cubicBezTo>
                  <a:pt x="270" y="568"/>
                  <a:pt x="270" y="568"/>
                  <a:pt x="270" y="568"/>
                </a:cubicBezTo>
                <a:cubicBezTo>
                  <a:pt x="270" y="505"/>
                  <a:pt x="270" y="505"/>
                  <a:pt x="270" y="505"/>
                </a:cubicBezTo>
                <a:cubicBezTo>
                  <a:pt x="280" y="502"/>
                  <a:pt x="291" y="499"/>
                  <a:pt x="301" y="496"/>
                </a:cubicBezTo>
                <a:cubicBezTo>
                  <a:pt x="333" y="549"/>
                  <a:pt x="333" y="549"/>
                  <a:pt x="333" y="549"/>
                </a:cubicBezTo>
                <a:cubicBezTo>
                  <a:pt x="385" y="519"/>
                  <a:pt x="385" y="519"/>
                  <a:pt x="385" y="519"/>
                </a:cubicBezTo>
                <a:cubicBezTo>
                  <a:pt x="354" y="466"/>
                  <a:pt x="354" y="466"/>
                  <a:pt x="354" y="466"/>
                </a:cubicBezTo>
                <a:cubicBezTo>
                  <a:pt x="362" y="457"/>
                  <a:pt x="370" y="451"/>
                  <a:pt x="377" y="442"/>
                </a:cubicBezTo>
                <a:cubicBezTo>
                  <a:pt x="431" y="472"/>
                  <a:pt x="431" y="472"/>
                  <a:pt x="431" y="472"/>
                </a:cubicBezTo>
                <a:cubicBezTo>
                  <a:pt x="462" y="421"/>
                  <a:pt x="462" y="421"/>
                  <a:pt x="462" y="421"/>
                </a:cubicBezTo>
                <a:cubicBezTo>
                  <a:pt x="407" y="391"/>
                  <a:pt x="407" y="391"/>
                  <a:pt x="407" y="391"/>
                </a:cubicBezTo>
                <a:cubicBezTo>
                  <a:pt x="411" y="379"/>
                  <a:pt x="415" y="368"/>
                  <a:pt x="416" y="359"/>
                </a:cubicBezTo>
                <a:cubicBezTo>
                  <a:pt x="443" y="359"/>
                  <a:pt x="443" y="359"/>
                  <a:pt x="443" y="359"/>
                </a:cubicBezTo>
                <a:cubicBezTo>
                  <a:pt x="444" y="362"/>
                  <a:pt x="444" y="362"/>
                  <a:pt x="444" y="362"/>
                </a:cubicBezTo>
                <a:cubicBezTo>
                  <a:pt x="449" y="359"/>
                  <a:pt x="449" y="359"/>
                  <a:pt x="449" y="359"/>
                </a:cubicBezTo>
                <a:cubicBezTo>
                  <a:pt x="479" y="359"/>
                  <a:pt x="479" y="359"/>
                  <a:pt x="479" y="359"/>
                </a:cubicBezTo>
                <a:cubicBezTo>
                  <a:pt x="479" y="354"/>
                  <a:pt x="479" y="354"/>
                  <a:pt x="479" y="354"/>
                </a:cubicBezTo>
                <a:cubicBezTo>
                  <a:pt x="482" y="358"/>
                  <a:pt x="485" y="361"/>
                  <a:pt x="489" y="364"/>
                </a:cubicBezTo>
                <a:cubicBezTo>
                  <a:pt x="473" y="391"/>
                  <a:pt x="473" y="391"/>
                  <a:pt x="473" y="391"/>
                </a:cubicBezTo>
                <a:cubicBezTo>
                  <a:pt x="500" y="406"/>
                  <a:pt x="500" y="406"/>
                  <a:pt x="500" y="406"/>
                </a:cubicBezTo>
                <a:cubicBezTo>
                  <a:pt x="516" y="379"/>
                  <a:pt x="516" y="379"/>
                  <a:pt x="516" y="379"/>
                </a:cubicBezTo>
                <a:cubicBezTo>
                  <a:pt x="523" y="382"/>
                  <a:pt x="531" y="385"/>
                  <a:pt x="539" y="385"/>
                </a:cubicBezTo>
                <a:cubicBezTo>
                  <a:pt x="539" y="415"/>
                  <a:pt x="539" y="415"/>
                  <a:pt x="539" y="415"/>
                </a:cubicBezTo>
                <a:cubicBezTo>
                  <a:pt x="569" y="415"/>
                  <a:pt x="569" y="415"/>
                  <a:pt x="569" y="415"/>
                </a:cubicBezTo>
                <a:cubicBezTo>
                  <a:pt x="569" y="385"/>
                  <a:pt x="569" y="385"/>
                  <a:pt x="569" y="385"/>
                </a:cubicBezTo>
                <a:cubicBezTo>
                  <a:pt x="577" y="385"/>
                  <a:pt x="585" y="382"/>
                  <a:pt x="592" y="379"/>
                </a:cubicBezTo>
                <a:cubicBezTo>
                  <a:pt x="608" y="406"/>
                  <a:pt x="608" y="406"/>
                  <a:pt x="608" y="406"/>
                </a:cubicBezTo>
                <a:cubicBezTo>
                  <a:pt x="634" y="391"/>
                  <a:pt x="634" y="391"/>
                  <a:pt x="634" y="391"/>
                </a:cubicBezTo>
                <a:cubicBezTo>
                  <a:pt x="618" y="364"/>
                  <a:pt x="618" y="364"/>
                  <a:pt x="618" y="364"/>
                </a:cubicBezTo>
                <a:cubicBezTo>
                  <a:pt x="625" y="358"/>
                  <a:pt x="631" y="353"/>
                  <a:pt x="636" y="347"/>
                </a:cubicBezTo>
                <a:cubicBezTo>
                  <a:pt x="663" y="362"/>
                  <a:pt x="663" y="362"/>
                  <a:pt x="663" y="362"/>
                </a:cubicBezTo>
                <a:cubicBezTo>
                  <a:pt x="678" y="334"/>
                  <a:pt x="678" y="334"/>
                  <a:pt x="678" y="334"/>
                </a:cubicBezTo>
                <a:cubicBezTo>
                  <a:pt x="651" y="319"/>
                  <a:pt x="651" y="319"/>
                  <a:pt x="651" y="319"/>
                </a:cubicBezTo>
                <a:cubicBezTo>
                  <a:pt x="654" y="313"/>
                  <a:pt x="656" y="304"/>
                  <a:pt x="658" y="295"/>
                </a:cubicBezTo>
                <a:cubicBezTo>
                  <a:pt x="688" y="295"/>
                  <a:pt x="688" y="295"/>
                  <a:pt x="688" y="295"/>
                </a:cubicBezTo>
                <a:cubicBezTo>
                  <a:pt x="688" y="265"/>
                  <a:pt x="688" y="265"/>
                  <a:pt x="688" y="265"/>
                </a:cubicBezTo>
                <a:cubicBezTo>
                  <a:pt x="658" y="265"/>
                  <a:pt x="658" y="265"/>
                  <a:pt x="658" y="265"/>
                </a:cubicBezTo>
                <a:cubicBezTo>
                  <a:pt x="656" y="259"/>
                  <a:pt x="654" y="251"/>
                  <a:pt x="651" y="242"/>
                </a:cubicBezTo>
                <a:cubicBezTo>
                  <a:pt x="678" y="227"/>
                  <a:pt x="678" y="227"/>
                  <a:pt x="678" y="227"/>
                </a:cubicBezTo>
                <a:cubicBezTo>
                  <a:pt x="663" y="200"/>
                  <a:pt x="663" y="200"/>
                  <a:pt x="663" y="200"/>
                </a:cubicBezTo>
                <a:cubicBezTo>
                  <a:pt x="636" y="218"/>
                  <a:pt x="636" y="218"/>
                  <a:pt x="636" y="218"/>
                </a:cubicBezTo>
                <a:cubicBezTo>
                  <a:pt x="631" y="212"/>
                  <a:pt x="625" y="206"/>
                  <a:pt x="618" y="200"/>
                </a:cubicBezTo>
                <a:cubicBezTo>
                  <a:pt x="634" y="173"/>
                  <a:pt x="634" y="173"/>
                  <a:pt x="634" y="173"/>
                </a:cubicBezTo>
                <a:cubicBezTo>
                  <a:pt x="608" y="158"/>
                  <a:pt x="608" y="158"/>
                  <a:pt x="608" y="158"/>
                </a:cubicBezTo>
                <a:cubicBezTo>
                  <a:pt x="592" y="185"/>
                  <a:pt x="592" y="185"/>
                  <a:pt x="592" y="185"/>
                </a:cubicBezTo>
                <a:cubicBezTo>
                  <a:pt x="585" y="182"/>
                  <a:pt x="577" y="179"/>
                  <a:pt x="569" y="179"/>
                </a:cubicBezTo>
                <a:cubicBezTo>
                  <a:pt x="569" y="146"/>
                  <a:pt x="569" y="146"/>
                  <a:pt x="569" y="146"/>
                </a:cubicBezTo>
                <a:cubicBezTo>
                  <a:pt x="539" y="146"/>
                  <a:pt x="539" y="146"/>
                  <a:pt x="539" y="146"/>
                </a:cubicBezTo>
                <a:cubicBezTo>
                  <a:pt x="539" y="156"/>
                  <a:pt x="539" y="156"/>
                  <a:pt x="539" y="156"/>
                </a:cubicBezTo>
                <a:cubicBezTo>
                  <a:pt x="527" y="143"/>
                  <a:pt x="527" y="143"/>
                  <a:pt x="527" y="143"/>
                </a:cubicBezTo>
                <a:cubicBezTo>
                  <a:pt x="532" y="137"/>
                  <a:pt x="535" y="128"/>
                  <a:pt x="537" y="119"/>
                </a:cubicBezTo>
                <a:cubicBezTo>
                  <a:pt x="569" y="119"/>
                  <a:pt x="569" y="119"/>
                  <a:pt x="569" y="119"/>
                </a:cubicBezTo>
                <a:cubicBezTo>
                  <a:pt x="569" y="90"/>
                  <a:pt x="569" y="90"/>
                  <a:pt x="569" y="90"/>
                </a:cubicBezTo>
                <a:cubicBezTo>
                  <a:pt x="537" y="90"/>
                  <a:pt x="537" y="90"/>
                  <a:pt x="537" y="90"/>
                </a:cubicBezTo>
                <a:cubicBezTo>
                  <a:pt x="535" y="81"/>
                  <a:pt x="532" y="68"/>
                  <a:pt x="527" y="62"/>
                </a:cubicBezTo>
                <a:cubicBezTo>
                  <a:pt x="549" y="38"/>
                  <a:pt x="549" y="38"/>
                  <a:pt x="549" y="38"/>
                </a:cubicBezTo>
                <a:cubicBezTo>
                  <a:pt x="528" y="18"/>
                  <a:pt x="528" y="18"/>
                  <a:pt x="528" y="18"/>
                </a:cubicBezTo>
                <a:cubicBezTo>
                  <a:pt x="505" y="41"/>
                  <a:pt x="505" y="41"/>
                  <a:pt x="505" y="41"/>
                </a:cubicBezTo>
                <a:cubicBezTo>
                  <a:pt x="498" y="35"/>
                  <a:pt x="488" y="33"/>
                  <a:pt x="479" y="30"/>
                </a:cubicBezTo>
                <a:cubicBezTo>
                  <a:pt x="479" y="0"/>
                  <a:pt x="479" y="0"/>
                  <a:pt x="479" y="0"/>
                </a:cubicBezTo>
                <a:cubicBezTo>
                  <a:pt x="449" y="0"/>
                  <a:pt x="449" y="0"/>
                  <a:pt x="449" y="0"/>
                </a:cubicBezTo>
                <a:close/>
                <a:moveTo>
                  <a:pt x="455" y="60"/>
                </a:moveTo>
                <a:cubicBezTo>
                  <a:pt x="458" y="59"/>
                  <a:pt x="461" y="60"/>
                  <a:pt x="464" y="60"/>
                </a:cubicBezTo>
                <a:cubicBezTo>
                  <a:pt x="489" y="60"/>
                  <a:pt x="509" y="78"/>
                  <a:pt x="509" y="104"/>
                </a:cubicBezTo>
                <a:cubicBezTo>
                  <a:pt x="509" y="128"/>
                  <a:pt x="489" y="149"/>
                  <a:pt x="464" y="149"/>
                </a:cubicBezTo>
                <a:cubicBezTo>
                  <a:pt x="439" y="149"/>
                  <a:pt x="419" y="128"/>
                  <a:pt x="419" y="104"/>
                </a:cubicBezTo>
                <a:cubicBezTo>
                  <a:pt x="419" y="81"/>
                  <a:pt x="434" y="63"/>
                  <a:pt x="455" y="60"/>
                </a:cubicBezTo>
                <a:close/>
                <a:moveTo>
                  <a:pt x="505" y="167"/>
                </a:moveTo>
                <a:cubicBezTo>
                  <a:pt x="522" y="183"/>
                  <a:pt x="522" y="183"/>
                  <a:pt x="522" y="183"/>
                </a:cubicBezTo>
                <a:cubicBezTo>
                  <a:pt x="520" y="184"/>
                  <a:pt x="518" y="184"/>
                  <a:pt x="516" y="185"/>
                </a:cubicBezTo>
                <a:lnTo>
                  <a:pt x="505" y="167"/>
                </a:lnTo>
                <a:close/>
                <a:moveTo>
                  <a:pt x="539" y="177"/>
                </a:moveTo>
                <a:cubicBezTo>
                  <a:pt x="539" y="179"/>
                  <a:pt x="539" y="179"/>
                  <a:pt x="539" y="179"/>
                </a:cubicBezTo>
                <a:cubicBezTo>
                  <a:pt x="538" y="179"/>
                  <a:pt x="537" y="179"/>
                  <a:pt x="536" y="179"/>
                </a:cubicBezTo>
                <a:lnTo>
                  <a:pt x="539" y="177"/>
                </a:lnTo>
                <a:close/>
                <a:moveTo>
                  <a:pt x="479" y="182"/>
                </a:moveTo>
                <a:cubicBezTo>
                  <a:pt x="489" y="200"/>
                  <a:pt x="489" y="200"/>
                  <a:pt x="489" y="200"/>
                </a:cubicBezTo>
                <a:cubicBezTo>
                  <a:pt x="486" y="203"/>
                  <a:pt x="482" y="206"/>
                  <a:pt x="479" y="209"/>
                </a:cubicBezTo>
                <a:cubicBezTo>
                  <a:pt x="476" y="212"/>
                  <a:pt x="474" y="215"/>
                  <a:pt x="472" y="218"/>
                </a:cubicBezTo>
                <a:cubicBezTo>
                  <a:pt x="459" y="209"/>
                  <a:pt x="459" y="209"/>
                  <a:pt x="459" y="209"/>
                </a:cubicBezTo>
                <a:cubicBezTo>
                  <a:pt x="479" y="209"/>
                  <a:pt x="479" y="209"/>
                  <a:pt x="479" y="209"/>
                </a:cubicBezTo>
                <a:cubicBezTo>
                  <a:pt x="479" y="182"/>
                  <a:pt x="479" y="182"/>
                  <a:pt x="479" y="182"/>
                </a:cubicBezTo>
                <a:close/>
                <a:moveTo>
                  <a:pt x="554" y="205"/>
                </a:moveTo>
                <a:cubicBezTo>
                  <a:pt x="595" y="205"/>
                  <a:pt x="629" y="241"/>
                  <a:pt x="629" y="280"/>
                </a:cubicBezTo>
                <a:cubicBezTo>
                  <a:pt x="629" y="322"/>
                  <a:pt x="595" y="355"/>
                  <a:pt x="554" y="355"/>
                </a:cubicBezTo>
                <a:cubicBezTo>
                  <a:pt x="513" y="355"/>
                  <a:pt x="479" y="322"/>
                  <a:pt x="479" y="280"/>
                </a:cubicBezTo>
                <a:cubicBezTo>
                  <a:pt x="479" y="241"/>
                  <a:pt x="513" y="205"/>
                  <a:pt x="554" y="205"/>
                </a:cubicBezTo>
                <a:close/>
                <a:moveTo>
                  <a:pt x="240" y="239"/>
                </a:moveTo>
                <a:cubicBezTo>
                  <a:pt x="289" y="239"/>
                  <a:pt x="330" y="278"/>
                  <a:pt x="330" y="329"/>
                </a:cubicBezTo>
                <a:cubicBezTo>
                  <a:pt x="330" y="377"/>
                  <a:pt x="289" y="419"/>
                  <a:pt x="240" y="419"/>
                </a:cubicBezTo>
                <a:cubicBezTo>
                  <a:pt x="190" y="419"/>
                  <a:pt x="150" y="377"/>
                  <a:pt x="150" y="329"/>
                </a:cubicBezTo>
                <a:cubicBezTo>
                  <a:pt x="150" y="278"/>
                  <a:pt x="190" y="239"/>
                  <a:pt x="240" y="239"/>
                </a:cubicBezTo>
                <a:close/>
                <a:moveTo>
                  <a:pt x="451" y="239"/>
                </a:moveTo>
                <a:cubicBezTo>
                  <a:pt x="457" y="242"/>
                  <a:pt x="457" y="242"/>
                  <a:pt x="457" y="242"/>
                </a:cubicBezTo>
                <a:cubicBezTo>
                  <a:pt x="454" y="251"/>
                  <a:pt x="451" y="259"/>
                  <a:pt x="450" y="265"/>
                </a:cubicBezTo>
                <a:cubicBezTo>
                  <a:pt x="419" y="265"/>
                  <a:pt x="419" y="265"/>
                  <a:pt x="419" y="265"/>
                </a:cubicBezTo>
                <a:cubicBezTo>
                  <a:pt x="419" y="295"/>
                  <a:pt x="419" y="295"/>
                  <a:pt x="419" y="295"/>
                </a:cubicBezTo>
                <a:cubicBezTo>
                  <a:pt x="416" y="295"/>
                  <a:pt x="416" y="295"/>
                  <a:pt x="416" y="295"/>
                </a:cubicBezTo>
                <a:cubicBezTo>
                  <a:pt x="414" y="286"/>
                  <a:pt x="411" y="274"/>
                  <a:pt x="407" y="265"/>
                </a:cubicBezTo>
                <a:cubicBezTo>
                  <a:pt x="451" y="239"/>
                  <a:pt x="451" y="239"/>
                  <a:pt x="451" y="2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22" name="Google Shape;522;p28"/>
          <p:cNvSpPr/>
          <p:nvPr/>
        </p:nvSpPr>
        <p:spPr>
          <a:xfrm>
            <a:off x="1784290" y="5503340"/>
            <a:ext cx="9907500" cy="7572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1600" dirty="0">
                <a:solidFill>
                  <a:schemeClr val="dk1"/>
                </a:solidFill>
                <a:latin typeface="Open Sans"/>
                <a:ea typeface="Open Sans"/>
                <a:cs typeface="Open Sans"/>
                <a:sym typeface="Open Sans"/>
              </a:rPr>
              <a:t>By performing model averaging to create an ensemble model, we improved our previous models which is reflected in the new Accuracy and Precision rate.</a:t>
            </a:r>
            <a:endParaRPr sz="1600" dirty="0">
              <a:solidFill>
                <a:schemeClr val="dk1"/>
              </a:solidFill>
              <a:latin typeface="Open Sans"/>
              <a:ea typeface="Open Sans"/>
              <a:cs typeface="Open Sans"/>
              <a:sym typeface="Open Sans"/>
            </a:endParaRPr>
          </a:p>
        </p:txBody>
      </p:sp>
      <p:graphicFrame>
        <p:nvGraphicFramePr>
          <p:cNvPr id="2" name="Table 1">
            <a:extLst>
              <a:ext uri="{FF2B5EF4-FFF2-40B4-BE49-F238E27FC236}">
                <a16:creationId xmlns:a16="http://schemas.microsoft.com/office/drawing/2014/main" id="{9BA29192-3A28-5DB0-9AE7-3E80E605684B}"/>
              </a:ext>
            </a:extLst>
          </p:cNvPr>
          <p:cNvGraphicFramePr>
            <a:graphicFrameLocks noGrp="1"/>
          </p:cNvGraphicFramePr>
          <p:nvPr>
            <p:extLst>
              <p:ext uri="{D42A27DB-BD31-4B8C-83A1-F6EECF244321}">
                <p14:modId xmlns:p14="http://schemas.microsoft.com/office/powerpoint/2010/main" val="649580232"/>
              </p:ext>
            </p:extLst>
          </p:nvPr>
        </p:nvGraphicFramePr>
        <p:xfrm>
          <a:off x="975360" y="1584165"/>
          <a:ext cx="9907500" cy="3129759"/>
        </p:xfrm>
        <a:graphic>
          <a:graphicData uri="http://schemas.openxmlformats.org/drawingml/2006/table">
            <a:tbl>
              <a:tblPr>
                <a:noFill/>
              </a:tblPr>
              <a:tblGrid>
                <a:gridCol w="2420399">
                  <a:extLst>
                    <a:ext uri="{9D8B030D-6E8A-4147-A177-3AD203B41FA5}">
                      <a16:colId xmlns:a16="http://schemas.microsoft.com/office/drawing/2014/main" val="3772027016"/>
                    </a:ext>
                  </a:extLst>
                </a:gridCol>
                <a:gridCol w="3864173">
                  <a:extLst>
                    <a:ext uri="{9D8B030D-6E8A-4147-A177-3AD203B41FA5}">
                      <a16:colId xmlns:a16="http://schemas.microsoft.com/office/drawing/2014/main" val="1480275663"/>
                    </a:ext>
                  </a:extLst>
                </a:gridCol>
                <a:gridCol w="1514491">
                  <a:extLst>
                    <a:ext uri="{9D8B030D-6E8A-4147-A177-3AD203B41FA5}">
                      <a16:colId xmlns:a16="http://schemas.microsoft.com/office/drawing/2014/main" val="2902301137"/>
                    </a:ext>
                  </a:extLst>
                </a:gridCol>
                <a:gridCol w="1043461">
                  <a:extLst>
                    <a:ext uri="{9D8B030D-6E8A-4147-A177-3AD203B41FA5}">
                      <a16:colId xmlns:a16="http://schemas.microsoft.com/office/drawing/2014/main" val="2877965853"/>
                    </a:ext>
                  </a:extLst>
                </a:gridCol>
                <a:gridCol w="1064976">
                  <a:extLst>
                    <a:ext uri="{9D8B030D-6E8A-4147-A177-3AD203B41FA5}">
                      <a16:colId xmlns:a16="http://schemas.microsoft.com/office/drawing/2014/main" val="4282157050"/>
                    </a:ext>
                  </a:extLst>
                </a:gridCol>
              </a:tblGrid>
              <a:tr h="370573">
                <a:tc>
                  <a:txBody>
                    <a:bodyPr/>
                    <a:lstStyle/>
                    <a:p>
                      <a:pPr marL="0" lvl="0" indent="0" algn="ctr" rtl="0">
                        <a:spcBef>
                          <a:spcPts val="0"/>
                        </a:spcBef>
                        <a:spcAft>
                          <a:spcPts val="0"/>
                        </a:spcAft>
                        <a:buNone/>
                      </a:pPr>
                      <a:r>
                        <a:rPr lang="en-IN" sz="1200" dirty="0">
                          <a:solidFill>
                            <a:schemeClr val="tx1"/>
                          </a:solidFill>
                        </a:rPr>
                        <a:t>      </a:t>
                      </a:r>
                      <a:r>
                        <a:rPr lang="en-IN" sz="1200" b="1" dirty="0">
                          <a:solidFill>
                            <a:schemeClr val="tx1"/>
                          </a:solidFill>
                        </a:rPr>
                        <a:t>Algorithms</a:t>
                      </a:r>
                      <a:endParaRPr sz="1200" b="1" dirty="0">
                        <a:solidFill>
                          <a:schemeClr val="tx1"/>
                        </a:solidFill>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dirty="0">
                          <a:solidFill>
                            <a:schemeClr val="tx1"/>
                          </a:solidFill>
                        </a:rPr>
                        <a:t>  </a:t>
                      </a:r>
                      <a:r>
                        <a:rPr lang="en-IN" sz="1200" b="1" dirty="0">
                          <a:solidFill>
                            <a:schemeClr val="tx1"/>
                          </a:solidFill>
                        </a:rPr>
                        <a:t>Models</a:t>
                      </a:r>
                      <a:endParaRPr sz="1200" b="1" dirty="0">
                        <a:solidFill>
                          <a:schemeClr val="tx1"/>
                        </a:solidFill>
                      </a:endParaRPr>
                    </a:p>
                  </a:txBody>
                  <a:tcPr marL="28575" marR="28575" marT="91425" marB="914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solidFill>
                            <a:schemeClr val="tx1"/>
                          </a:solidFill>
                        </a:rPr>
                        <a:t>Cross-Validation</a:t>
                      </a:r>
                      <a:endParaRPr sz="1200" b="1"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solidFill>
                            <a:schemeClr val="tx1"/>
                          </a:solidFill>
                        </a:rPr>
                        <a:t>Accuracy</a:t>
                      </a:r>
                      <a:endParaRPr sz="1200" b="1"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solidFill>
                            <a:schemeClr val="tx1"/>
                          </a:solidFill>
                        </a:rPr>
                        <a:t>Precision</a:t>
                      </a:r>
                      <a:endParaRPr sz="1200" b="1"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910782601"/>
                  </a:ext>
                </a:extLst>
              </a:tr>
              <a:tr h="358732">
                <a:tc rowSpan="2">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 Base Linear Classification</a:t>
                      </a: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 Multi - Logistic regression (OVR)</a:t>
                      </a:r>
                    </a:p>
                  </a:txBody>
                  <a:tcPr marL="28575" marR="28575" marT="91425" marB="91425"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7">
                  <a:txBody>
                    <a:bodyPr/>
                    <a:lstStyle/>
                    <a:p>
                      <a:pPr marL="0" lvl="0" indent="0" algn="ctr" rtl="0">
                        <a:lnSpc>
                          <a:spcPct val="150000"/>
                        </a:lnSpc>
                        <a:spcBef>
                          <a:spcPts val="0"/>
                        </a:spcBef>
                        <a:spcAft>
                          <a:spcPts val="0"/>
                        </a:spcAft>
                        <a:buNone/>
                      </a:pPr>
                      <a:r>
                        <a:rPr lang="en" sz="1200" b="1" dirty="0">
                          <a:solidFill>
                            <a:schemeClr val="tx1"/>
                          </a:solidFill>
                        </a:rPr>
                        <a:t>Validation Set</a:t>
                      </a:r>
                    </a:p>
                    <a:p>
                      <a:pPr marL="0" lvl="0" indent="0" algn="ctr" rtl="0">
                        <a:lnSpc>
                          <a:spcPct val="150000"/>
                        </a:lnSpc>
                        <a:spcBef>
                          <a:spcPts val="0"/>
                        </a:spcBef>
                        <a:spcAft>
                          <a:spcPts val="0"/>
                        </a:spcAft>
                        <a:buNone/>
                      </a:pPr>
                      <a:r>
                        <a:rPr lang="en" sz="1200" b="1" dirty="0">
                          <a:solidFill>
                            <a:schemeClr val="tx1"/>
                          </a:solidFill>
                        </a:rPr>
                        <a:t>(80-20 Split)</a:t>
                      </a: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200" b="1" dirty="0">
                          <a:solidFill>
                            <a:schemeClr val="tx1"/>
                          </a:solidFill>
                        </a:rPr>
                        <a:t>0.7247</a:t>
                      </a:r>
                      <a:endParaRPr sz="1200" b="1"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tc>
                  <a:txBody>
                    <a:bodyPr/>
                    <a:lstStyle/>
                    <a:p>
                      <a:pPr marL="0" lvl="0" indent="0" algn="ctr" rtl="0">
                        <a:lnSpc>
                          <a:spcPct val="115000"/>
                        </a:lnSpc>
                        <a:spcBef>
                          <a:spcPts val="0"/>
                        </a:spcBef>
                        <a:spcAft>
                          <a:spcPts val="0"/>
                        </a:spcAft>
                        <a:buNone/>
                      </a:pPr>
                      <a:r>
                        <a:rPr lang="en-IN" sz="1200" b="1" dirty="0">
                          <a:solidFill>
                            <a:schemeClr val="tx1"/>
                          </a:solidFill>
                        </a:rPr>
                        <a:t>0.6516</a:t>
                      </a:r>
                      <a:endParaRPr sz="1200" b="1"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extLst>
                  <a:ext uri="{0D108BD9-81ED-4DB2-BD59-A6C34878D82A}">
                    <a16:rowId xmlns:a16="http://schemas.microsoft.com/office/drawing/2014/main" val="1202678234"/>
                  </a:ext>
                </a:extLst>
              </a:tr>
              <a:tr h="358732">
                <a:tc vMerge="1">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 Base Linear Classification II</a:t>
                      </a:r>
                    </a:p>
                  </a:txBody>
                  <a:tcPr marL="28575" marR="28575" marT="91425" marB="91425"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 Discriminant Analysis – Linear</a:t>
                      </a:r>
                    </a:p>
                  </a:txBody>
                  <a:tcPr marL="28575" marR="28575" marT="91425" marB="91425" anchor="b">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chemeClr val="tx1"/>
                          </a:solidFill>
                        </a:rPr>
                        <a:t>Test</a:t>
                      </a:r>
                    </a:p>
                  </a:txBody>
                  <a:tcPr marL="28575" marR="28575" marT="91425" marB="914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200" b="1" dirty="0">
                          <a:solidFill>
                            <a:schemeClr val="tx1"/>
                          </a:solidFill>
                        </a:rPr>
                        <a:t>0.7234</a:t>
                      </a:r>
                      <a:endParaRPr sz="1200" b="1" dirty="0">
                        <a:solidFill>
                          <a:schemeClr val="tx1"/>
                        </a:solidFill>
                      </a:endParaRPr>
                    </a:p>
                  </a:txBody>
                  <a:tcPr marL="28575" marR="28575" marT="91425" marB="914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tc>
                  <a:txBody>
                    <a:bodyPr/>
                    <a:lstStyle/>
                    <a:p>
                      <a:pPr marL="0" lvl="0" indent="0" algn="ctr" rtl="0">
                        <a:lnSpc>
                          <a:spcPct val="115000"/>
                        </a:lnSpc>
                        <a:spcBef>
                          <a:spcPts val="0"/>
                        </a:spcBef>
                        <a:spcAft>
                          <a:spcPts val="0"/>
                        </a:spcAft>
                        <a:buNone/>
                      </a:pPr>
                      <a:r>
                        <a:rPr lang="en-IN" sz="1200" b="1" dirty="0">
                          <a:solidFill>
                            <a:schemeClr val="tx1"/>
                          </a:solidFill>
                        </a:rPr>
                        <a:t>0.6497</a:t>
                      </a:r>
                      <a:endParaRPr sz="1200" b="1" dirty="0">
                        <a:solidFill>
                          <a:schemeClr val="tx1"/>
                        </a:solidFill>
                      </a:endParaRPr>
                    </a:p>
                  </a:txBody>
                  <a:tcPr marL="28575" marR="28575" marT="91425" marB="914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extLst>
                  <a:ext uri="{0D108BD9-81ED-4DB2-BD59-A6C34878D82A}">
                    <a16:rowId xmlns:a16="http://schemas.microsoft.com/office/drawing/2014/main" val="1292543401"/>
                  </a:ext>
                </a:extLst>
              </a:tr>
              <a:tr h="402655">
                <a:tc rowSpan="2">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Non-Linear Classification</a:t>
                      </a: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 Discriminant Analysis – Quadratic</a:t>
                      </a:r>
                    </a:p>
                  </a:txBody>
                  <a:tcPr marL="28575" marR="28575" marT="91425" marB="91425"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pPr marL="0" lvl="0" indent="0" algn="ctr" rtl="0">
                        <a:lnSpc>
                          <a:spcPct val="115000"/>
                        </a:lnSpc>
                        <a:spcBef>
                          <a:spcPts val="0"/>
                        </a:spcBef>
                        <a:spcAft>
                          <a:spcPts val="0"/>
                        </a:spcAft>
                        <a:buNone/>
                      </a:pPr>
                      <a:r>
                        <a:rPr lang="en" sz="1200" dirty="0">
                          <a:solidFill>
                            <a:schemeClr val="tx1"/>
                          </a:solidFill>
                        </a:rPr>
                        <a:t>Test</a:t>
                      </a:r>
                      <a:endParaRPr sz="1200"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200" b="1" dirty="0">
                          <a:solidFill>
                            <a:schemeClr val="tx1"/>
                          </a:solidFill>
                        </a:rPr>
                        <a:t>0.6927</a:t>
                      </a:r>
                      <a:endParaRPr sz="1200" b="1"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tc>
                  <a:txBody>
                    <a:bodyPr/>
                    <a:lstStyle/>
                    <a:p>
                      <a:pPr marL="0" lvl="0" indent="0" algn="ctr" rtl="0">
                        <a:lnSpc>
                          <a:spcPct val="115000"/>
                        </a:lnSpc>
                        <a:spcBef>
                          <a:spcPts val="0"/>
                        </a:spcBef>
                        <a:spcAft>
                          <a:spcPts val="0"/>
                        </a:spcAft>
                        <a:buNone/>
                      </a:pPr>
                      <a:r>
                        <a:rPr lang="en-IN" sz="1200" b="1" dirty="0">
                          <a:solidFill>
                            <a:schemeClr val="tx1"/>
                          </a:solidFill>
                        </a:rPr>
                        <a:t>0.6737</a:t>
                      </a:r>
                      <a:endParaRPr sz="1200" b="1" dirty="0">
                        <a:solidFill>
                          <a:schemeClr val="tx1"/>
                        </a:solidFill>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extLst>
                  <a:ext uri="{0D108BD9-81ED-4DB2-BD59-A6C34878D82A}">
                    <a16:rowId xmlns:a16="http://schemas.microsoft.com/office/drawing/2014/main" val="2089515866"/>
                  </a:ext>
                </a:extLst>
              </a:tr>
              <a:tr h="393182">
                <a:tc vMerge="1">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lang="en-US" sz="1200" b="1" dirty="0">
                        <a:solidFill>
                          <a:schemeClr val="tx1"/>
                        </a:solidFill>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 Naive Bayes</a:t>
                      </a:r>
                    </a:p>
                  </a:txBody>
                  <a:tcPr marL="28575" marR="28575" marT="91425" marB="91425"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pPr marL="0" lvl="0" indent="0" algn="ctr" rtl="0">
                        <a:lnSpc>
                          <a:spcPct val="115000"/>
                        </a:lnSpc>
                        <a:spcBef>
                          <a:spcPts val="0"/>
                        </a:spcBef>
                        <a:spcAft>
                          <a:spcPts val="0"/>
                        </a:spcAft>
                        <a:buNone/>
                      </a:pPr>
                      <a:r>
                        <a:rPr lang="en" sz="1200" dirty="0">
                          <a:solidFill>
                            <a:schemeClr val="tx1"/>
                          </a:solidFill>
                        </a:rPr>
                        <a:t>Test</a:t>
                      </a:r>
                      <a:endParaRPr sz="1200"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200" b="1" dirty="0">
                          <a:solidFill>
                            <a:schemeClr val="tx1"/>
                          </a:solidFill>
                        </a:rPr>
                        <a:t>0.6932</a:t>
                      </a:r>
                      <a:endParaRPr sz="1200" b="1"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tc>
                  <a:txBody>
                    <a:bodyPr/>
                    <a:lstStyle/>
                    <a:p>
                      <a:pPr marL="0" lvl="0" indent="0" algn="ctr" rtl="0">
                        <a:lnSpc>
                          <a:spcPct val="115000"/>
                        </a:lnSpc>
                        <a:spcBef>
                          <a:spcPts val="0"/>
                        </a:spcBef>
                        <a:spcAft>
                          <a:spcPts val="0"/>
                        </a:spcAft>
                        <a:buNone/>
                      </a:pPr>
                      <a:r>
                        <a:rPr lang="en-IN" sz="1200" b="1" dirty="0">
                          <a:solidFill>
                            <a:schemeClr val="tx1"/>
                          </a:solidFill>
                        </a:rPr>
                        <a:t>0.6385</a:t>
                      </a:r>
                      <a:endParaRPr sz="1200" b="1" dirty="0">
                        <a:solidFill>
                          <a:schemeClr val="tx1"/>
                        </a:solidFill>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extLst>
                  <a:ext uri="{0D108BD9-81ED-4DB2-BD59-A6C34878D82A}">
                    <a16:rowId xmlns:a16="http://schemas.microsoft.com/office/drawing/2014/main" val="34172341"/>
                  </a:ext>
                </a:extLst>
              </a:tr>
              <a:tr h="402655">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      Regression Trees</a:t>
                      </a: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 Decision tree (Cost Complexity Pruning applied)</a:t>
                      </a:r>
                    </a:p>
                  </a:txBody>
                  <a:tcPr marL="28575" marR="28575" marT="91425" marB="91425"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pPr marL="0" lvl="0" indent="0" algn="ctr" rtl="0">
                        <a:lnSpc>
                          <a:spcPct val="115000"/>
                        </a:lnSpc>
                        <a:spcBef>
                          <a:spcPts val="0"/>
                        </a:spcBef>
                        <a:spcAft>
                          <a:spcPts val="0"/>
                        </a:spcAft>
                        <a:buNone/>
                      </a:pPr>
                      <a:r>
                        <a:rPr lang="en" sz="1200" dirty="0">
                          <a:solidFill>
                            <a:schemeClr val="tx1"/>
                          </a:solidFill>
                        </a:rPr>
                        <a:t>Test</a:t>
                      </a:r>
                      <a:endParaRPr sz="1200"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200" b="1" dirty="0">
                          <a:solidFill>
                            <a:schemeClr val="tx1"/>
                          </a:solidFill>
                        </a:rPr>
                        <a:t>0.7199</a:t>
                      </a:r>
                      <a:endParaRPr sz="1200" b="1"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tc>
                  <a:txBody>
                    <a:bodyPr/>
                    <a:lstStyle/>
                    <a:p>
                      <a:pPr marL="0" lvl="0" indent="0" algn="ctr" rtl="0">
                        <a:lnSpc>
                          <a:spcPct val="115000"/>
                        </a:lnSpc>
                        <a:spcBef>
                          <a:spcPts val="0"/>
                        </a:spcBef>
                        <a:spcAft>
                          <a:spcPts val="0"/>
                        </a:spcAft>
                        <a:buNone/>
                      </a:pPr>
                      <a:r>
                        <a:rPr lang="en-IN" sz="1200" b="1" dirty="0">
                          <a:solidFill>
                            <a:schemeClr val="tx1"/>
                          </a:solidFill>
                        </a:rPr>
                        <a:t>0.6420</a:t>
                      </a:r>
                      <a:endParaRPr sz="1200" b="1" dirty="0">
                        <a:solidFill>
                          <a:schemeClr val="tx1"/>
                        </a:solidFill>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extLst>
                  <a:ext uri="{0D108BD9-81ED-4DB2-BD59-A6C34878D82A}">
                    <a16:rowId xmlns:a16="http://schemas.microsoft.com/office/drawing/2014/main" val="3929797033"/>
                  </a:ext>
                </a:extLst>
              </a:tr>
              <a:tr h="402655">
                <a:tc rowSpan="2">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      Ensemble Improvements</a:t>
                      </a: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 Random forest (Ensemble of 100 decision trees)</a:t>
                      </a:r>
                    </a:p>
                  </a:txBody>
                  <a:tcPr marL="28575" marR="28575" marT="91425" marB="91425"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pPr marL="0" lvl="0" indent="0" algn="ctr" rtl="0">
                        <a:lnSpc>
                          <a:spcPct val="115000"/>
                        </a:lnSpc>
                        <a:spcBef>
                          <a:spcPts val="0"/>
                        </a:spcBef>
                        <a:spcAft>
                          <a:spcPts val="0"/>
                        </a:spcAft>
                        <a:buNone/>
                      </a:pPr>
                      <a:r>
                        <a:rPr lang="en" sz="1200" dirty="0">
                          <a:solidFill>
                            <a:schemeClr val="tx1"/>
                          </a:solidFill>
                        </a:rPr>
                        <a:t>Test</a:t>
                      </a:r>
                      <a:endParaRPr sz="1200"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200" b="1" dirty="0">
                          <a:solidFill>
                            <a:schemeClr val="tx1"/>
                          </a:solidFill>
                        </a:rPr>
                        <a:t>0.7054</a:t>
                      </a:r>
                      <a:endParaRPr sz="1200" b="1"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tc>
                  <a:txBody>
                    <a:bodyPr/>
                    <a:lstStyle/>
                    <a:p>
                      <a:pPr marL="0" lvl="0" indent="0" algn="ctr" rtl="0">
                        <a:lnSpc>
                          <a:spcPct val="115000"/>
                        </a:lnSpc>
                        <a:spcBef>
                          <a:spcPts val="0"/>
                        </a:spcBef>
                        <a:spcAft>
                          <a:spcPts val="0"/>
                        </a:spcAft>
                        <a:buNone/>
                      </a:pPr>
                      <a:r>
                        <a:rPr lang="en-IN" sz="1200" b="1" dirty="0">
                          <a:solidFill>
                            <a:schemeClr val="tx1"/>
                          </a:solidFill>
                        </a:rPr>
                        <a:t>0.6664</a:t>
                      </a:r>
                      <a:endParaRPr sz="1200" b="1" dirty="0">
                        <a:solidFill>
                          <a:schemeClr val="tx1"/>
                        </a:solidFill>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4">
                        <a:lumMod val="20000"/>
                        <a:lumOff val="80000"/>
                      </a:schemeClr>
                    </a:solidFill>
                  </a:tcPr>
                </a:tc>
                <a:extLst>
                  <a:ext uri="{0D108BD9-81ED-4DB2-BD59-A6C34878D82A}">
                    <a16:rowId xmlns:a16="http://schemas.microsoft.com/office/drawing/2014/main" val="101804334"/>
                  </a:ext>
                </a:extLst>
              </a:tr>
              <a:tr h="402655">
                <a:tc vMerge="1">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lang="en-US" sz="1200" b="1" dirty="0">
                        <a:solidFill>
                          <a:schemeClr val="tx1"/>
                        </a:solidFill>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rPr>
                        <a:t> XG-Boost (Ensemble &amp; Gradient Boosting)</a:t>
                      </a:r>
                    </a:p>
                  </a:txBody>
                  <a:tcPr marL="28575" marR="28575" marT="91425" marB="91425"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pPr marL="0" lvl="0" indent="0" algn="ctr" rtl="0">
                        <a:lnSpc>
                          <a:spcPct val="115000"/>
                        </a:lnSpc>
                        <a:spcBef>
                          <a:spcPts val="0"/>
                        </a:spcBef>
                        <a:spcAft>
                          <a:spcPts val="0"/>
                        </a:spcAft>
                        <a:buNone/>
                      </a:pPr>
                      <a:r>
                        <a:rPr lang="en" sz="1200" dirty="0">
                          <a:solidFill>
                            <a:schemeClr val="tx1"/>
                          </a:solidFill>
                        </a:rPr>
                        <a:t>Test</a:t>
                      </a:r>
                      <a:endParaRPr sz="1200"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200" b="1" dirty="0">
                          <a:solidFill>
                            <a:schemeClr val="tx1"/>
                          </a:solidFill>
                        </a:rPr>
                        <a:t>0.7249</a:t>
                      </a:r>
                      <a:endParaRPr sz="1200" b="1" dirty="0">
                        <a:solidFill>
                          <a:schemeClr val="tx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2D050"/>
                    </a:solidFill>
                  </a:tcPr>
                </a:tc>
                <a:tc>
                  <a:txBody>
                    <a:bodyPr/>
                    <a:lstStyle/>
                    <a:p>
                      <a:pPr marL="0" lvl="0" indent="0" algn="ctr" rtl="0">
                        <a:lnSpc>
                          <a:spcPct val="115000"/>
                        </a:lnSpc>
                        <a:spcBef>
                          <a:spcPts val="0"/>
                        </a:spcBef>
                        <a:spcAft>
                          <a:spcPts val="0"/>
                        </a:spcAft>
                        <a:buNone/>
                      </a:pPr>
                      <a:r>
                        <a:rPr lang="en-IN" sz="1200" b="1" dirty="0">
                          <a:solidFill>
                            <a:schemeClr val="tx1"/>
                          </a:solidFill>
                        </a:rPr>
                        <a:t>0.6756</a:t>
                      </a:r>
                      <a:endParaRPr sz="1200" b="1" dirty="0">
                        <a:solidFill>
                          <a:schemeClr val="tx1"/>
                        </a:solidFill>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2D050"/>
                    </a:solidFill>
                  </a:tcPr>
                </a:tc>
                <a:extLst>
                  <a:ext uri="{0D108BD9-81ED-4DB2-BD59-A6C34878D82A}">
                    <a16:rowId xmlns:a16="http://schemas.microsoft.com/office/drawing/2014/main" val="3236626951"/>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57836">
        <p:fade/>
      </p:transition>
    </mc:Choice>
    <mc:Fallback xmlns="">
      <p:transition spd="med" advTm="57836">
        <p:fade/>
      </p:transition>
    </mc:Fallback>
  </mc:AlternateContent>
  <p:extLst>
    <p:ext uri="{E180D4A7-C9FB-4DFB-919C-405C955672EB}">
      <p14:showEvtLst xmlns:p14="http://schemas.microsoft.com/office/powerpoint/2010/main">
        <p14:playEvt time="1183" objId="2"/>
        <p14:stopEvt time="57474" objId="2"/>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cxnSp>
        <p:nvCxnSpPr>
          <p:cNvPr id="443" name="Google Shape;443;p26"/>
          <p:cNvCxnSpPr/>
          <p:nvPr/>
        </p:nvCxnSpPr>
        <p:spPr>
          <a:xfrm>
            <a:off x="-19051" y="6587114"/>
            <a:ext cx="12211200" cy="0"/>
          </a:xfrm>
          <a:prstGeom prst="straightConnector1">
            <a:avLst/>
          </a:prstGeom>
          <a:noFill/>
          <a:ln w="19050" cap="flat" cmpd="sng">
            <a:solidFill>
              <a:srgbClr val="515C73"/>
            </a:solidFill>
            <a:prstDash val="solid"/>
            <a:miter lim="800000"/>
            <a:headEnd type="none" w="sm" len="sm"/>
            <a:tailEnd type="none" w="sm" len="sm"/>
          </a:ln>
        </p:spPr>
      </p:cxnSp>
      <p:grpSp>
        <p:nvGrpSpPr>
          <p:cNvPr id="444" name="Google Shape;444;p26"/>
          <p:cNvGrpSpPr/>
          <p:nvPr/>
        </p:nvGrpSpPr>
        <p:grpSpPr>
          <a:xfrm>
            <a:off x="-19111" y="340072"/>
            <a:ext cx="1957321" cy="675900"/>
            <a:chOff x="285689" y="263872"/>
            <a:chExt cx="1957321" cy="675900"/>
          </a:xfrm>
        </p:grpSpPr>
        <p:grpSp>
          <p:nvGrpSpPr>
            <p:cNvPr id="445" name="Google Shape;445;p26"/>
            <p:cNvGrpSpPr/>
            <p:nvPr/>
          </p:nvGrpSpPr>
          <p:grpSpPr>
            <a:xfrm flipH="1">
              <a:off x="285689" y="263872"/>
              <a:ext cx="1623025" cy="675900"/>
              <a:chOff x="3533690" y="533400"/>
              <a:chExt cx="1637434" cy="675900"/>
            </a:xfrm>
          </p:grpSpPr>
          <p:sp>
            <p:nvSpPr>
              <p:cNvPr id="446" name="Google Shape;446;p26"/>
              <p:cNvSpPr/>
              <p:nvPr/>
            </p:nvSpPr>
            <p:spPr>
              <a:xfrm>
                <a:off x="3806724" y="533400"/>
                <a:ext cx="1364400" cy="6759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7" name="Google Shape;447;p26"/>
              <p:cNvSpPr/>
              <p:nvPr/>
            </p:nvSpPr>
            <p:spPr>
              <a:xfrm>
                <a:off x="3533690" y="533400"/>
                <a:ext cx="623700" cy="675900"/>
              </a:xfrm>
              <a:prstGeom prst="ellipse">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48" name="Google Shape;448;p26"/>
            <p:cNvSpPr txBox="1"/>
            <p:nvPr/>
          </p:nvSpPr>
          <p:spPr>
            <a:xfrm>
              <a:off x="1100010" y="309468"/>
              <a:ext cx="1143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Roboto"/>
                  <a:ea typeface="Roboto"/>
                  <a:cs typeface="Roboto"/>
                  <a:sym typeface="Roboto"/>
                </a:rPr>
                <a:t>03</a:t>
              </a:r>
              <a:endParaRPr sz="3200">
                <a:solidFill>
                  <a:schemeClr val="lt1"/>
                </a:solidFill>
                <a:latin typeface="Roboto"/>
                <a:ea typeface="Roboto"/>
                <a:cs typeface="Roboto"/>
                <a:sym typeface="Roboto"/>
              </a:endParaRPr>
            </a:p>
          </p:txBody>
        </p:sp>
      </p:grpSp>
      <p:sp>
        <p:nvSpPr>
          <p:cNvPr id="449" name="Google Shape;449;p26"/>
          <p:cNvSpPr txBox="1">
            <a:spLocks noGrp="1"/>
          </p:cNvSpPr>
          <p:nvPr>
            <p:ph type="sldNum" idx="12"/>
          </p:nvPr>
        </p:nvSpPr>
        <p:spPr>
          <a:xfrm>
            <a:off x="11359821" y="6424885"/>
            <a:ext cx="476100" cy="3207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800">
                <a:solidFill>
                  <a:schemeClr val="lt1"/>
                </a:solidFill>
                <a:latin typeface="Roboto"/>
                <a:ea typeface="Roboto"/>
                <a:cs typeface="Roboto"/>
                <a:sym typeface="Roboto"/>
              </a:rPr>
              <a:t>14</a:t>
            </a:fld>
            <a:endParaRPr sz="1800">
              <a:solidFill>
                <a:schemeClr val="lt1"/>
              </a:solidFill>
              <a:latin typeface="Roboto"/>
              <a:ea typeface="Roboto"/>
              <a:cs typeface="Roboto"/>
              <a:sym typeface="Roboto"/>
            </a:endParaRPr>
          </a:p>
        </p:txBody>
      </p:sp>
      <p:sp>
        <p:nvSpPr>
          <p:cNvPr id="450" name="Google Shape;450;p26"/>
          <p:cNvSpPr txBox="1"/>
          <p:nvPr/>
        </p:nvSpPr>
        <p:spPr>
          <a:xfrm>
            <a:off x="1794450" y="340075"/>
            <a:ext cx="9146700" cy="70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4000" dirty="0">
                <a:solidFill>
                  <a:schemeClr val="dk1"/>
                </a:solidFill>
                <a:latin typeface="Roboto"/>
                <a:ea typeface="Roboto"/>
                <a:cs typeface="Roboto"/>
                <a:sym typeface="Roboto"/>
              </a:rPr>
              <a:t>Model Analysis – Feature Importance </a:t>
            </a:r>
            <a:endParaRPr dirty="0"/>
          </a:p>
        </p:txBody>
      </p:sp>
      <p:sp>
        <p:nvSpPr>
          <p:cNvPr id="459" name="Google Shape;459;p26"/>
          <p:cNvSpPr/>
          <p:nvPr/>
        </p:nvSpPr>
        <p:spPr>
          <a:xfrm>
            <a:off x="969873" y="5665120"/>
            <a:ext cx="572650" cy="472998"/>
          </a:xfrm>
          <a:custGeom>
            <a:avLst/>
            <a:gdLst/>
            <a:ahLst/>
            <a:cxnLst/>
            <a:rect l="l" t="t" r="r" b="b"/>
            <a:pathLst>
              <a:path w="688" h="568" extrusionOk="0">
                <a:moveTo>
                  <a:pt x="449" y="0"/>
                </a:moveTo>
                <a:cubicBezTo>
                  <a:pt x="449" y="30"/>
                  <a:pt x="449" y="30"/>
                  <a:pt x="449" y="30"/>
                </a:cubicBezTo>
                <a:cubicBezTo>
                  <a:pt x="440" y="33"/>
                  <a:pt x="431" y="35"/>
                  <a:pt x="423" y="41"/>
                </a:cubicBezTo>
                <a:cubicBezTo>
                  <a:pt x="401" y="18"/>
                  <a:pt x="401" y="18"/>
                  <a:pt x="401" y="18"/>
                </a:cubicBezTo>
                <a:cubicBezTo>
                  <a:pt x="379" y="38"/>
                  <a:pt x="379" y="38"/>
                  <a:pt x="379" y="38"/>
                </a:cubicBezTo>
                <a:cubicBezTo>
                  <a:pt x="401" y="62"/>
                  <a:pt x="401" y="62"/>
                  <a:pt x="401" y="62"/>
                </a:cubicBezTo>
                <a:cubicBezTo>
                  <a:pt x="396" y="68"/>
                  <a:pt x="393" y="81"/>
                  <a:pt x="391" y="90"/>
                </a:cubicBezTo>
                <a:cubicBezTo>
                  <a:pt x="359" y="90"/>
                  <a:pt x="359" y="90"/>
                  <a:pt x="359" y="90"/>
                </a:cubicBezTo>
                <a:cubicBezTo>
                  <a:pt x="359" y="119"/>
                  <a:pt x="359" y="119"/>
                  <a:pt x="359" y="119"/>
                </a:cubicBezTo>
                <a:cubicBezTo>
                  <a:pt x="391" y="119"/>
                  <a:pt x="391" y="119"/>
                  <a:pt x="391" y="119"/>
                </a:cubicBezTo>
                <a:cubicBezTo>
                  <a:pt x="393" y="128"/>
                  <a:pt x="396" y="137"/>
                  <a:pt x="401" y="143"/>
                </a:cubicBezTo>
                <a:cubicBezTo>
                  <a:pt x="379" y="167"/>
                  <a:pt x="379" y="167"/>
                  <a:pt x="379" y="167"/>
                </a:cubicBezTo>
                <a:cubicBezTo>
                  <a:pt x="401" y="188"/>
                  <a:pt x="401" y="188"/>
                  <a:pt x="401" y="188"/>
                </a:cubicBezTo>
                <a:cubicBezTo>
                  <a:pt x="423" y="167"/>
                  <a:pt x="423" y="167"/>
                  <a:pt x="423" y="167"/>
                </a:cubicBezTo>
                <a:cubicBezTo>
                  <a:pt x="431" y="170"/>
                  <a:pt x="440" y="173"/>
                  <a:pt x="449" y="176"/>
                </a:cubicBezTo>
                <a:cubicBezTo>
                  <a:pt x="449" y="203"/>
                  <a:pt x="449" y="203"/>
                  <a:pt x="449" y="203"/>
                </a:cubicBezTo>
                <a:cubicBezTo>
                  <a:pt x="444" y="200"/>
                  <a:pt x="444" y="200"/>
                  <a:pt x="444" y="200"/>
                </a:cubicBezTo>
                <a:cubicBezTo>
                  <a:pt x="444" y="202"/>
                  <a:pt x="444" y="202"/>
                  <a:pt x="444" y="202"/>
                </a:cubicBezTo>
                <a:cubicBezTo>
                  <a:pt x="431" y="182"/>
                  <a:pt x="431" y="182"/>
                  <a:pt x="431" y="182"/>
                </a:cubicBezTo>
                <a:cubicBezTo>
                  <a:pt x="377" y="212"/>
                  <a:pt x="377" y="212"/>
                  <a:pt x="377" y="212"/>
                </a:cubicBezTo>
                <a:cubicBezTo>
                  <a:pt x="370" y="206"/>
                  <a:pt x="362" y="196"/>
                  <a:pt x="354" y="190"/>
                </a:cubicBezTo>
                <a:cubicBezTo>
                  <a:pt x="386" y="134"/>
                  <a:pt x="386" y="134"/>
                  <a:pt x="386" y="134"/>
                </a:cubicBezTo>
                <a:cubicBezTo>
                  <a:pt x="359" y="119"/>
                  <a:pt x="359" y="119"/>
                  <a:pt x="359" y="119"/>
                </a:cubicBezTo>
                <a:cubicBezTo>
                  <a:pt x="333" y="104"/>
                  <a:pt x="333" y="104"/>
                  <a:pt x="333" y="104"/>
                </a:cubicBezTo>
                <a:cubicBezTo>
                  <a:pt x="302" y="158"/>
                  <a:pt x="302" y="158"/>
                  <a:pt x="302" y="158"/>
                </a:cubicBezTo>
                <a:cubicBezTo>
                  <a:pt x="292" y="155"/>
                  <a:pt x="280" y="152"/>
                  <a:pt x="269" y="152"/>
                </a:cubicBezTo>
                <a:cubicBezTo>
                  <a:pt x="270" y="86"/>
                  <a:pt x="270" y="86"/>
                  <a:pt x="270" y="86"/>
                </a:cubicBezTo>
                <a:cubicBezTo>
                  <a:pt x="209" y="90"/>
                  <a:pt x="209" y="90"/>
                  <a:pt x="209" y="90"/>
                </a:cubicBezTo>
                <a:cubicBezTo>
                  <a:pt x="209" y="152"/>
                  <a:pt x="209" y="152"/>
                  <a:pt x="209" y="152"/>
                </a:cubicBezTo>
                <a:cubicBezTo>
                  <a:pt x="198" y="152"/>
                  <a:pt x="188" y="155"/>
                  <a:pt x="177" y="158"/>
                </a:cubicBezTo>
                <a:cubicBezTo>
                  <a:pt x="145" y="104"/>
                  <a:pt x="145" y="104"/>
                  <a:pt x="145" y="104"/>
                </a:cubicBezTo>
                <a:cubicBezTo>
                  <a:pt x="94" y="134"/>
                  <a:pt x="94" y="134"/>
                  <a:pt x="94" y="134"/>
                </a:cubicBezTo>
                <a:cubicBezTo>
                  <a:pt x="125" y="188"/>
                  <a:pt x="125" y="188"/>
                  <a:pt x="125" y="188"/>
                </a:cubicBezTo>
                <a:cubicBezTo>
                  <a:pt x="116" y="197"/>
                  <a:pt x="108" y="203"/>
                  <a:pt x="101" y="212"/>
                </a:cubicBezTo>
                <a:cubicBezTo>
                  <a:pt x="47" y="182"/>
                  <a:pt x="47" y="182"/>
                  <a:pt x="47" y="182"/>
                </a:cubicBezTo>
                <a:cubicBezTo>
                  <a:pt x="17" y="233"/>
                  <a:pt x="17" y="233"/>
                  <a:pt x="17" y="233"/>
                </a:cubicBezTo>
                <a:cubicBezTo>
                  <a:pt x="72" y="265"/>
                  <a:pt x="72" y="265"/>
                  <a:pt x="72" y="265"/>
                </a:cubicBezTo>
                <a:cubicBezTo>
                  <a:pt x="68" y="274"/>
                  <a:pt x="64" y="287"/>
                  <a:pt x="62" y="299"/>
                </a:cubicBezTo>
                <a:cubicBezTo>
                  <a:pt x="0" y="299"/>
                  <a:pt x="0" y="299"/>
                  <a:pt x="0" y="299"/>
                </a:cubicBezTo>
                <a:cubicBezTo>
                  <a:pt x="0" y="359"/>
                  <a:pt x="0" y="359"/>
                  <a:pt x="0" y="359"/>
                </a:cubicBezTo>
                <a:cubicBezTo>
                  <a:pt x="63" y="359"/>
                  <a:pt x="63" y="359"/>
                  <a:pt x="63" y="359"/>
                </a:cubicBezTo>
                <a:cubicBezTo>
                  <a:pt x="65" y="371"/>
                  <a:pt x="68" y="379"/>
                  <a:pt x="72" y="391"/>
                </a:cubicBezTo>
                <a:cubicBezTo>
                  <a:pt x="17" y="421"/>
                  <a:pt x="17" y="421"/>
                  <a:pt x="17" y="421"/>
                </a:cubicBezTo>
                <a:cubicBezTo>
                  <a:pt x="47" y="472"/>
                  <a:pt x="47" y="472"/>
                  <a:pt x="47" y="472"/>
                </a:cubicBezTo>
                <a:cubicBezTo>
                  <a:pt x="101" y="442"/>
                  <a:pt x="101" y="442"/>
                  <a:pt x="101" y="442"/>
                </a:cubicBezTo>
                <a:cubicBezTo>
                  <a:pt x="109" y="451"/>
                  <a:pt x="116" y="457"/>
                  <a:pt x="125" y="466"/>
                </a:cubicBezTo>
                <a:cubicBezTo>
                  <a:pt x="93" y="519"/>
                  <a:pt x="93" y="519"/>
                  <a:pt x="93" y="519"/>
                </a:cubicBezTo>
                <a:cubicBezTo>
                  <a:pt x="145" y="549"/>
                  <a:pt x="145" y="549"/>
                  <a:pt x="145" y="549"/>
                </a:cubicBezTo>
                <a:cubicBezTo>
                  <a:pt x="176" y="496"/>
                  <a:pt x="176" y="496"/>
                  <a:pt x="176" y="496"/>
                </a:cubicBezTo>
                <a:cubicBezTo>
                  <a:pt x="187" y="499"/>
                  <a:pt x="199" y="502"/>
                  <a:pt x="210" y="505"/>
                </a:cubicBezTo>
                <a:cubicBezTo>
                  <a:pt x="210" y="568"/>
                  <a:pt x="210" y="568"/>
                  <a:pt x="210" y="568"/>
                </a:cubicBezTo>
                <a:cubicBezTo>
                  <a:pt x="270" y="568"/>
                  <a:pt x="270" y="568"/>
                  <a:pt x="270" y="568"/>
                </a:cubicBezTo>
                <a:cubicBezTo>
                  <a:pt x="270" y="505"/>
                  <a:pt x="270" y="505"/>
                  <a:pt x="270" y="505"/>
                </a:cubicBezTo>
                <a:cubicBezTo>
                  <a:pt x="280" y="502"/>
                  <a:pt x="291" y="499"/>
                  <a:pt x="301" y="496"/>
                </a:cubicBezTo>
                <a:cubicBezTo>
                  <a:pt x="333" y="549"/>
                  <a:pt x="333" y="549"/>
                  <a:pt x="333" y="549"/>
                </a:cubicBezTo>
                <a:cubicBezTo>
                  <a:pt x="385" y="519"/>
                  <a:pt x="385" y="519"/>
                  <a:pt x="385" y="519"/>
                </a:cubicBezTo>
                <a:cubicBezTo>
                  <a:pt x="354" y="466"/>
                  <a:pt x="354" y="466"/>
                  <a:pt x="354" y="466"/>
                </a:cubicBezTo>
                <a:cubicBezTo>
                  <a:pt x="362" y="457"/>
                  <a:pt x="370" y="451"/>
                  <a:pt x="377" y="442"/>
                </a:cubicBezTo>
                <a:cubicBezTo>
                  <a:pt x="431" y="472"/>
                  <a:pt x="431" y="472"/>
                  <a:pt x="431" y="472"/>
                </a:cubicBezTo>
                <a:cubicBezTo>
                  <a:pt x="462" y="421"/>
                  <a:pt x="462" y="421"/>
                  <a:pt x="462" y="421"/>
                </a:cubicBezTo>
                <a:cubicBezTo>
                  <a:pt x="407" y="391"/>
                  <a:pt x="407" y="391"/>
                  <a:pt x="407" y="391"/>
                </a:cubicBezTo>
                <a:cubicBezTo>
                  <a:pt x="411" y="379"/>
                  <a:pt x="415" y="368"/>
                  <a:pt x="416" y="359"/>
                </a:cubicBezTo>
                <a:cubicBezTo>
                  <a:pt x="443" y="359"/>
                  <a:pt x="443" y="359"/>
                  <a:pt x="443" y="359"/>
                </a:cubicBezTo>
                <a:cubicBezTo>
                  <a:pt x="444" y="362"/>
                  <a:pt x="444" y="362"/>
                  <a:pt x="444" y="362"/>
                </a:cubicBezTo>
                <a:cubicBezTo>
                  <a:pt x="449" y="359"/>
                  <a:pt x="449" y="359"/>
                  <a:pt x="449" y="359"/>
                </a:cubicBezTo>
                <a:cubicBezTo>
                  <a:pt x="479" y="359"/>
                  <a:pt x="479" y="359"/>
                  <a:pt x="479" y="359"/>
                </a:cubicBezTo>
                <a:cubicBezTo>
                  <a:pt x="479" y="354"/>
                  <a:pt x="479" y="354"/>
                  <a:pt x="479" y="354"/>
                </a:cubicBezTo>
                <a:cubicBezTo>
                  <a:pt x="482" y="358"/>
                  <a:pt x="485" y="361"/>
                  <a:pt x="489" y="364"/>
                </a:cubicBezTo>
                <a:cubicBezTo>
                  <a:pt x="473" y="391"/>
                  <a:pt x="473" y="391"/>
                  <a:pt x="473" y="391"/>
                </a:cubicBezTo>
                <a:cubicBezTo>
                  <a:pt x="500" y="406"/>
                  <a:pt x="500" y="406"/>
                  <a:pt x="500" y="406"/>
                </a:cubicBezTo>
                <a:cubicBezTo>
                  <a:pt x="516" y="379"/>
                  <a:pt x="516" y="379"/>
                  <a:pt x="516" y="379"/>
                </a:cubicBezTo>
                <a:cubicBezTo>
                  <a:pt x="523" y="382"/>
                  <a:pt x="531" y="385"/>
                  <a:pt x="539" y="385"/>
                </a:cubicBezTo>
                <a:cubicBezTo>
                  <a:pt x="539" y="415"/>
                  <a:pt x="539" y="415"/>
                  <a:pt x="539" y="415"/>
                </a:cubicBezTo>
                <a:cubicBezTo>
                  <a:pt x="569" y="415"/>
                  <a:pt x="569" y="415"/>
                  <a:pt x="569" y="415"/>
                </a:cubicBezTo>
                <a:cubicBezTo>
                  <a:pt x="569" y="385"/>
                  <a:pt x="569" y="385"/>
                  <a:pt x="569" y="385"/>
                </a:cubicBezTo>
                <a:cubicBezTo>
                  <a:pt x="577" y="385"/>
                  <a:pt x="585" y="382"/>
                  <a:pt x="592" y="379"/>
                </a:cubicBezTo>
                <a:cubicBezTo>
                  <a:pt x="608" y="406"/>
                  <a:pt x="608" y="406"/>
                  <a:pt x="608" y="406"/>
                </a:cubicBezTo>
                <a:cubicBezTo>
                  <a:pt x="634" y="391"/>
                  <a:pt x="634" y="391"/>
                  <a:pt x="634" y="391"/>
                </a:cubicBezTo>
                <a:cubicBezTo>
                  <a:pt x="618" y="364"/>
                  <a:pt x="618" y="364"/>
                  <a:pt x="618" y="364"/>
                </a:cubicBezTo>
                <a:cubicBezTo>
                  <a:pt x="625" y="358"/>
                  <a:pt x="631" y="353"/>
                  <a:pt x="636" y="347"/>
                </a:cubicBezTo>
                <a:cubicBezTo>
                  <a:pt x="663" y="362"/>
                  <a:pt x="663" y="362"/>
                  <a:pt x="663" y="362"/>
                </a:cubicBezTo>
                <a:cubicBezTo>
                  <a:pt x="678" y="334"/>
                  <a:pt x="678" y="334"/>
                  <a:pt x="678" y="334"/>
                </a:cubicBezTo>
                <a:cubicBezTo>
                  <a:pt x="651" y="319"/>
                  <a:pt x="651" y="319"/>
                  <a:pt x="651" y="319"/>
                </a:cubicBezTo>
                <a:cubicBezTo>
                  <a:pt x="654" y="313"/>
                  <a:pt x="656" y="304"/>
                  <a:pt x="658" y="295"/>
                </a:cubicBezTo>
                <a:cubicBezTo>
                  <a:pt x="688" y="295"/>
                  <a:pt x="688" y="295"/>
                  <a:pt x="688" y="295"/>
                </a:cubicBezTo>
                <a:cubicBezTo>
                  <a:pt x="688" y="265"/>
                  <a:pt x="688" y="265"/>
                  <a:pt x="688" y="265"/>
                </a:cubicBezTo>
                <a:cubicBezTo>
                  <a:pt x="658" y="265"/>
                  <a:pt x="658" y="265"/>
                  <a:pt x="658" y="265"/>
                </a:cubicBezTo>
                <a:cubicBezTo>
                  <a:pt x="656" y="259"/>
                  <a:pt x="654" y="251"/>
                  <a:pt x="651" y="242"/>
                </a:cubicBezTo>
                <a:cubicBezTo>
                  <a:pt x="678" y="227"/>
                  <a:pt x="678" y="227"/>
                  <a:pt x="678" y="227"/>
                </a:cubicBezTo>
                <a:cubicBezTo>
                  <a:pt x="663" y="200"/>
                  <a:pt x="663" y="200"/>
                  <a:pt x="663" y="200"/>
                </a:cubicBezTo>
                <a:cubicBezTo>
                  <a:pt x="636" y="218"/>
                  <a:pt x="636" y="218"/>
                  <a:pt x="636" y="218"/>
                </a:cubicBezTo>
                <a:cubicBezTo>
                  <a:pt x="631" y="212"/>
                  <a:pt x="625" y="206"/>
                  <a:pt x="618" y="200"/>
                </a:cubicBezTo>
                <a:cubicBezTo>
                  <a:pt x="634" y="173"/>
                  <a:pt x="634" y="173"/>
                  <a:pt x="634" y="173"/>
                </a:cubicBezTo>
                <a:cubicBezTo>
                  <a:pt x="608" y="158"/>
                  <a:pt x="608" y="158"/>
                  <a:pt x="608" y="158"/>
                </a:cubicBezTo>
                <a:cubicBezTo>
                  <a:pt x="592" y="185"/>
                  <a:pt x="592" y="185"/>
                  <a:pt x="592" y="185"/>
                </a:cubicBezTo>
                <a:cubicBezTo>
                  <a:pt x="585" y="182"/>
                  <a:pt x="577" y="179"/>
                  <a:pt x="569" y="179"/>
                </a:cubicBezTo>
                <a:cubicBezTo>
                  <a:pt x="569" y="146"/>
                  <a:pt x="569" y="146"/>
                  <a:pt x="569" y="146"/>
                </a:cubicBezTo>
                <a:cubicBezTo>
                  <a:pt x="539" y="146"/>
                  <a:pt x="539" y="146"/>
                  <a:pt x="539" y="146"/>
                </a:cubicBezTo>
                <a:cubicBezTo>
                  <a:pt x="539" y="156"/>
                  <a:pt x="539" y="156"/>
                  <a:pt x="539" y="156"/>
                </a:cubicBezTo>
                <a:cubicBezTo>
                  <a:pt x="527" y="143"/>
                  <a:pt x="527" y="143"/>
                  <a:pt x="527" y="143"/>
                </a:cubicBezTo>
                <a:cubicBezTo>
                  <a:pt x="532" y="137"/>
                  <a:pt x="535" y="128"/>
                  <a:pt x="537" y="119"/>
                </a:cubicBezTo>
                <a:cubicBezTo>
                  <a:pt x="569" y="119"/>
                  <a:pt x="569" y="119"/>
                  <a:pt x="569" y="119"/>
                </a:cubicBezTo>
                <a:cubicBezTo>
                  <a:pt x="569" y="90"/>
                  <a:pt x="569" y="90"/>
                  <a:pt x="569" y="90"/>
                </a:cubicBezTo>
                <a:cubicBezTo>
                  <a:pt x="537" y="90"/>
                  <a:pt x="537" y="90"/>
                  <a:pt x="537" y="90"/>
                </a:cubicBezTo>
                <a:cubicBezTo>
                  <a:pt x="535" y="81"/>
                  <a:pt x="532" y="68"/>
                  <a:pt x="527" y="62"/>
                </a:cubicBezTo>
                <a:cubicBezTo>
                  <a:pt x="549" y="38"/>
                  <a:pt x="549" y="38"/>
                  <a:pt x="549" y="38"/>
                </a:cubicBezTo>
                <a:cubicBezTo>
                  <a:pt x="528" y="18"/>
                  <a:pt x="528" y="18"/>
                  <a:pt x="528" y="18"/>
                </a:cubicBezTo>
                <a:cubicBezTo>
                  <a:pt x="505" y="41"/>
                  <a:pt x="505" y="41"/>
                  <a:pt x="505" y="41"/>
                </a:cubicBezTo>
                <a:cubicBezTo>
                  <a:pt x="498" y="35"/>
                  <a:pt x="488" y="33"/>
                  <a:pt x="479" y="30"/>
                </a:cubicBezTo>
                <a:cubicBezTo>
                  <a:pt x="479" y="0"/>
                  <a:pt x="479" y="0"/>
                  <a:pt x="479" y="0"/>
                </a:cubicBezTo>
                <a:cubicBezTo>
                  <a:pt x="449" y="0"/>
                  <a:pt x="449" y="0"/>
                  <a:pt x="449" y="0"/>
                </a:cubicBezTo>
                <a:close/>
                <a:moveTo>
                  <a:pt x="455" y="60"/>
                </a:moveTo>
                <a:cubicBezTo>
                  <a:pt x="458" y="59"/>
                  <a:pt x="461" y="60"/>
                  <a:pt x="464" y="60"/>
                </a:cubicBezTo>
                <a:cubicBezTo>
                  <a:pt x="489" y="60"/>
                  <a:pt x="509" y="78"/>
                  <a:pt x="509" y="104"/>
                </a:cubicBezTo>
                <a:cubicBezTo>
                  <a:pt x="509" y="128"/>
                  <a:pt x="489" y="149"/>
                  <a:pt x="464" y="149"/>
                </a:cubicBezTo>
                <a:cubicBezTo>
                  <a:pt x="439" y="149"/>
                  <a:pt x="419" y="128"/>
                  <a:pt x="419" y="104"/>
                </a:cubicBezTo>
                <a:cubicBezTo>
                  <a:pt x="419" y="81"/>
                  <a:pt x="434" y="63"/>
                  <a:pt x="455" y="60"/>
                </a:cubicBezTo>
                <a:close/>
                <a:moveTo>
                  <a:pt x="505" y="167"/>
                </a:moveTo>
                <a:cubicBezTo>
                  <a:pt x="522" y="183"/>
                  <a:pt x="522" y="183"/>
                  <a:pt x="522" y="183"/>
                </a:cubicBezTo>
                <a:cubicBezTo>
                  <a:pt x="520" y="184"/>
                  <a:pt x="518" y="184"/>
                  <a:pt x="516" y="185"/>
                </a:cubicBezTo>
                <a:lnTo>
                  <a:pt x="505" y="167"/>
                </a:lnTo>
                <a:close/>
                <a:moveTo>
                  <a:pt x="539" y="177"/>
                </a:moveTo>
                <a:cubicBezTo>
                  <a:pt x="539" y="179"/>
                  <a:pt x="539" y="179"/>
                  <a:pt x="539" y="179"/>
                </a:cubicBezTo>
                <a:cubicBezTo>
                  <a:pt x="538" y="179"/>
                  <a:pt x="537" y="179"/>
                  <a:pt x="536" y="179"/>
                </a:cubicBezTo>
                <a:lnTo>
                  <a:pt x="539" y="177"/>
                </a:lnTo>
                <a:close/>
                <a:moveTo>
                  <a:pt x="479" y="182"/>
                </a:moveTo>
                <a:cubicBezTo>
                  <a:pt x="489" y="200"/>
                  <a:pt x="489" y="200"/>
                  <a:pt x="489" y="200"/>
                </a:cubicBezTo>
                <a:cubicBezTo>
                  <a:pt x="486" y="203"/>
                  <a:pt x="482" y="206"/>
                  <a:pt x="479" y="209"/>
                </a:cubicBezTo>
                <a:cubicBezTo>
                  <a:pt x="476" y="212"/>
                  <a:pt x="474" y="215"/>
                  <a:pt x="472" y="218"/>
                </a:cubicBezTo>
                <a:cubicBezTo>
                  <a:pt x="459" y="209"/>
                  <a:pt x="459" y="209"/>
                  <a:pt x="459" y="209"/>
                </a:cubicBezTo>
                <a:cubicBezTo>
                  <a:pt x="479" y="209"/>
                  <a:pt x="479" y="209"/>
                  <a:pt x="479" y="209"/>
                </a:cubicBezTo>
                <a:cubicBezTo>
                  <a:pt x="479" y="182"/>
                  <a:pt x="479" y="182"/>
                  <a:pt x="479" y="182"/>
                </a:cubicBezTo>
                <a:close/>
                <a:moveTo>
                  <a:pt x="554" y="205"/>
                </a:moveTo>
                <a:cubicBezTo>
                  <a:pt x="595" y="205"/>
                  <a:pt x="629" y="241"/>
                  <a:pt x="629" y="280"/>
                </a:cubicBezTo>
                <a:cubicBezTo>
                  <a:pt x="629" y="322"/>
                  <a:pt x="595" y="355"/>
                  <a:pt x="554" y="355"/>
                </a:cubicBezTo>
                <a:cubicBezTo>
                  <a:pt x="513" y="355"/>
                  <a:pt x="479" y="322"/>
                  <a:pt x="479" y="280"/>
                </a:cubicBezTo>
                <a:cubicBezTo>
                  <a:pt x="479" y="241"/>
                  <a:pt x="513" y="205"/>
                  <a:pt x="554" y="205"/>
                </a:cubicBezTo>
                <a:close/>
                <a:moveTo>
                  <a:pt x="240" y="239"/>
                </a:moveTo>
                <a:cubicBezTo>
                  <a:pt x="289" y="239"/>
                  <a:pt x="330" y="278"/>
                  <a:pt x="330" y="329"/>
                </a:cubicBezTo>
                <a:cubicBezTo>
                  <a:pt x="330" y="377"/>
                  <a:pt x="289" y="419"/>
                  <a:pt x="240" y="419"/>
                </a:cubicBezTo>
                <a:cubicBezTo>
                  <a:pt x="190" y="419"/>
                  <a:pt x="150" y="377"/>
                  <a:pt x="150" y="329"/>
                </a:cubicBezTo>
                <a:cubicBezTo>
                  <a:pt x="150" y="278"/>
                  <a:pt x="190" y="239"/>
                  <a:pt x="240" y="239"/>
                </a:cubicBezTo>
                <a:close/>
                <a:moveTo>
                  <a:pt x="451" y="239"/>
                </a:moveTo>
                <a:cubicBezTo>
                  <a:pt x="457" y="242"/>
                  <a:pt x="457" y="242"/>
                  <a:pt x="457" y="242"/>
                </a:cubicBezTo>
                <a:cubicBezTo>
                  <a:pt x="454" y="251"/>
                  <a:pt x="451" y="259"/>
                  <a:pt x="450" y="265"/>
                </a:cubicBezTo>
                <a:cubicBezTo>
                  <a:pt x="419" y="265"/>
                  <a:pt x="419" y="265"/>
                  <a:pt x="419" y="265"/>
                </a:cubicBezTo>
                <a:cubicBezTo>
                  <a:pt x="419" y="295"/>
                  <a:pt x="419" y="295"/>
                  <a:pt x="419" y="295"/>
                </a:cubicBezTo>
                <a:cubicBezTo>
                  <a:pt x="416" y="295"/>
                  <a:pt x="416" y="295"/>
                  <a:pt x="416" y="295"/>
                </a:cubicBezTo>
                <a:cubicBezTo>
                  <a:pt x="414" y="286"/>
                  <a:pt x="411" y="274"/>
                  <a:pt x="407" y="265"/>
                </a:cubicBezTo>
                <a:cubicBezTo>
                  <a:pt x="451" y="239"/>
                  <a:pt x="451" y="239"/>
                  <a:pt x="451" y="2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612F0A71-345F-E692-FFAB-2FC56104A8B6}"/>
              </a:ext>
            </a:extLst>
          </p:cNvPr>
          <p:cNvPicPr>
            <a:picLocks noChangeAspect="1"/>
          </p:cNvPicPr>
          <p:nvPr/>
        </p:nvPicPr>
        <p:blipFill>
          <a:blip r:embed="rId4"/>
          <a:stretch>
            <a:fillRect/>
          </a:stretch>
        </p:blipFill>
        <p:spPr>
          <a:xfrm>
            <a:off x="205931" y="1859280"/>
            <a:ext cx="3596952" cy="4606244"/>
          </a:xfrm>
          <a:prstGeom prst="rect">
            <a:avLst/>
          </a:prstGeom>
        </p:spPr>
      </p:pic>
      <p:pic>
        <p:nvPicPr>
          <p:cNvPr id="5" name="Picture 4">
            <a:extLst>
              <a:ext uri="{FF2B5EF4-FFF2-40B4-BE49-F238E27FC236}">
                <a16:creationId xmlns:a16="http://schemas.microsoft.com/office/drawing/2014/main" id="{6C99636E-B99F-1A1C-AE76-D2446D5F9699}"/>
              </a:ext>
            </a:extLst>
          </p:cNvPr>
          <p:cNvPicPr>
            <a:picLocks noChangeAspect="1"/>
          </p:cNvPicPr>
          <p:nvPr/>
        </p:nvPicPr>
        <p:blipFill>
          <a:blip r:embed="rId5"/>
          <a:stretch>
            <a:fillRect/>
          </a:stretch>
        </p:blipFill>
        <p:spPr>
          <a:xfrm>
            <a:off x="7386320" y="1845317"/>
            <a:ext cx="4059151" cy="4606244"/>
          </a:xfrm>
          <a:prstGeom prst="rect">
            <a:avLst/>
          </a:prstGeom>
        </p:spPr>
      </p:pic>
      <p:pic>
        <p:nvPicPr>
          <p:cNvPr id="7" name="Picture 6">
            <a:extLst>
              <a:ext uri="{FF2B5EF4-FFF2-40B4-BE49-F238E27FC236}">
                <a16:creationId xmlns:a16="http://schemas.microsoft.com/office/drawing/2014/main" id="{EE4114B2-2CE4-4777-5EFF-3D13E19CF25D}"/>
              </a:ext>
            </a:extLst>
          </p:cNvPr>
          <p:cNvPicPr>
            <a:picLocks noChangeAspect="1"/>
          </p:cNvPicPr>
          <p:nvPr/>
        </p:nvPicPr>
        <p:blipFill>
          <a:blip r:embed="rId6"/>
          <a:stretch>
            <a:fillRect/>
          </a:stretch>
        </p:blipFill>
        <p:spPr>
          <a:xfrm>
            <a:off x="3853683" y="1859280"/>
            <a:ext cx="3596952" cy="4555443"/>
          </a:xfrm>
          <a:prstGeom prst="rect">
            <a:avLst/>
          </a:prstGeom>
        </p:spPr>
      </p:pic>
      <p:sp>
        <p:nvSpPr>
          <p:cNvPr id="8" name="Rectangle: Rounded Corners 7">
            <a:extLst>
              <a:ext uri="{FF2B5EF4-FFF2-40B4-BE49-F238E27FC236}">
                <a16:creationId xmlns:a16="http://schemas.microsoft.com/office/drawing/2014/main" id="{694B705E-074A-4A09-D5D0-605CB76E9495}"/>
              </a:ext>
            </a:extLst>
          </p:cNvPr>
          <p:cNvSpPr/>
          <p:nvPr/>
        </p:nvSpPr>
        <p:spPr>
          <a:xfrm>
            <a:off x="1148080" y="1270000"/>
            <a:ext cx="2654803" cy="511573"/>
          </a:xfrm>
          <a:prstGeom prst="roundRect">
            <a:avLst/>
          </a:prstGeom>
          <a:solidFill>
            <a:srgbClr val="92D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Retaining Policy Holders</a:t>
            </a:r>
          </a:p>
        </p:txBody>
      </p:sp>
      <p:sp>
        <p:nvSpPr>
          <p:cNvPr id="20" name="Rectangle: Rounded Corners 19">
            <a:extLst>
              <a:ext uri="{FF2B5EF4-FFF2-40B4-BE49-F238E27FC236}">
                <a16:creationId xmlns:a16="http://schemas.microsoft.com/office/drawing/2014/main" id="{59352706-C148-C701-4FFD-599D2375C6C5}"/>
              </a:ext>
            </a:extLst>
          </p:cNvPr>
          <p:cNvSpPr/>
          <p:nvPr/>
        </p:nvSpPr>
        <p:spPr>
          <a:xfrm>
            <a:off x="4731517" y="1256883"/>
            <a:ext cx="2654803" cy="511573"/>
          </a:xfrm>
          <a:prstGeom prst="roundRect">
            <a:avLst/>
          </a:prstGeom>
          <a:solidFill>
            <a:srgbClr val="FFFF00"/>
          </a:solid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May Cancel Policy Holders</a:t>
            </a:r>
          </a:p>
        </p:txBody>
      </p:sp>
      <p:sp>
        <p:nvSpPr>
          <p:cNvPr id="21" name="Rectangle: Rounded Corners 20">
            <a:extLst>
              <a:ext uri="{FF2B5EF4-FFF2-40B4-BE49-F238E27FC236}">
                <a16:creationId xmlns:a16="http://schemas.microsoft.com/office/drawing/2014/main" id="{7B27061F-1D0E-2B42-E30D-9267C583F172}"/>
              </a:ext>
            </a:extLst>
          </p:cNvPr>
          <p:cNvSpPr/>
          <p:nvPr/>
        </p:nvSpPr>
        <p:spPr>
          <a:xfrm>
            <a:off x="8643117" y="1252629"/>
            <a:ext cx="2654803" cy="511573"/>
          </a:xfrm>
          <a:prstGeom prst="roundRect">
            <a:avLst/>
          </a:prstGeom>
          <a:solidFill>
            <a:srgbClr val="FF0000"/>
          </a:solid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Cancelling Policy Holders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41589">
        <p:fade/>
      </p:transition>
    </mc:Choice>
    <mc:Fallback xmlns="">
      <p:transition spd="med" advTm="41589">
        <p:fade/>
      </p:transition>
    </mc:Fallback>
  </mc:AlternateContent>
  <p:extLst>
    <p:ext uri="{E180D4A7-C9FB-4DFB-919C-405C955672EB}">
      <p14:showEvtLst xmlns:p14="http://schemas.microsoft.com/office/powerpoint/2010/main">
        <p14:playEvt time="949" objId="2"/>
        <p14:stopEvt time="40642" objId="2"/>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Shape 528"/>
        <p:cNvGrpSpPr/>
        <p:nvPr/>
      </p:nvGrpSpPr>
      <p:grpSpPr>
        <a:xfrm>
          <a:off x="0" y="0"/>
          <a:ext cx="0" cy="0"/>
          <a:chOff x="0" y="0"/>
          <a:chExt cx="0" cy="0"/>
        </a:xfrm>
      </p:grpSpPr>
      <p:sp>
        <p:nvSpPr>
          <p:cNvPr id="529" name="Google Shape;529;p29"/>
          <p:cNvSpPr/>
          <p:nvPr/>
        </p:nvSpPr>
        <p:spPr>
          <a:xfrm>
            <a:off x="5187950" y="-9525"/>
            <a:ext cx="1816200" cy="26451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0" name="Google Shape;530;p29"/>
          <p:cNvSpPr txBox="1"/>
          <p:nvPr/>
        </p:nvSpPr>
        <p:spPr>
          <a:xfrm>
            <a:off x="1959502" y="4476274"/>
            <a:ext cx="83025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a:solidFill>
                  <a:schemeClr val="lt1"/>
                </a:solidFill>
                <a:latin typeface="Roboto"/>
                <a:ea typeface="Roboto"/>
                <a:cs typeface="Roboto"/>
                <a:sym typeface="Roboto"/>
              </a:rPr>
              <a:t>Conclusion</a:t>
            </a:r>
            <a:endParaRPr sz="6000">
              <a:solidFill>
                <a:schemeClr val="lt1"/>
              </a:solidFill>
              <a:latin typeface="Roboto"/>
              <a:ea typeface="Roboto"/>
              <a:cs typeface="Roboto"/>
              <a:sym typeface="Roboto"/>
            </a:endParaRPr>
          </a:p>
        </p:txBody>
      </p:sp>
      <p:grpSp>
        <p:nvGrpSpPr>
          <p:cNvPr id="531" name="Google Shape;531;p29"/>
          <p:cNvGrpSpPr/>
          <p:nvPr/>
        </p:nvGrpSpPr>
        <p:grpSpPr>
          <a:xfrm>
            <a:off x="5203372" y="1751311"/>
            <a:ext cx="1778100" cy="1778100"/>
            <a:chOff x="5203372" y="1751311"/>
            <a:chExt cx="1778100" cy="1778100"/>
          </a:xfrm>
        </p:grpSpPr>
        <p:grpSp>
          <p:nvGrpSpPr>
            <p:cNvPr id="532" name="Google Shape;532;p29"/>
            <p:cNvGrpSpPr/>
            <p:nvPr/>
          </p:nvGrpSpPr>
          <p:grpSpPr>
            <a:xfrm>
              <a:off x="5203372" y="1751311"/>
              <a:ext cx="1778100" cy="1778100"/>
              <a:chOff x="5159830" y="1574801"/>
              <a:chExt cx="1778100" cy="1778100"/>
            </a:xfrm>
          </p:grpSpPr>
          <p:sp>
            <p:nvSpPr>
              <p:cNvPr id="533" name="Google Shape;533;p29"/>
              <p:cNvSpPr/>
              <p:nvPr/>
            </p:nvSpPr>
            <p:spPr>
              <a:xfrm>
                <a:off x="5159830" y="1574801"/>
                <a:ext cx="1778100" cy="1778100"/>
              </a:xfrm>
              <a:prstGeom prst="ellipse">
                <a:avLst/>
              </a:prstGeom>
              <a:solidFill>
                <a:srgbClr val="EE1C39"/>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4" name="Google Shape;534;p29"/>
              <p:cNvSpPr/>
              <p:nvPr/>
            </p:nvSpPr>
            <p:spPr>
              <a:xfrm>
                <a:off x="6048830" y="2459186"/>
                <a:ext cx="0" cy="9231"/>
              </a:xfrm>
              <a:custGeom>
                <a:avLst/>
                <a:gdLst/>
                <a:ahLst/>
                <a:cxnLst/>
                <a:rect l="l" t="t" r="r" b="b"/>
                <a:pathLst>
                  <a:path w="120000" h="1" extrusionOk="0">
                    <a:moveTo>
                      <a:pt x="0" y="0"/>
                    </a:moveTo>
                    <a:cubicBezTo>
                      <a:pt x="0" y="0"/>
                      <a:pt x="0" y="0"/>
                      <a:pt x="0" y="1"/>
                    </a:cubicBezTo>
                    <a:cubicBezTo>
                      <a:pt x="0" y="1"/>
                      <a:pt x="0" y="1"/>
                      <a:pt x="0" y="1"/>
                    </a:cubicBezTo>
                    <a:lnTo>
                      <a:pt x="0" y="0"/>
                    </a:lnTo>
                    <a:close/>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35" name="Google Shape;535;p29"/>
              <p:cNvSpPr/>
              <p:nvPr/>
            </p:nvSpPr>
            <p:spPr>
              <a:xfrm>
                <a:off x="6048830" y="24638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
          <p:nvSpPr>
            <p:cNvPr id="536" name="Google Shape;536;p29"/>
            <p:cNvSpPr txBox="1"/>
            <p:nvPr/>
          </p:nvSpPr>
          <p:spPr>
            <a:xfrm>
              <a:off x="5391810" y="2078861"/>
              <a:ext cx="14421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a:solidFill>
                    <a:schemeClr val="lt1"/>
                  </a:solidFill>
                  <a:latin typeface="Roboto"/>
                  <a:ea typeface="Roboto"/>
                  <a:cs typeface="Roboto"/>
                  <a:sym typeface="Roboto"/>
                </a:rPr>
                <a:t>04</a:t>
              </a:r>
              <a:endParaRPr sz="7200" b="1">
                <a:solidFill>
                  <a:schemeClr val="lt1"/>
                </a:solidFill>
                <a:latin typeface="Roboto"/>
                <a:ea typeface="Roboto"/>
                <a:cs typeface="Roboto"/>
                <a:sym typeface="Roboto"/>
              </a:endParaRPr>
            </a:p>
          </p:txBody>
        </p:sp>
      </p:grpSp>
      <p:sp>
        <p:nvSpPr>
          <p:cNvPr id="537" name="Google Shape;537;p29"/>
          <p:cNvSpPr/>
          <p:nvPr/>
        </p:nvSpPr>
        <p:spPr>
          <a:xfrm>
            <a:off x="5203372" y="6438900"/>
            <a:ext cx="1818000" cy="4833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Tree>
  </p:cSld>
  <p:clrMapOvr>
    <a:masterClrMapping/>
  </p:clrMapOvr>
  <p:transition spd="slow" advTm="974">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cxnSp>
        <p:nvCxnSpPr>
          <p:cNvPr id="543" name="Google Shape;543;p30"/>
          <p:cNvCxnSpPr/>
          <p:nvPr/>
        </p:nvCxnSpPr>
        <p:spPr>
          <a:xfrm>
            <a:off x="-19051" y="6587114"/>
            <a:ext cx="12211200" cy="0"/>
          </a:xfrm>
          <a:prstGeom prst="straightConnector1">
            <a:avLst/>
          </a:prstGeom>
          <a:noFill/>
          <a:ln w="19050" cap="flat" cmpd="sng">
            <a:solidFill>
              <a:srgbClr val="515C73"/>
            </a:solidFill>
            <a:prstDash val="solid"/>
            <a:miter lim="800000"/>
            <a:headEnd type="none" w="sm" len="sm"/>
            <a:tailEnd type="none" w="sm" len="sm"/>
          </a:ln>
        </p:spPr>
      </p:cxnSp>
      <p:grpSp>
        <p:nvGrpSpPr>
          <p:cNvPr id="544" name="Google Shape;544;p30"/>
          <p:cNvGrpSpPr/>
          <p:nvPr/>
        </p:nvGrpSpPr>
        <p:grpSpPr>
          <a:xfrm>
            <a:off x="-19111" y="340072"/>
            <a:ext cx="1957321" cy="675900"/>
            <a:chOff x="285689" y="263872"/>
            <a:chExt cx="1957321" cy="675900"/>
          </a:xfrm>
        </p:grpSpPr>
        <p:grpSp>
          <p:nvGrpSpPr>
            <p:cNvPr id="545" name="Google Shape;545;p30"/>
            <p:cNvGrpSpPr/>
            <p:nvPr/>
          </p:nvGrpSpPr>
          <p:grpSpPr>
            <a:xfrm flipH="1">
              <a:off x="285689" y="263872"/>
              <a:ext cx="1623025" cy="675900"/>
              <a:chOff x="3533690" y="533400"/>
              <a:chExt cx="1637434" cy="675900"/>
            </a:xfrm>
          </p:grpSpPr>
          <p:sp>
            <p:nvSpPr>
              <p:cNvPr id="546" name="Google Shape;546;p30"/>
              <p:cNvSpPr/>
              <p:nvPr/>
            </p:nvSpPr>
            <p:spPr>
              <a:xfrm>
                <a:off x="3806724" y="533400"/>
                <a:ext cx="1364400" cy="6759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7" name="Google Shape;547;p30"/>
              <p:cNvSpPr/>
              <p:nvPr/>
            </p:nvSpPr>
            <p:spPr>
              <a:xfrm>
                <a:off x="3533690" y="533400"/>
                <a:ext cx="623700" cy="675900"/>
              </a:xfrm>
              <a:prstGeom prst="ellipse">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48" name="Google Shape;548;p30"/>
            <p:cNvSpPr txBox="1"/>
            <p:nvPr/>
          </p:nvSpPr>
          <p:spPr>
            <a:xfrm>
              <a:off x="1100010" y="309468"/>
              <a:ext cx="1143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Roboto"/>
                  <a:ea typeface="Roboto"/>
                  <a:cs typeface="Roboto"/>
                  <a:sym typeface="Roboto"/>
                </a:rPr>
                <a:t>03</a:t>
              </a:r>
              <a:endParaRPr sz="3200">
                <a:solidFill>
                  <a:schemeClr val="lt1"/>
                </a:solidFill>
                <a:latin typeface="Roboto"/>
                <a:ea typeface="Roboto"/>
                <a:cs typeface="Roboto"/>
                <a:sym typeface="Roboto"/>
              </a:endParaRPr>
            </a:p>
          </p:txBody>
        </p:sp>
      </p:grpSp>
      <p:sp>
        <p:nvSpPr>
          <p:cNvPr id="549" name="Google Shape;549;p30"/>
          <p:cNvSpPr txBox="1">
            <a:spLocks noGrp="1"/>
          </p:cNvSpPr>
          <p:nvPr>
            <p:ph type="sldNum" idx="12"/>
          </p:nvPr>
        </p:nvSpPr>
        <p:spPr>
          <a:xfrm>
            <a:off x="11359821" y="6424885"/>
            <a:ext cx="476100" cy="3207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800">
                <a:solidFill>
                  <a:schemeClr val="lt1"/>
                </a:solidFill>
                <a:latin typeface="Roboto"/>
                <a:ea typeface="Roboto"/>
                <a:cs typeface="Roboto"/>
                <a:sym typeface="Roboto"/>
              </a:rPr>
              <a:t>16</a:t>
            </a:fld>
            <a:endParaRPr sz="1800">
              <a:solidFill>
                <a:schemeClr val="lt1"/>
              </a:solidFill>
              <a:latin typeface="Roboto"/>
              <a:ea typeface="Roboto"/>
              <a:cs typeface="Roboto"/>
              <a:sym typeface="Roboto"/>
            </a:endParaRPr>
          </a:p>
        </p:txBody>
      </p:sp>
      <p:sp>
        <p:nvSpPr>
          <p:cNvPr id="550" name="Google Shape;550;p30"/>
          <p:cNvSpPr txBox="1"/>
          <p:nvPr/>
        </p:nvSpPr>
        <p:spPr>
          <a:xfrm>
            <a:off x="1794406" y="155590"/>
            <a:ext cx="9146700" cy="70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4000">
                <a:solidFill>
                  <a:schemeClr val="dk1"/>
                </a:solidFill>
                <a:latin typeface="Roboto"/>
                <a:ea typeface="Roboto"/>
                <a:cs typeface="Roboto"/>
                <a:sym typeface="Roboto"/>
              </a:rPr>
              <a:t>Conclusion</a:t>
            </a:r>
            <a:endParaRPr/>
          </a:p>
        </p:txBody>
      </p:sp>
      <p:cxnSp>
        <p:nvCxnSpPr>
          <p:cNvPr id="554" name="Google Shape;554;p30"/>
          <p:cNvCxnSpPr/>
          <p:nvPr/>
        </p:nvCxnSpPr>
        <p:spPr>
          <a:xfrm rot="10800000" flipH="1">
            <a:off x="6887750" y="1071100"/>
            <a:ext cx="15000" cy="5162100"/>
          </a:xfrm>
          <a:prstGeom prst="straightConnector1">
            <a:avLst/>
          </a:prstGeom>
          <a:noFill/>
          <a:ln w="38100" cap="flat" cmpd="sng">
            <a:solidFill>
              <a:srgbClr val="262B36"/>
            </a:solidFill>
            <a:prstDash val="solid"/>
            <a:miter lim="800000"/>
            <a:headEnd type="none" w="sm" len="sm"/>
            <a:tailEnd type="none" w="sm" len="sm"/>
          </a:ln>
        </p:spPr>
      </p:cxnSp>
      <p:sp>
        <p:nvSpPr>
          <p:cNvPr id="556" name="Google Shape;556;p30"/>
          <p:cNvSpPr txBox="1"/>
          <p:nvPr/>
        </p:nvSpPr>
        <p:spPr>
          <a:xfrm>
            <a:off x="665075" y="1522700"/>
            <a:ext cx="5430900" cy="4785895"/>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1000"/>
              </a:spcBef>
              <a:spcAft>
                <a:spcPts val="0"/>
              </a:spcAft>
              <a:buNone/>
            </a:pPr>
            <a:r>
              <a:rPr lang="en-US" sz="1400" b="1" dirty="0">
                <a:solidFill>
                  <a:schemeClr val="tx1"/>
                </a:solidFill>
              </a:rPr>
              <a:t>XG-Boost </a:t>
            </a:r>
            <a:r>
              <a:rPr lang="en-US" b="1" dirty="0">
                <a:solidFill>
                  <a:schemeClr val="dk1"/>
                </a:solidFill>
                <a:latin typeface="Open Sans"/>
                <a:ea typeface="Open Sans"/>
                <a:cs typeface="Open Sans"/>
                <a:sym typeface="Open Sans"/>
              </a:rPr>
              <a:t>is the dataset’s most reliable model</a:t>
            </a:r>
            <a:endParaRPr b="1" dirty="0">
              <a:solidFill>
                <a:schemeClr val="dk1"/>
              </a:solidFill>
              <a:latin typeface="Open Sans"/>
              <a:ea typeface="Open Sans"/>
              <a:cs typeface="Open Sans"/>
              <a:sym typeface="Open Sans"/>
            </a:endParaRPr>
          </a:p>
          <a:p>
            <a:pPr marL="457200" indent="-317500" algn="just">
              <a:spcBef>
                <a:spcPts val="1000"/>
              </a:spcBef>
              <a:buClr>
                <a:schemeClr val="dk1"/>
              </a:buClr>
              <a:buSzPts val="1400"/>
              <a:buFont typeface="Open Sans"/>
              <a:buChar char="●"/>
            </a:pPr>
            <a:r>
              <a:rPr lang="en-US" dirty="0">
                <a:solidFill>
                  <a:schemeClr val="dk1"/>
                </a:solidFill>
                <a:latin typeface="Open Sans"/>
                <a:ea typeface="Open Sans"/>
                <a:cs typeface="Open Sans"/>
                <a:sym typeface="Open Sans"/>
              </a:rPr>
              <a:t>Accuracy on cross-validated test data: </a:t>
            </a:r>
            <a:r>
              <a:rPr lang="en-IN" sz="1400" b="1" dirty="0">
                <a:solidFill>
                  <a:schemeClr val="tx1"/>
                </a:solidFill>
              </a:rPr>
              <a:t>72.49</a:t>
            </a:r>
            <a:r>
              <a:rPr lang="en-US" dirty="0">
                <a:solidFill>
                  <a:schemeClr val="dk1"/>
                </a:solidFill>
                <a:latin typeface="Open Sans"/>
                <a:ea typeface="Open Sans"/>
                <a:cs typeface="Open Sans"/>
                <a:sym typeface="Open Sans"/>
              </a:rPr>
              <a:t>%</a:t>
            </a:r>
            <a:endParaRPr dirty="0">
              <a:solidFill>
                <a:schemeClr val="dk1"/>
              </a:solidFill>
              <a:latin typeface="Open Sans"/>
              <a:ea typeface="Open Sans"/>
              <a:cs typeface="Open Sans"/>
              <a:sym typeface="Open Sans"/>
            </a:endParaRPr>
          </a:p>
          <a:p>
            <a:pPr marL="457200" indent="-317500" algn="just">
              <a:buClr>
                <a:schemeClr val="dk1"/>
              </a:buClr>
              <a:buSzPts val="1400"/>
              <a:buFont typeface="Open Sans"/>
              <a:buChar char="●"/>
            </a:pPr>
            <a:r>
              <a:rPr lang="en-US" dirty="0">
                <a:solidFill>
                  <a:schemeClr val="dk1"/>
                </a:solidFill>
                <a:latin typeface="Open Sans"/>
                <a:ea typeface="Open Sans"/>
                <a:cs typeface="Open Sans"/>
              </a:rPr>
              <a:t>Precision </a:t>
            </a:r>
            <a:r>
              <a:rPr lang="en-US" dirty="0">
                <a:solidFill>
                  <a:schemeClr val="dk1"/>
                </a:solidFill>
                <a:latin typeface="Open Sans"/>
                <a:ea typeface="Open Sans"/>
                <a:cs typeface="Open Sans"/>
                <a:sym typeface="Open Sans"/>
              </a:rPr>
              <a:t>on cross-validated test data: </a:t>
            </a:r>
            <a:r>
              <a:rPr lang="en-IN" sz="1400" b="1" dirty="0">
                <a:solidFill>
                  <a:schemeClr val="tx1"/>
                </a:solidFill>
              </a:rPr>
              <a:t>67.56</a:t>
            </a:r>
            <a:r>
              <a:rPr lang="en-US" dirty="0">
                <a:solidFill>
                  <a:schemeClr val="dk1"/>
                </a:solidFill>
                <a:latin typeface="Open Sans"/>
                <a:ea typeface="Open Sans"/>
                <a:cs typeface="Open Sans"/>
                <a:sym typeface="Open Sans"/>
              </a:rPr>
              <a:t>%</a:t>
            </a:r>
          </a:p>
          <a:p>
            <a:pPr marL="457200" indent="-317500" algn="just">
              <a:buClr>
                <a:schemeClr val="dk1"/>
              </a:buClr>
              <a:buSzPts val="1400"/>
              <a:buFont typeface="Open Sans"/>
              <a:buChar char="●"/>
            </a:pPr>
            <a:r>
              <a:rPr lang="en-US" dirty="0">
                <a:solidFill>
                  <a:schemeClr val="dk1"/>
                </a:solidFill>
                <a:latin typeface="Open Sans"/>
                <a:ea typeface="Open Sans"/>
                <a:cs typeface="Open Sans"/>
                <a:sym typeface="Open Sans"/>
              </a:rPr>
              <a:t>Final Accuracy: </a:t>
            </a:r>
            <a:r>
              <a:rPr lang="en-US" b="1" dirty="0">
                <a:solidFill>
                  <a:schemeClr val="tx1"/>
                </a:solidFill>
              </a:rPr>
              <a:t>68.85%</a:t>
            </a:r>
            <a:endParaRPr b="1" dirty="0">
              <a:solidFill>
                <a:schemeClr val="tx1"/>
              </a:solidFill>
              <a:sym typeface="Open Sans"/>
            </a:endParaRPr>
          </a:p>
          <a:p>
            <a:pPr marL="457200" lvl="0" indent="0" algn="just" rtl="0">
              <a:lnSpc>
                <a:spcPct val="100000"/>
              </a:lnSpc>
              <a:spcBef>
                <a:spcPts val="1000"/>
              </a:spcBef>
              <a:spcAft>
                <a:spcPts val="0"/>
              </a:spcAft>
              <a:buNone/>
            </a:pPr>
            <a:endParaRPr dirty="0">
              <a:solidFill>
                <a:schemeClr val="dk1"/>
              </a:solidFill>
              <a:latin typeface="Open Sans"/>
              <a:ea typeface="Open Sans"/>
              <a:cs typeface="Open Sans"/>
              <a:sym typeface="Open Sans"/>
            </a:endParaRPr>
          </a:p>
          <a:p>
            <a:pPr marL="0" lvl="0" indent="0" algn="just" rtl="0">
              <a:lnSpc>
                <a:spcPct val="100000"/>
              </a:lnSpc>
              <a:spcBef>
                <a:spcPts val="1000"/>
              </a:spcBef>
              <a:spcAft>
                <a:spcPts val="0"/>
              </a:spcAft>
              <a:buNone/>
            </a:pPr>
            <a:r>
              <a:rPr lang="en-US" b="1" dirty="0">
                <a:solidFill>
                  <a:schemeClr val="dk1"/>
                </a:solidFill>
                <a:latin typeface="Open Sans"/>
                <a:ea typeface="Open Sans"/>
                <a:cs typeface="Open Sans"/>
                <a:sym typeface="Open Sans"/>
              </a:rPr>
              <a:t>Important Learnings &amp; Company’s Next Steps</a:t>
            </a:r>
            <a:endParaRPr b="1" dirty="0">
              <a:solidFill>
                <a:schemeClr val="dk1"/>
              </a:solidFill>
              <a:latin typeface="Open Sans"/>
              <a:ea typeface="Open Sans"/>
              <a:cs typeface="Open Sans"/>
              <a:sym typeface="Open Sans"/>
            </a:endParaRPr>
          </a:p>
          <a:p>
            <a:pPr marL="457200" lvl="0" indent="-317500" algn="just" rtl="0">
              <a:lnSpc>
                <a:spcPct val="100000"/>
              </a:lnSpc>
              <a:spcBef>
                <a:spcPts val="1000"/>
              </a:spcBef>
              <a:spcAft>
                <a:spcPts val="0"/>
              </a:spcAft>
              <a:buClr>
                <a:schemeClr val="dk1"/>
              </a:buClr>
              <a:buSzPts val="1400"/>
              <a:buFont typeface="Open Sans"/>
              <a:buChar char="●"/>
            </a:pPr>
            <a:endParaRPr lang="en-US" dirty="0">
              <a:solidFill>
                <a:schemeClr val="dk1"/>
              </a:solidFill>
              <a:latin typeface="Open Sans"/>
              <a:ea typeface="Open Sans"/>
              <a:cs typeface="Open Sans"/>
              <a:sym typeface="Open Sans"/>
            </a:endParaRPr>
          </a:p>
          <a:p>
            <a:pPr marL="457200" lvl="0" indent="-317500" algn="just" rtl="0">
              <a:lnSpc>
                <a:spcPct val="100000"/>
              </a:lnSpc>
              <a:spcBef>
                <a:spcPts val="1000"/>
              </a:spcBef>
              <a:spcAft>
                <a:spcPts val="0"/>
              </a:spcAft>
              <a:buClr>
                <a:schemeClr val="dk1"/>
              </a:buClr>
              <a:buSzPts val="1400"/>
              <a:buFont typeface="Open Sans"/>
              <a:buChar char="●"/>
            </a:pPr>
            <a:r>
              <a:rPr lang="en-US" dirty="0">
                <a:solidFill>
                  <a:schemeClr val="dk1"/>
                </a:solidFill>
                <a:latin typeface="Open Sans"/>
                <a:ea typeface="Open Sans"/>
                <a:cs typeface="Open Sans"/>
                <a:sym typeface="Open Sans"/>
              </a:rPr>
              <a:t>People residing in zone 20 with a low or medium credit score are at the highest risk of canceling the policy. Zone 20 people can have special attention and need to revisit the policy type according to their needs. </a:t>
            </a:r>
          </a:p>
          <a:p>
            <a:pPr marL="457200" lvl="0" indent="-317500" algn="just" rtl="0">
              <a:lnSpc>
                <a:spcPct val="100000"/>
              </a:lnSpc>
              <a:spcBef>
                <a:spcPts val="1000"/>
              </a:spcBef>
              <a:spcAft>
                <a:spcPts val="0"/>
              </a:spcAft>
              <a:buClr>
                <a:schemeClr val="dk1"/>
              </a:buClr>
              <a:buSzPts val="1400"/>
              <a:buFont typeface="Open Sans"/>
              <a:buChar char="●"/>
            </a:pPr>
            <a:r>
              <a:rPr lang="en-US" dirty="0">
                <a:solidFill>
                  <a:schemeClr val="dk1"/>
                </a:solidFill>
                <a:latin typeface="Open Sans"/>
                <a:ea typeface="Open Sans"/>
                <a:cs typeface="Open Sans"/>
                <a:sym typeface="Open Sans"/>
              </a:rPr>
              <a:t>The preferred channel of the high-risk policyholder is phone or online. A potential suggestion can be reached out to them via alternated channel - broker.</a:t>
            </a:r>
          </a:p>
          <a:p>
            <a:pPr marL="457200" lvl="0" indent="-317500" algn="just" rtl="0">
              <a:lnSpc>
                <a:spcPct val="100000"/>
              </a:lnSpc>
              <a:spcBef>
                <a:spcPts val="1000"/>
              </a:spcBef>
              <a:spcAft>
                <a:spcPts val="0"/>
              </a:spcAft>
              <a:buClr>
                <a:schemeClr val="dk1"/>
              </a:buClr>
              <a:buSzPts val="1400"/>
              <a:buFont typeface="Open Sans"/>
              <a:buChar char="●"/>
            </a:pPr>
            <a:endParaRPr lang="en-US" dirty="0">
              <a:solidFill>
                <a:schemeClr val="dk1"/>
              </a:solidFill>
              <a:latin typeface="Open Sans"/>
              <a:ea typeface="Open Sans"/>
              <a:cs typeface="Open Sans"/>
              <a:sym typeface="Open Sans"/>
            </a:endParaRPr>
          </a:p>
          <a:p>
            <a:pPr marL="457200" lvl="0" indent="-317500" algn="just" rtl="0">
              <a:lnSpc>
                <a:spcPct val="100000"/>
              </a:lnSpc>
              <a:spcBef>
                <a:spcPts val="1000"/>
              </a:spcBef>
              <a:spcAft>
                <a:spcPts val="0"/>
              </a:spcAft>
              <a:buClr>
                <a:schemeClr val="dk1"/>
              </a:buClr>
              <a:buSzPts val="1400"/>
              <a:buFont typeface="Open Sans"/>
              <a:buChar char="●"/>
            </a:pPr>
            <a:endParaRPr dirty="0">
              <a:solidFill>
                <a:schemeClr val="dk1"/>
              </a:solidFill>
              <a:latin typeface="Open Sans"/>
              <a:ea typeface="Open Sans"/>
              <a:cs typeface="Open Sans"/>
              <a:sym typeface="Open Sans"/>
            </a:endParaRPr>
          </a:p>
        </p:txBody>
      </p:sp>
      <p:sp>
        <p:nvSpPr>
          <p:cNvPr id="2" name="Oval 1">
            <a:extLst>
              <a:ext uri="{FF2B5EF4-FFF2-40B4-BE49-F238E27FC236}">
                <a16:creationId xmlns:a16="http://schemas.microsoft.com/office/drawing/2014/main" id="{DD698451-028A-44AB-15CB-5C0EA1F7D656}"/>
              </a:ext>
            </a:extLst>
          </p:cNvPr>
          <p:cNvSpPr/>
          <p:nvPr/>
        </p:nvSpPr>
        <p:spPr>
          <a:xfrm>
            <a:off x="8495071" y="799624"/>
            <a:ext cx="1776659" cy="16245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18E3C86-185E-EF22-2D58-DE7D3EF5B61F}"/>
              </a:ext>
            </a:extLst>
          </p:cNvPr>
          <p:cNvSpPr/>
          <p:nvPr/>
        </p:nvSpPr>
        <p:spPr>
          <a:xfrm>
            <a:off x="7840696" y="1915001"/>
            <a:ext cx="1776659" cy="16245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1CD7246-CEC4-2391-B853-C7BA387FC60E}"/>
              </a:ext>
            </a:extLst>
          </p:cNvPr>
          <p:cNvSpPr/>
          <p:nvPr/>
        </p:nvSpPr>
        <p:spPr>
          <a:xfrm>
            <a:off x="9149446" y="1915000"/>
            <a:ext cx="1776659" cy="16245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B00F5DA-B9FF-84BB-FB39-9893D362A239}"/>
              </a:ext>
            </a:extLst>
          </p:cNvPr>
          <p:cNvSpPr txBox="1"/>
          <p:nvPr/>
        </p:nvSpPr>
        <p:spPr>
          <a:xfrm>
            <a:off x="8211500" y="3052670"/>
            <a:ext cx="816077" cy="360388"/>
          </a:xfrm>
          <a:prstGeom prst="rect">
            <a:avLst/>
          </a:prstGeom>
          <a:noFill/>
        </p:spPr>
        <p:txBody>
          <a:bodyPr wrap="square" rtlCol="0">
            <a:spAutoFit/>
          </a:bodyPr>
          <a:lstStyle/>
          <a:p>
            <a:endParaRPr lang="en-US" dirty="0"/>
          </a:p>
        </p:txBody>
      </p:sp>
      <p:sp>
        <p:nvSpPr>
          <p:cNvPr id="21" name="TextBox 20">
            <a:extLst>
              <a:ext uri="{FF2B5EF4-FFF2-40B4-BE49-F238E27FC236}">
                <a16:creationId xmlns:a16="http://schemas.microsoft.com/office/drawing/2014/main" id="{742A355F-3A2C-90D8-C127-6317B65FB4EE}"/>
              </a:ext>
            </a:extLst>
          </p:cNvPr>
          <p:cNvSpPr txBox="1"/>
          <p:nvPr/>
        </p:nvSpPr>
        <p:spPr>
          <a:xfrm>
            <a:off x="9027577" y="1401981"/>
            <a:ext cx="949342" cy="307777"/>
          </a:xfrm>
          <a:prstGeom prst="rect">
            <a:avLst/>
          </a:prstGeom>
          <a:noFill/>
        </p:spPr>
        <p:txBody>
          <a:bodyPr wrap="square" rtlCol="0">
            <a:spAutoFit/>
          </a:bodyPr>
          <a:lstStyle/>
          <a:p>
            <a:r>
              <a:rPr lang="en-US" dirty="0"/>
              <a:t>Zone 20</a:t>
            </a:r>
          </a:p>
        </p:txBody>
      </p:sp>
      <p:sp>
        <p:nvSpPr>
          <p:cNvPr id="22" name="TextBox 21">
            <a:extLst>
              <a:ext uri="{FF2B5EF4-FFF2-40B4-BE49-F238E27FC236}">
                <a16:creationId xmlns:a16="http://schemas.microsoft.com/office/drawing/2014/main" id="{1C7A3A0B-2424-547D-999F-127E746B7E41}"/>
              </a:ext>
            </a:extLst>
          </p:cNvPr>
          <p:cNvSpPr txBox="1"/>
          <p:nvPr/>
        </p:nvSpPr>
        <p:spPr>
          <a:xfrm>
            <a:off x="7995837" y="2514610"/>
            <a:ext cx="1247401" cy="523220"/>
          </a:xfrm>
          <a:prstGeom prst="rect">
            <a:avLst/>
          </a:prstGeom>
          <a:noFill/>
        </p:spPr>
        <p:txBody>
          <a:bodyPr wrap="square" rtlCol="0">
            <a:spAutoFit/>
          </a:bodyPr>
          <a:lstStyle/>
          <a:p>
            <a:pPr algn="ctr"/>
            <a:r>
              <a:rPr lang="en-US" dirty="0"/>
              <a:t>Credit Low/Medium</a:t>
            </a:r>
          </a:p>
        </p:txBody>
      </p:sp>
      <p:sp>
        <p:nvSpPr>
          <p:cNvPr id="23" name="TextBox 22">
            <a:extLst>
              <a:ext uri="{FF2B5EF4-FFF2-40B4-BE49-F238E27FC236}">
                <a16:creationId xmlns:a16="http://schemas.microsoft.com/office/drawing/2014/main" id="{B2FD3935-C0A5-C707-CFF4-BCE60114800F}"/>
              </a:ext>
            </a:extLst>
          </p:cNvPr>
          <p:cNvSpPr txBox="1"/>
          <p:nvPr/>
        </p:nvSpPr>
        <p:spPr>
          <a:xfrm>
            <a:off x="9739224" y="2441780"/>
            <a:ext cx="884470" cy="738664"/>
          </a:xfrm>
          <a:prstGeom prst="rect">
            <a:avLst/>
          </a:prstGeom>
          <a:noFill/>
        </p:spPr>
        <p:txBody>
          <a:bodyPr wrap="square" rtlCol="0">
            <a:spAutoFit/>
          </a:bodyPr>
          <a:lstStyle/>
          <a:p>
            <a:r>
              <a:rPr lang="en-US" dirty="0"/>
              <a:t>Channel Phone/ Online</a:t>
            </a:r>
          </a:p>
        </p:txBody>
      </p:sp>
      <p:sp>
        <p:nvSpPr>
          <p:cNvPr id="24" name="Oval 23">
            <a:extLst>
              <a:ext uri="{FF2B5EF4-FFF2-40B4-BE49-F238E27FC236}">
                <a16:creationId xmlns:a16="http://schemas.microsoft.com/office/drawing/2014/main" id="{92F255ED-900F-3F6C-5B0D-46DC2882C003}"/>
              </a:ext>
            </a:extLst>
          </p:cNvPr>
          <p:cNvSpPr/>
          <p:nvPr/>
        </p:nvSpPr>
        <p:spPr>
          <a:xfrm>
            <a:off x="8465320" y="4815153"/>
            <a:ext cx="1776659" cy="162457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9E13E24-C572-AE26-32A3-AC36EF30D2BF}"/>
              </a:ext>
            </a:extLst>
          </p:cNvPr>
          <p:cNvSpPr/>
          <p:nvPr/>
        </p:nvSpPr>
        <p:spPr>
          <a:xfrm>
            <a:off x="7802320" y="3817009"/>
            <a:ext cx="1776659" cy="162457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DB5E84D-BFA4-9A77-225F-07B786284A30}"/>
              </a:ext>
            </a:extLst>
          </p:cNvPr>
          <p:cNvSpPr/>
          <p:nvPr/>
        </p:nvSpPr>
        <p:spPr>
          <a:xfrm>
            <a:off x="9111070" y="3817008"/>
            <a:ext cx="1776659" cy="162457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21BF9C5-F3D8-796C-9FCA-839FCF2F7284}"/>
              </a:ext>
            </a:extLst>
          </p:cNvPr>
          <p:cNvSpPr txBox="1"/>
          <p:nvPr/>
        </p:nvSpPr>
        <p:spPr>
          <a:xfrm>
            <a:off x="9018660" y="5641607"/>
            <a:ext cx="949342" cy="307777"/>
          </a:xfrm>
          <a:prstGeom prst="rect">
            <a:avLst/>
          </a:prstGeom>
          <a:noFill/>
        </p:spPr>
        <p:txBody>
          <a:bodyPr wrap="square" rtlCol="0">
            <a:spAutoFit/>
          </a:bodyPr>
          <a:lstStyle/>
          <a:p>
            <a:r>
              <a:rPr lang="en-US" dirty="0"/>
              <a:t>Age &gt;60</a:t>
            </a:r>
          </a:p>
        </p:txBody>
      </p:sp>
      <p:sp>
        <p:nvSpPr>
          <p:cNvPr id="28" name="TextBox 27">
            <a:extLst>
              <a:ext uri="{FF2B5EF4-FFF2-40B4-BE49-F238E27FC236}">
                <a16:creationId xmlns:a16="http://schemas.microsoft.com/office/drawing/2014/main" id="{86562667-F63F-9B88-1ABE-AEA80F22B6D4}"/>
              </a:ext>
            </a:extLst>
          </p:cNvPr>
          <p:cNvSpPr txBox="1"/>
          <p:nvPr/>
        </p:nvSpPr>
        <p:spPr>
          <a:xfrm>
            <a:off x="8113026" y="4332132"/>
            <a:ext cx="949342" cy="307777"/>
          </a:xfrm>
          <a:prstGeom prst="rect">
            <a:avLst/>
          </a:prstGeom>
          <a:noFill/>
        </p:spPr>
        <p:txBody>
          <a:bodyPr wrap="square" rtlCol="0">
            <a:spAutoFit/>
          </a:bodyPr>
          <a:lstStyle/>
          <a:p>
            <a:r>
              <a:rPr lang="en-US" dirty="0"/>
              <a:t>Married</a:t>
            </a:r>
          </a:p>
        </p:txBody>
      </p:sp>
      <p:sp>
        <p:nvSpPr>
          <p:cNvPr id="29" name="TextBox 28">
            <a:extLst>
              <a:ext uri="{FF2B5EF4-FFF2-40B4-BE49-F238E27FC236}">
                <a16:creationId xmlns:a16="http://schemas.microsoft.com/office/drawing/2014/main" id="{C31B162D-2442-3703-B637-FFF82D402D90}"/>
              </a:ext>
            </a:extLst>
          </p:cNvPr>
          <p:cNvSpPr txBox="1"/>
          <p:nvPr/>
        </p:nvSpPr>
        <p:spPr>
          <a:xfrm>
            <a:off x="9797059" y="4290684"/>
            <a:ext cx="949342" cy="523220"/>
          </a:xfrm>
          <a:prstGeom prst="rect">
            <a:avLst/>
          </a:prstGeom>
          <a:noFill/>
        </p:spPr>
        <p:txBody>
          <a:bodyPr wrap="square" rtlCol="0">
            <a:spAutoFit/>
          </a:bodyPr>
          <a:lstStyle/>
          <a:p>
            <a:r>
              <a:rPr lang="en-US" dirty="0"/>
              <a:t>Property House</a:t>
            </a:r>
          </a:p>
        </p:txBody>
      </p:sp>
      <p:sp>
        <p:nvSpPr>
          <p:cNvPr id="4" name="TextBox 3">
            <a:extLst>
              <a:ext uri="{FF2B5EF4-FFF2-40B4-BE49-F238E27FC236}">
                <a16:creationId xmlns:a16="http://schemas.microsoft.com/office/drawing/2014/main" id="{21C6B28F-892F-CDCB-E8FF-3769A9DB17D2}"/>
              </a:ext>
            </a:extLst>
          </p:cNvPr>
          <p:cNvSpPr txBox="1"/>
          <p:nvPr/>
        </p:nvSpPr>
        <p:spPr>
          <a:xfrm>
            <a:off x="7480781" y="1256532"/>
            <a:ext cx="1117650" cy="584775"/>
          </a:xfrm>
          <a:prstGeom prst="rect">
            <a:avLst/>
          </a:prstGeom>
          <a:noFill/>
        </p:spPr>
        <p:txBody>
          <a:bodyPr wrap="square" rtlCol="0">
            <a:spAutoFit/>
          </a:bodyPr>
          <a:lstStyle/>
          <a:p>
            <a:r>
              <a:rPr lang="en-US" sz="1600" b="1" dirty="0">
                <a:solidFill>
                  <a:srgbClr val="FF0000"/>
                </a:solidFill>
              </a:rPr>
              <a:t>High Risk </a:t>
            </a:r>
          </a:p>
        </p:txBody>
      </p:sp>
      <p:sp>
        <p:nvSpPr>
          <p:cNvPr id="32" name="TextBox 31">
            <a:extLst>
              <a:ext uri="{FF2B5EF4-FFF2-40B4-BE49-F238E27FC236}">
                <a16:creationId xmlns:a16="http://schemas.microsoft.com/office/drawing/2014/main" id="{0435F6F3-BAB7-E0E7-AAC0-FF70AA069BA4}"/>
              </a:ext>
            </a:extLst>
          </p:cNvPr>
          <p:cNvSpPr txBox="1"/>
          <p:nvPr/>
        </p:nvSpPr>
        <p:spPr>
          <a:xfrm>
            <a:off x="7543635" y="5426629"/>
            <a:ext cx="1117650" cy="584775"/>
          </a:xfrm>
          <a:prstGeom prst="rect">
            <a:avLst/>
          </a:prstGeom>
          <a:noFill/>
        </p:spPr>
        <p:txBody>
          <a:bodyPr wrap="square" rtlCol="0">
            <a:spAutoFit/>
          </a:bodyPr>
          <a:lstStyle/>
          <a:p>
            <a:r>
              <a:rPr lang="en-US" sz="1600" b="1" dirty="0">
                <a:solidFill>
                  <a:srgbClr val="00B050"/>
                </a:solidFill>
              </a:rPr>
              <a:t>Low</a:t>
            </a:r>
          </a:p>
          <a:p>
            <a:r>
              <a:rPr lang="en-US" sz="1600" b="1" dirty="0">
                <a:solidFill>
                  <a:srgbClr val="00B050"/>
                </a:solidFill>
              </a:rPr>
              <a:t>Risk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102053">
        <p:fade/>
      </p:transition>
    </mc:Choice>
    <mc:Fallback xmlns="">
      <p:transition spd="med" advTm="102053">
        <p:fade/>
      </p:transition>
    </mc:Fallback>
  </mc:AlternateContent>
  <p:extLst>
    <p:ext uri="{E180D4A7-C9FB-4DFB-919C-405C955672EB}">
      <p14:showEvtLst xmlns:p14="http://schemas.microsoft.com/office/powerpoint/2010/main">
        <p14:playEvt time="1196" objId="2"/>
        <p14:stopEvt time="101806" objId="2"/>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B0D0F"/>
        </a:solidFill>
        <a:effectLst/>
      </p:bgPr>
    </p:bg>
    <p:spTree>
      <p:nvGrpSpPr>
        <p:cNvPr id="1" name="Shape 564"/>
        <p:cNvGrpSpPr/>
        <p:nvPr/>
      </p:nvGrpSpPr>
      <p:grpSpPr>
        <a:xfrm>
          <a:off x="0" y="0"/>
          <a:ext cx="0" cy="0"/>
          <a:chOff x="0" y="0"/>
          <a:chExt cx="0" cy="0"/>
        </a:xfrm>
      </p:grpSpPr>
      <p:grpSp>
        <p:nvGrpSpPr>
          <p:cNvPr id="565" name="Google Shape;565;p31"/>
          <p:cNvGrpSpPr/>
          <p:nvPr/>
        </p:nvGrpSpPr>
        <p:grpSpPr>
          <a:xfrm>
            <a:off x="4552905" y="0"/>
            <a:ext cx="7638963" cy="966655"/>
            <a:chOff x="4067174" y="0"/>
            <a:chExt cx="8124827" cy="1028138"/>
          </a:xfrm>
        </p:grpSpPr>
        <p:sp>
          <p:nvSpPr>
            <p:cNvPr id="566" name="Google Shape;566;p31"/>
            <p:cNvSpPr/>
            <p:nvPr/>
          </p:nvSpPr>
          <p:spPr>
            <a:xfrm>
              <a:off x="4067174" y="0"/>
              <a:ext cx="8117196" cy="723900"/>
            </a:xfrm>
            <a:custGeom>
              <a:avLst/>
              <a:gdLst/>
              <a:ahLst/>
              <a:cxnLst/>
              <a:rect l="l" t="t" r="r" b="b"/>
              <a:pathLst>
                <a:path w="8137540" h="723900" extrusionOk="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7" name="Google Shape;567;p31"/>
            <p:cNvSpPr/>
            <p:nvPr/>
          </p:nvSpPr>
          <p:spPr>
            <a:xfrm>
              <a:off x="4076700" y="434974"/>
              <a:ext cx="8115301" cy="593164"/>
            </a:xfrm>
            <a:custGeom>
              <a:avLst/>
              <a:gdLst/>
              <a:ahLst/>
              <a:cxnLst/>
              <a:rect l="l" t="t" r="r" b="b"/>
              <a:pathLst>
                <a:path w="8115301" h="675970" extrusionOk="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68" name="Google Shape;568;p31"/>
          <p:cNvGrpSpPr/>
          <p:nvPr/>
        </p:nvGrpSpPr>
        <p:grpSpPr>
          <a:xfrm rot="10800000">
            <a:off x="-3411" y="5832678"/>
            <a:ext cx="9775879" cy="1025980"/>
            <a:chOff x="4067174" y="0"/>
            <a:chExt cx="9260969" cy="1028139"/>
          </a:xfrm>
        </p:grpSpPr>
        <p:sp>
          <p:nvSpPr>
            <p:cNvPr id="569" name="Google Shape;569;p31"/>
            <p:cNvSpPr/>
            <p:nvPr/>
          </p:nvSpPr>
          <p:spPr>
            <a:xfrm>
              <a:off x="4067174" y="0"/>
              <a:ext cx="9256452" cy="723900"/>
            </a:xfrm>
            <a:custGeom>
              <a:avLst/>
              <a:gdLst/>
              <a:ahLst/>
              <a:cxnLst/>
              <a:rect l="l" t="t" r="r" b="b"/>
              <a:pathLst>
                <a:path w="8137540" h="723900" extrusionOk="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70" name="Google Shape;570;p31"/>
            <p:cNvSpPr/>
            <p:nvPr/>
          </p:nvSpPr>
          <p:spPr>
            <a:xfrm>
              <a:off x="4076700" y="434975"/>
              <a:ext cx="9251443" cy="593164"/>
            </a:xfrm>
            <a:custGeom>
              <a:avLst/>
              <a:gdLst/>
              <a:ahLst/>
              <a:cxnLst/>
              <a:rect l="l" t="t" r="r" b="b"/>
              <a:pathLst>
                <a:path w="8115301" h="675970" extrusionOk="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71" name="Google Shape;571;p31"/>
          <p:cNvSpPr txBox="1"/>
          <p:nvPr/>
        </p:nvSpPr>
        <p:spPr>
          <a:xfrm>
            <a:off x="624114" y="3951939"/>
            <a:ext cx="109728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dirty="0">
                <a:solidFill>
                  <a:srgbClr val="EE1C39"/>
                </a:solidFill>
                <a:latin typeface="Roboto"/>
                <a:ea typeface="Roboto"/>
                <a:cs typeface="Roboto"/>
                <a:sym typeface="Roboto"/>
              </a:rPr>
              <a:t>Questions?</a:t>
            </a:r>
            <a:endParaRPr sz="6000" dirty="0">
              <a:solidFill>
                <a:schemeClr val="lt1"/>
              </a:solidFill>
              <a:latin typeface="Roboto"/>
              <a:ea typeface="Roboto"/>
              <a:cs typeface="Roboto"/>
              <a:sym typeface="Roboto"/>
            </a:endParaRPr>
          </a:p>
        </p:txBody>
      </p:sp>
      <p:grpSp>
        <p:nvGrpSpPr>
          <p:cNvPr id="572" name="Google Shape;572;p31"/>
          <p:cNvGrpSpPr/>
          <p:nvPr/>
        </p:nvGrpSpPr>
        <p:grpSpPr>
          <a:xfrm>
            <a:off x="5243751" y="1922167"/>
            <a:ext cx="1672298" cy="1678271"/>
            <a:chOff x="2720975" y="1514475"/>
            <a:chExt cx="889000" cy="892175"/>
          </a:xfrm>
        </p:grpSpPr>
        <p:sp>
          <p:nvSpPr>
            <p:cNvPr id="573" name="Google Shape;573;p31"/>
            <p:cNvSpPr/>
            <p:nvPr/>
          </p:nvSpPr>
          <p:spPr>
            <a:xfrm>
              <a:off x="2720975" y="1514475"/>
              <a:ext cx="889000" cy="892175"/>
            </a:xfrm>
            <a:custGeom>
              <a:avLst/>
              <a:gdLst/>
              <a:ahLst/>
              <a:cxnLst/>
              <a:rect l="l" t="t" r="r" b="b"/>
              <a:pathLst>
                <a:path w="234" h="235" extrusionOk="0">
                  <a:moveTo>
                    <a:pt x="117" y="235"/>
                  </a:moveTo>
                  <a:cubicBezTo>
                    <a:pt x="52" y="235"/>
                    <a:pt x="0" y="183"/>
                    <a:pt x="0" y="118"/>
                  </a:cubicBezTo>
                  <a:cubicBezTo>
                    <a:pt x="0" y="53"/>
                    <a:pt x="52" y="0"/>
                    <a:pt x="117" y="0"/>
                  </a:cubicBezTo>
                  <a:cubicBezTo>
                    <a:pt x="182" y="0"/>
                    <a:pt x="234" y="53"/>
                    <a:pt x="234" y="118"/>
                  </a:cubicBezTo>
                  <a:cubicBezTo>
                    <a:pt x="234" y="183"/>
                    <a:pt x="182" y="235"/>
                    <a:pt x="117" y="235"/>
                  </a:cubicBezTo>
                  <a:moveTo>
                    <a:pt x="117" y="21"/>
                  </a:moveTo>
                  <a:cubicBezTo>
                    <a:pt x="63" y="21"/>
                    <a:pt x="20" y="64"/>
                    <a:pt x="20" y="118"/>
                  </a:cubicBezTo>
                  <a:cubicBezTo>
                    <a:pt x="20" y="171"/>
                    <a:pt x="63" y="215"/>
                    <a:pt x="117" y="215"/>
                  </a:cubicBezTo>
                  <a:cubicBezTo>
                    <a:pt x="170" y="215"/>
                    <a:pt x="214" y="171"/>
                    <a:pt x="214" y="118"/>
                  </a:cubicBezTo>
                  <a:cubicBezTo>
                    <a:pt x="214" y="64"/>
                    <a:pt x="170" y="21"/>
                    <a:pt x="117" y="21"/>
                  </a:cubicBezTo>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74" name="Google Shape;574;p31"/>
            <p:cNvSpPr/>
            <p:nvPr/>
          </p:nvSpPr>
          <p:spPr>
            <a:xfrm>
              <a:off x="3086100" y="2008188"/>
              <a:ext cx="0" cy="4763"/>
            </a:xfrm>
            <a:custGeom>
              <a:avLst/>
              <a:gdLst/>
              <a:ahLst/>
              <a:cxnLst/>
              <a:rect l="l" t="t" r="r" b="b"/>
              <a:pathLst>
                <a:path w="120000" h="1" extrusionOk="0">
                  <a:moveTo>
                    <a:pt x="0" y="0"/>
                  </a:moveTo>
                  <a:cubicBezTo>
                    <a:pt x="0" y="0"/>
                    <a:pt x="0" y="0"/>
                    <a:pt x="0" y="1"/>
                  </a:cubicBezTo>
                  <a:cubicBezTo>
                    <a:pt x="0" y="1"/>
                    <a:pt x="0" y="1"/>
                    <a:pt x="0" y="1"/>
                  </a:cubicBezTo>
                  <a:lnTo>
                    <a:pt x="0" y="0"/>
                  </a:lnTo>
                  <a:close/>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75" name="Google Shape;575;p31"/>
            <p:cNvSpPr/>
            <p:nvPr/>
          </p:nvSpPr>
          <p:spPr>
            <a:xfrm>
              <a:off x="3244850" y="1917700"/>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76" name="Google Shape;576;p31"/>
            <p:cNvSpPr/>
            <p:nvPr/>
          </p:nvSpPr>
          <p:spPr>
            <a:xfrm>
              <a:off x="2906713" y="1830388"/>
              <a:ext cx="517525" cy="265113"/>
            </a:xfrm>
            <a:custGeom>
              <a:avLst/>
              <a:gdLst/>
              <a:ahLst/>
              <a:cxnLst/>
              <a:rect l="l" t="t" r="r" b="b"/>
              <a:pathLst>
                <a:path w="136" h="70" extrusionOk="0">
                  <a:moveTo>
                    <a:pt x="136" y="24"/>
                  </a:moveTo>
                  <a:cubicBezTo>
                    <a:pt x="136" y="24"/>
                    <a:pt x="136" y="23"/>
                    <a:pt x="136" y="23"/>
                  </a:cubicBezTo>
                  <a:cubicBezTo>
                    <a:pt x="136" y="10"/>
                    <a:pt x="125" y="0"/>
                    <a:pt x="112" y="0"/>
                  </a:cubicBezTo>
                  <a:cubicBezTo>
                    <a:pt x="100" y="0"/>
                    <a:pt x="89" y="10"/>
                    <a:pt x="89" y="23"/>
                  </a:cubicBezTo>
                  <a:cubicBezTo>
                    <a:pt x="89" y="24"/>
                    <a:pt x="89" y="24"/>
                    <a:pt x="89" y="24"/>
                  </a:cubicBezTo>
                  <a:cubicBezTo>
                    <a:pt x="89" y="25"/>
                    <a:pt x="89" y="25"/>
                    <a:pt x="89" y="25"/>
                  </a:cubicBezTo>
                  <a:cubicBezTo>
                    <a:pt x="89" y="26"/>
                    <a:pt x="89" y="26"/>
                    <a:pt x="89" y="26"/>
                  </a:cubicBezTo>
                  <a:cubicBezTo>
                    <a:pt x="89" y="26"/>
                    <a:pt x="89" y="26"/>
                    <a:pt x="89" y="26"/>
                  </a:cubicBezTo>
                  <a:cubicBezTo>
                    <a:pt x="89" y="44"/>
                    <a:pt x="89" y="44"/>
                    <a:pt x="89" y="44"/>
                  </a:cubicBezTo>
                  <a:cubicBezTo>
                    <a:pt x="89" y="46"/>
                    <a:pt x="89" y="46"/>
                    <a:pt x="89" y="46"/>
                  </a:cubicBezTo>
                  <a:cubicBezTo>
                    <a:pt x="89" y="49"/>
                    <a:pt x="86" y="52"/>
                    <a:pt x="83" y="52"/>
                  </a:cubicBezTo>
                  <a:cubicBezTo>
                    <a:pt x="81" y="52"/>
                    <a:pt x="79" y="51"/>
                    <a:pt x="78" y="49"/>
                  </a:cubicBezTo>
                  <a:cubicBezTo>
                    <a:pt x="77" y="48"/>
                    <a:pt x="77" y="47"/>
                    <a:pt x="77" y="46"/>
                  </a:cubicBezTo>
                  <a:cubicBezTo>
                    <a:pt x="77" y="44"/>
                    <a:pt x="77" y="44"/>
                    <a:pt x="77" y="44"/>
                  </a:cubicBezTo>
                  <a:cubicBezTo>
                    <a:pt x="77" y="26"/>
                    <a:pt x="77" y="26"/>
                    <a:pt x="77" y="26"/>
                  </a:cubicBezTo>
                  <a:cubicBezTo>
                    <a:pt x="77" y="26"/>
                    <a:pt x="77" y="26"/>
                    <a:pt x="77" y="26"/>
                  </a:cubicBezTo>
                  <a:cubicBezTo>
                    <a:pt x="77" y="25"/>
                    <a:pt x="77" y="25"/>
                    <a:pt x="77" y="25"/>
                  </a:cubicBezTo>
                  <a:cubicBezTo>
                    <a:pt x="77" y="24"/>
                    <a:pt x="77" y="24"/>
                    <a:pt x="77" y="24"/>
                  </a:cubicBezTo>
                  <a:cubicBezTo>
                    <a:pt x="77" y="24"/>
                    <a:pt x="77" y="23"/>
                    <a:pt x="77" y="23"/>
                  </a:cubicBezTo>
                  <a:cubicBezTo>
                    <a:pt x="77" y="10"/>
                    <a:pt x="66" y="0"/>
                    <a:pt x="53" y="0"/>
                  </a:cubicBezTo>
                  <a:cubicBezTo>
                    <a:pt x="40" y="0"/>
                    <a:pt x="29" y="10"/>
                    <a:pt x="29" y="23"/>
                  </a:cubicBezTo>
                  <a:cubicBezTo>
                    <a:pt x="29" y="24"/>
                    <a:pt x="29" y="24"/>
                    <a:pt x="29" y="24"/>
                  </a:cubicBezTo>
                  <a:cubicBezTo>
                    <a:pt x="29" y="24"/>
                    <a:pt x="29" y="24"/>
                    <a:pt x="29" y="24"/>
                  </a:cubicBezTo>
                  <a:cubicBezTo>
                    <a:pt x="29" y="25"/>
                    <a:pt x="29" y="25"/>
                    <a:pt x="29" y="25"/>
                  </a:cubicBezTo>
                  <a:cubicBezTo>
                    <a:pt x="29" y="25"/>
                    <a:pt x="29" y="25"/>
                    <a:pt x="29" y="25"/>
                  </a:cubicBezTo>
                  <a:cubicBezTo>
                    <a:pt x="29" y="25"/>
                    <a:pt x="29" y="25"/>
                    <a:pt x="29" y="26"/>
                  </a:cubicBezTo>
                  <a:cubicBezTo>
                    <a:pt x="29" y="26"/>
                    <a:pt x="29" y="26"/>
                    <a:pt x="29" y="26"/>
                  </a:cubicBezTo>
                  <a:cubicBezTo>
                    <a:pt x="29" y="44"/>
                    <a:pt x="29" y="44"/>
                    <a:pt x="29" y="44"/>
                  </a:cubicBezTo>
                  <a:cubicBezTo>
                    <a:pt x="29" y="46"/>
                    <a:pt x="29" y="46"/>
                    <a:pt x="29" y="46"/>
                  </a:cubicBezTo>
                  <a:cubicBezTo>
                    <a:pt x="29" y="49"/>
                    <a:pt x="26" y="52"/>
                    <a:pt x="23" y="52"/>
                  </a:cubicBezTo>
                  <a:cubicBezTo>
                    <a:pt x="21" y="52"/>
                    <a:pt x="19" y="51"/>
                    <a:pt x="18" y="49"/>
                  </a:cubicBezTo>
                  <a:cubicBezTo>
                    <a:pt x="18" y="48"/>
                    <a:pt x="17" y="47"/>
                    <a:pt x="17" y="46"/>
                  </a:cubicBezTo>
                  <a:cubicBezTo>
                    <a:pt x="17" y="25"/>
                    <a:pt x="17" y="25"/>
                    <a:pt x="17" y="25"/>
                  </a:cubicBezTo>
                  <a:cubicBezTo>
                    <a:pt x="17" y="18"/>
                    <a:pt x="17" y="18"/>
                    <a:pt x="17" y="18"/>
                  </a:cubicBezTo>
                  <a:cubicBezTo>
                    <a:pt x="17" y="16"/>
                    <a:pt x="17" y="15"/>
                    <a:pt x="16" y="13"/>
                  </a:cubicBezTo>
                  <a:cubicBezTo>
                    <a:pt x="14" y="10"/>
                    <a:pt x="12" y="9"/>
                    <a:pt x="9" y="9"/>
                  </a:cubicBezTo>
                  <a:cubicBezTo>
                    <a:pt x="4" y="9"/>
                    <a:pt x="0" y="13"/>
                    <a:pt x="0" y="18"/>
                  </a:cubicBezTo>
                  <a:cubicBezTo>
                    <a:pt x="0" y="44"/>
                    <a:pt x="0" y="44"/>
                    <a:pt x="0" y="44"/>
                  </a:cubicBezTo>
                  <a:cubicBezTo>
                    <a:pt x="0" y="45"/>
                    <a:pt x="0" y="45"/>
                    <a:pt x="0" y="45"/>
                  </a:cubicBezTo>
                  <a:cubicBezTo>
                    <a:pt x="0" y="45"/>
                    <a:pt x="0" y="45"/>
                    <a:pt x="0" y="45"/>
                  </a:cubicBezTo>
                  <a:cubicBezTo>
                    <a:pt x="0" y="47"/>
                    <a:pt x="0" y="47"/>
                    <a:pt x="0" y="47"/>
                  </a:cubicBezTo>
                  <a:cubicBezTo>
                    <a:pt x="0" y="60"/>
                    <a:pt x="10" y="70"/>
                    <a:pt x="23" y="70"/>
                  </a:cubicBezTo>
                  <a:cubicBezTo>
                    <a:pt x="36" y="70"/>
                    <a:pt x="46" y="60"/>
                    <a:pt x="47" y="48"/>
                  </a:cubicBezTo>
                  <a:cubicBezTo>
                    <a:pt x="47" y="48"/>
                    <a:pt x="47" y="46"/>
                    <a:pt x="47" y="46"/>
                  </a:cubicBezTo>
                  <a:cubicBezTo>
                    <a:pt x="47" y="45"/>
                    <a:pt x="47" y="45"/>
                    <a:pt x="47" y="45"/>
                  </a:cubicBezTo>
                  <a:cubicBezTo>
                    <a:pt x="47" y="44"/>
                    <a:pt x="47" y="44"/>
                    <a:pt x="47" y="44"/>
                  </a:cubicBezTo>
                  <a:cubicBezTo>
                    <a:pt x="47" y="44"/>
                    <a:pt x="47" y="44"/>
                    <a:pt x="47" y="44"/>
                  </a:cubicBezTo>
                  <a:cubicBezTo>
                    <a:pt x="47" y="24"/>
                    <a:pt x="47" y="24"/>
                    <a:pt x="47" y="24"/>
                  </a:cubicBezTo>
                  <a:cubicBezTo>
                    <a:pt x="47" y="20"/>
                    <a:pt x="50" y="18"/>
                    <a:pt x="53" y="18"/>
                  </a:cubicBezTo>
                  <a:cubicBezTo>
                    <a:pt x="55" y="18"/>
                    <a:pt x="57" y="19"/>
                    <a:pt x="58" y="21"/>
                  </a:cubicBezTo>
                  <a:cubicBezTo>
                    <a:pt x="59" y="22"/>
                    <a:pt x="59" y="23"/>
                    <a:pt x="59" y="24"/>
                  </a:cubicBezTo>
                  <a:cubicBezTo>
                    <a:pt x="59" y="25"/>
                    <a:pt x="59" y="25"/>
                    <a:pt x="59" y="25"/>
                  </a:cubicBezTo>
                  <a:cubicBezTo>
                    <a:pt x="59" y="44"/>
                    <a:pt x="59" y="44"/>
                    <a:pt x="59" y="44"/>
                  </a:cubicBezTo>
                  <a:cubicBezTo>
                    <a:pt x="59" y="44"/>
                    <a:pt x="59" y="44"/>
                    <a:pt x="59" y="44"/>
                  </a:cubicBezTo>
                  <a:cubicBezTo>
                    <a:pt x="59" y="44"/>
                    <a:pt x="59" y="45"/>
                    <a:pt x="59" y="45"/>
                  </a:cubicBezTo>
                  <a:cubicBezTo>
                    <a:pt x="59" y="45"/>
                    <a:pt x="59" y="45"/>
                    <a:pt x="59" y="45"/>
                  </a:cubicBezTo>
                  <a:cubicBezTo>
                    <a:pt x="59" y="46"/>
                    <a:pt x="59" y="46"/>
                    <a:pt x="59" y="46"/>
                  </a:cubicBezTo>
                  <a:cubicBezTo>
                    <a:pt x="59" y="46"/>
                    <a:pt x="59" y="46"/>
                    <a:pt x="59" y="46"/>
                  </a:cubicBezTo>
                  <a:cubicBezTo>
                    <a:pt x="59" y="46"/>
                    <a:pt x="59" y="46"/>
                    <a:pt x="59" y="47"/>
                  </a:cubicBezTo>
                  <a:cubicBezTo>
                    <a:pt x="59" y="60"/>
                    <a:pt x="70" y="70"/>
                    <a:pt x="83" y="70"/>
                  </a:cubicBezTo>
                  <a:cubicBezTo>
                    <a:pt x="96" y="70"/>
                    <a:pt x="106" y="60"/>
                    <a:pt x="106" y="47"/>
                  </a:cubicBezTo>
                  <a:cubicBezTo>
                    <a:pt x="106" y="45"/>
                    <a:pt x="106" y="45"/>
                    <a:pt x="106" y="45"/>
                  </a:cubicBezTo>
                  <a:cubicBezTo>
                    <a:pt x="106" y="45"/>
                    <a:pt x="106" y="45"/>
                    <a:pt x="106" y="45"/>
                  </a:cubicBezTo>
                  <a:cubicBezTo>
                    <a:pt x="106" y="45"/>
                    <a:pt x="106" y="44"/>
                    <a:pt x="106" y="44"/>
                  </a:cubicBezTo>
                  <a:cubicBezTo>
                    <a:pt x="107" y="25"/>
                    <a:pt x="107" y="25"/>
                    <a:pt x="107" y="25"/>
                  </a:cubicBezTo>
                  <a:cubicBezTo>
                    <a:pt x="107" y="24"/>
                    <a:pt x="107" y="24"/>
                    <a:pt x="107" y="24"/>
                  </a:cubicBezTo>
                  <a:cubicBezTo>
                    <a:pt x="107" y="20"/>
                    <a:pt x="109" y="18"/>
                    <a:pt x="112" y="18"/>
                  </a:cubicBezTo>
                  <a:cubicBezTo>
                    <a:pt x="115" y="18"/>
                    <a:pt x="116" y="19"/>
                    <a:pt x="118" y="21"/>
                  </a:cubicBezTo>
                  <a:cubicBezTo>
                    <a:pt x="118" y="21"/>
                    <a:pt x="118" y="23"/>
                    <a:pt x="118" y="24"/>
                  </a:cubicBezTo>
                  <a:cubicBezTo>
                    <a:pt x="118" y="26"/>
                    <a:pt x="118" y="26"/>
                    <a:pt x="118" y="26"/>
                  </a:cubicBezTo>
                  <a:cubicBezTo>
                    <a:pt x="118" y="44"/>
                    <a:pt x="118" y="44"/>
                    <a:pt x="118" y="44"/>
                  </a:cubicBezTo>
                  <a:cubicBezTo>
                    <a:pt x="118" y="52"/>
                    <a:pt x="118" y="52"/>
                    <a:pt x="118" y="52"/>
                  </a:cubicBezTo>
                  <a:cubicBezTo>
                    <a:pt x="118" y="54"/>
                    <a:pt x="119" y="55"/>
                    <a:pt x="120" y="57"/>
                  </a:cubicBezTo>
                  <a:cubicBezTo>
                    <a:pt x="121" y="59"/>
                    <a:pt x="124" y="61"/>
                    <a:pt x="127" y="61"/>
                  </a:cubicBezTo>
                  <a:cubicBezTo>
                    <a:pt x="132" y="61"/>
                    <a:pt x="136" y="57"/>
                    <a:pt x="136" y="52"/>
                  </a:cubicBezTo>
                  <a:cubicBezTo>
                    <a:pt x="136" y="26"/>
                    <a:pt x="136" y="26"/>
                    <a:pt x="136" y="26"/>
                  </a:cubicBezTo>
                  <a:cubicBezTo>
                    <a:pt x="136" y="26"/>
                    <a:pt x="136" y="24"/>
                    <a:pt x="136" y="2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mc:AlternateContent xmlns:mc="http://schemas.openxmlformats.org/markup-compatibility/2006" xmlns:p14="http://schemas.microsoft.com/office/powerpoint/2010/main">
    <mc:Choice Requires="p14">
      <p:transition spd="med" p14:dur="700" advTm="4349">
        <p:fade/>
      </p:transition>
    </mc:Choice>
    <mc:Fallback xmlns="">
      <p:transition spd="med" advTm="434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6297-E263-752D-ED8E-C2F2512A5D7E}"/>
              </a:ext>
            </a:extLst>
          </p:cNvPr>
          <p:cNvSpPr>
            <a:spLocks noGrp="1"/>
          </p:cNvSpPr>
          <p:nvPr>
            <p:ph type="title"/>
          </p:nvPr>
        </p:nvSpPr>
        <p:spPr/>
        <p:txBody>
          <a:bodyPr/>
          <a:lstStyle/>
          <a:p>
            <a:r>
              <a:rPr lang="en-US" b="1" dirty="0"/>
              <a:t>Team Introduction - </a:t>
            </a:r>
            <a:r>
              <a:rPr lang="en-US" b="1" dirty="0">
                <a:solidFill>
                  <a:srgbClr val="C00000"/>
                </a:solidFill>
                <a:sym typeface="Open Sans"/>
              </a:rPr>
              <a:t>Data Callers</a:t>
            </a:r>
            <a:r>
              <a:rPr lang="en-US" b="1" dirty="0">
                <a:solidFill>
                  <a:srgbClr val="C00000"/>
                </a:solidFill>
              </a:rPr>
              <a:t> </a:t>
            </a:r>
          </a:p>
        </p:txBody>
      </p:sp>
      <p:pic>
        <p:nvPicPr>
          <p:cNvPr id="5" name="Picture 4" descr="A person sitting at a table with food&#10;&#10;Description automatically generated with low confidence">
            <a:extLst>
              <a:ext uri="{FF2B5EF4-FFF2-40B4-BE49-F238E27FC236}">
                <a16:creationId xmlns:a16="http://schemas.microsoft.com/office/drawing/2014/main" id="{670D96ED-A080-729C-31F2-523D5EAF15D5}"/>
              </a:ext>
            </a:extLst>
          </p:cNvPr>
          <p:cNvPicPr>
            <a:picLocks noChangeAspect="1"/>
          </p:cNvPicPr>
          <p:nvPr/>
        </p:nvPicPr>
        <p:blipFill>
          <a:blip r:embed="rId3"/>
          <a:stretch>
            <a:fillRect/>
          </a:stretch>
        </p:blipFill>
        <p:spPr>
          <a:xfrm>
            <a:off x="7104656" y="1972732"/>
            <a:ext cx="2678441" cy="3028317"/>
          </a:xfrm>
          <a:prstGeom prst="rect">
            <a:avLst/>
          </a:prstGeom>
          <a:ln w="28575">
            <a:solidFill>
              <a:schemeClr val="tx1"/>
            </a:solidFill>
          </a:ln>
        </p:spPr>
      </p:pic>
      <p:pic>
        <p:nvPicPr>
          <p:cNvPr id="6" name="Google Shape;146;p14">
            <a:extLst>
              <a:ext uri="{FF2B5EF4-FFF2-40B4-BE49-F238E27FC236}">
                <a16:creationId xmlns:a16="http://schemas.microsoft.com/office/drawing/2014/main" id="{30816B05-9833-B8D5-5FA6-50D7C35CFD1A}"/>
              </a:ext>
            </a:extLst>
          </p:cNvPr>
          <p:cNvPicPr preferRelativeResize="0"/>
          <p:nvPr/>
        </p:nvPicPr>
        <p:blipFill>
          <a:blip r:embed="rId4">
            <a:alphaModFix/>
          </a:blip>
          <a:stretch>
            <a:fillRect/>
          </a:stretch>
        </p:blipFill>
        <p:spPr>
          <a:xfrm>
            <a:off x="2001008" y="1972732"/>
            <a:ext cx="2609615" cy="3028317"/>
          </a:xfrm>
          <a:prstGeom prst="rect">
            <a:avLst/>
          </a:prstGeom>
          <a:noFill/>
          <a:ln>
            <a:noFill/>
          </a:ln>
        </p:spPr>
      </p:pic>
      <p:sp>
        <p:nvSpPr>
          <p:cNvPr id="7" name="Google Shape;141;p14">
            <a:extLst>
              <a:ext uri="{FF2B5EF4-FFF2-40B4-BE49-F238E27FC236}">
                <a16:creationId xmlns:a16="http://schemas.microsoft.com/office/drawing/2014/main" id="{A0E8EB64-9E20-B46F-993E-50869BC4F79F}"/>
              </a:ext>
            </a:extLst>
          </p:cNvPr>
          <p:cNvSpPr txBox="1">
            <a:spLocks/>
          </p:cNvSpPr>
          <p:nvPr/>
        </p:nvSpPr>
        <p:spPr>
          <a:xfrm>
            <a:off x="943192" y="5075128"/>
            <a:ext cx="4444180" cy="10995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800" b="1" dirty="0">
                <a:latin typeface="Calibri" panose="020F0502020204030204" pitchFamily="34" charset="0"/>
                <a:cs typeface="Calibri" panose="020F0502020204030204" pitchFamily="34" charset="0"/>
              </a:rPr>
              <a:t>Rahul Choubisa</a:t>
            </a:r>
          </a:p>
          <a:p>
            <a:pPr algn="ctr">
              <a:spcAft>
                <a:spcPts val="1200"/>
              </a:spcAft>
            </a:pPr>
            <a:r>
              <a:rPr lang="en-US" b="1" dirty="0">
                <a:latin typeface="Calibri" panose="020F0502020204030204" pitchFamily="34" charset="0"/>
                <a:cs typeface="Calibri" panose="020F0502020204030204" pitchFamily="34" charset="0"/>
              </a:rPr>
              <a:t>University of Connecticut, MSBAPM</a:t>
            </a:r>
          </a:p>
          <a:p>
            <a:pPr algn="ctr">
              <a:spcAft>
                <a:spcPts val="1200"/>
              </a:spcAft>
            </a:pPr>
            <a:r>
              <a:rPr lang="en-US" dirty="0">
                <a:hlinkClick r:id="rId5"/>
              </a:rPr>
              <a:t>https://www.linkedin.com/in/rahul-choubisa-441a8841/</a:t>
            </a:r>
            <a:endParaRPr lang="en-US" dirty="0"/>
          </a:p>
        </p:txBody>
      </p:sp>
      <p:sp>
        <p:nvSpPr>
          <p:cNvPr id="8" name="Google Shape;141;p14">
            <a:extLst>
              <a:ext uri="{FF2B5EF4-FFF2-40B4-BE49-F238E27FC236}">
                <a16:creationId xmlns:a16="http://schemas.microsoft.com/office/drawing/2014/main" id="{0824FEC8-B5F0-3BEF-B0A3-BE7AF7B21296}"/>
              </a:ext>
            </a:extLst>
          </p:cNvPr>
          <p:cNvSpPr txBox="1">
            <a:spLocks/>
          </p:cNvSpPr>
          <p:nvPr/>
        </p:nvSpPr>
        <p:spPr>
          <a:xfrm>
            <a:off x="6598153" y="5075128"/>
            <a:ext cx="3902699" cy="119174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800" b="1" dirty="0">
                <a:latin typeface="Calibri" panose="020F0502020204030204" pitchFamily="34" charset="0"/>
                <a:cs typeface="Calibri" panose="020F0502020204030204" pitchFamily="34" charset="0"/>
              </a:rPr>
              <a:t>Juhi Choubey</a:t>
            </a:r>
          </a:p>
          <a:p>
            <a:pPr algn="ctr">
              <a:spcAft>
                <a:spcPts val="1200"/>
              </a:spcAft>
            </a:pPr>
            <a:r>
              <a:rPr lang="en-US" b="1" dirty="0">
                <a:latin typeface="Calibri" panose="020F0502020204030204" pitchFamily="34" charset="0"/>
                <a:cs typeface="Calibri" panose="020F0502020204030204" pitchFamily="34" charset="0"/>
              </a:rPr>
              <a:t>University of Washington, MSDS</a:t>
            </a:r>
          </a:p>
          <a:p>
            <a:pPr algn="ctr">
              <a:spcAft>
                <a:spcPts val="1200"/>
              </a:spcAft>
            </a:pPr>
            <a:r>
              <a:rPr lang="en-US" dirty="0">
                <a:hlinkClick r:id="rId6"/>
              </a:rPr>
              <a:t>https://www.linkedin.com/in/juhi-choubey/</a:t>
            </a:r>
            <a:endParaRPr lang="en-US" dirty="0"/>
          </a:p>
        </p:txBody>
      </p:sp>
    </p:spTree>
    <p:extLst>
      <p:ext uri="{BB962C8B-B14F-4D97-AF65-F5344CB8AC3E}">
        <p14:creationId xmlns:p14="http://schemas.microsoft.com/office/powerpoint/2010/main" val="99015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4"/>
          <p:cNvPicPr preferRelativeResize="0"/>
          <p:nvPr/>
        </p:nvPicPr>
        <p:blipFill rotWithShape="1">
          <a:blip r:embed="rId4">
            <a:alphaModFix/>
          </a:blip>
          <a:srcRect t="5309" b="5309"/>
          <a:stretch/>
        </p:blipFill>
        <p:spPr>
          <a:xfrm>
            <a:off x="9901923" y="4247532"/>
            <a:ext cx="1963645" cy="1755062"/>
          </a:xfrm>
          <a:custGeom>
            <a:avLst/>
            <a:gdLst/>
            <a:ahLst/>
            <a:cxnLst/>
            <a:rect l="l" t="t" r="r" b="b"/>
            <a:pathLst>
              <a:path w="1963645" h="1755062" extrusionOk="0">
                <a:moveTo>
                  <a:pt x="0" y="0"/>
                </a:moveTo>
                <a:lnTo>
                  <a:pt x="1963645" y="0"/>
                </a:lnTo>
                <a:lnTo>
                  <a:pt x="1963645" y="1755062"/>
                </a:lnTo>
                <a:lnTo>
                  <a:pt x="0" y="1755062"/>
                </a:lnTo>
                <a:close/>
              </a:path>
            </a:pathLst>
          </a:custGeom>
          <a:noFill/>
          <a:ln>
            <a:noFill/>
          </a:ln>
        </p:spPr>
      </p:pic>
      <p:pic>
        <p:nvPicPr>
          <p:cNvPr id="109" name="Google Shape;109;p14"/>
          <p:cNvPicPr preferRelativeResize="0"/>
          <p:nvPr/>
        </p:nvPicPr>
        <p:blipFill rotWithShape="1">
          <a:blip r:embed="rId5">
            <a:alphaModFix/>
          </a:blip>
          <a:srcRect l="12702" r="12709"/>
          <a:stretch/>
        </p:blipFill>
        <p:spPr>
          <a:xfrm>
            <a:off x="7871142" y="4247532"/>
            <a:ext cx="1963645" cy="1755062"/>
          </a:xfrm>
          <a:custGeom>
            <a:avLst/>
            <a:gdLst/>
            <a:ahLst/>
            <a:cxnLst/>
            <a:rect l="l" t="t" r="r" b="b"/>
            <a:pathLst>
              <a:path w="1963645" h="1755062" extrusionOk="0">
                <a:moveTo>
                  <a:pt x="0" y="0"/>
                </a:moveTo>
                <a:lnTo>
                  <a:pt x="1963645" y="0"/>
                </a:lnTo>
                <a:lnTo>
                  <a:pt x="1963645" y="1755062"/>
                </a:lnTo>
                <a:lnTo>
                  <a:pt x="0" y="1755062"/>
                </a:lnTo>
                <a:close/>
              </a:path>
            </a:pathLst>
          </a:custGeom>
          <a:noFill/>
          <a:ln>
            <a:noFill/>
          </a:ln>
        </p:spPr>
      </p:pic>
      <p:pic>
        <p:nvPicPr>
          <p:cNvPr id="110" name="Google Shape;110;p14"/>
          <p:cNvPicPr preferRelativeResize="0"/>
          <p:nvPr/>
        </p:nvPicPr>
        <p:blipFill rotWithShape="1">
          <a:blip r:embed="rId6">
            <a:alphaModFix/>
          </a:blip>
          <a:srcRect l="12702" r="12709"/>
          <a:stretch/>
        </p:blipFill>
        <p:spPr>
          <a:xfrm>
            <a:off x="5840361" y="4247532"/>
            <a:ext cx="1963645" cy="1755062"/>
          </a:xfrm>
          <a:custGeom>
            <a:avLst/>
            <a:gdLst/>
            <a:ahLst/>
            <a:cxnLst/>
            <a:rect l="l" t="t" r="r" b="b"/>
            <a:pathLst>
              <a:path w="1963645" h="1755062" extrusionOk="0">
                <a:moveTo>
                  <a:pt x="0" y="0"/>
                </a:moveTo>
                <a:lnTo>
                  <a:pt x="1963645" y="0"/>
                </a:lnTo>
                <a:lnTo>
                  <a:pt x="1963645" y="1755062"/>
                </a:lnTo>
                <a:lnTo>
                  <a:pt x="0" y="1755062"/>
                </a:lnTo>
                <a:close/>
              </a:path>
            </a:pathLst>
          </a:custGeom>
          <a:noFill/>
          <a:ln>
            <a:noFill/>
          </a:ln>
        </p:spPr>
      </p:pic>
      <p:pic>
        <p:nvPicPr>
          <p:cNvPr id="111" name="Google Shape;111;p14"/>
          <p:cNvPicPr preferRelativeResize="0"/>
          <p:nvPr/>
        </p:nvPicPr>
        <p:blipFill rotWithShape="1">
          <a:blip r:embed="rId7">
            <a:alphaModFix/>
          </a:blip>
          <a:srcRect t="11661" b="11669"/>
          <a:stretch/>
        </p:blipFill>
        <p:spPr>
          <a:xfrm>
            <a:off x="5840361" y="1415842"/>
            <a:ext cx="6025206" cy="2772697"/>
          </a:xfrm>
          <a:custGeom>
            <a:avLst/>
            <a:gdLst/>
            <a:ahLst/>
            <a:cxnLst/>
            <a:rect l="l" t="t" r="r" b="b"/>
            <a:pathLst>
              <a:path w="6025206" h="2772697" extrusionOk="0">
                <a:moveTo>
                  <a:pt x="0" y="0"/>
                </a:moveTo>
                <a:lnTo>
                  <a:pt x="6025206" y="0"/>
                </a:lnTo>
                <a:lnTo>
                  <a:pt x="6025206" y="2772697"/>
                </a:lnTo>
                <a:lnTo>
                  <a:pt x="0" y="2772697"/>
                </a:lnTo>
                <a:close/>
              </a:path>
            </a:pathLst>
          </a:custGeom>
          <a:noFill/>
          <a:ln>
            <a:noFill/>
          </a:ln>
        </p:spPr>
      </p:pic>
      <p:cxnSp>
        <p:nvCxnSpPr>
          <p:cNvPr id="112" name="Google Shape;112;p14"/>
          <p:cNvCxnSpPr/>
          <p:nvPr/>
        </p:nvCxnSpPr>
        <p:spPr>
          <a:xfrm>
            <a:off x="-19051" y="6587114"/>
            <a:ext cx="12211200" cy="0"/>
          </a:xfrm>
          <a:prstGeom prst="straightConnector1">
            <a:avLst/>
          </a:prstGeom>
          <a:noFill/>
          <a:ln w="19050" cap="flat" cmpd="sng">
            <a:solidFill>
              <a:srgbClr val="515C73"/>
            </a:solidFill>
            <a:prstDash val="solid"/>
            <a:miter lim="800000"/>
            <a:headEnd type="none" w="sm" len="sm"/>
            <a:tailEnd type="none" w="sm" len="sm"/>
          </a:ln>
        </p:spPr>
      </p:cxnSp>
      <p:grpSp>
        <p:nvGrpSpPr>
          <p:cNvPr id="113" name="Google Shape;113;p14"/>
          <p:cNvGrpSpPr/>
          <p:nvPr/>
        </p:nvGrpSpPr>
        <p:grpSpPr>
          <a:xfrm>
            <a:off x="-19111" y="340072"/>
            <a:ext cx="1957321" cy="675900"/>
            <a:chOff x="285689" y="263872"/>
            <a:chExt cx="1957321" cy="675900"/>
          </a:xfrm>
        </p:grpSpPr>
        <p:grpSp>
          <p:nvGrpSpPr>
            <p:cNvPr id="114" name="Google Shape;114;p14"/>
            <p:cNvGrpSpPr/>
            <p:nvPr/>
          </p:nvGrpSpPr>
          <p:grpSpPr>
            <a:xfrm flipH="1">
              <a:off x="285689" y="263872"/>
              <a:ext cx="1623025" cy="675900"/>
              <a:chOff x="3533690" y="533400"/>
              <a:chExt cx="1637434" cy="675900"/>
            </a:xfrm>
          </p:grpSpPr>
          <p:sp>
            <p:nvSpPr>
              <p:cNvPr id="115" name="Google Shape;115;p14"/>
              <p:cNvSpPr/>
              <p:nvPr/>
            </p:nvSpPr>
            <p:spPr>
              <a:xfrm>
                <a:off x="3806724" y="533400"/>
                <a:ext cx="1364400" cy="6759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6" name="Google Shape;116;p14"/>
              <p:cNvSpPr/>
              <p:nvPr/>
            </p:nvSpPr>
            <p:spPr>
              <a:xfrm>
                <a:off x="3533690" y="533400"/>
                <a:ext cx="623700" cy="675900"/>
              </a:xfrm>
              <a:prstGeom prst="ellipse">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7" name="Google Shape;117;p14"/>
            <p:cNvSpPr txBox="1"/>
            <p:nvPr/>
          </p:nvSpPr>
          <p:spPr>
            <a:xfrm>
              <a:off x="1100010" y="309468"/>
              <a:ext cx="1143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chemeClr val="lt1"/>
                  </a:solidFill>
                  <a:latin typeface="Roboto"/>
                  <a:ea typeface="Roboto"/>
                  <a:cs typeface="Roboto"/>
                  <a:sym typeface="Roboto"/>
                </a:rPr>
                <a:t>01</a:t>
              </a:r>
              <a:endParaRPr sz="3200" dirty="0">
                <a:solidFill>
                  <a:schemeClr val="lt1"/>
                </a:solidFill>
                <a:latin typeface="Roboto"/>
                <a:ea typeface="Roboto"/>
                <a:cs typeface="Roboto"/>
                <a:sym typeface="Roboto"/>
              </a:endParaRPr>
            </a:p>
          </p:txBody>
        </p:sp>
      </p:grpSp>
      <p:sp>
        <p:nvSpPr>
          <p:cNvPr id="118" name="Google Shape;118;p14"/>
          <p:cNvSpPr txBox="1">
            <a:spLocks noGrp="1"/>
          </p:cNvSpPr>
          <p:nvPr>
            <p:ph type="sldNum" idx="12"/>
          </p:nvPr>
        </p:nvSpPr>
        <p:spPr>
          <a:xfrm>
            <a:off x="11359821" y="6424885"/>
            <a:ext cx="476100" cy="3207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800">
                <a:solidFill>
                  <a:schemeClr val="lt1"/>
                </a:solidFill>
                <a:latin typeface="Roboto"/>
                <a:ea typeface="Roboto"/>
                <a:cs typeface="Roboto"/>
                <a:sym typeface="Roboto"/>
              </a:rPr>
              <a:t>3</a:t>
            </a:fld>
            <a:endParaRPr sz="1800">
              <a:solidFill>
                <a:schemeClr val="lt1"/>
              </a:solidFill>
              <a:latin typeface="Roboto"/>
              <a:ea typeface="Roboto"/>
              <a:cs typeface="Roboto"/>
              <a:sym typeface="Roboto"/>
            </a:endParaRPr>
          </a:p>
        </p:txBody>
      </p:sp>
      <p:sp>
        <p:nvSpPr>
          <p:cNvPr id="119" name="Google Shape;119;p14"/>
          <p:cNvSpPr txBox="1"/>
          <p:nvPr/>
        </p:nvSpPr>
        <p:spPr>
          <a:xfrm>
            <a:off x="1794449" y="340072"/>
            <a:ext cx="83025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dirty="0">
                <a:solidFill>
                  <a:schemeClr val="dk1"/>
                </a:solidFill>
                <a:latin typeface="Roboto"/>
                <a:ea typeface="Roboto"/>
                <a:cs typeface="Roboto"/>
                <a:sym typeface="Roboto"/>
              </a:rPr>
              <a:t>Customer Retention</a:t>
            </a:r>
          </a:p>
        </p:txBody>
      </p:sp>
      <p:grpSp>
        <p:nvGrpSpPr>
          <p:cNvPr id="120" name="Google Shape;120;p14"/>
          <p:cNvGrpSpPr/>
          <p:nvPr/>
        </p:nvGrpSpPr>
        <p:grpSpPr>
          <a:xfrm>
            <a:off x="383458" y="1454694"/>
            <a:ext cx="3905011" cy="523200"/>
            <a:chOff x="383458" y="1441994"/>
            <a:chExt cx="3905011" cy="523200"/>
          </a:xfrm>
        </p:grpSpPr>
        <p:sp>
          <p:nvSpPr>
            <p:cNvPr id="121" name="Google Shape;121;p14"/>
            <p:cNvSpPr txBox="1"/>
            <p:nvPr/>
          </p:nvSpPr>
          <p:spPr>
            <a:xfrm>
              <a:off x="468569" y="1441994"/>
              <a:ext cx="38199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Open Sans"/>
                  <a:ea typeface="Open Sans"/>
                  <a:cs typeface="Open Sans"/>
                  <a:sym typeface="Open Sans"/>
                </a:rPr>
                <a:t>Business Problem</a:t>
              </a:r>
              <a:endParaRPr sz="2800" b="1">
                <a:solidFill>
                  <a:schemeClr val="dk1"/>
                </a:solidFill>
                <a:latin typeface="Open Sans"/>
                <a:ea typeface="Open Sans"/>
                <a:cs typeface="Open Sans"/>
                <a:sym typeface="Open Sans"/>
              </a:endParaRPr>
            </a:p>
          </p:txBody>
        </p:sp>
        <p:cxnSp>
          <p:nvCxnSpPr>
            <p:cNvPr id="122" name="Google Shape;122;p14"/>
            <p:cNvCxnSpPr/>
            <p:nvPr/>
          </p:nvCxnSpPr>
          <p:spPr>
            <a:xfrm>
              <a:off x="383458" y="1521097"/>
              <a:ext cx="0" cy="365100"/>
            </a:xfrm>
            <a:prstGeom prst="straightConnector1">
              <a:avLst/>
            </a:prstGeom>
            <a:noFill/>
            <a:ln w="38100" cap="flat" cmpd="sng">
              <a:solidFill>
                <a:srgbClr val="EE1C39"/>
              </a:solidFill>
              <a:prstDash val="solid"/>
              <a:miter lim="800000"/>
              <a:headEnd type="none" w="sm" len="sm"/>
              <a:tailEnd type="none" w="sm" len="sm"/>
            </a:ln>
          </p:spPr>
        </p:cxnSp>
      </p:grpSp>
      <p:sp>
        <p:nvSpPr>
          <p:cNvPr id="123" name="Google Shape;123;p14"/>
          <p:cNvSpPr/>
          <p:nvPr/>
        </p:nvSpPr>
        <p:spPr>
          <a:xfrm>
            <a:off x="276825" y="2080575"/>
            <a:ext cx="5496300" cy="40245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1800" b="1" dirty="0">
                <a:solidFill>
                  <a:schemeClr val="dk1"/>
                </a:solidFill>
                <a:latin typeface="Open Sans"/>
                <a:ea typeface="Open Sans"/>
                <a:cs typeface="Open Sans"/>
                <a:sym typeface="Open Sans"/>
              </a:rPr>
              <a:t>The Issue</a:t>
            </a:r>
            <a:r>
              <a:rPr lang="en-US" sz="1800" dirty="0">
                <a:solidFill>
                  <a:schemeClr val="dk1"/>
                </a:solidFill>
                <a:latin typeface="Open Sans"/>
                <a:ea typeface="Open Sans"/>
                <a:cs typeface="Open Sans"/>
                <a:sym typeface="Open Sans"/>
              </a:rPr>
              <a:t>: </a:t>
            </a:r>
            <a:r>
              <a:rPr lang="en-US" dirty="0">
                <a:solidFill>
                  <a:schemeClr val="dk1"/>
                </a:solidFill>
                <a:latin typeface="Open Sans"/>
                <a:ea typeface="Open Sans"/>
                <a:cs typeface="Open Sans"/>
                <a:sym typeface="Open Sans"/>
              </a:rPr>
              <a:t>An American Company Kangaroo Auto Insurance is concerned about the company’s retention rates as well as the key drivers that cause policy cancellations. The business partner wants to create a retention model based on historical policy data.</a:t>
            </a:r>
          </a:p>
          <a:p>
            <a:pPr marL="0" marR="0" lvl="0" indent="0" algn="l" rtl="0">
              <a:lnSpc>
                <a:spcPct val="120000"/>
              </a:lnSpc>
              <a:spcBef>
                <a:spcPts val="0"/>
              </a:spcBef>
              <a:spcAft>
                <a:spcPts val="0"/>
              </a:spcAft>
              <a:buNone/>
            </a:pPr>
            <a:endParaRPr lang="en-US" b="1" dirty="0">
              <a:solidFill>
                <a:schemeClr val="dk1"/>
              </a:solidFill>
              <a:latin typeface="Open Sans"/>
              <a:ea typeface="Open Sans"/>
              <a:cs typeface="Open Sans"/>
              <a:sym typeface="Open Sans"/>
            </a:endParaRPr>
          </a:p>
          <a:p>
            <a:pPr marL="0" marR="0" lvl="0" indent="0" algn="l" rtl="0">
              <a:lnSpc>
                <a:spcPct val="120000"/>
              </a:lnSpc>
              <a:spcBef>
                <a:spcPts val="0"/>
              </a:spcBef>
              <a:spcAft>
                <a:spcPts val="0"/>
              </a:spcAft>
              <a:buClr>
                <a:srgbClr val="000000"/>
              </a:buClr>
              <a:buFont typeface="Arial"/>
              <a:buNone/>
            </a:pPr>
            <a:r>
              <a:rPr lang="en-US" sz="1900" b="1" dirty="0">
                <a:solidFill>
                  <a:schemeClr val="dk1"/>
                </a:solidFill>
                <a:latin typeface="Open Sans"/>
                <a:ea typeface="Open Sans"/>
                <a:cs typeface="Open Sans"/>
                <a:sym typeface="Open Sans"/>
              </a:rPr>
              <a:t>Our Opportunity</a:t>
            </a:r>
            <a:r>
              <a:rPr lang="en-US" sz="1900" dirty="0">
                <a:solidFill>
                  <a:schemeClr val="dk1"/>
                </a:solidFill>
                <a:latin typeface="Open Sans"/>
                <a:ea typeface="Open Sans"/>
                <a:cs typeface="Open Sans"/>
                <a:sym typeface="Open Sans"/>
              </a:rPr>
              <a:t>: </a:t>
            </a:r>
            <a:r>
              <a:rPr lang="en-US" dirty="0">
                <a:solidFill>
                  <a:schemeClr val="dk1"/>
                </a:solidFill>
                <a:latin typeface="Open Sans"/>
                <a:ea typeface="Open Sans"/>
                <a:cs typeface="Open Sans"/>
                <a:sym typeface="Open Sans"/>
              </a:rPr>
              <a:t>With the help of a multiclass predictive model, Kangaroo Auto Insurance will be able to predict the policies that are most likely to be canceled and those most likely to be renewed, as well as understand what variables are most influential in causing a policy cancellation. </a:t>
            </a:r>
            <a:endParaRPr dirty="0">
              <a:solidFill>
                <a:schemeClr val="dk1"/>
              </a:solidFill>
              <a:latin typeface="Open Sans"/>
              <a:ea typeface="Open Sans"/>
              <a:cs typeface="Open Sans"/>
              <a:sym typeface="Open Sans"/>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34545">
        <p:fade/>
      </p:transition>
    </mc:Choice>
    <mc:Fallback xmlns="">
      <p:transition spd="med" advTm="34545">
        <p:fade/>
      </p:transition>
    </mc:Fallback>
  </mc:AlternateContent>
  <p:extLst>
    <p:ext uri="{E180D4A7-C9FB-4DFB-919C-405C955672EB}">
      <p14:showEvtLst xmlns:p14="http://schemas.microsoft.com/office/powerpoint/2010/main">
        <p14:playEvt time="336" objId="2"/>
        <p14:stopEvt time="34545" objId="2"/>
      </p14:showEvtLst>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2" name="Google Shape;132;p15"/>
          <p:cNvSpPr txBox="1"/>
          <p:nvPr/>
        </p:nvSpPr>
        <p:spPr>
          <a:xfrm>
            <a:off x="1993325" y="2978125"/>
            <a:ext cx="6834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a:latin typeface="Open Sans"/>
              <a:ea typeface="Open Sans"/>
              <a:cs typeface="Open Sans"/>
              <a:sym typeface="Open Sans"/>
            </a:endParaRPr>
          </a:p>
        </p:txBody>
      </p:sp>
      <p:sp>
        <p:nvSpPr>
          <p:cNvPr id="134" name="Google Shape;134;p15"/>
          <p:cNvSpPr/>
          <p:nvPr/>
        </p:nvSpPr>
        <p:spPr>
          <a:xfrm>
            <a:off x="7840911" y="963928"/>
            <a:ext cx="4117200" cy="486600"/>
          </a:xfrm>
          <a:prstGeom prst="horizontalScroll">
            <a:avLst>
              <a:gd name="adj" fmla="val 12500"/>
            </a:avLst>
          </a:prstGeom>
          <a:gradFill>
            <a:gsLst>
              <a:gs pos="0">
                <a:srgbClr val="DB0000"/>
              </a:gs>
              <a:gs pos="100000">
                <a:srgbClr val="54030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 name="Google Shape;135;p15"/>
          <p:cNvSpPr txBox="1"/>
          <p:nvPr/>
        </p:nvSpPr>
        <p:spPr>
          <a:xfrm>
            <a:off x="7979640" y="965415"/>
            <a:ext cx="3856281"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CFE2F3"/>
                </a:solidFill>
                <a:latin typeface="Open Sans"/>
                <a:ea typeface="Open Sans"/>
                <a:cs typeface="Open Sans"/>
                <a:sym typeface="Open Sans"/>
              </a:rPr>
              <a:t>   Total Records: 1,048,575</a:t>
            </a:r>
            <a:endParaRPr sz="1600" b="1" dirty="0">
              <a:solidFill>
                <a:srgbClr val="CFE2F3"/>
              </a:solidFill>
              <a:latin typeface="Open Sans"/>
              <a:ea typeface="Open Sans"/>
              <a:cs typeface="Open Sans"/>
              <a:sym typeface="Open Sans"/>
            </a:endParaRPr>
          </a:p>
          <a:p>
            <a:pPr marL="0" lvl="0" indent="0" algn="l" rtl="0">
              <a:spcBef>
                <a:spcPts val="0"/>
              </a:spcBef>
              <a:spcAft>
                <a:spcPts val="0"/>
              </a:spcAft>
              <a:buNone/>
            </a:pPr>
            <a:endParaRPr sz="1600" dirty="0">
              <a:solidFill>
                <a:schemeClr val="accent2"/>
              </a:solidFill>
              <a:latin typeface="Open Sans"/>
              <a:ea typeface="Open Sans"/>
              <a:cs typeface="Open Sans"/>
              <a:sym typeface="Open Sans"/>
            </a:endParaRPr>
          </a:p>
        </p:txBody>
      </p:sp>
      <p:sp>
        <p:nvSpPr>
          <p:cNvPr id="136" name="Google Shape;136;p15"/>
          <p:cNvSpPr/>
          <p:nvPr/>
        </p:nvSpPr>
        <p:spPr>
          <a:xfrm>
            <a:off x="7840911" y="1827691"/>
            <a:ext cx="4117200" cy="561300"/>
          </a:xfrm>
          <a:prstGeom prst="horizontalScroll">
            <a:avLst>
              <a:gd name="adj" fmla="val 12500"/>
            </a:avLst>
          </a:prstGeom>
          <a:gradFill>
            <a:gsLst>
              <a:gs pos="0">
                <a:srgbClr val="DB0000"/>
              </a:gs>
              <a:gs pos="100000">
                <a:srgbClr val="54030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chemeClr val="accent2"/>
              </a:highlight>
            </a:endParaRPr>
          </a:p>
        </p:txBody>
      </p:sp>
      <p:sp>
        <p:nvSpPr>
          <p:cNvPr id="137" name="Google Shape;137;p15"/>
          <p:cNvSpPr txBox="1"/>
          <p:nvPr/>
        </p:nvSpPr>
        <p:spPr>
          <a:xfrm>
            <a:off x="8075187" y="1868481"/>
            <a:ext cx="3760734"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CFE2F3"/>
                </a:solidFill>
                <a:latin typeface="Open Sans"/>
                <a:ea typeface="Open Sans"/>
                <a:cs typeface="Open Sans"/>
                <a:sym typeface="Open Sans"/>
              </a:rPr>
              <a:t>  Independent Features: 17 </a:t>
            </a:r>
            <a:endParaRPr sz="1600" b="1" dirty="0">
              <a:solidFill>
                <a:srgbClr val="CFE2F3"/>
              </a:solidFill>
              <a:latin typeface="Open Sans"/>
              <a:ea typeface="Open Sans"/>
              <a:cs typeface="Open Sans"/>
              <a:sym typeface="Open Sans"/>
            </a:endParaRPr>
          </a:p>
        </p:txBody>
      </p:sp>
      <p:sp>
        <p:nvSpPr>
          <p:cNvPr id="138" name="Google Shape;138;p15"/>
          <p:cNvSpPr/>
          <p:nvPr/>
        </p:nvSpPr>
        <p:spPr>
          <a:xfrm>
            <a:off x="7840911" y="2882281"/>
            <a:ext cx="4178761" cy="498300"/>
          </a:xfrm>
          <a:prstGeom prst="horizontalScroll">
            <a:avLst>
              <a:gd name="adj" fmla="val 12500"/>
            </a:avLst>
          </a:prstGeom>
          <a:gradFill>
            <a:gsLst>
              <a:gs pos="0">
                <a:srgbClr val="DB0000"/>
              </a:gs>
              <a:gs pos="100000">
                <a:srgbClr val="54030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txBox="1"/>
          <p:nvPr/>
        </p:nvSpPr>
        <p:spPr>
          <a:xfrm>
            <a:off x="8180721" y="2908430"/>
            <a:ext cx="377739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CFE2F3"/>
                </a:solidFill>
                <a:latin typeface="Open Sans"/>
                <a:ea typeface="Open Sans"/>
                <a:cs typeface="Open Sans"/>
                <a:sym typeface="Open Sans"/>
              </a:rPr>
              <a:t>History: 2013 to 2017</a:t>
            </a:r>
            <a:endParaRPr sz="1600" b="1" dirty="0">
              <a:solidFill>
                <a:srgbClr val="CFE2F3"/>
              </a:solidFill>
              <a:latin typeface="Open Sans"/>
              <a:ea typeface="Open Sans"/>
              <a:cs typeface="Open Sans"/>
              <a:sym typeface="Open Sans"/>
            </a:endParaRPr>
          </a:p>
        </p:txBody>
      </p:sp>
      <p:cxnSp>
        <p:nvCxnSpPr>
          <p:cNvPr id="140" name="Google Shape;140;p15"/>
          <p:cNvCxnSpPr/>
          <p:nvPr/>
        </p:nvCxnSpPr>
        <p:spPr>
          <a:xfrm>
            <a:off x="-19051" y="6587114"/>
            <a:ext cx="12211200" cy="0"/>
          </a:xfrm>
          <a:prstGeom prst="straightConnector1">
            <a:avLst/>
          </a:prstGeom>
          <a:noFill/>
          <a:ln w="19050" cap="flat" cmpd="sng">
            <a:solidFill>
              <a:srgbClr val="515C73"/>
            </a:solidFill>
            <a:prstDash val="solid"/>
            <a:miter lim="800000"/>
            <a:headEnd type="none" w="sm" len="sm"/>
            <a:tailEnd type="none" w="sm" len="sm"/>
          </a:ln>
        </p:spPr>
      </p:cxnSp>
      <p:sp>
        <p:nvSpPr>
          <p:cNvPr id="141" name="Google Shape;141;p15"/>
          <p:cNvSpPr txBox="1">
            <a:spLocks noGrp="1"/>
          </p:cNvSpPr>
          <p:nvPr>
            <p:ph type="sldNum" idx="12"/>
          </p:nvPr>
        </p:nvSpPr>
        <p:spPr>
          <a:xfrm>
            <a:off x="11359821" y="6424885"/>
            <a:ext cx="476100" cy="3207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800">
                <a:solidFill>
                  <a:schemeClr val="lt1"/>
                </a:solidFill>
                <a:latin typeface="Roboto"/>
                <a:ea typeface="Roboto"/>
                <a:cs typeface="Roboto"/>
                <a:sym typeface="Roboto"/>
              </a:rPr>
              <a:t>4</a:t>
            </a:fld>
            <a:endParaRPr sz="1800">
              <a:solidFill>
                <a:schemeClr val="lt1"/>
              </a:solidFill>
              <a:latin typeface="Roboto"/>
              <a:ea typeface="Roboto"/>
              <a:cs typeface="Roboto"/>
              <a:sym typeface="Roboto"/>
            </a:endParaRPr>
          </a:p>
        </p:txBody>
      </p:sp>
      <p:sp>
        <p:nvSpPr>
          <p:cNvPr id="16" name="Google Shape;136;p15">
            <a:extLst>
              <a:ext uri="{FF2B5EF4-FFF2-40B4-BE49-F238E27FC236}">
                <a16:creationId xmlns:a16="http://schemas.microsoft.com/office/drawing/2014/main" id="{15D5B2AE-2A9E-DD8E-1358-CBBB61EB2BED}"/>
              </a:ext>
            </a:extLst>
          </p:cNvPr>
          <p:cNvSpPr/>
          <p:nvPr/>
        </p:nvSpPr>
        <p:spPr>
          <a:xfrm>
            <a:off x="7849488" y="3579696"/>
            <a:ext cx="4117200" cy="2312887"/>
          </a:xfrm>
          <a:prstGeom prst="horizontalScroll">
            <a:avLst>
              <a:gd name="adj" fmla="val 12500"/>
            </a:avLst>
          </a:prstGeom>
          <a:gradFill>
            <a:gsLst>
              <a:gs pos="0">
                <a:srgbClr val="DB0000"/>
              </a:gs>
              <a:gs pos="100000">
                <a:srgbClr val="54030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chemeClr val="accent2"/>
              </a:highlight>
            </a:endParaRPr>
          </a:p>
        </p:txBody>
      </p:sp>
      <p:sp>
        <p:nvSpPr>
          <p:cNvPr id="17" name="Google Shape;139;p15">
            <a:extLst>
              <a:ext uri="{FF2B5EF4-FFF2-40B4-BE49-F238E27FC236}">
                <a16:creationId xmlns:a16="http://schemas.microsoft.com/office/drawing/2014/main" id="{8104BDF3-C63D-8529-A68E-DD4008F58971}"/>
              </a:ext>
            </a:extLst>
          </p:cNvPr>
          <p:cNvSpPr txBox="1"/>
          <p:nvPr/>
        </p:nvSpPr>
        <p:spPr>
          <a:xfrm>
            <a:off x="8265203" y="3799714"/>
            <a:ext cx="3570718" cy="175429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solidFill>
                  <a:srgbClr val="CFE2F3"/>
                </a:solidFill>
                <a:latin typeface="Open Sans"/>
                <a:ea typeface="Open Sans"/>
                <a:cs typeface="Open Sans"/>
                <a:sym typeface="Open Sans"/>
              </a:rPr>
              <a:t>Response: ‘Cancel’ </a:t>
            </a:r>
          </a:p>
          <a:p>
            <a:pPr marL="0" lvl="0" indent="0" algn="l" rtl="0">
              <a:spcBef>
                <a:spcPts val="0"/>
              </a:spcBef>
              <a:spcAft>
                <a:spcPts val="0"/>
              </a:spcAft>
              <a:buNone/>
            </a:pPr>
            <a:endParaRPr lang="en-US"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r>
              <a:rPr lang="en-US"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0 = not cancel</a:t>
            </a:r>
          </a:p>
          <a:p>
            <a:pPr marL="0" lvl="0" indent="0" algn="l" rtl="0">
              <a:spcBef>
                <a:spcPts val="0"/>
              </a:spcBef>
              <a:spcAft>
                <a:spcPts val="0"/>
              </a:spcAft>
              <a:buNone/>
            </a:pPr>
            <a:r>
              <a:rPr lang="en-US"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1 = may cancel but can be convinced</a:t>
            </a:r>
          </a:p>
          <a:p>
            <a:pPr marL="0" lvl="0" indent="0" algn="l" rtl="0">
              <a:spcBef>
                <a:spcPts val="0"/>
              </a:spcBef>
              <a:spcAft>
                <a:spcPts val="0"/>
              </a:spcAft>
              <a:buNone/>
            </a:pPr>
            <a:r>
              <a:rPr lang="en-US"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2 = cancel</a:t>
            </a:r>
          </a:p>
          <a:p>
            <a:pPr marL="0" lvl="0" indent="0" algn="l" rtl="0">
              <a:spcBef>
                <a:spcPts val="0"/>
              </a:spcBef>
              <a:spcAft>
                <a:spcPts val="0"/>
              </a:spcAft>
              <a:buNone/>
            </a:pPr>
            <a:endParaRPr lang="en-US" sz="1400" dirty="0">
              <a:solidFill>
                <a:schemeClr val="bg1"/>
              </a:solidFill>
              <a:latin typeface="Open Sans"/>
              <a:ea typeface="Open Sans"/>
              <a:cs typeface="Open Sans"/>
              <a:sym typeface="Open Sans"/>
            </a:endParaRPr>
          </a:p>
          <a:p>
            <a:pPr marL="0" lvl="0" indent="0" algn="l" rtl="0">
              <a:spcBef>
                <a:spcPts val="0"/>
              </a:spcBef>
              <a:spcAft>
                <a:spcPts val="0"/>
              </a:spcAft>
              <a:buNone/>
            </a:pPr>
            <a:r>
              <a:rPr lang="en-US" dirty="0">
                <a:solidFill>
                  <a:schemeClr val="bg1"/>
                </a:solidFill>
                <a:latin typeface="Open Sans"/>
                <a:ea typeface="Open Sans"/>
                <a:cs typeface="Open Sans"/>
                <a:sym typeface="Open Sans"/>
              </a:rPr>
              <a:t>*</a:t>
            </a:r>
            <a:r>
              <a:rPr lang="en-US" sz="1400" i="1" dirty="0">
                <a:solidFill>
                  <a:schemeClr val="bg1"/>
                </a:solidFill>
                <a:latin typeface="Open Sans"/>
                <a:ea typeface="Open Sans"/>
                <a:cs typeface="Open Sans"/>
                <a:sym typeface="Open Sans"/>
              </a:rPr>
              <a:t>Removed -1 from the response</a:t>
            </a:r>
            <a:endParaRPr b="1" i="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grpSp>
        <p:nvGrpSpPr>
          <p:cNvPr id="21" name="Google Shape;113;p14">
            <a:extLst>
              <a:ext uri="{FF2B5EF4-FFF2-40B4-BE49-F238E27FC236}">
                <a16:creationId xmlns:a16="http://schemas.microsoft.com/office/drawing/2014/main" id="{ECB1428E-4396-04C5-06C0-7C5983D41C54}"/>
              </a:ext>
            </a:extLst>
          </p:cNvPr>
          <p:cNvGrpSpPr/>
          <p:nvPr/>
        </p:nvGrpSpPr>
        <p:grpSpPr>
          <a:xfrm>
            <a:off x="-19111" y="340072"/>
            <a:ext cx="1957321" cy="675900"/>
            <a:chOff x="285689" y="263872"/>
            <a:chExt cx="1957321" cy="675900"/>
          </a:xfrm>
        </p:grpSpPr>
        <p:grpSp>
          <p:nvGrpSpPr>
            <p:cNvPr id="22" name="Google Shape;114;p14">
              <a:extLst>
                <a:ext uri="{FF2B5EF4-FFF2-40B4-BE49-F238E27FC236}">
                  <a16:creationId xmlns:a16="http://schemas.microsoft.com/office/drawing/2014/main" id="{4C513308-62FE-0872-09DE-80D412F09232}"/>
                </a:ext>
              </a:extLst>
            </p:cNvPr>
            <p:cNvGrpSpPr/>
            <p:nvPr/>
          </p:nvGrpSpPr>
          <p:grpSpPr>
            <a:xfrm flipH="1">
              <a:off x="285689" y="263872"/>
              <a:ext cx="1623025" cy="675900"/>
              <a:chOff x="3533690" y="533400"/>
              <a:chExt cx="1637434" cy="675900"/>
            </a:xfrm>
          </p:grpSpPr>
          <p:sp>
            <p:nvSpPr>
              <p:cNvPr id="24" name="Google Shape;115;p14">
                <a:extLst>
                  <a:ext uri="{FF2B5EF4-FFF2-40B4-BE49-F238E27FC236}">
                    <a16:creationId xmlns:a16="http://schemas.microsoft.com/office/drawing/2014/main" id="{875DC417-22FC-1FEF-B116-E67BE41D833E}"/>
                  </a:ext>
                </a:extLst>
              </p:cNvPr>
              <p:cNvSpPr/>
              <p:nvPr/>
            </p:nvSpPr>
            <p:spPr>
              <a:xfrm>
                <a:off x="3806724" y="533400"/>
                <a:ext cx="1364400" cy="6759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5" name="Google Shape;116;p14">
                <a:extLst>
                  <a:ext uri="{FF2B5EF4-FFF2-40B4-BE49-F238E27FC236}">
                    <a16:creationId xmlns:a16="http://schemas.microsoft.com/office/drawing/2014/main" id="{2BF6D5E5-2EF5-C37F-588D-F4E702ECF039}"/>
                  </a:ext>
                </a:extLst>
              </p:cNvPr>
              <p:cNvSpPr/>
              <p:nvPr/>
            </p:nvSpPr>
            <p:spPr>
              <a:xfrm>
                <a:off x="3533690" y="533400"/>
                <a:ext cx="623700" cy="675900"/>
              </a:xfrm>
              <a:prstGeom prst="ellipse">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3" name="Google Shape;117;p14">
              <a:extLst>
                <a:ext uri="{FF2B5EF4-FFF2-40B4-BE49-F238E27FC236}">
                  <a16:creationId xmlns:a16="http://schemas.microsoft.com/office/drawing/2014/main" id="{A1AC9DCC-140D-B7D7-61BC-A2FDB18E1FD5}"/>
                </a:ext>
              </a:extLst>
            </p:cNvPr>
            <p:cNvSpPr txBox="1"/>
            <p:nvPr/>
          </p:nvSpPr>
          <p:spPr>
            <a:xfrm>
              <a:off x="1100010" y="309468"/>
              <a:ext cx="1143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chemeClr val="lt1"/>
                  </a:solidFill>
                  <a:latin typeface="Roboto"/>
                  <a:ea typeface="Roboto"/>
                  <a:cs typeface="Roboto"/>
                  <a:sym typeface="Roboto"/>
                </a:rPr>
                <a:t>01</a:t>
              </a:r>
              <a:endParaRPr sz="3200" dirty="0">
                <a:solidFill>
                  <a:schemeClr val="lt1"/>
                </a:solidFill>
                <a:latin typeface="Roboto"/>
                <a:ea typeface="Roboto"/>
                <a:cs typeface="Roboto"/>
                <a:sym typeface="Roboto"/>
              </a:endParaRPr>
            </a:p>
          </p:txBody>
        </p:sp>
      </p:grpSp>
      <p:sp>
        <p:nvSpPr>
          <p:cNvPr id="26" name="Google Shape;119;p14">
            <a:extLst>
              <a:ext uri="{FF2B5EF4-FFF2-40B4-BE49-F238E27FC236}">
                <a16:creationId xmlns:a16="http://schemas.microsoft.com/office/drawing/2014/main" id="{5954BFB9-92EC-0B09-931A-FDA59DC604B6}"/>
              </a:ext>
            </a:extLst>
          </p:cNvPr>
          <p:cNvSpPr txBox="1"/>
          <p:nvPr/>
        </p:nvSpPr>
        <p:spPr>
          <a:xfrm>
            <a:off x="1794449" y="310575"/>
            <a:ext cx="83025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dirty="0">
                <a:solidFill>
                  <a:schemeClr val="dk1"/>
                </a:solidFill>
                <a:latin typeface="Roboto"/>
                <a:ea typeface="Roboto"/>
                <a:cs typeface="Roboto"/>
                <a:sym typeface="Roboto"/>
              </a:rPr>
              <a:t>Dataset</a:t>
            </a:r>
          </a:p>
        </p:txBody>
      </p:sp>
      <p:pic>
        <p:nvPicPr>
          <p:cNvPr id="4" name="Picture 3">
            <a:extLst>
              <a:ext uri="{FF2B5EF4-FFF2-40B4-BE49-F238E27FC236}">
                <a16:creationId xmlns:a16="http://schemas.microsoft.com/office/drawing/2014/main" id="{F70AE59F-29C6-039A-47AC-C2A50A6CD0F6}"/>
              </a:ext>
            </a:extLst>
          </p:cNvPr>
          <p:cNvPicPr>
            <a:picLocks noChangeAspect="1"/>
          </p:cNvPicPr>
          <p:nvPr/>
        </p:nvPicPr>
        <p:blipFill>
          <a:blip r:embed="rId4"/>
          <a:stretch>
            <a:fillRect/>
          </a:stretch>
        </p:blipFill>
        <p:spPr>
          <a:xfrm>
            <a:off x="356079" y="1144689"/>
            <a:ext cx="7047611" cy="470399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7101"/>
    </mc:Choice>
    <mc:Fallback xmlns="">
      <p:transition spd="slow" advTm="17101"/>
    </mc:Fallback>
  </mc:AlternateContent>
  <p:extLst>
    <p:ext uri="{E180D4A7-C9FB-4DFB-919C-405C955672EB}">
      <p14:showEvtLst xmlns:p14="http://schemas.microsoft.com/office/powerpoint/2010/main">
        <p14:playEvt time="817" objId="2"/>
        <p14:stopEvt time="17101" objId="2"/>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cxnSp>
        <p:nvCxnSpPr>
          <p:cNvPr id="147" name="Google Shape;147;p16"/>
          <p:cNvCxnSpPr/>
          <p:nvPr/>
        </p:nvCxnSpPr>
        <p:spPr>
          <a:xfrm>
            <a:off x="-19051" y="6587114"/>
            <a:ext cx="12211200" cy="0"/>
          </a:xfrm>
          <a:prstGeom prst="straightConnector1">
            <a:avLst/>
          </a:prstGeom>
          <a:noFill/>
          <a:ln w="19050" cap="flat" cmpd="sng">
            <a:solidFill>
              <a:srgbClr val="515C73"/>
            </a:solidFill>
            <a:prstDash val="solid"/>
            <a:miter lim="800000"/>
            <a:headEnd type="none" w="sm" len="sm"/>
            <a:tailEnd type="none" w="sm" len="sm"/>
          </a:ln>
        </p:spPr>
      </p:cxnSp>
      <p:grpSp>
        <p:nvGrpSpPr>
          <p:cNvPr id="148" name="Google Shape;148;p16"/>
          <p:cNvGrpSpPr/>
          <p:nvPr/>
        </p:nvGrpSpPr>
        <p:grpSpPr>
          <a:xfrm>
            <a:off x="-19111" y="340072"/>
            <a:ext cx="1957321" cy="675900"/>
            <a:chOff x="285689" y="263872"/>
            <a:chExt cx="1957321" cy="675900"/>
          </a:xfrm>
        </p:grpSpPr>
        <p:grpSp>
          <p:nvGrpSpPr>
            <p:cNvPr id="149" name="Google Shape;149;p16"/>
            <p:cNvGrpSpPr/>
            <p:nvPr/>
          </p:nvGrpSpPr>
          <p:grpSpPr>
            <a:xfrm flipH="1">
              <a:off x="285689" y="263872"/>
              <a:ext cx="1623025" cy="675900"/>
              <a:chOff x="3533690" y="533400"/>
              <a:chExt cx="1637434" cy="675900"/>
            </a:xfrm>
          </p:grpSpPr>
          <p:sp>
            <p:nvSpPr>
              <p:cNvPr id="150" name="Google Shape;150;p16"/>
              <p:cNvSpPr/>
              <p:nvPr/>
            </p:nvSpPr>
            <p:spPr>
              <a:xfrm>
                <a:off x="3806724" y="533400"/>
                <a:ext cx="1364400" cy="6759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 name="Google Shape;151;p16"/>
              <p:cNvSpPr/>
              <p:nvPr/>
            </p:nvSpPr>
            <p:spPr>
              <a:xfrm>
                <a:off x="3533690" y="533400"/>
                <a:ext cx="623700" cy="675900"/>
              </a:xfrm>
              <a:prstGeom prst="ellipse">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2" name="Google Shape;152;p16"/>
            <p:cNvSpPr txBox="1"/>
            <p:nvPr/>
          </p:nvSpPr>
          <p:spPr>
            <a:xfrm>
              <a:off x="1100010" y="309468"/>
              <a:ext cx="1143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chemeClr val="lt1"/>
                  </a:solidFill>
                  <a:latin typeface="Roboto"/>
                  <a:ea typeface="Roboto"/>
                  <a:cs typeface="Roboto"/>
                  <a:sym typeface="Roboto"/>
                </a:rPr>
                <a:t>01</a:t>
              </a:r>
              <a:endParaRPr sz="3200" dirty="0">
                <a:solidFill>
                  <a:schemeClr val="lt1"/>
                </a:solidFill>
                <a:latin typeface="Roboto"/>
                <a:ea typeface="Roboto"/>
                <a:cs typeface="Roboto"/>
                <a:sym typeface="Roboto"/>
              </a:endParaRPr>
            </a:p>
          </p:txBody>
        </p:sp>
      </p:grpSp>
      <p:sp>
        <p:nvSpPr>
          <p:cNvPr id="153" name="Google Shape;153;p16"/>
          <p:cNvSpPr txBox="1">
            <a:spLocks noGrp="1"/>
          </p:cNvSpPr>
          <p:nvPr>
            <p:ph type="sldNum" idx="12"/>
          </p:nvPr>
        </p:nvSpPr>
        <p:spPr>
          <a:xfrm>
            <a:off x="11359821" y="6424885"/>
            <a:ext cx="476100" cy="3207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800">
                <a:solidFill>
                  <a:schemeClr val="lt1"/>
                </a:solidFill>
                <a:latin typeface="Roboto"/>
                <a:ea typeface="Roboto"/>
                <a:cs typeface="Roboto"/>
                <a:sym typeface="Roboto"/>
              </a:rPr>
              <a:t>5</a:t>
            </a:fld>
            <a:endParaRPr sz="1800">
              <a:solidFill>
                <a:schemeClr val="lt1"/>
              </a:solidFill>
              <a:latin typeface="Roboto"/>
              <a:ea typeface="Roboto"/>
              <a:cs typeface="Roboto"/>
              <a:sym typeface="Roboto"/>
            </a:endParaRPr>
          </a:p>
        </p:txBody>
      </p:sp>
      <p:sp>
        <p:nvSpPr>
          <p:cNvPr id="154" name="Google Shape;154;p16"/>
          <p:cNvSpPr txBox="1"/>
          <p:nvPr/>
        </p:nvSpPr>
        <p:spPr>
          <a:xfrm>
            <a:off x="1794449" y="340072"/>
            <a:ext cx="83025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a:solidFill>
                  <a:schemeClr val="dk1"/>
                </a:solidFill>
                <a:latin typeface="Roboto"/>
                <a:ea typeface="Roboto"/>
                <a:cs typeface="Roboto"/>
                <a:sym typeface="Roboto"/>
              </a:rPr>
              <a:t>Process Overview</a:t>
            </a:r>
            <a:endParaRPr/>
          </a:p>
        </p:txBody>
      </p:sp>
      <p:grpSp>
        <p:nvGrpSpPr>
          <p:cNvPr id="155" name="Google Shape;155;p16"/>
          <p:cNvGrpSpPr/>
          <p:nvPr/>
        </p:nvGrpSpPr>
        <p:grpSpPr>
          <a:xfrm>
            <a:off x="5129293" y="-25070"/>
            <a:ext cx="6670868" cy="6585221"/>
            <a:chOff x="528184" y="272780"/>
            <a:chExt cx="6670868" cy="6585221"/>
          </a:xfrm>
        </p:grpSpPr>
        <p:sp>
          <p:nvSpPr>
            <p:cNvPr id="156" name="Google Shape;156;p16"/>
            <p:cNvSpPr/>
            <p:nvPr/>
          </p:nvSpPr>
          <p:spPr>
            <a:xfrm>
              <a:off x="4701733" y="272780"/>
              <a:ext cx="1048500" cy="3534600"/>
            </a:xfrm>
            <a:prstGeom prst="rect">
              <a:avLst/>
            </a:prstGeom>
            <a:solidFill>
              <a:srgbClr val="D911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7" name="Google Shape;157;p16"/>
            <p:cNvSpPr/>
            <p:nvPr/>
          </p:nvSpPr>
          <p:spPr>
            <a:xfrm rot="5400000">
              <a:off x="1752112" y="2859751"/>
              <a:ext cx="4114800" cy="3881700"/>
            </a:xfrm>
            <a:prstGeom prst="corner">
              <a:avLst>
                <a:gd name="adj1" fmla="val 27216"/>
                <a:gd name="adj2" fmla="val 27602"/>
              </a:avLst>
            </a:prstGeom>
            <a:solidFill>
              <a:srgbClr val="E82C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8" name="Google Shape;158;p16"/>
            <p:cNvSpPr/>
            <p:nvPr/>
          </p:nvSpPr>
          <p:spPr>
            <a:xfrm>
              <a:off x="1873770" y="2743199"/>
              <a:ext cx="1067100" cy="4114800"/>
            </a:xfrm>
            <a:prstGeom prst="rect">
              <a:avLst/>
            </a:prstGeom>
            <a:solidFill>
              <a:srgbClr val="D911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9" name="Google Shape;159;p16"/>
            <p:cNvSpPr/>
            <p:nvPr/>
          </p:nvSpPr>
          <p:spPr>
            <a:xfrm>
              <a:off x="3349048" y="1369124"/>
              <a:ext cx="1023900" cy="3829500"/>
            </a:xfrm>
            <a:prstGeom prst="rect">
              <a:avLst/>
            </a:prstGeom>
            <a:solidFill>
              <a:srgbClr val="282D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60" name="Google Shape;160;p16"/>
            <p:cNvSpPr/>
            <p:nvPr/>
          </p:nvSpPr>
          <p:spPr>
            <a:xfrm rot="5400000">
              <a:off x="1111534" y="3596482"/>
              <a:ext cx="2678100" cy="3844800"/>
            </a:xfrm>
            <a:prstGeom prst="corner">
              <a:avLst>
                <a:gd name="adj1" fmla="val 38909"/>
                <a:gd name="adj2" fmla="val 38431"/>
              </a:avLst>
            </a:prstGeom>
            <a:solidFill>
              <a:srgbClr val="383F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61" name="Google Shape;161;p16"/>
            <p:cNvSpPr/>
            <p:nvPr/>
          </p:nvSpPr>
          <p:spPr>
            <a:xfrm>
              <a:off x="6173652" y="272780"/>
              <a:ext cx="1025400" cy="2140800"/>
            </a:xfrm>
            <a:prstGeom prst="rect">
              <a:avLst/>
            </a:prstGeom>
            <a:solidFill>
              <a:srgbClr val="282D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62" name="Google Shape;162;p16"/>
            <p:cNvSpPr/>
            <p:nvPr/>
          </p:nvSpPr>
          <p:spPr>
            <a:xfrm>
              <a:off x="3349048" y="1369124"/>
              <a:ext cx="3834900" cy="1044300"/>
            </a:xfrm>
            <a:prstGeom prst="rect">
              <a:avLst/>
            </a:prstGeom>
            <a:solidFill>
              <a:srgbClr val="383F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63" name="Google Shape;163;p16"/>
            <p:cNvSpPr/>
            <p:nvPr/>
          </p:nvSpPr>
          <p:spPr>
            <a:xfrm>
              <a:off x="1868592" y="2743199"/>
              <a:ext cx="3891600" cy="10644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64" name="Google Shape;164;p16"/>
          <p:cNvSpPr/>
          <p:nvPr/>
        </p:nvSpPr>
        <p:spPr>
          <a:xfrm>
            <a:off x="8114263" y="1359790"/>
            <a:ext cx="735013" cy="523875"/>
          </a:xfrm>
          <a:custGeom>
            <a:avLst/>
            <a:gdLst/>
            <a:ahLst/>
            <a:cxnLst/>
            <a:rect l="l" t="t" r="r" b="b"/>
            <a:pathLst>
              <a:path w="284" h="201" extrusionOk="0">
                <a:moveTo>
                  <a:pt x="112" y="0"/>
                </a:moveTo>
                <a:cubicBezTo>
                  <a:pt x="70" y="0"/>
                  <a:pt x="35" y="34"/>
                  <a:pt x="35" y="77"/>
                </a:cubicBezTo>
                <a:cubicBezTo>
                  <a:pt x="35" y="77"/>
                  <a:pt x="35" y="77"/>
                  <a:pt x="35" y="78"/>
                </a:cubicBezTo>
                <a:cubicBezTo>
                  <a:pt x="14" y="88"/>
                  <a:pt x="0" y="110"/>
                  <a:pt x="0" y="136"/>
                </a:cubicBezTo>
                <a:cubicBezTo>
                  <a:pt x="0" y="171"/>
                  <a:pt x="29" y="201"/>
                  <a:pt x="65" y="201"/>
                </a:cubicBezTo>
                <a:cubicBezTo>
                  <a:pt x="65" y="201"/>
                  <a:pt x="65" y="201"/>
                  <a:pt x="65" y="201"/>
                </a:cubicBezTo>
                <a:cubicBezTo>
                  <a:pt x="222" y="201"/>
                  <a:pt x="222" y="201"/>
                  <a:pt x="222" y="201"/>
                </a:cubicBezTo>
                <a:cubicBezTo>
                  <a:pt x="225" y="201"/>
                  <a:pt x="225" y="201"/>
                  <a:pt x="225" y="201"/>
                </a:cubicBezTo>
                <a:cubicBezTo>
                  <a:pt x="257" y="201"/>
                  <a:pt x="284" y="174"/>
                  <a:pt x="284" y="142"/>
                </a:cubicBezTo>
                <a:cubicBezTo>
                  <a:pt x="284" y="117"/>
                  <a:pt x="268" y="95"/>
                  <a:pt x="247" y="86"/>
                </a:cubicBezTo>
                <a:cubicBezTo>
                  <a:pt x="248" y="84"/>
                  <a:pt x="248" y="80"/>
                  <a:pt x="248" y="77"/>
                </a:cubicBezTo>
                <a:cubicBezTo>
                  <a:pt x="248" y="53"/>
                  <a:pt x="230" y="35"/>
                  <a:pt x="207" y="35"/>
                </a:cubicBezTo>
                <a:cubicBezTo>
                  <a:pt x="197" y="35"/>
                  <a:pt x="189" y="37"/>
                  <a:pt x="182" y="43"/>
                </a:cubicBezTo>
                <a:cubicBezTo>
                  <a:pt x="169" y="17"/>
                  <a:pt x="143" y="0"/>
                  <a:pt x="112" y="0"/>
                </a:cubicBezTo>
                <a:close/>
                <a:moveTo>
                  <a:pt x="142" y="59"/>
                </a:moveTo>
                <a:cubicBezTo>
                  <a:pt x="158" y="59"/>
                  <a:pt x="173" y="65"/>
                  <a:pt x="183" y="75"/>
                </a:cubicBezTo>
                <a:cubicBezTo>
                  <a:pt x="201" y="59"/>
                  <a:pt x="201" y="59"/>
                  <a:pt x="201" y="59"/>
                </a:cubicBezTo>
                <a:cubicBezTo>
                  <a:pt x="201" y="106"/>
                  <a:pt x="201" y="106"/>
                  <a:pt x="201" y="106"/>
                </a:cubicBezTo>
                <a:cubicBezTo>
                  <a:pt x="200" y="106"/>
                  <a:pt x="200" y="106"/>
                  <a:pt x="200" y="106"/>
                </a:cubicBezTo>
                <a:cubicBezTo>
                  <a:pt x="181" y="106"/>
                  <a:pt x="181" y="106"/>
                  <a:pt x="181" y="106"/>
                </a:cubicBezTo>
                <a:cubicBezTo>
                  <a:pt x="153" y="106"/>
                  <a:pt x="153" y="106"/>
                  <a:pt x="153" y="106"/>
                </a:cubicBezTo>
                <a:cubicBezTo>
                  <a:pt x="171" y="89"/>
                  <a:pt x="171" y="89"/>
                  <a:pt x="171" y="89"/>
                </a:cubicBezTo>
                <a:cubicBezTo>
                  <a:pt x="163" y="81"/>
                  <a:pt x="153" y="77"/>
                  <a:pt x="142" y="77"/>
                </a:cubicBezTo>
                <a:cubicBezTo>
                  <a:pt x="124" y="77"/>
                  <a:pt x="108" y="90"/>
                  <a:pt x="103" y="106"/>
                </a:cubicBezTo>
                <a:cubicBezTo>
                  <a:pt x="84" y="106"/>
                  <a:pt x="84" y="106"/>
                  <a:pt x="84" y="106"/>
                </a:cubicBezTo>
                <a:cubicBezTo>
                  <a:pt x="89" y="79"/>
                  <a:pt x="113" y="59"/>
                  <a:pt x="142" y="59"/>
                </a:cubicBezTo>
                <a:close/>
                <a:moveTo>
                  <a:pt x="82" y="130"/>
                </a:moveTo>
                <a:cubicBezTo>
                  <a:pt x="84" y="130"/>
                  <a:pt x="84" y="130"/>
                  <a:pt x="84" y="130"/>
                </a:cubicBezTo>
                <a:cubicBezTo>
                  <a:pt x="102" y="130"/>
                  <a:pt x="102" y="130"/>
                  <a:pt x="102" y="130"/>
                </a:cubicBezTo>
                <a:cubicBezTo>
                  <a:pt x="130" y="130"/>
                  <a:pt x="130" y="130"/>
                  <a:pt x="130" y="130"/>
                </a:cubicBezTo>
                <a:cubicBezTo>
                  <a:pt x="113" y="146"/>
                  <a:pt x="113" y="146"/>
                  <a:pt x="113" y="146"/>
                </a:cubicBezTo>
                <a:cubicBezTo>
                  <a:pt x="120" y="153"/>
                  <a:pt x="130" y="158"/>
                  <a:pt x="141" y="158"/>
                </a:cubicBezTo>
                <a:cubicBezTo>
                  <a:pt x="160" y="158"/>
                  <a:pt x="175" y="147"/>
                  <a:pt x="180" y="130"/>
                </a:cubicBezTo>
                <a:cubicBezTo>
                  <a:pt x="200" y="130"/>
                  <a:pt x="200" y="130"/>
                  <a:pt x="200" y="130"/>
                </a:cubicBezTo>
                <a:cubicBezTo>
                  <a:pt x="194" y="156"/>
                  <a:pt x="170" y="177"/>
                  <a:pt x="142" y="177"/>
                </a:cubicBezTo>
                <a:cubicBezTo>
                  <a:pt x="125" y="177"/>
                  <a:pt x="111" y="170"/>
                  <a:pt x="100" y="160"/>
                </a:cubicBezTo>
                <a:cubicBezTo>
                  <a:pt x="82" y="177"/>
                  <a:pt x="82" y="177"/>
                  <a:pt x="82" y="177"/>
                </a:cubicBezTo>
                <a:cubicBezTo>
                  <a:pt x="82" y="130"/>
                  <a:pt x="82" y="130"/>
                  <a:pt x="82" y="13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5" name="Google Shape;165;p16"/>
          <p:cNvSpPr/>
          <p:nvPr/>
        </p:nvSpPr>
        <p:spPr>
          <a:xfrm>
            <a:off x="6779153" y="2600919"/>
            <a:ext cx="685800" cy="674688"/>
          </a:xfrm>
          <a:custGeom>
            <a:avLst/>
            <a:gdLst/>
            <a:ahLst/>
            <a:cxnLst/>
            <a:rect l="l" t="t" r="r" b="b"/>
            <a:pathLst>
              <a:path w="279" h="274" extrusionOk="0">
                <a:moveTo>
                  <a:pt x="95" y="3"/>
                </a:moveTo>
                <a:cubicBezTo>
                  <a:pt x="73" y="0"/>
                  <a:pt x="53" y="27"/>
                  <a:pt x="65" y="46"/>
                </a:cubicBezTo>
                <a:cubicBezTo>
                  <a:pt x="78" y="55"/>
                  <a:pt x="87" y="78"/>
                  <a:pt x="70" y="88"/>
                </a:cubicBezTo>
                <a:cubicBezTo>
                  <a:pt x="53" y="98"/>
                  <a:pt x="28" y="83"/>
                  <a:pt x="12" y="99"/>
                </a:cubicBezTo>
                <a:cubicBezTo>
                  <a:pt x="0" y="113"/>
                  <a:pt x="7" y="134"/>
                  <a:pt x="5" y="152"/>
                </a:cubicBezTo>
                <a:cubicBezTo>
                  <a:pt x="5" y="185"/>
                  <a:pt x="4" y="218"/>
                  <a:pt x="6" y="251"/>
                </a:cubicBezTo>
                <a:cubicBezTo>
                  <a:pt x="10" y="267"/>
                  <a:pt x="28" y="270"/>
                  <a:pt x="43" y="270"/>
                </a:cubicBezTo>
                <a:cubicBezTo>
                  <a:pt x="55" y="271"/>
                  <a:pt x="69" y="270"/>
                  <a:pt x="77" y="258"/>
                </a:cubicBezTo>
                <a:cubicBezTo>
                  <a:pt x="86" y="242"/>
                  <a:pt x="65" y="232"/>
                  <a:pt x="62" y="219"/>
                </a:cubicBezTo>
                <a:cubicBezTo>
                  <a:pt x="55" y="199"/>
                  <a:pt x="75" y="178"/>
                  <a:pt x="95" y="179"/>
                </a:cubicBezTo>
                <a:cubicBezTo>
                  <a:pt x="114" y="179"/>
                  <a:pt x="133" y="200"/>
                  <a:pt x="127" y="219"/>
                </a:cubicBezTo>
                <a:cubicBezTo>
                  <a:pt x="120" y="232"/>
                  <a:pt x="101" y="244"/>
                  <a:pt x="112" y="260"/>
                </a:cubicBezTo>
                <a:cubicBezTo>
                  <a:pt x="125" y="274"/>
                  <a:pt x="146" y="270"/>
                  <a:pt x="162" y="269"/>
                </a:cubicBezTo>
                <a:cubicBezTo>
                  <a:pt x="180" y="265"/>
                  <a:pt x="187" y="246"/>
                  <a:pt x="182" y="229"/>
                </a:cubicBezTo>
                <a:cubicBezTo>
                  <a:pt x="181" y="216"/>
                  <a:pt x="185" y="197"/>
                  <a:pt x="201" y="195"/>
                </a:cubicBezTo>
                <a:cubicBezTo>
                  <a:pt x="218" y="193"/>
                  <a:pt x="226" y="218"/>
                  <a:pt x="245" y="214"/>
                </a:cubicBezTo>
                <a:cubicBezTo>
                  <a:pt x="266" y="211"/>
                  <a:pt x="279" y="185"/>
                  <a:pt x="269" y="165"/>
                </a:cubicBezTo>
                <a:cubicBezTo>
                  <a:pt x="263" y="152"/>
                  <a:pt x="244" y="140"/>
                  <a:pt x="230" y="149"/>
                </a:cubicBezTo>
                <a:cubicBezTo>
                  <a:pt x="219" y="159"/>
                  <a:pt x="202" y="174"/>
                  <a:pt x="189" y="159"/>
                </a:cubicBezTo>
                <a:cubicBezTo>
                  <a:pt x="174" y="141"/>
                  <a:pt x="192" y="116"/>
                  <a:pt x="176" y="98"/>
                </a:cubicBezTo>
                <a:cubicBezTo>
                  <a:pt x="159" y="82"/>
                  <a:pt x="133" y="99"/>
                  <a:pt x="116" y="85"/>
                </a:cubicBezTo>
                <a:cubicBezTo>
                  <a:pt x="103" y="75"/>
                  <a:pt x="112" y="59"/>
                  <a:pt x="121" y="50"/>
                </a:cubicBezTo>
                <a:cubicBezTo>
                  <a:pt x="136" y="36"/>
                  <a:pt x="126" y="10"/>
                  <a:pt x="108" y="4"/>
                </a:cubicBezTo>
                <a:cubicBezTo>
                  <a:pt x="104" y="3"/>
                  <a:pt x="99" y="3"/>
                  <a:pt x="95"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6" name="Google Shape;166;p16"/>
          <p:cNvSpPr/>
          <p:nvPr/>
        </p:nvSpPr>
        <p:spPr>
          <a:xfrm>
            <a:off x="5449886" y="4117125"/>
            <a:ext cx="646114" cy="646115"/>
          </a:xfrm>
          <a:custGeom>
            <a:avLst/>
            <a:gdLst/>
            <a:ahLst/>
            <a:cxnLst/>
            <a:rect l="l" t="t" r="r" b="b"/>
            <a:pathLst>
              <a:path w="1905" h="1906" extrusionOk="0">
                <a:moveTo>
                  <a:pt x="393" y="1"/>
                </a:moveTo>
                <a:cubicBezTo>
                  <a:pt x="380" y="2"/>
                  <a:pt x="368" y="5"/>
                  <a:pt x="355" y="9"/>
                </a:cubicBezTo>
                <a:cubicBezTo>
                  <a:pt x="693" y="348"/>
                  <a:pt x="693" y="348"/>
                  <a:pt x="693" y="348"/>
                </a:cubicBezTo>
                <a:cubicBezTo>
                  <a:pt x="606" y="607"/>
                  <a:pt x="606" y="607"/>
                  <a:pt x="606" y="607"/>
                </a:cubicBezTo>
                <a:cubicBezTo>
                  <a:pt x="347" y="694"/>
                  <a:pt x="347" y="694"/>
                  <a:pt x="347" y="694"/>
                </a:cubicBezTo>
                <a:cubicBezTo>
                  <a:pt x="8" y="356"/>
                  <a:pt x="8" y="356"/>
                  <a:pt x="8" y="356"/>
                </a:cubicBezTo>
                <a:cubicBezTo>
                  <a:pt x="4" y="382"/>
                  <a:pt x="0" y="400"/>
                  <a:pt x="0" y="434"/>
                </a:cubicBezTo>
                <a:cubicBezTo>
                  <a:pt x="0" y="434"/>
                  <a:pt x="0" y="442"/>
                  <a:pt x="0" y="450"/>
                </a:cubicBezTo>
                <a:cubicBezTo>
                  <a:pt x="0" y="459"/>
                  <a:pt x="0" y="469"/>
                  <a:pt x="0" y="477"/>
                </a:cubicBezTo>
                <a:cubicBezTo>
                  <a:pt x="0" y="737"/>
                  <a:pt x="214" y="954"/>
                  <a:pt x="477" y="954"/>
                </a:cubicBezTo>
                <a:cubicBezTo>
                  <a:pt x="516" y="954"/>
                  <a:pt x="553" y="946"/>
                  <a:pt x="590" y="937"/>
                </a:cubicBezTo>
                <a:cubicBezTo>
                  <a:pt x="671" y="1016"/>
                  <a:pt x="671" y="1016"/>
                  <a:pt x="671" y="1016"/>
                </a:cubicBezTo>
                <a:cubicBezTo>
                  <a:pt x="653" y="1060"/>
                  <a:pt x="629" y="1103"/>
                  <a:pt x="606" y="1127"/>
                </a:cubicBezTo>
                <a:cubicBezTo>
                  <a:pt x="556" y="1170"/>
                  <a:pt x="423" y="1239"/>
                  <a:pt x="347" y="1213"/>
                </a:cubicBezTo>
                <a:cubicBezTo>
                  <a:pt x="44" y="1516"/>
                  <a:pt x="44" y="1516"/>
                  <a:pt x="44" y="1516"/>
                </a:cubicBezTo>
                <a:cubicBezTo>
                  <a:pt x="0" y="1560"/>
                  <a:pt x="0" y="1560"/>
                  <a:pt x="0" y="1560"/>
                </a:cubicBezTo>
                <a:cubicBezTo>
                  <a:pt x="347" y="1906"/>
                  <a:pt x="347" y="1906"/>
                  <a:pt x="347" y="1906"/>
                </a:cubicBezTo>
                <a:cubicBezTo>
                  <a:pt x="693" y="1560"/>
                  <a:pt x="693" y="1560"/>
                  <a:pt x="693" y="1560"/>
                </a:cubicBezTo>
                <a:cubicBezTo>
                  <a:pt x="690" y="1550"/>
                  <a:pt x="689" y="1538"/>
                  <a:pt x="688" y="1527"/>
                </a:cubicBezTo>
                <a:cubicBezTo>
                  <a:pt x="686" y="1508"/>
                  <a:pt x="688" y="1487"/>
                  <a:pt x="693" y="1465"/>
                </a:cubicBezTo>
                <a:cubicBezTo>
                  <a:pt x="698" y="1442"/>
                  <a:pt x="708" y="1419"/>
                  <a:pt x="717" y="1397"/>
                </a:cubicBezTo>
                <a:cubicBezTo>
                  <a:pt x="729" y="1371"/>
                  <a:pt x="741" y="1346"/>
                  <a:pt x="755" y="1327"/>
                </a:cubicBezTo>
                <a:cubicBezTo>
                  <a:pt x="757" y="1325"/>
                  <a:pt x="759" y="1324"/>
                  <a:pt x="761" y="1322"/>
                </a:cubicBezTo>
                <a:cubicBezTo>
                  <a:pt x="767" y="1314"/>
                  <a:pt x="773" y="1305"/>
                  <a:pt x="780" y="1300"/>
                </a:cubicBezTo>
                <a:cubicBezTo>
                  <a:pt x="792" y="1287"/>
                  <a:pt x="810" y="1273"/>
                  <a:pt x="831" y="1259"/>
                </a:cubicBezTo>
                <a:cubicBezTo>
                  <a:pt x="848" y="1249"/>
                  <a:pt x="866" y="1238"/>
                  <a:pt x="885" y="1230"/>
                </a:cubicBezTo>
                <a:cubicBezTo>
                  <a:pt x="955" y="1300"/>
                  <a:pt x="955" y="1300"/>
                  <a:pt x="955" y="1300"/>
                </a:cubicBezTo>
                <a:cubicBezTo>
                  <a:pt x="1126" y="1473"/>
                  <a:pt x="1126" y="1473"/>
                  <a:pt x="1126" y="1473"/>
                </a:cubicBezTo>
                <a:cubicBezTo>
                  <a:pt x="1386" y="1733"/>
                  <a:pt x="1386" y="1733"/>
                  <a:pt x="1386" y="1733"/>
                </a:cubicBezTo>
                <a:cubicBezTo>
                  <a:pt x="1429" y="1776"/>
                  <a:pt x="1491" y="1803"/>
                  <a:pt x="1559" y="1803"/>
                </a:cubicBezTo>
                <a:cubicBezTo>
                  <a:pt x="1692" y="1803"/>
                  <a:pt x="1800" y="1698"/>
                  <a:pt x="1800" y="1560"/>
                </a:cubicBezTo>
                <a:cubicBezTo>
                  <a:pt x="1800" y="1490"/>
                  <a:pt x="1774" y="1430"/>
                  <a:pt x="1732" y="1387"/>
                </a:cubicBezTo>
                <a:cubicBezTo>
                  <a:pt x="1729" y="1378"/>
                  <a:pt x="1729" y="1378"/>
                  <a:pt x="1729" y="1378"/>
                </a:cubicBezTo>
                <a:cubicBezTo>
                  <a:pt x="1472" y="1127"/>
                  <a:pt x="1472" y="1127"/>
                  <a:pt x="1472" y="1127"/>
                </a:cubicBezTo>
                <a:cubicBezTo>
                  <a:pt x="1172" y="821"/>
                  <a:pt x="1172" y="821"/>
                  <a:pt x="1172" y="821"/>
                </a:cubicBezTo>
                <a:cubicBezTo>
                  <a:pt x="1732" y="261"/>
                  <a:pt x="1732" y="261"/>
                  <a:pt x="1732" y="261"/>
                </a:cubicBezTo>
                <a:cubicBezTo>
                  <a:pt x="1775" y="304"/>
                  <a:pt x="1775" y="304"/>
                  <a:pt x="1775" y="304"/>
                </a:cubicBezTo>
                <a:cubicBezTo>
                  <a:pt x="1905" y="88"/>
                  <a:pt x="1905" y="88"/>
                  <a:pt x="1905" y="88"/>
                </a:cubicBezTo>
                <a:cubicBezTo>
                  <a:pt x="1819" y="1"/>
                  <a:pt x="1819" y="1"/>
                  <a:pt x="1819" y="1"/>
                </a:cubicBezTo>
                <a:cubicBezTo>
                  <a:pt x="1602" y="131"/>
                  <a:pt x="1602" y="131"/>
                  <a:pt x="1602" y="131"/>
                </a:cubicBezTo>
                <a:cubicBezTo>
                  <a:pt x="1645" y="174"/>
                  <a:pt x="1645" y="174"/>
                  <a:pt x="1645" y="174"/>
                </a:cubicBezTo>
                <a:cubicBezTo>
                  <a:pt x="1085" y="735"/>
                  <a:pt x="1085" y="735"/>
                  <a:pt x="1085" y="735"/>
                </a:cubicBezTo>
                <a:cubicBezTo>
                  <a:pt x="936" y="591"/>
                  <a:pt x="936" y="591"/>
                  <a:pt x="936" y="591"/>
                </a:cubicBezTo>
                <a:cubicBezTo>
                  <a:pt x="946" y="548"/>
                  <a:pt x="953" y="512"/>
                  <a:pt x="953" y="477"/>
                </a:cubicBezTo>
                <a:cubicBezTo>
                  <a:pt x="953" y="209"/>
                  <a:pt x="740" y="1"/>
                  <a:pt x="477" y="1"/>
                </a:cubicBezTo>
                <a:cubicBezTo>
                  <a:pt x="455" y="1"/>
                  <a:pt x="455" y="1"/>
                  <a:pt x="455" y="1"/>
                </a:cubicBezTo>
                <a:cubicBezTo>
                  <a:pt x="433" y="1"/>
                  <a:pt x="433" y="1"/>
                  <a:pt x="433" y="1"/>
                </a:cubicBezTo>
                <a:cubicBezTo>
                  <a:pt x="420" y="1"/>
                  <a:pt x="406" y="0"/>
                  <a:pt x="393" y="1"/>
                </a:cubicBezTo>
                <a:close/>
                <a:moveTo>
                  <a:pt x="1559" y="1430"/>
                </a:moveTo>
                <a:cubicBezTo>
                  <a:pt x="1630" y="1430"/>
                  <a:pt x="1689" y="1482"/>
                  <a:pt x="1689" y="1560"/>
                </a:cubicBezTo>
                <a:cubicBezTo>
                  <a:pt x="1689" y="1629"/>
                  <a:pt x="1630" y="1690"/>
                  <a:pt x="1559" y="1690"/>
                </a:cubicBezTo>
                <a:cubicBezTo>
                  <a:pt x="1487" y="1690"/>
                  <a:pt x="1429" y="1629"/>
                  <a:pt x="1429" y="1560"/>
                </a:cubicBezTo>
                <a:cubicBezTo>
                  <a:pt x="1429" y="1482"/>
                  <a:pt x="1487" y="1430"/>
                  <a:pt x="1559" y="143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7" name="Google Shape;167;p16"/>
          <p:cNvSpPr/>
          <p:nvPr/>
        </p:nvSpPr>
        <p:spPr>
          <a:xfrm>
            <a:off x="6290080" y="4147793"/>
            <a:ext cx="2765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lt1"/>
                </a:solidFill>
                <a:latin typeface="Open Sans"/>
                <a:ea typeface="Open Sans"/>
                <a:cs typeface="Open Sans"/>
                <a:sym typeface="Open Sans"/>
              </a:rPr>
              <a:t>Experimental Design &amp; Data Exploration</a:t>
            </a:r>
            <a:endParaRPr sz="1800" dirty="0">
              <a:solidFill>
                <a:schemeClr val="lt1"/>
              </a:solidFill>
              <a:latin typeface="Open Sans"/>
              <a:ea typeface="Open Sans"/>
              <a:cs typeface="Open Sans"/>
              <a:sym typeface="Open Sans"/>
            </a:endParaRPr>
          </a:p>
        </p:txBody>
      </p:sp>
      <p:sp>
        <p:nvSpPr>
          <p:cNvPr id="168" name="Google Shape;168;p16"/>
          <p:cNvSpPr/>
          <p:nvPr/>
        </p:nvSpPr>
        <p:spPr>
          <a:xfrm>
            <a:off x="7612684" y="2723353"/>
            <a:ext cx="2765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Open Sans"/>
                <a:ea typeface="Open Sans"/>
                <a:cs typeface="Open Sans"/>
                <a:sym typeface="Open Sans"/>
              </a:rPr>
              <a:t>Model Analysis</a:t>
            </a:r>
            <a:endParaRPr sz="1800">
              <a:solidFill>
                <a:schemeClr val="lt1"/>
              </a:solidFill>
              <a:latin typeface="Open Sans"/>
              <a:ea typeface="Open Sans"/>
              <a:cs typeface="Open Sans"/>
              <a:sym typeface="Open Sans"/>
            </a:endParaRPr>
          </a:p>
        </p:txBody>
      </p:sp>
      <p:sp>
        <p:nvSpPr>
          <p:cNvPr id="169" name="Google Shape;169;p16"/>
          <p:cNvSpPr/>
          <p:nvPr/>
        </p:nvSpPr>
        <p:spPr>
          <a:xfrm>
            <a:off x="9036572" y="1342819"/>
            <a:ext cx="2765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Open Sans"/>
                <a:ea typeface="Open Sans"/>
                <a:cs typeface="Open Sans"/>
                <a:sym typeface="Open Sans"/>
              </a:rPr>
              <a:t>Prediction &amp; Strategy</a:t>
            </a:r>
            <a:endParaRPr sz="1800">
              <a:solidFill>
                <a:schemeClr val="lt1"/>
              </a:solidFill>
              <a:latin typeface="Open Sans"/>
              <a:ea typeface="Open Sans"/>
              <a:cs typeface="Open Sans"/>
              <a:sym typeface="Open Sans"/>
            </a:endParaRPr>
          </a:p>
        </p:txBody>
      </p:sp>
      <p:grpSp>
        <p:nvGrpSpPr>
          <p:cNvPr id="170" name="Google Shape;170;p16"/>
          <p:cNvGrpSpPr/>
          <p:nvPr/>
        </p:nvGrpSpPr>
        <p:grpSpPr>
          <a:xfrm>
            <a:off x="391839" y="2752381"/>
            <a:ext cx="3919525" cy="523200"/>
            <a:chOff x="383458" y="1441994"/>
            <a:chExt cx="3919525" cy="523200"/>
          </a:xfrm>
        </p:grpSpPr>
        <p:sp>
          <p:nvSpPr>
            <p:cNvPr id="171" name="Google Shape;171;p16"/>
            <p:cNvSpPr txBox="1"/>
            <p:nvPr/>
          </p:nvSpPr>
          <p:spPr>
            <a:xfrm>
              <a:off x="483083" y="1441994"/>
              <a:ext cx="38199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Open Sans"/>
                  <a:ea typeface="Open Sans"/>
                  <a:cs typeface="Open Sans"/>
                  <a:sym typeface="Open Sans"/>
                </a:rPr>
                <a:t>Our Process</a:t>
              </a:r>
              <a:endParaRPr sz="2800" b="1">
                <a:solidFill>
                  <a:schemeClr val="dk1"/>
                </a:solidFill>
                <a:latin typeface="Open Sans"/>
                <a:ea typeface="Open Sans"/>
                <a:cs typeface="Open Sans"/>
                <a:sym typeface="Open Sans"/>
              </a:endParaRPr>
            </a:p>
          </p:txBody>
        </p:sp>
        <p:cxnSp>
          <p:nvCxnSpPr>
            <p:cNvPr id="172" name="Google Shape;172;p16"/>
            <p:cNvCxnSpPr/>
            <p:nvPr/>
          </p:nvCxnSpPr>
          <p:spPr>
            <a:xfrm>
              <a:off x="383458" y="1521097"/>
              <a:ext cx="0" cy="365100"/>
            </a:xfrm>
            <a:prstGeom prst="straightConnector1">
              <a:avLst/>
            </a:prstGeom>
            <a:noFill/>
            <a:ln w="38100" cap="flat" cmpd="sng">
              <a:solidFill>
                <a:srgbClr val="EE1C39"/>
              </a:solidFill>
              <a:prstDash val="solid"/>
              <a:miter lim="800000"/>
              <a:headEnd type="none" w="sm" len="sm"/>
              <a:tailEnd type="none" w="sm" len="sm"/>
            </a:ln>
          </p:spPr>
        </p:cxnSp>
      </p:grpSp>
      <p:sp>
        <p:nvSpPr>
          <p:cNvPr id="173" name="Google Shape;173;p16"/>
          <p:cNvSpPr/>
          <p:nvPr/>
        </p:nvSpPr>
        <p:spPr>
          <a:xfrm>
            <a:off x="278450" y="3581998"/>
            <a:ext cx="4203900" cy="18879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1800" dirty="0">
                <a:solidFill>
                  <a:schemeClr val="dk1"/>
                </a:solidFill>
                <a:latin typeface="Open Sans"/>
                <a:ea typeface="Open Sans"/>
                <a:cs typeface="Open Sans"/>
                <a:sym typeface="Open Sans"/>
              </a:rPr>
              <a:t>The team identified three primary project objectives → </a:t>
            </a:r>
            <a:endParaRPr sz="1800" dirty="0">
              <a:solidFill>
                <a:schemeClr val="dk1"/>
              </a:solidFill>
              <a:latin typeface="Open Sans"/>
              <a:ea typeface="Open Sans"/>
              <a:cs typeface="Open Sans"/>
              <a:sym typeface="Open Sans"/>
            </a:endParaRPr>
          </a:p>
          <a:p>
            <a:pPr marL="0" marR="0" lvl="0" indent="0" algn="l" rtl="0">
              <a:lnSpc>
                <a:spcPct val="120000"/>
              </a:lnSpc>
              <a:spcBef>
                <a:spcPts val="0"/>
              </a:spcBef>
              <a:spcAft>
                <a:spcPts val="0"/>
              </a:spcAft>
              <a:buNone/>
            </a:pPr>
            <a:endParaRPr sz="1800" dirty="0">
              <a:solidFill>
                <a:schemeClr val="dk1"/>
              </a:solidFill>
              <a:latin typeface="Open Sans"/>
              <a:ea typeface="Open Sans"/>
              <a:cs typeface="Open Sans"/>
              <a:sym typeface="Open Sans"/>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98594">
        <p:fade/>
      </p:transition>
    </mc:Choice>
    <mc:Fallback xmlns="">
      <p:transition spd="med" advTm="98594">
        <p:fade/>
      </p:transition>
    </mc:Fallback>
  </mc:AlternateContent>
  <p:extLst>
    <p:ext uri="{E180D4A7-C9FB-4DFB-919C-405C955672EB}">
      <p14:showEvtLst xmlns:p14="http://schemas.microsoft.com/office/powerpoint/2010/main">
        <p14:playEvt time="1084" objId="2"/>
        <p14:stopEvt time="87771" objId="2"/>
        <p14:playEvt time="89602" objId="3"/>
        <p14:stopEvt time="98206" objId="3"/>
      </p14:showEvtLst>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Shape 178"/>
        <p:cNvGrpSpPr/>
        <p:nvPr/>
      </p:nvGrpSpPr>
      <p:grpSpPr>
        <a:xfrm>
          <a:off x="0" y="0"/>
          <a:ext cx="0" cy="0"/>
          <a:chOff x="0" y="0"/>
          <a:chExt cx="0" cy="0"/>
        </a:xfrm>
      </p:grpSpPr>
      <p:sp>
        <p:nvSpPr>
          <p:cNvPr id="179" name="Google Shape;179;p17"/>
          <p:cNvSpPr/>
          <p:nvPr/>
        </p:nvSpPr>
        <p:spPr>
          <a:xfrm>
            <a:off x="5187950" y="-9525"/>
            <a:ext cx="1816200" cy="26451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80" name="Google Shape;180;p17"/>
          <p:cNvSpPr txBox="1"/>
          <p:nvPr/>
        </p:nvSpPr>
        <p:spPr>
          <a:xfrm>
            <a:off x="1640970" y="4092816"/>
            <a:ext cx="89397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dirty="0">
                <a:solidFill>
                  <a:schemeClr val="lt1"/>
                </a:solidFill>
                <a:latin typeface="Roboto"/>
                <a:ea typeface="Roboto"/>
                <a:cs typeface="Roboto"/>
                <a:sym typeface="Roboto"/>
              </a:rPr>
              <a:t>Experimental Design &amp; Data Exploration</a:t>
            </a:r>
            <a:endParaRPr sz="6000" dirty="0">
              <a:solidFill>
                <a:schemeClr val="lt1"/>
              </a:solidFill>
              <a:latin typeface="Roboto"/>
              <a:ea typeface="Roboto"/>
              <a:cs typeface="Roboto"/>
              <a:sym typeface="Roboto"/>
            </a:endParaRPr>
          </a:p>
        </p:txBody>
      </p:sp>
      <p:grpSp>
        <p:nvGrpSpPr>
          <p:cNvPr id="181" name="Google Shape;181;p17"/>
          <p:cNvGrpSpPr/>
          <p:nvPr/>
        </p:nvGrpSpPr>
        <p:grpSpPr>
          <a:xfrm>
            <a:off x="5203372" y="1751311"/>
            <a:ext cx="1778100" cy="1778100"/>
            <a:chOff x="5159830" y="1574801"/>
            <a:chExt cx="1778100" cy="1778100"/>
          </a:xfrm>
        </p:grpSpPr>
        <p:sp>
          <p:nvSpPr>
            <p:cNvPr id="182" name="Google Shape;182;p17"/>
            <p:cNvSpPr/>
            <p:nvPr/>
          </p:nvSpPr>
          <p:spPr>
            <a:xfrm>
              <a:off x="5159830" y="1574801"/>
              <a:ext cx="1778100" cy="1778100"/>
            </a:xfrm>
            <a:prstGeom prst="ellipse">
              <a:avLst/>
            </a:prstGeom>
            <a:solidFill>
              <a:srgbClr val="EE1C39"/>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83" name="Google Shape;183;p17"/>
            <p:cNvSpPr/>
            <p:nvPr/>
          </p:nvSpPr>
          <p:spPr>
            <a:xfrm>
              <a:off x="6048830" y="2459186"/>
              <a:ext cx="0" cy="9231"/>
            </a:xfrm>
            <a:custGeom>
              <a:avLst/>
              <a:gdLst/>
              <a:ahLst/>
              <a:cxnLst/>
              <a:rect l="l" t="t" r="r" b="b"/>
              <a:pathLst>
                <a:path w="120000" h="1" extrusionOk="0">
                  <a:moveTo>
                    <a:pt x="0" y="0"/>
                  </a:moveTo>
                  <a:cubicBezTo>
                    <a:pt x="0" y="0"/>
                    <a:pt x="0" y="0"/>
                    <a:pt x="0" y="1"/>
                  </a:cubicBezTo>
                  <a:cubicBezTo>
                    <a:pt x="0" y="1"/>
                    <a:pt x="0" y="1"/>
                    <a:pt x="0" y="1"/>
                  </a:cubicBezTo>
                  <a:lnTo>
                    <a:pt x="0" y="0"/>
                  </a:lnTo>
                  <a:close/>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84" name="Google Shape;184;p17"/>
            <p:cNvSpPr/>
            <p:nvPr/>
          </p:nvSpPr>
          <p:spPr>
            <a:xfrm>
              <a:off x="6048830" y="24638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EE1C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
        <p:nvSpPr>
          <p:cNvPr id="185" name="Google Shape;185;p17"/>
          <p:cNvSpPr txBox="1"/>
          <p:nvPr/>
        </p:nvSpPr>
        <p:spPr>
          <a:xfrm>
            <a:off x="5391810" y="2078861"/>
            <a:ext cx="14421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a:solidFill>
                  <a:schemeClr val="lt1"/>
                </a:solidFill>
                <a:latin typeface="Roboto"/>
                <a:ea typeface="Roboto"/>
                <a:cs typeface="Roboto"/>
                <a:sym typeface="Roboto"/>
              </a:rPr>
              <a:t>02</a:t>
            </a:r>
            <a:endParaRPr sz="7200" b="1">
              <a:solidFill>
                <a:schemeClr val="lt1"/>
              </a:solidFill>
              <a:latin typeface="Roboto"/>
              <a:ea typeface="Roboto"/>
              <a:cs typeface="Roboto"/>
              <a:sym typeface="Roboto"/>
            </a:endParaRPr>
          </a:p>
        </p:txBody>
      </p:sp>
      <p:sp>
        <p:nvSpPr>
          <p:cNvPr id="186" name="Google Shape;186;p17"/>
          <p:cNvSpPr/>
          <p:nvPr/>
        </p:nvSpPr>
        <p:spPr>
          <a:xfrm>
            <a:off x="5203372" y="6438900"/>
            <a:ext cx="1818000" cy="4833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Tree>
  </p:cSld>
  <p:clrMapOvr>
    <a:masterClrMapping/>
  </p:clrMapOvr>
  <p:transition spd="slow" advTm="1425">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cxnSp>
        <p:nvCxnSpPr>
          <p:cNvPr id="282" name="Google Shape;282;p20"/>
          <p:cNvCxnSpPr/>
          <p:nvPr/>
        </p:nvCxnSpPr>
        <p:spPr>
          <a:xfrm>
            <a:off x="-19051" y="6587114"/>
            <a:ext cx="12211200" cy="0"/>
          </a:xfrm>
          <a:prstGeom prst="straightConnector1">
            <a:avLst/>
          </a:prstGeom>
          <a:noFill/>
          <a:ln w="19050" cap="flat" cmpd="sng">
            <a:solidFill>
              <a:srgbClr val="515C73"/>
            </a:solidFill>
            <a:prstDash val="solid"/>
            <a:miter lim="800000"/>
            <a:headEnd type="none" w="sm" len="sm"/>
            <a:tailEnd type="none" w="sm" len="sm"/>
          </a:ln>
        </p:spPr>
      </p:cxnSp>
      <p:grpSp>
        <p:nvGrpSpPr>
          <p:cNvPr id="283" name="Google Shape;283;p20"/>
          <p:cNvGrpSpPr/>
          <p:nvPr/>
        </p:nvGrpSpPr>
        <p:grpSpPr>
          <a:xfrm>
            <a:off x="-19111" y="340072"/>
            <a:ext cx="1957321" cy="675900"/>
            <a:chOff x="285689" y="263872"/>
            <a:chExt cx="1957321" cy="675900"/>
          </a:xfrm>
        </p:grpSpPr>
        <p:grpSp>
          <p:nvGrpSpPr>
            <p:cNvPr id="284" name="Google Shape;284;p20"/>
            <p:cNvGrpSpPr/>
            <p:nvPr/>
          </p:nvGrpSpPr>
          <p:grpSpPr>
            <a:xfrm flipH="1">
              <a:off x="285689" y="263872"/>
              <a:ext cx="1623025" cy="675900"/>
              <a:chOff x="3533690" y="533400"/>
              <a:chExt cx="1637434" cy="675900"/>
            </a:xfrm>
          </p:grpSpPr>
          <p:sp>
            <p:nvSpPr>
              <p:cNvPr id="285" name="Google Shape;285;p20"/>
              <p:cNvSpPr/>
              <p:nvPr/>
            </p:nvSpPr>
            <p:spPr>
              <a:xfrm>
                <a:off x="3806724" y="533400"/>
                <a:ext cx="1364400" cy="6759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6" name="Google Shape;286;p20"/>
              <p:cNvSpPr/>
              <p:nvPr/>
            </p:nvSpPr>
            <p:spPr>
              <a:xfrm>
                <a:off x="3533690" y="533400"/>
                <a:ext cx="623700" cy="675900"/>
              </a:xfrm>
              <a:prstGeom prst="ellipse">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87" name="Google Shape;287;p20"/>
            <p:cNvSpPr txBox="1"/>
            <p:nvPr/>
          </p:nvSpPr>
          <p:spPr>
            <a:xfrm>
              <a:off x="1100010" y="309468"/>
              <a:ext cx="1143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Roboto"/>
                  <a:ea typeface="Roboto"/>
                  <a:cs typeface="Roboto"/>
                  <a:sym typeface="Roboto"/>
                </a:rPr>
                <a:t>02</a:t>
              </a:r>
              <a:endParaRPr sz="3200">
                <a:solidFill>
                  <a:schemeClr val="lt1"/>
                </a:solidFill>
                <a:latin typeface="Roboto"/>
                <a:ea typeface="Roboto"/>
                <a:cs typeface="Roboto"/>
                <a:sym typeface="Roboto"/>
              </a:endParaRPr>
            </a:p>
          </p:txBody>
        </p:sp>
      </p:grpSp>
      <p:sp>
        <p:nvSpPr>
          <p:cNvPr id="288" name="Google Shape;288;p20"/>
          <p:cNvSpPr txBox="1">
            <a:spLocks noGrp="1"/>
          </p:cNvSpPr>
          <p:nvPr>
            <p:ph type="sldNum" idx="12"/>
          </p:nvPr>
        </p:nvSpPr>
        <p:spPr>
          <a:xfrm>
            <a:off x="11359821" y="6424885"/>
            <a:ext cx="476100" cy="3207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800">
                <a:solidFill>
                  <a:schemeClr val="lt1"/>
                </a:solidFill>
                <a:latin typeface="Roboto"/>
                <a:ea typeface="Roboto"/>
                <a:cs typeface="Roboto"/>
                <a:sym typeface="Roboto"/>
              </a:rPr>
              <a:t>7</a:t>
            </a:fld>
            <a:endParaRPr sz="1800">
              <a:solidFill>
                <a:schemeClr val="lt1"/>
              </a:solidFill>
              <a:latin typeface="Roboto"/>
              <a:ea typeface="Roboto"/>
              <a:cs typeface="Roboto"/>
              <a:sym typeface="Roboto"/>
            </a:endParaRPr>
          </a:p>
        </p:txBody>
      </p:sp>
      <p:sp>
        <p:nvSpPr>
          <p:cNvPr id="289" name="Google Shape;289;p20"/>
          <p:cNvSpPr txBox="1"/>
          <p:nvPr/>
        </p:nvSpPr>
        <p:spPr>
          <a:xfrm>
            <a:off x="1565336" y="364891"/>
            <a:ext cx="113955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dk1"/>
                </a:solidFill>
                <a:latin typeface="Roboto"/>
                <a:ea typeface="Roboto"/>
                <a:cs typeface="Roboto"/>
                <a:sym typeface="Roboto"/>
              </a:rPr>
              <a:t>Data Exploration – Hypothesis Testing (1)</a:t>
            </a:r>
          </a:p>
        </p:txBody>
      </p:sp>
      <p:sp>
        <p:nvSpPr>
          <p:cNvPr id="290" name="Google Shape;290;p20"/>
          <p:cNvSpPr txBox="1"/>
          <p:nvPr/>
        </p:nvSpPr>
        <p:spPr>
          <a:xfrm>
            <a:off x="3438527" y="2336253"/>
            <a:ext cx="16692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b="1">
              <a:solidFill>
                <a:schemeClr val="lt1"/>
              </a:solidFill>
              <a:latin typeface="Roboto"/>
              <a:ea typeface="Roboto"/>
              <a:cs typeface="Roboto"/>
              <a:sym typeface="Roboto"/>
            </a:endParaRPr>
          </a:p>
        </p:txBody>
      </p:sp>
      <p:sp>
        <p:nvSpPr>
          <p:cNvPr id="292" name="Google Shape;292;p20"/>
          <p:cNvSpPr txBox="1"/>
          <p:nvPr/>
        </p:nvSpPr>
        <p:spPr>
          <a:xfrm>
            <a:off x="5553339" y="2835202"/>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+6M</a:t>
            </a:r>
            <a:endParaRPr sz="2800">
              <a:solidFill>
                <a:schemeClr val="lt1"/>
              </a:solidFill>
              <a:latin typeface="Roboto"/>
              <a:ea typeface="Roboto"/>
              <a:cs typeface="Roboto"/>
              <a:sym typeface="Roboto"/>
            </a:endParaRPr>
          </a:p>
        </p:txBody>
      </p:sp>
      <p:sp>
        <p:nvSpPr>
          <p:cNvPr id="293" name="Google Shape;293;p20"/>
          <p:cNvSpPr txBox="1"/>
          <p:nvPr/>
        </p:nvSpPr>
        <p:spPr>
          <a:xfrm>
            <a:off x="7484698" y="2835202"/>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—15M</a:t>
            </a:r>
            <a:endParaRPr sz="2800">
              <a:solidFill>
                <a:schemeClr val="lt1"/>
              </a:solidFill>
              <a:latin typeface="Roboto"/>
              <a:ea typeface="Roboto"/>
              <a:cs typeface="Roboto"/>
              <a:sym typeface="Roboto"/>
            </a:endParaRPr>
          </a:p>
        </p:txBody>
      </p:sp>
      <p:sp>
        <p:nvSpPr>
          <p:cNvPr id="294" name="Google Shape;294;p20"/>
          <p:cNvSpPr txBox="1"/>
          <p:nvPr/>
        </p:nvSpPr>
        <p:spPr>
          <a:xfrm>
            <a:off x="9483614" y="2867859"/>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+13M</a:t>
            </a:r>
            <a:endParaRPr sz="2800">
              <a:solidFill>
                <a:schemeClr val="lt1"/>
              </a:solidFill>
              <a:latin typeface="Roboto"/>
              <a:ea typeface="Roboto"/>
              <a:cs typeface="Roboto"/>
              <a:sym typeface="Roboto"/>
            </a:endParaRPr>
          </a:p>
        </p:txBody>
      </p:sp>
      <p:sp>
        <p:nvSpPr>
          <p:cNvPr id="295" name="Google Shape;295;p20"/>
          <p:cNvSpPr txBox="1"/>
          <p:nvPr/>
        </p:nvSpPr>
        <p:spPr>
          <a:xfrm>
            <a:off x="9683975" y="5813775"/>
            <a:ext cx="13245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dk1"/>
                </a:solidFill>
                <a:latin typeface="Open Sans"/>
                <a:ea typeface="Open Sans"/>
                <a:cs typeface="Open Sans"/>
                <a:sym typeface="Open Sans"/>
              </a:rPr>
              <a:t> </a:t>
            </a:r>
            <a:endParaRPr sz="1600" b="1">
              <a:solidFill>
                <a:schemeClr val="dk1"/>
              </a:solidFill>
              <a:latin typeface="Open Sans"/>
              <a:ea typeface="Open Sans"/>
              <a:cs typeface="Open Sans"/>
              <a:sym typeface="Open Sans"/>
            </a:endParaRPr>
          </a:p>
        </p:txBody>
      </p:sp>
      <p:sp>
        <p:nvSpPr>
          <p:cNvPr id="17" name="TextBox 16">
            <a:extLst>
              <a:ext uri="{FF2B5EF4-FFF2-40B4-BE49-F238E27FC236}">
                <a16:creationId xmlns:a16="http://schemas.microsoft.com/office/drawing/2014/main" id="{FF330274-68F6-B108-1B21-21717383F7B7}"/>
              </a:ext>
            </a:extLst>
          </p:cNvPr>
          <p:cNvSpPr txBox="1"/>
          <p:nvPr/>
        </p:nvSpPr>
        <p:spPr>
          <a:xfrm>
            <a:off x="345384" y="1175000"/>
            <a:ext cx="6489290" cy="369332"/>
          </a:xfrm>
          <a:prstGeom prst="rect">
            <a:avLst/>
          </a:prstGeom>
          <a:noFill/>
        </p:spPr>
        <p:txBody>
          <a:bodyPr wrap="square">
            <a:spAutoFit/>
          </a:bodyPr>
          <a:lstStyle/>
          <a:p>
            <a:pPr algn="l"/>
            <a:r>
              <a:rPr lang="en-US" sz="1800" b="1" i="0" dirty="0">
                <a:effectLst/>
                <a:latin typeface="-apple-system"/>
              </a:rPr>
              <a:t>Categorical Features: Proportion across Response Categories </a:t>
            </a:r>
          </a:p>
        </p:txBody>
      </p:sp>
      <p:pic>
        <p:nvPicPr>
          <p:cNvPr id="6" name="Picture 5">
            <a:extLst>
              <a:ext uri="{FF2B5EF4-FFF2-40B4-BE49-F238E27FC236}">
                <a16:creationId xmlns:a16="http://schemas.microsoft.com/office/drawing/2014/main" id="{AD5903A8-1431-D27A-CAD0-D9CDCB515EC3}"/>
              </a:ext>
            </a:extLst>
          </p:cNvPr>
          <p:cNvPicPr>
            <a:picLocks noChangeAspect="1"/>
          </p:cNvPicPr>
          <p:nvPr/>
        </p:nvPicPr>
        <p:blipFill>
          <a:blip r:embed="rId4"/>
          <a:stretch>
            <a:fillRect/>
          </a:stretch>
        </p:blipFill>
        <p:spPr>
          <a:xfrm>
            <a:off x="4016179" y="1860430"/>
            <a:ext cx="7625211" cy="1783235"/>
          </a:xfrm>
          <a:prstGeom prst="rect">
            <a:avLst/>
          </a:prstGeom>
        </p:spPr>
      </p:pic>
      <p:pic>
        <p:nvPicPr>
          <p:cNvPr id="8" name="Picture 7">
            <a:extLst>
              <a:ext uri="{FF2B5EF4-FFF2-40B4-BE49-F238E27FC236}">
                <a16:creationId xmlns:a16="http://schemas.microsoft.com/office/drawing/2014/main" id="{D9119FFC-177D-2AB4-C247-944BB972F01A}"/>
              </a:ext>
            </a:extLst>
          </p:cNvPr>
          <p:cNvPicPr>
            <a:picLocks noChangeAspect="1"/>
          </p:cNvPicPr>
          <p:nvPr/>
        </p:nvPicPr>
        <p:blipFill>
          <a:blip r:embed="rId5"/>
          <a:stretch>
            <a:fillRect/>
          </a:stretch>
        </p:blipFill>
        <p:spPr>
          <a:xfrm>
            <a:off x="4026010" y="4189127"/>
            <a:ext cx="7625212" cy="1790855"/>
          </a:xfrm>
          <a:prstGeom prst="rect">
            <a:avLst/>
          </a:prstGeom>
        </p:spPr>
      </p:pic>
      <p:sp>
        <p:nvSpPr>
          <p:cNvPr id="24" name="TextBox 23">
            <a:extLst>
              <a:ext uri="{FF2B5EF4-FFF2-40B4-BE49-F238E27FC236}">
                <a16:creationId xmlns:a16="http://schemas.microsoft.com/office/drawing/2014/main" id="{AB3EFED6-5130-E0AE-187E-65661E30647D}"/>
              </a:ext>
            </a:extLst>
          </p:cNvPr>
          <p:cNvSpPr txBox="1"/>
          <p:nvPr/>
        </p:nvSpPr>
        <p:spPr>
          <a:xfrm>
            <a:off x="330310" y="1786446"/>
            <a:ext cx="3469562" cy="307777"/>
          </a:xfrm>
          <a:prstGeom prst="rect">
            <a:avLst/>
          </a:prstGeom>
          <a:noFill/>
        </p:spPr>
        <p:txBody>
          <a:bodyPr wrap="square">
            <a:spAutoFit/>
          </a:bodyPr>
          <a:lstStyle/>
          <a:p>
            <a:pPr algn="l"/>
            <a:r>
              <a:rPr lang="en-US" b="1" i="0" u="sng" dirty="0">
                <a:effectLst/>
                <a:latin typeface="-apple-system"/>
              </a:rPr>
              <a:t>Credit</a:t>
            </a:r>
          </a:p>
        </p:txBody>
      </p:sp>
      <p:sp>
        <p:nvSpPr>
          <p:cNvPr id="25" name="TextBox 24">
            <a:extLst>
              <a:ext uri="{FF2B5EF4-FFF2-40B4-BE49-F238E27FC236}">
                <a16:creationId xmlns:a16="http://schemas.microsoft.com/office/drawing/2014/main" id="{C5CDCF35-9856-D639-D108-3D85D1728B7F}"/>
              </a:ext>
            </a:extLst>
          </p:cNvPr>
          <p:cNvSpPr txBox="1"/>
          <p:nvPr/>
        </p:nvSpPr>
        <p:spPr>
          <a:xfrm>
            <a:off x="300816" y="4132074"/>
            <a:ext cx="3469562" cy="307777"/>
          </a:xfrm>
          <a:prstGeom prst="rect">
            <a:avLst/>
          </a:prstGeom>
          <a:noFill/>
        </p:spPr>
        <p:txBody>
          <a:bodyPr wrap="square">
            <a:spAutoFit/>
          </a:bodyPr>
          <a:lstStyle/>
          <a:p>
            <a:pPr algn="l"/>
            <a:r>
              <a:rPr lang="en-US" b="1" i="0" u="sng" dirty="0">
                <a:effectLst/>
                <a:latin typeface="-apple-system"/>
              </a:rPr>
              <a:t>Sales Channel </a:t>
            </a:r>
          </a:p>
        </p:txBody>
      </p:sp>
      <p:sp>
        <p:nvSpPr>
          <p:cNvPr id="26" name="TextBox 25">
            <a:extLst>
              <a:ext uri="{FF2B5EF4-FFF2-40B4-BE49-F238E27FC236}">
                <a16:creationId xmlns:a16="http://schemas.microsoft.com/office/drawing/2014/main" id="{4DCC006C-D0F9-8B38-3815-E67FA23A3652}"/>
              </a:ext>
            </a:extLst>
          </p:cNvPr>
          <p:cNvSpPr txBox="1"/>
          <p:nvPr/>
        </p:nvSpPr>
        <p:spPr>
          <a:xfrm>
            <a:off x="320478" y="2204698"/>
            <a:ext cx="3759912" cy="1384995"/>
          </a:xfrm>
          <a:prstGeom prst="rect">
            <a:avLst/>
          </a:prstGeom>
          <a:noFill/>
        </p:spPr>
        <p:txBody>
          <a:bodyPr wrap="square">
            <a:spAutoFit/>
          </a:bodyPr>
          <a:lstStyle/>
          <a:p>
            <a:pPr algn="l"/>
            <a:r>
              <a:rPr lang="en-US" b="1" i="0" dirty="0">
                <a:effectLst/>
                <a:latin typeface="-apple-system"/>
              </a:rPr>
              <a:t>H</a:t>
            </a:r>
            <a:r>
              <a:rPr lang="en-US" b="1" i="0" baseline="-25000" dirty="0">
                <a:effectLst/>
                <a:latin typeface="-apple-system"/>
              </a:rPr>
              <a:t>0</a:t>
            </a:r>
            <a:r>
              <a:rPr lang="en-US" i="0" dirty="0">
                <a:effectLst/>
                <a:latin typeface="-apple-system"/>
              </a:rPr>
              <a:t>: Rate </a:t>
            </a:r>
            <a:r>
              <a:rPr lang="en-US" dirty="0">
                <a:latin typeface="-apple-system"/>
              </a:rPr>
              <a:t>of</a:t>
            </a:r>
            <a:r>
              <a:rPr lang="en-US" i="0" dirty="0">
                <a:effectLst/>
                <a:latin typeface="-apple-system"/>
              </a:rPr>
              <a:t> cancellation equal across credit levels</a:t>
            </a:r>
          </a:p>
          <a:p>
            <a:pPr algn="l"/>
            <a:r>
              <a:rPr lang="en-US" b="1" i="0" dirty="0">
                <a:effectLst/>
                <a:latin typeface="-apple-system"/>
              </a:rPr>
              <a:t>H</a:t>
            </a:r>
            <a:r>
              <a:rPr lang="en-US" b="1" i="0" baseline="-25000" dirty="0">
                <a:effectLst/>
                <a:latin typeface="-apple-system"/>
              </a:rPr>
              <a:t>a</a:t>
            </a:r>
            <a:r>
              <a:rPr lang="en-US" i="0" dirty="0">
                <a:effectLst/>
                <a:latin typeface="-apple-system"/>
              </a:rPr>
              <a:t>: Rate </a:t>
            </a:r>
            <a:r>
              <a:rPr lang="en-US" dirty="0">
                <a:latin typeface="-apple-system"/>
              </a:rPr>
              <a:t>of</a:t>
            </a:r>
            <a:r>
              <a:rPr lang="en-US" i="0" dirty="0">
                <a:effectLst/>
                <a:latin typeface="-apple-system"/>
              </a:rPr>
              <a:t> cancellation not equal in credit levels</a:t>
            </a:r>
          </a:p>
          <a:p>
            <a:pPr algn="l"/>
            <a:endParaRPr lang="en-US" b="1" dirty="0">
              <a:latin typeface="-apple-system"/>
            </a:endParaRPr>
          </a:p>
          <a:p>
            <a:pPr algn="l"/>
            <a:r>
              <a:rPr lang="en-US" b="1" dirty="0">
                <a:latin typeface="-apple-system"/>
              </a:rPr>
              <a:t>Statistical Test</a:t>
            </a:r>
            <a:r>
              <a:rPr lang="en-US" dirty="0">
                <a:latin typeface="-apple-system"/>
              </a:rPr>
              <a:t>: Chi-square test of independence </a:t>
            </a:r>
          </a:p>
          <a:p>
            <a:pPr algn="l"/>
            <a:r>
              <a:rPr lang="en-US" b="1" dirty="0">
                <a:latin typeface="-apple-system"/>
              </a:rPr>
              <a:t>p</a:t>
            </a:r>
            <a:r>
              <a:rPr lang="en-US" b="1" i="0" dirty="0">
                <a:effectLst/>
                <a:latin typeface="-apple-system"/>
              </a:rPr>
              <a:t>-va</a:t>
            </a:r>
            <a:r>
              <a:rPr lang="en-US" b="1" dirty="0">
                <a:latin typeface="-apple-system"/>
              </a:rPr>
              <a:t>lue</a:t>
            </a:r>
            <a:r>
              <a:rPr lang="en-US" dirty="0">
                <a:latin typeface="-apple-system"/>
              </a:rPr>
              <a:t>: 0.0</a:t>
            </a:r>
          </a:p>
          <a:p>
            <a:pPr algn="l"/>
            <a:r>
              <a:rPr lang="en-US" b="1" i="0" dirty="0">
                <a:effectLst/>
                <a:latin typeface="-apple-system"/>
              </a:rPr>
              <a:t>Inference</a:t>
            </a:r>
            <a:r>
              <a:rPr lang="en-US" i="0" dirty="0">
                <a:effectLst/>
                <a:latin typeface="-apple-system"/>
              </a:rPr>
              <a:t>: Cancellation depends on credit level</a:t>
            </a:r>
          </a:p>
        </p:txBody>
      </p:sp>
      <p:sp>
        <p:nvSpPr>
          <p:cNvPr id="22" name="TextBox 21">
            <a:extLst>
              <a:ext uri="{FF2B5EF4-FFF2-40B4-BE49-F238E27FC236}">
                <a16:creationId xmlns:a16="http://schemas.microsoft.com/office/drawing/2014/main" id="{54B813FF-9587-ADA2-D2D3-BC244A6341F5}"/>
              </a:ext>
            </a:extLst>
          </p:cNvPr>
          <p:cNvSpPr txBox="1"/>
          <p:nvPr/>
        </p:nvSpPr>
        <p:spPr>
          <a:xfrm>
            <a:off x="294966" y="4510366"/>
            <a:ext cx="3864080" cy="1384995"/>
          </a:xfrm>
          <a:prstGeom prst="rect">
            <a:avLst/>
          </a:prstGeom>
          <a:noFill/>
        </p:spPr>
        <p:txBody>
          <a:bodyPr wrap="square">
            <a:spAutoFit/>
          </a:bodyPr>
          <a:lstStyle/>
          <a:p>
            <a:pPr algn="l"/>
            <a:r>
              <a:rPr lang="en-US" b="1" i="0" dirty="0">
                <a:effectLst/>
                <a:latin typeface="-apple-system"/>
              </a:rPr>
              <a:t>H</a:t>
            </a:r>
            <a:r>
              <a:rPr lang="en-US" b="1" i="0" baseline="-25000" dirty="0">
                <a:effectLst/>
                <a:latin typeface="-apple-system"/>
              </a:rPr>
              <a:t>0</a:t>
            </a:r>
            <a:r>
              <a:rPr lang="en-US" i="0" dirty="0">
                <a:effectLst/>
                <a:latin typeface="-apple-system"/>
              </a:rPr>
              <a:t>: Rate </a:t>
            </a:r>
            <a:r>
              <a:rPr lang="en-US" dirty="0">
                <a:latin typeface="-apple-system"/>
              </a:rPr>
              <a:t>of</a:t>
            </a:r>
            <a:r>
              <a:rPr lang="en-US" i="0" dirty="0">
                <a:effectLst/>
                <a:latin typeface="-apple-system"/>
              </a:rPr>
              <a:t> cancellation equal across sales channel</a:t>
            </a:r>
          </a:p>
          <a:p>
            <a:pPr algn="l"/>
            <a:r>
              <a:rPr lang="en-US" b="1" i="0" dirty="0">
                <a:effectLst/>
                <a:latin typeface="-apple-system"/>
              </a:rPr>
              <a:t>H</a:t>
            </a:r>
            <a:r>
              <a:rPr lang="en-US" b="1" i="0" baseline="-25000" dirty="0">
                <a:effectLst/>
                <a:latin typeface="-apple-system"/>
              </a:rPr>
              <a:t>a</a:t>
            </a:r>
            <a:r>
              <a:rPr lang="en-US" i="0" dirty="0">
                <a:effectLst/>
                <a:latin typeface="-apple-system"/>
              </a:rPr>
              <a:t>: Rate </a:t>
            </a:r>
            <a:r>
              <a:rPr lang="en-US" dirty="0">
                <a:latin typeface="-apple-system"/>
              </a:rPr>
              <a:t>of</a:t>
            </a:r>
            <a:r>
              <a:rPr lang="en-US" i="0" dirty="0">
                <a:effectLst/>
                <a:latin typeface="-apple-system"/>
              </a:rPr>
              <a:t> cancellation not equal in sales channel</a:t>
            </a:r>
          </a:p>
          <a:p>
            <a:pPr algn="l"/>
            <a:endParaRPr lang="en-US" b="1" dirty="0">
              <a:latin typeface="-apple-system"/>
            </a:endParaRPr>
          </a:p>
          <a:p>
            <a:pPr algn="l"/>
            <a:r>
              <a:rPr lang="en-US" b="1" dirty="0">
                <a:latin typeface="-apple-system"/>
              </a:rPr>
              <a:t>Statistical Test</a:t>
            </a:r>
            <a:r>
              <a:rPr lang="en-US" dirty="0">
                <a:latin typeface="-apple-system"/>
              </a:rPr>
              <a:t>: Chi-square test of independence </a:t>
            </a:r>
          </a:p>
          <a:p>
            <a:pPr algn="l"/>
            <a:r>
              <a:rPr lang="en-US" b="1" dirty="0">
                <a:latin typeface="-apple-system"/>
              </a:rPr>
              <a:t>p</a:t>
            </a:r>
            <a:r>
              <a:rPr lang="en-US" b="1" i="0" dirty="0">
                <a:effectLst/>
                <a:latin typeface="-apple-system"/>
              </a:rPr>
              <a:t>-va</a:t>
            </a:r>
            <a:r>
              <a:rPr lang="en-US" b="1" dirty="0">
                <a:latin typeface="-apple-system"/>
              </a:rPr>
              <a:t>lue</a:t>
            </a:r>
            <a:r>
              <a:rPr lang="en-US" dirty="0">
                <a:latin typeface="-apple-system"/>
              </a:rPr>
              <a:t>: 0.0</a:t>
            </a:r>
          </a:p>
          <a:p>
            <a:pPr algn="l"/>
            <a:r>
              <a:rPr lang="en-US" b="1" i="0" dirty="0">
                <a:effectLst/>
                <a:latin typeface="-apple-system"/>
              </a:rPr>
              <a:t>Inference</a:t>
            </a:r>
            <a:r>
              <a:rPr lang="en-US" i="0" dirty="0">
                <a:effectLst/>
                <a:latin typeface="-apple-system"/>
              </a:rPr>
              <a:t>: Cancellation depends on sales channel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51371">
        <p:fade/>
      </p:transition>
    </mc:Choice>
    <mc:Fallback xmlns="">
      <p:transition spd="med" advTm="51371">
        <p:fade/>
      </p:transition>
    </mc:Fallback>
  </mc:AlternateContent>
  <p:extLst>
    <p:ext uri="{E180D4A7-C9FB-4DFB-919C-405C955672EB}">
      <p14:showEvtLst xmlns:p14="http://schemas.microsoft.com/office/powerpoint/2010/main">
        <p14:playEvt time="1349" objId="2"/>
        <p14:stopEvt time="50451"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cxnSp>
        <p:nvCxnSpPr>
          <p:cNvPr id="282" name="Google Shape;282;p20"/>
          <p:cNvCxnSpPr/>
          <p:nvPr/>
        </p:nvCxnSpPr>
        <p:spPr>
          <a:xfrm>
            <a:off x="-19051" y="6587114"/>
            <a:ext cx="12211200" cy="0"/>
          </a:xfrm>
          <a:prstGeom prst="straightConnector1">
            <a:avLst/>
          </a:prstGeom>
          <a:noFill/>
          <a:ln w="19050" cap="flat" cmpd="sng">
            <a:solidFill>
              <a:srgbClr val="515C73"/>
            </a:solidFill>
            <a:prstDash val="solid"/>
            <a:miter lim="800000"/>
            <a:headEnd type="none" w="sm" len="sm"/>
            <a:tailEnd type="none" w="sm" len="sm"/>
          </a:ln>
        </p:spPr>
      </p:cxnSp>
      <p:grpSp>
        <p:nvGrpSpPr>
          <p:cNvPr id="283" name="Google Shape;283;p20"/>
          <p:cNvGrpSpPr/>
          <p:nvPr/>
        </p:nvGrpSpPr>
        <p:grpSpPr>
          <a:xfrm>
            <a:off x="-19111" y="340072"/>
            <a:ext cx="1957321" cy="675900"/>
            <a:chOff x="285689" y="263872"/>
            <a:chExt cx="1957321" cy="675900"/>
          </a:xfrm>
        </p:grpSpPr>
        <p:grpSp>
          <p:nvGrpSpPr>
            <p:cNvPr id="284" name="Google Shape;284;p20"/>
            <p:cNvGrpSpPr/>
            <p:nvPr/>
          </p:nvGrpSpPr>
          <p:grpSpPr>
            <a:xfrm flipH="1">
              <a:off x="285689" y="263872"/>
              <a:ext cx="1623025" cy="675900"/>
              <a:chOff x="3533690" y="533400"/>
              <a:chExt cx="1637434" cy="675900"/>
            </a:xfrm>
          </p:grpSpPr>
          <p:sp>
            <p:nvSpPr>
              <p:cNvPr id="285" name="Google Shape;285;p20"/>
              <p:cNvSpPr/>
              <p:nvPr/>
            </p:nvSpPr>
            <p:spPr>
              <a:xfrm>
                <a:off x="3806724" y="533400"/>
                <a:ext cx="1364400" cy="6759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6" name="Google Shape;286;p20"/>
              <p:cNvSpPr/>
              <p:nvPr/>
            </p:nvSpPr>
            <p:spPr>
              <a:xfrm>
                <a:off x="3533690" y="533400"/>
                <a:ext cx="623700" cy="675900"/>
              </a:xfrm>
              <a:prstGeom prst="ellipse">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87" name="Google Shape;287;p20"/>
            <p:cNvSpPr txBox="1"/>
            <p:nvPr/>
          </p:nvSpPr>
          <p:spPr>
            <a:xfrm>
              <a:off x="1100010" y="309468"/>
              <a:ext cx="1143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Roboto"/>
                  <a:ea typeface="Roboto"/>
                  <a:cs typeface="Roboto"/>
                  <a:sym typeface="Roboto"/>
                </a:rPr>
                <a:t>02</a:t>
              </a:r>
              <a:endParaRPr sz="3200">
                <a:solidFill>
                  <a:schemeClr val="lt1"/>
                </a:solidFill>
                <a:latin typeface="Roboto"/>
                <a:ea typeface="Roboto"/>
                <a:cs typeface="Roboto"/>
                <a:sym typeface="Roboto"/>
              </a:endParaRPr>
            </a:p>
          </p:txBody>
        </p:sp>
      </p:grpSp>
      <p:sp>
        <p:nvSpPr>
          <p:cNvPr id="288" name="Google Shape;288;p20"/>
          <p:cNvSpPr txBox="1">
            <a:spLocks noGrp="1"/>
          </p:cNvSpPr>
          <p:nvPr>
            <p:ph type="sldNum" idx="12"/>
          </p:nvPr>
        </p:nvSpPr>
        <p:spPr>
          <a:xfrm>
            <a:off x="11359821" y="6424885"/>
            <a:ext cx="476100" cy="3207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800">
                <a:solidFill>
                  <a:schemeClr val="lt1"/>
                </a:solidFill>
                <a:latin typeface="Roboto"/>
                <a:ea typeface="Roboto"/>
                <a:cs typeface="Roboto"/>
                <a:sym typeface="Roboto"/>
              </a:rPr>
              <a:t>8</a:t>
            </a:fld>
            <a:endParaRPr sz="1800">
              <a:solidFill>
                <a:schemeClr val="lt1"/>
              </a:solidFill>
              <a:latin typeface="Roboto"/>
              <a:ea typeface="Roboto"/>
              <a:cs typeface="Roboto"/>
              <a:sym typeface="Roboto"/>
            </a:endParaRPr>
          </a:p>
        </p:txBody>
      </p:sp>
      <p:sp>
        <p:nvSpPr>
          <p:cNvPr id="289" name="Google Shape;289;p20"/>
          <p:cNvSpPr txBox="1"/>
          <p:nvPr/>
        </p:nvSpPr>
        <p:spPr>
          <a:xfrm>
            <a:off x="1565336" y="364891"/>
            <a:ext cx="113955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dk1"/>
                </a:solidFill>
                <a:latin typeface="Roboto"/>
                <a:ea typeface="Roboto"/>
                <a:cs typeface="Roboto"/>
                <a:sym typeface="Roboto"/>
              </a:rPr>
              <a:t>Data Exploration – Hypothesis Testing (2)</a:t>
            </a:r>
          </a:p>
        </p:txBody>
      </p:sp>
      <p:sp>
        <p:nvSpPr>
          <p:cNvPr id="290" name="Google Shape;290;p20"/>
          <p:cNvSpPr txBox="1"/>
          <p:nvPr/>
        </p:nvSpPr>
        <p:spPr>
          <a:xfrm>
            <a:off x="3438527" y="2336253"/>
            <a:ext cx="16692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b="1">
              <a:solidFill>
                <a:schemeClr val="lt1"/>
              </a:solidFill>
              <a:latin typeface="Roboto"/>
              <a:ea typeface="Roboto"/>
              <a:cs typeface="Roboto"/>
              <a:sym typeface="Roboto"/>
            </a:endParaRPr>
          </a:p>
        </p:txBody>
      </p:sp>
      <p:sp>
        <p:nvSpPr>
          <p:cNvPr id="292" name="Google Shape;292;p20"/>
          <p:cNvSpPr txBox="1"/>
          <p:nvPr/>
        </p:nvSpPr>
        <p:spPr>
          <a:xfrm>
            <a:off x="5553339" y="2835202"/>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+6M</a:t>
            </a:r>
            <a:endParaRPr sz="2800">
              <a:solidFill>
                <a:schemeClr val="lt1"/>
              </a:solidFill>
              <a:latin typeface="Roboto"/>
              <a:ea typeface="Roboto"/>
              <a:cs typeface="Roboto"/>
              <a:sym typeface="Roboto"/>
            </a:endParaRPr>
          </a:p>
        </p:txBody>
      </p:sp>
      <p:sp>
        <p:nvSpPr>
          <p:cNvPr id="293" name="Google Shape;293;p20"/>
          <p:cNvSpPr txBox="1"/>
          <p:nvPr/>
        </p:nvSpPr>
        <p:spPr>
          <a:xfrm>
            <a:off x="7484698" y="2835202"/>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—15M</a:t>
            </a:r>
            <a:endParaRPr sz="2800">
              <a:solidFill>
                <a:schemeClr val="lt1"/>
              </a:solidFill>
              <a:latin typeface="Roboto"/>
              <a:ea typeface="Roboto"/>
              <a:cs typeface="Roboto"/>
              <a:sym typeface="Roboto"/>
            </a:endParaRPr>
          </a:p>
        </p:txBody>
      </p:sp>
      <p:sp>
        <p:nvSpPr>
          <p:cNvPr id="294" name="Google Shape;294;p20"/>
          <p:cNvSpPr txBox="1"/>
          <p:nvPr/>
        </p:nvSpPr>
        <p:spPr>
          <a:xfrm>
            <a:off x="9483614" y="2867859"/>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+13M</a:t>
            </a:r>
            <a:endParaRPr sz="2800">
              <a:solidFill>
                <a:schemeClr val="lt1"/>
              </a:solidFill>
              <a:latin typeface="Roboto"/>
              <a:ea typeface="Roboto"/>
              <a:cs typeface="Roboto"/>
              <a:sym typeface="Roboto"/>
            </a:endParaRPr>
          </a:p>
        </p:txBody>
      </p:sp>
      <p:sp>
        <p:nvSpPr>
          <p:cNvPr id="295" name="Google Shape;295;p20"/>
          <p:cNvSpPr txBox="1"/>
          <p:nvPr/>
        </p:nvSpPr>
        <p:spPr>
          <a:xfrm>
            <a:off x="9683975" y="5813775"/>
            <a:ext cx="13245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dk1"/>
                </a:solidFill>
                <a:latin typeface="Open Sans"/>
                <a:ea typeface="Open Sans"/>
                <a:cs typeface="Open Sans"/>
                <a:sym typeface="Open Sans"/>
              </a:rPr>
              <a:t> </a:t>
            </a:r>
            <a:endParaRPr sz="1600" b="1">
              <a:solidFill>
                <a:schemeClr val="dk1"/>
              </a:solidFill>
              <a:latin typeface="Open Sans"/>
              <a:ea typeface="Open Sans"/>
              <a:cs typeface="Open Sans"/>
              <a:sym typeface="Open Sans"/>
            </a:endParaRPr>
          </a:p>
        </p:txBody>
      </p:sp>
      <p:sp>
        <p:nvSpPr>
          <p:cNvPr id="17" name="TextBox 16">
            <a:extLst>
              <a:ext uri="{FF2B5EF4-FFF2-40B4-BE49-F238E27FC236}">
                <a16:creationId xmlns:a16="http://schemas.microsoft.com/office/drawing/2014/main" id="{FF330274-68F6-B108-1B21-21717383F7B7}"/>
              </a:ext>
            </a:extLst>
          </p:cNvPr>
          <p:cNvSpPr txBox="1"/>
          <p:nvPr/>
        </p:nvSpPr>
        <p:spPr>
          <a:xfrm>
            <a:off x="345384" y="1175000"/>
            <a:ext cx="6489290" cy="369332"/>
          </a:xfrm>
          <a:prstGeom prst="rect">
            <a:avLst/>
          </a:prstGeom>
          <a:noFill/>
        </p:spPr>
        <p:txBody>
          <a:bodyPr wrap="square">
            <a:spAutoFit/>
          </a:bodyPr>
          <a:lstStyle/>
          <a:p>
            <a:pPr algn="l"/>
            <a:r>
              <a:rPr lang="en-US" sz="1800" b="1" i="0" dirty="0">
                <a:effectLst/>
                <a:latin typeface="-apple-system"/>
              </a:rPr>
              <a:t>Categorical Features: Proportion across Response Categories </a:t>
            </a:r>
          </a:p>
        </p:txBody>
      </p:sp>
      <p:sp>
        <p:nvSpPr>
          <p:cNvPr id="24" name="TextBox 23">
            <a:extLst>
              <a:ext uri="{FF2B5EF4-FFF2-40B4-BE49-F238E27FC236}">
                <a16:creationId xmlns:a16="http://schemas.microsoft.com/office/drawing/2014/main" id="{AB3EFED6-5130-E0AE-187E-65661E30647D}"/>
              </a:ext>
            </a:extLst>
          </p:cNvPr>
          <p:cNvSpPr txBox="1"/>
          <p:nvPr/>
        </p:nvSpPr>
        <p:spPr>
          <a:xfrm>
            <a:off x="327358" y="1809080"/>
            <a:ext cx="3469562" cy="307777"/>
          </a:xfrm>
          <a:prstGeom prst="rect">
            <a:avLst/>
          </a:prstGeom>
          <a:noFill/>
        </p:spPr>
        <p:txBody>
          <a:bodyPr wrap="square">
            <a:spAutoFit/>
          </a:bodyPr>
          <a:lstStyle/>
          <a:p>
            <a:pPr algn="l"/>
            <a:r>
              <a:rPr lang="en-US" b="1" i="0" u="sng" dirty="0">
                <a:effectLst/>
                <a:latin typeface="-apple-system"/>
              </a:rPr>
              <a:t>Gender</a:t>
            </a:r>
          </a:p>
        </p:txBody>
      </p:sp>
      <p:sp>
        <p:nvSpPr>
          <p:cNvPr id="25" name="TextBox 24">
            <a:extLst>
              <a:ext uri="{FF2B5EF4-FFF2-40B4-BE49-F238E27FC236}">
                <a16:creationId xmlns:a16="http://schemas.microsoft.com/office/drawing/2014/main" id="{C5CDCF35-9856-D639-D108-3D85D1728B7F}"/>
              </a:ext>
            </a:extLst>
          </p:cNvPr>
          <p:cNvSpPr txBox="1"/>
          <p:nvPr/>
        </p:nvSpPr>
        <p:spPr>
          <a:xfrm>
            <a:off x="317198" y="4098462"/>
            <a:ext cx="3469562" cy="307777"/>
          </a:xfrm>
          <a:prstGeom prst="rect">
            <a:avLst/>
          </a:prstGeom>
          <a:noFill/>
        </p:spPr>
        <p:txBody>
          <a:bodyPr wrap="square">
            <a:spAutoFit/>
          </a:bodyPr>
          <a:lstStyle/>
          <a:p>
            <a:pPr algn="l"/>
            <a:r>
              <a:rPr lang="en-US" b="1" i="0" u="sng" dirty="0">
                <a:effectLst/>
                <a:latin typeface="-apple-system"/>
              </a:rPr>
              <a:t>Martial Status </a:t>
            </a:r>
          </a:p>
        </p:txBody>
      </p:sp>
      <p:pic>
        <p:nvPicPr>
          <p:cNvPr id="3" name="Picture 2">
            <a:extLst>
              <a:ext uri="{FF2B5EF4-FFF2-40B4-BE49-F238E27FC236}">
                <a16:creationId xmlns:a16="http://schemas.microsoft.com/office/drawing/2014/main" id="{0407EF8A-99B5-FB32-FCE4-128CEEB45E76}"/>
              </a:ext>
            </a:extLst>
          </p:cNvPr>
          <p:cNvPicPr>
            <a:picLocks noChangeAspect="1"/>
          </p:cNvPicPr>
          <p:nvPr/>
        </p:nvPicPr>
        <p:blipFill>
          <a:blip r:embed="rId4"/>
          <a:stretch>
            <a:fillRect/>
          </a:stretch>
        </p:blipFill>
        <p:spPr>
          <a:xfrm>
            <a:off x="4212414" y="4176973"/>
            <a:ext cx="7269327" cy="1920406"/>
          </a:xfrm>
          <a:prstGeom prst="rect">
            <a:avLst/>
          </a:prstGeom>
        </p:spPr>
      </p:pic>
      <p:pic>
        <p:nvPicPr>
          <p:cNvPr id="5" name="Picture 4">
            <a:extLst>
              <a:ext uri="{FF2B5EF4-FFF2-40B4-BE49-F238E27FC236}">
                <a16:creationId xmlns:a16="http://schemas.microsoft.com/office/drawing/2014/main" id="{4B035868-BAA1-0D8C-EFD8-179306540EB7}"/>
              </a:ext>
            </a:extLst>
          </p:cNvPr>
          <p:cNvPicPr>
            <a:picLocks noChangeAspect="1"/>
          </p:cNvPicPr>
          <p:nvPr/>
        </p:nvPicPr>
        <p:blipFill>
          <a:blip r:embed="rId5"/>
          <a:stretch>
            <a:fillRect/>
          </a:stretch>
        </p:blipFill>
        <p:spPr>
          <a:xfrm>
            <a:off x="4233810" y="1883967"/>
            <a:ext cx="7329211" cy="1928027"/>
          </a:xfrm>
          <a:prstGeom prst="rect">
            <a:avLst/>
          </a:prstGeom>
        </p:spPr>
      </p:pic>
      <p:sp>
        <p:nvSpPr>
          <p:cNvPr id="22" name="TextBox 21">
            <a:extLst>
              <a:ext uri="{FF2B5EF4-FFF2-40B4-BE49-F238E27FC236}">
                <a16:creationId xmlns:a16="http://schemas.microsoft.com/office/drawing/2014/main" id="{45FA98F5-70DA-BC7F-870E-5747E22FC635}"/>
              </a:ext>
            </a:extLst>
          </p:cNvPr>
          <p:cNvSpPr txBox="1"/>
          <p:nvPr/>
        </p:nvSpPr>
        <p:spPr>
          <a:xfrm>
            <a:off x="320478" y="2204698"/>
            <a:ext cx="3987362" cy="1384995"/>
          </a:xfrm>
          <a:prstGeom prst="rect">
            <a:avLst/>
          </a:prstGeom>
          <a:noFill/>
        </p:spPr>
        <p:txBody>
          <a:bodyPr wrap="square">
            <a:spAutoFit/>
          </a:bodyPr>
          <a:lstStyle/>
          <a:p>
            <a:pPr algn="l"/>
            <a:r>
              <a:rPr lang="en-US" b="1" i="0" dirty="0">
                <a:effectLst/>
                <a:latin typeface="-apple-system"/>
              </a:rPr>
              <a:t>H</a:t>
            </a:r>
            <a:r>
              <a:rPr lang="en-US" b="1" i="0" baseline="-25000" dirty="0">
                <a:effectLst/>
                <a:latin typeface="-apple-system"/>
              </a:rPr>
              <a:t>0</a:t>
            </a:r>
            <a:r>
              <a:rPr lang="en-US" i="0" dirty="0">
                <a:effectLst/>
                <a:latin typeface="-apple-system"/>
              </a:rPr>
              <a:t>: Rate </a:t>
            </a:r>
            <a:r>
              <a:rPr lang="en-US" dirty="0">
                <a:latin typeface="-apple-system"/>
              </a:rPr>
              <a:t>of</a:t>
            </a:r>
            <a:r>
              <a:rPr lang="en-US" i="0" dirty="0">
                <a:effectLst/>
                <a:latin typeface="-apple-system"/>
              </a:rPr>
              <a:t> cancellation equal across genders</a:t>
            </a:r>
          </a:p>
          <a:p>
            <a:pPr algn="l"/>
            <a:r>
              <a:rPr lang="en-US" b="1" i="0" dirty="0">
                <a:effectLst/>
                <a:latin typeface="-apple-system"/>
              </a:rPr>
              <a:t>H</a:t>
            </a:r>
            <a:r>
              <a:rPr lang="en-US" b="1" i="0" baseline="-25000" dirty="0">
                <a:effectLst/>
                <a:latin typeface="-apple-system"/>
              </a:rPr>
              <a:t>a</a:t>
            </a:r>
            <a:r>
              <a:rPr lang="en-US" i="0" dirty="0">
                <a:effectLst/>
                <a:latin typeface="-apple-system"/>
              </a:rPr>
              <a:t>: Rate </a:t>
            </a:r>
            <a:r>
              <a:rPr lang="en-US" dirty="0">
                <a:latin typeface="-apple-system"/>
              </a:rPr>
              <a:t>of</a:t>
            </a:r>
            <a:r>
              <a:rPr lang="en-US" i="0" dirty="0">
                <a:effectLst/>
                <a:latin typeface="-apple-system"/>
              </a:rPr>
              <a:t> cancellation not equal across genders</a:t>
            </a:r>
          </a:p>
          <a:p>
            <a:pPr algn="l"/>
            <a:endParaRPr lang="en-US" b="1" dirty="0">
              <a:latin typeface="-apple-system"/>
            </a:endParaRPr>
          </a:p>
          <a:p>
            <a:pPr algn="l"/>
            <a:r>
              <a:rPr lang="en-US" b="1" dirty="0">
                <a:latin typeface="-apple-system"/>
              </a:rPr>
              <a:t>Statistical Test</a:t>
            </a:r>
            <a:r>
              <a:rPr lang="en-US" dirty="0">
                <a:latin typeface="-apple-system"/>
              </a:rPr>
              <a:t>: Chi-square test of independence </a:t>
            </a:r>
          </a:p>
          <a:p>
            <a:pPr algn="l"/>
            <a:r>
              <a:rPr lang="en-US" b="1" dirty="0">
                <a:latin typeface="-apple-system"/>
              </a:rPr>
              <a:t>p</a:t>
            </a:r>
            <a:r>
              <a:rPr lang="en-US" b="1" i="0" dirty="0">
                <a:effectLst/>
                <a:latin typeface="-apple-system"/>
              </a:rPr>
              <a:t>-va</a:t>
            </a:r>
            <a:r>
              <a:rPr lang="en-US" b="1" dirty="0">
                <a:latin typeface="-apple-system"/>
              </a:rPr>
              <a:t>lue</a:t>
            </a:r>
            <a:r>
              <a:rPr lang="en-US" dirty="0">
                <a:latin typeface="-apple-system"/>
              </a:rPr>
              <a:t>: 0.336</a:t>
            </a:r>
          </a:p>
          <a:p>
            <a:pPr algn="l"/>
            <a:r>
              <a:rPr lang="en-US" b="1" i="0" dirty="0">
                <a:effectLst/>
                <a:latin typeface="-apple-system"/>
              </a:rPr>
              <a:t>Inference</a:t>
            </a:r>
            <a:r>
              <a:rPr lang="en-US" i="0" dirty="0">
                <a:effectLst/>
                <a:latin typeface="-apple-system"/>
              </a:rPr>
              <a:t>: Cancellation does not depend on gender</a:t>
            </a:r>
          </a:p>
        </p:txBody>
      </p:sp>
      <p:sp>
        <p:nvSpPr>
          <p:cNvPr id="23" name="TextBox 22">
            <a:extLst>
              <a:ext uri="{FF2B5EF4-FFF2-40B4-BE49-F238E27FC236}">
                <a16:creationId xmlns:a16="http://schemas.microsoft.com/office/drawing/2014/main" id="{0C207522-A8E7-246E-6A32-07178D36C06E}"/>
              </a:ext>
            </a:extLst>
          </p:cNvPr>
          <p:cNvSpPr txBox="1"/>
          <p:nvPr/>
        </p:nvSpPr>
        <p:spPr>
          <a:xfrm>
            <a:off x="294966" y="4510366"/>
            <a:ext cx="3864080" cy="1384995"/>
          </a:xfrm>
          <a:prstGeom prst="rect">
            <a:avLst/>
          </a:prstGeom>
          <a:noFill/>
        </p:spPr>
        <p:txBody>
          <a:bodyPr wrap="square">
            <a:spAutoFit/>
          </a:bodyPr>
          <a:lstStyle/>
          <a:p>
            <a:pPr algn="l"/>
            <a:r>
              <a:rPr lang="en-US" b="1" i="0" dirty="0">
                <a:effectLst/>
                <a:latin typeface="-apple-system"/>
              </a:rPr>
              <a:t>H</a:t>
            </a:r>
            <a:r>
              <a:rPr lang="en-US" b="1" i="0" baseline="-25000" dirty="0">
                <a:effectLst/>
                <a:latin typeface="-apple-system"/>
              </a:rPr>
              <a:t>0</a:t>
            </a:r>
            <a:r>
              <a:rPr lang="en-US" i="0" dirty="0">
                <a:effectLst/>
                <a:latin typeface="-apple-system"/>
              </a:rPr>
              <a:t>: Rate </a:t>
            </a:r>
            <a:r>
              <a:rPr lang="en-US" dirty="0">
                <a:latin typeface="-apple-system"/>
              </a:rPr>
              <a:t>of</a:t>
            </a:r>
            <a:r>
              <a:rPr lang="en-US" i="0" dirty="0">
                <a:effectLst/>
                <a:latin typeface="-apple-system"/>
              </a:rPr>
              <a:t> cancellation equal across marital status</a:t>
            </a:r>
          </a:p>
          <a:p>
            <a:pPr algn="l"/>
            <a:r>
              <a:rPr lang="en-US" b="1" i="0" dirty="0">
                <a:effectLst/>
                <a:latin typeface="-apple-system"/>
              </a:rPr>
              <a:t>H</a:t>
            </a:r>
            <a:r>
              <a:rPr lang="en-US" b="1" i="0" baseline="-25000" dirty="0">
                <a:effectLst/>
                <a:latin typeface="-apple-system"/>
              </a:rPr>
              <a:t>a</a:t>
            </a:r>
            <a:r>
              <a:rPr lang="en-US" i="0" dirty="0">
                <a:effectLst/>
                <a:latin typeface="-apple-system"/>
              </a:rPr>
              <a:t>: Rate </a:t>
            </a:r>
            <a:r>
              <a:rPr lang="en-US" dirty="0">
                <a:latin typeface="-apple-system"/>
              </a:rPr>
              <a:t>of</a:t>
            </a:r>
            <a:r>
              <a:rPr lang="en-US" i="0" dirty="0">
                <a:effectLst/>
                <a:latin typeface="-apple-system"/>
              </a:rPr>
              <a:t> cancellation not equal in marital status</a:t>
            </a:r>
          </a:p>
          <a:p>
            <a:pPr algn="l"/>
            <a:endParaRPr lang="en-US" b="1" dirty="0">
              <a:latin typeface="-apple-system"/>
            </a:endParaRPr>
          </a:p>
          <a:p>
            <a:pPr algn="l"/>
            <a:r>
              <a:rPr lang="en-US" b="1" dirty="0">
                <a:latin typeface="-apple-system"/>
              </a:rPr>
              <a:t>Statistical Test</a:t>
            </a:r>
            <a:r>
              <a:rPr lang="en-US" dirty="0">
                <a:latin typeface="-apple-system"/>
              </a:rPr>
              <a:t>: Chi-square test of independence </a:t>
            </a:r>
          </a:p>
          <a:p>
            <a:pPr algn="l"/>
            <a:r>
              <a:rPr lang="en-US" b="1" dirty="0">
                <a:latin typeface="-apple-system"/>
              </a:rPr>
              <a:t>p</a:t>
            </a:r>
            <a:r>
              <a:rPr lang="en-US" b="1" i="0" dirty="0">
                <a:effectLst/>
                <a:latin typeface="-apple-system"/>
              </a:rPr>
              <a:t>-va</a:t>
            </a:r>
            <a:r>
              <a:rPr lang="en-US" b="1" dirty="0">
                <a:latin typeface="-apple-system"/>
              </a:rPr>
              <a:t>lue</a:t>
            </a:r>
            <a:r>
              <a:rPr lang="en-US" dirty="0">
                <a:latin typeface="-apple-system"/>
              </a:rPr>
              <a:t>: 0.0</a:t>
            </a:r>
          </a:p>
          <a:p>
            <a:pPr algn="l"/>
            <a:r>
              <a:rPr lang="en-US" b="1" i="0" dirty="0">
                <a:effectLst/>
                <a:latin typeface="-apple-system"/>
              </a:rPr>
              <a:t>Inference</a:t>
            </a:r>
            <a:r>
              <a:rPr lang="en-US" i="0" dirty="0">
                <a:effectLst/>
                <a:latin typeface="-apple-system"/>
              </a:rPr>
              <a:t>: Cancellation depends on sales channel</a:t>
            </a:r>
          </a:p>
        </p:txBody>
      </p:sp>
    </p:spTree>
    <p:custDataLst>
      <p:tags r:id="rId1"/>
    </p:custDataLst>
    <p:extLst>
      <p:ext uri="{BB962C8B-B14F-4D97-AF65-F5344CB8AC3E}">
        <p14:creationId xmlns:p14="http://schemas.microsoft.com/office/powerpoint/2010/main" val="2872334447"/>
      </p:ext>
    </p:extLst>
  </p:cSld>
  <p:clrMapOvr>
    <a:masterClrMapping/>
  </p:clrMapOvr>
  <mc:AlternateContent xmlns:mc="http://schemas.openxmlformats.org/markup-compatibility/2006" xmlns:p14="http://schemas.microsoft.com/office/powerpoint/2010/main">
    <mc:Choice Requires="p14">
      <p:transition spd="med" p14:dur="700" advTm="51371">
        <p:fade/>
      </p:transition>
    </mc:Choice>
    <mc:Fallback xmlns="">
      <p:transition spd="med" advTm="51371">
        <p:fade/>
      </p:transition>
    </mc:Fallback>
  </mc:AlternateContent>
  <p:extLst>
    <p:ext uri="{E180D4A7-C9FB-4DFB-919C-405C955672EB}">
      <p14:showEvtLst xmlns:p14="http://schemas.microsoft.com/office/powerpoint/2010/main">
        <p14:playEvt time="1349" objId="2"/>
        <p14:stopEvt time="50451" objId="2"/>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cxnSp>
        <p:nvCxnSpPr>
          <p:cNvPr id="282" name="Google Shape;282;p20"/>
          <p:cNvCxnSpPr/>
          <p:nvPr/>
        </p:nvCxnSpPr>
        <p:spPr>
          <a:xfrm>
            <a:off x="-19051" y="6587114"/>
            <a:ext cx="12211200" cy="0"/>
          </a:xfrm>
          <a:prstGeom prst="straightConnector1">
            <a:avLst/>
          </a:prstGeom>
          <a:noFill/>
          <a:ln w="19050" cap="flat" cmpd="sng">
            <a:solidFill>
              <a:srgbClr val="515C73"/>
            </a:solidFill>
            <a:prstDash val="solid"/>
            <a:miter lim="800000"/>
            <a:headEnd type="none" w="sm" len="sm"/>
            <a:tailEnd type="none" w="sm" len="sm"/>
          </a:ln>
        </p:spPr>
      </p:cxnSp>
      <p:grpSp>
        <p:nvGrpSpPr>
          <p:cNvPr id="283" name="Google Shape;283;p20"/>
          <p:cNvGrpSpPr/>
          <p:nvPr/>
        </p:nvGrpSpPr>
        <p:grpSpPr>
          <a:xfrm>
            <a:off x="-19111" y="340072"/>
            <a:ext cx="1957321" cy="675900"/>
            <a:chOff x="285689" y="263872"/>
            <a:chExt cx="1957321" cy="675900"/>
          </a:xfrm>
        </p:grpSpPr>
        <p:grpSp>
          <p:nvGrpSpPr>
            <p:cNvPr id="284" name="Google Shape;284;p20"/>
            <p:cNvGrpSpPr/>
            <p:nvPr/>
          </p:nvGrpSpPr>
          <p:grpSpPr>
            <a:xfrm flipH="1">
              <a:off x="285689" y="263872"/>
              <a:ext cx="1623025" cy="675900"/>
              <a:chOff x="3533690" y="533400"/>
              <a:chExt cx="1637434" cy="675900"/>
            </a:xfrm>
          </p:grpSpPr>
          <p:sp>
            <p:nvSpPr>
              <p:cNvPr id="285" name="Google Shape;285;p20"/>
              <p:cNvSpPr/>
              <p:nvPr/>
            </p:nvSpPr>
            <p:spPr>
              <a:xfrm>
                <a:off x="3806724" y="533400"/>
                <a:ext cx="1364400" cy="6759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6" name="Google Shape;286;p20"/>
              <p:cNvSpPr/>
              <p:nvPr/>
            </p:nvSpPr>
            <p:spPr>
              <a:xfrm>
                <a:off x="3533690" y="533400"/>
                <a:ext cx="623700" cy="675900"/>
              </a:xfrm>
              <a:prstGeom prst="ellipse">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87" name="Google Shape;287;p20"/>
            <p:cNvSpPr txBox="1"/>
            <p:nvPr/>
          </p:nvSpPr>
          <p:spPr>
            <a:xfrm>
              <a:off x="1100010" y="309468"/>
              <a:ext cx="1143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Roboto"/>
                  <a:ea typeface="Roboto"/>
                  <a:cs typeface="Roboto"/>
                  <a:sym typeface="Roboto"/>
                </a:rPr>
                <a:t>02</a:t>
              </a:r>
              <a:endParaRPr sz="3200">
                <a:solidFill>
                  <a:schemeClr val="lt1"/>
                </a:solidFill>
                <a:latin typeface="Roboto"/>
                <a:ea typeface="Roboto"/>
                <a:cs typeface="Roboto"/>
                <a:sym typeface="Roboto"/>
              </a:endParaRPr>
            </a:p>
          </p:txBody>
        </p:sp>
      </p:grpSp>
      <p:sp>
        <p:nvSpPr>
          <p:cNvPr id="288" name="Google Shape;288;p20"/>
          <p:cNvSpPr txBox="1">
            <a:spLocks noGrp="1"/>
          </p:cNvSpPr>
          <p:nvPr>
            <p:ph type="sldNum" idx="12"/>
          </p:nvPr>
        </p:nvSpPr>
        <p:spPr>
          <a:xfrm>
            <a:off x="11359821" y="6424885"/>
            <a:ext cx="476100" cy="320700"/>
          </a:xfrm>
          <a:prstGeom prst="rect">
            <a:avLst/>
          </a:prstGeom>
          <a:solidFill>
            <a:srgbClr val="EE1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800">
                <a:solidFill>
                  <a:schemeClr val="lt1"/>
                </a:solidFill>
                <a:latin typeface="Roboto"/>
                <a:ea typeface="Roboto"/>
                <a:cs typeface="Roboto"/>
                <a:sym typeface="Roboto"/>
              </a:rPr>
              <a:t>9</a:t>
            </a:fld>
            <a:endParaRPr sz="1800">
              <a:solidFill>
                <a:schemeClr val="lt1"/>
              </a:solidFill>
              <a:latin typeface="Roboto"/>
              <a:ea typeface="Roboto"/>
              <a:cs typeface="Roboto"/>
              <a:sym typeface="Roboto"/>
            </a:endParaRPr>
          </a:p>
        </p:txBody>
      </p:sp>
      <p:sp>
        <p:nvSpPr>
          <p:cNvPr id="289" name="Google Shape;289;p20"/>
          <p:cNvSpPr txBox="1"/>
          <p:nvPr/>
        </p:nvSpPr>
        <p:spPr>
          <a:xfrm>
            <a:off x="1565336" y="364891"/>
            <a:ext cx="113955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dk1"/>
                </a:solidFill>
                <a:latin typeface="Roboto"/>
                <a:ea typeface="Roboto"/>
                <a:cs typeface="Roboto"/>
                <a:sym typeface="Roboto"/>
              </a:rPr>
              <a:t>Data Exploration – Hypothesis Testing (3)</a:t>
            </a:r>
          </a:p>
        </p:txBody>
      </p:sp>
      <p:sp>
        <p:nvSpPr>
          <p:cNvPr id="290" name="Google Shape;290;p20"/>
          <p:cNvSpPr txBox="1"/>
          <p:nvPr/>
        </p:nvSpPr>
        <p:spPr>
          <a:xfrm>
            <a:off x="3438527" y="2336253"/>
            <a:ext cx="16692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b="1">
              <a:solidFill>
                <a:schemeClr val="lt1"/>
              </a:solidFill>
              <a:latin typeface="Roboto"/>
              <a:ea typeface="Roboto"/>
              <a:cs typeface="Roboto"/>
              <a:sym typeface="Roboto"/>
            </a:endParaRPr>
          </a:p>
        </p:txBody>
      </p:sp>
      <p:sp>
        <p:nvSpPr>
          <p:cNvPr id="292" name="Google Shape;292;p20"/>
          <p:cNvSpPr txBox="1"/>
          <p:nvPr/>
        </p:nvSpPr>
        <p:spPr>
          <a:xfrm>
            <a:off x="5553339" y="2835202"/>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+6M</a:t>
            </a:r>
            <a:endParaRPr sz="2800">
              <a:solidFill>
                <a:schemeClr val="lt1"/>
              </a:solidFill>
              <a:latin typeface="Roboto"/>
              <a:ea typeface="Roboto"/>
              <a:cs typeface="Roboto"/>
              <a:sym typeface="Roboto"/>
            </a:endParaRPr>
          </a:p>
        </p:txBody>
      </p:sp>
      <p:sp>
        <p:nvSpPr>
          <p:cNvPr id="293" name="Google Shape;293;p20"/>
          <p:cNvSpPr txBox="1"/>
          <p:nvPr/>
        </p:nvSpPr>
        <p:spPr>
          <a:xfrm>
            <a:off x="7484698" y="2835202"/>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—15M</a:t>
            </a:r>
            <a:endParaRPr sz="2800">
              <a:solidFill>
                <a:schemeClr val="lt1"/>
              </a:solidFill>
              <a:latin typeface="Roboto"/>
              <a:ea typeface="Roboto"/>
              <a:cs typeface="Roboto"/>
              <a:sym typeface="Roboto"/>
            </a:endParaRPr>
          </a:p>
        </p:txBody>
      </p:sp>
      <p:sp>
        <p:nvSpPr>
          <p:cNvPr id="294" name="Google Shape;294;p20"/>
          <p:cNvSpPr txBox="1"/>
          <p:nvPr/>
        </p:nvSpPr>
        <p:spPr>
          <a:xfrm>
            <a:off x="9483614" y="2867859"/>
            <a:ext cx="1669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Roboto"/>
                <a:ea typeface="Roboto"/>
                <a:cs typeface="Roboto"/>
                <a:sym typeface="Roboto"/>
              </a:rPr>
              <a:t>+13M</a:t>
            </a:r>
            <a:endParaRPr sz="2800">
              <a:solidFill>
                <a:schemeClr val="lt1"/>
              </a:solidFill>
              <a:latin typeface="Roboto"/>
              <a:ea typeface="Roboto"/>
              <a:cs typeface="Roboto"/>
              <a:sym typeface="Roboto"/>
            </a:endParaRPr>
          </a:p>
        </p:txBody>
      </p:sp>
      <p:sp>
        <p:nvSpPr>
          <p:cNvPr id="295" name="Google Shape;295;p20"/>
          <p:cNvSpPr txBox="1"/>
          <p:nvPr/>
        </p:nvSpPr>
        <p:spPr>
          <a:xfrm>
            <a:off x="9683975" y="5813775"/>
            <a:ext cx="13245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dk1"/>
                </a:solidFill>
                <a:latin typeface="Open Sans"/>
                <a:ea typeface="Open Sans"/>
                <a:cs typeface="Open Sans"/>
                <a:sym typeface="Open Sans"/>
              </a:rPr>
              <a:t> </a:t>
            </a:r>
            <a:endParaRPr sz="1600" b="1">
              <a:solidFill>
                <a:schemeClr val="dk1"/>
              </a:solidFill>
              <a:latin typeface="Open Sans"/>
              <a:ea typeface="Open Sans"/>
              <a:cs typeface="Open Sans"/>
              <a:sym typeface="Open Sans"/>
            </a:endParaRPr>
          </a:p>
        </p:txBody>
      </p:sp>
      <p:sp>
        <p:nvSpPr>
          <p:cNvPr id="17" name="TextBox 16">
            <a:extLst>
              <a:ext uri="{FF2B5EF4-FFF2-40B4-BE49-F238E27FC236}">
                <a16:creationId xmlns:a16="http://schemas.microsoft.com/office/drawing/2014/main" id="{FF330274-68F6-B108-1B21-21717383F7B7}"/>
              </a:ext>
            </a:extLst>
          </p:cNvPr>
          <p:cNvSpPr txBox="1"/>
          <p:nvPr/>
        </p:nvSpPr>
        <p:spPr>
          <a:xfrm>
            <a:off x="345384" y="1175000"/>
            <a:ext cx="6489290" cy="369332"/>
          </a:xfrm>
          <a:prstGeom prst="rect">
            <a:avLst/>
          </a:prstGeom>
          <a:noFill/>
        </p:spPr>
        <p:txBody>
          <a:bodyPr wrap="square">
            <a:spAutoFit/>
          </a:bodyPr>
          <a:lstStyle/>
          <a:p>
            <a:pPr algn="l"/>
            <a:r>
              <a:rPr lang="en-US" sz="1800" b="1" dirty="0">
                <a:latin typeface="-apple-system"/>
              </a:rPr>
              <a:t>Numerical</a:t>
            </a:r>
            <a:r>
              <a:rPr lang="en-US" sz="1800" b="1" i="0" dirty="0">
                <a:effectLst/>
                <a:latin typeface="-apple-system"/>
              </a:rPr>
              <a:t> Features: Proportion across Response Categories </a:t>
            </a:r>
          </a:p>
        </p:txBody>
      </p:sp>
      <p:pic>
        <p:nvPicPr>
          <p:cNvPr id="4" name="Picture 3">
            <a:extLst>
              <a:ext uri="{FF2B5EF4-FFF2-40B4-BE49-F238E27FC236}">
                <a16:creationId xmlns:a16="http://schemas.microsoft.com/office/drawing/2014/main" id="{15F207AB-6A22-44CF-13F2-AF988ED34847}"/>
              </a:ext>
            </a:extLst>
          </p:cNvPr>
          <p:cNvPicPr>
            <a:picLocks noChangeAspect="1"/>
          </p:cNvPicPr>
          <p:nvPr/>
        </p:nvPicPr>
        <p:blipFill>
          <a:blip r:embed="rId4"/>
          <a:stretch>
            <a:fillRect/>
          </a:stretch>
        </p:blipFill>
        <p:spPr>
          <a:xfrm>
            <a:off x="392048" y="2038420"/>
            <a:ext cx="5913891" cy="2263183"/>
          </a:xfrm>
          <a:prstGeom prst="rect">
            <a:avLst/>
          </a:prstGeom>
        </p:spPr>
      </p:pic>
      <p:pic>
        <p:nvPicPr>
          <p:cNvPr id="3" name="Picture 2">
            <a:extLst>
              <a:ext uri="{FF2B5EF4-FFF2-40B4-BE49-F238E27FC236}">
                <a16:creationId xmlns:a16="http://schemas.microsoft.com/office/drawing/2014/main" id="{F73844D0-40F2-0DC1-F933-AB95CF1871D4}"/>
              </a:ext>
            </a:extLst>
          </p:cNvPr>
          <p:cNvPicPr>
            <a:picLocks noChangeAspect="1"/>
          </p:cNvPicPr>
          <p:nvPr/>
        </p:nvPicPr>
        <p:blipFill>
          <a:blip r:embed="rId5"/>
          <a:stretch>
            <a:fillRect/>
          </a:stretch>
        </p:blipFill>
        <p:spPr>
          <a:xfrm>
            <a:off x="6485240" y="1421915"/>
            <a:ext cx="5314712" cy="3550843"/>
          </a:xfrm>
          <a:prstGeom prst="rect">
            <a:avLst/>
          </a:prstGeom>
        </p:spPr>
      </p:pic>
      <p:sp>
        <p:nvSpPr>
          <p:cNvPr id="23" name="TextBox 22">
            <a:extLst>
              <a:ext uri="{FF2B5EF4-FFF2-40B4-BE49-F238E27FC236}">
                <a16:creationId xmlns:a16="http://schemas.microsoft.com/office/drawing/2014/main" id="{450CA769-D240-D40B-4051-1CA4509D11EB}"/>
              </a:ext>
            </a:extLst>
          </p:cNvPr>
          <p:cNvSpPr txBox="1"/>
          <p:nvPr/>
        </p:nvSpPr>
        <p:spPr>
          <a:xfrm>
            <a:off x="440269" y="1628120"/>
            <a:ext cx="3469562" cy="307777"/>
          </a:xfrm>
          <a:prstGeom prst="rect">
            <a:avLst/>
          </a:prstGeom>
          <a:noFill/>
        </p:spPr>
        <p:txBody>
          <a:bodyPr wrap="square">
            <a:spAutoFit/>
          </a:bodyPr>
          <a:lstStyle/>
          <a:p>
            <a:pPr algn="l"/>
            <a:r>
              <a:rPr lang="en-US" b="1" i="0" u="sng" dirty="0">
                <a:effectLst/>
                <a:latin typeface="-apple-system"/>
              </a:rPr>
              <a:t>Premium</a:t>
            </a:r>
          </a:p>
        </p:txBody>
      </p:sp>
      <p:sp>
        <p:nvSpPr>
          <p:cNvPr id="28" name="TextBox 27">
            <a:extLst>
              <a:ext uri="{FF2B5EF4-FFF2-40B4-BE49-F238E27FC236}">
                <a16:creationId xmlns:a16="http://schemas.microsoft.com/office/drawing/2014/main" id="{ACD2723B-884C-8E90-3BCE-01C41DC3AB82}"/>
              </a:ext>
            </a:extLst>
          </p:cNvPr>
          <p:cNvSpPr txBox="1"/>
          <p:nvPr/>
        </p:nvSpPr>
        <p:spPr>
          <a:xfrm>
            <a:off x="657086" y="4610045"/>
            <a:ext cx="4644381" cy="1384995"/>
          </a:xfrm>
          <a:prstGeom prst="rect">
            <a:avLst/>
          </a:prstGeom>
          <a:noFill/>
        </p:spPr>
        <p:txBody>
          <a:bodyPr wrap="square">
            <a:spAutoFit/>
          </a:bodyPr>
          <a:lstStyle/>
          <a:p>
            <a:pPr algn="l"/>
            <a:r>
              <a:rPr lang="en-US" b="1" i="0" dirty="0">
                <a:effectLst/>
                <a:latin typeface="-apple-system"/>
              </a:rPr>
              <a:t>H</a:t>
            </a:r>
            <a:r>
              <a:rPr lang="en-US" b="1" i="0" baseline="-25000" dirty="0">
                <a:effectLst/>
                <a:latin typeface="-apple-system"/>
              </a:rPr>
              <a:t>0</a:t>
            </a:r>
            <a:r>
              <a:rPr lang="en-US" b="1" i="0" dirty="0">
                <a:effectLst/>
                <a:latin typeface="-apple-system"/>
              </a:rPr>
              <a:t>:</a:t>
            </a:r>
            <a:r>
              <a:rPr lang="en-US" i="0" dirty="0">
                <a:effectLst/>
                <a:latin typeface="-apple-system"/>
              </a:rPr>
              <a:t> Mean premium </a:t>
            </a:r>
            <a:r>
              <a:rPr lang="en-US" dirty="0">
                <a:latin typeface="-apple-system"/>
              </a:rPr>
              <a:t>equal</a:t>
            </a:r>
            <a:r>
              <a:rPr lang="en-US" i="0" dirty="0">
                <a:effectLst/>
                <a:latin typeface="-apple-system"/>
              </a:rPr>
              <a:t> across 3 classes of cancelation </a:t>
            </a:r>
          </a:p>
          <a:p>
            <a:pPr algn="l"/>
            <a:r>
              <a:rPr lang="en-US" b="1" i="0" dirty="0">
                <a:effectLst/>
                <a:latin typeface="-apple-system"/>
              </a:rPr>
              <a:t>H</a:t>
            </a:r>
            <a:r>
              <a:rPr lang="en-US" b="1" i="0" baseline="-25000" dirty="0">
                <a:effectLst/>
                <a:latin typeface="-apple-system"/>
              </a:rPr>
              <a:t>a</a:t>
            </a:r>
            <a:r>
              <a:rPr lang="en-US" b="1" dirty="0">
                <a:latin typeface="-apple-system"/>
              </a:rPr>
              <a:t>:</a:t>
            </a:r>
            <a:r>
              <a:rPr lang="en-US" i="0" dirty="0">
                <a:effectLst/>
                <a:latin typeface="-apple-system"/>
              </a:rPr>
              <a:t> Mean premium not </a:t>
            </a:r>
            <a:r>
              <a:rPr lang="en-US" dirty="0">
                <a:latin typeface="-apple-system"/>
              </a:rPr>
              <a:t>equal across</a:t>
            </a:r>
            <a:r>
              <a:rPr lang="en-US" i="0" dirty="0">
                <a:effectLst/>
                <a:latin typeface="-apple-system"/>
              </a:rPr>
              <a:t> 3 classes of cancelation</a:t>
            </a:r>
          </a:p>
          <a:p>
            <a:pPr algn="l"/>
            <a:r>
              <a:rPr lang="en-US" i="0" dirty="0">
                <a:effectLst/>
                <a:latin typeface="-apple-system"/>
              </a:rPr>
              <a:t> </a:t>
            </a:r>
          </a:p>
          <a:p>
            <a:pPr algn="l"/>
            <a:r>
              <a:rPr lang="en-US" b="1" dirty="0">
                <a:latin typeface="-apple-system"/>
              </a:rPr>
              <a:t>Statistical Test</a:t>
            </a:r>
            <a:r>
              <a:rPr lang="en-US" dirty="0">
                <a:latin typeface="-apple-system"/>
              </a:rPr>
              <a:t>: ANOVA</a:t>
            </a:r>
          </a:p>
          <a:p>
            <a:pPr algn="l"/>
            <a:r>
              <a:rPr lang="en-US" b="1" i="0" dirty="0">
                <a:effectLst/>
                <a:latin typeface="-apple-system"/>
              </a:rPr>
              <a:t>p-va</a:t>
            </a:r>
            <a:r>
              <a:rPr lang="en-US" b="1" dirty="0">
                <a:latin typeface="-apple-system"/>
              </a:rPr>
              <a:t>lue:</a:t>
            </a:r>
            <a:r>
              <a:rPr lang="en-US" dirty="0">
                <a:latin typeface="-apple-system"/>
              </a:rPr>
              <a:t> 0.02 (alpha = 0.01)</a:t>
            </a:r>
          </a:p>
          <a:p>
            <a:r>
              <a:rPr lang="en-US" b="1" i="0" dirty="0">
                <a:effectLst/>
                <a:latin typeface="-apple-system"/>
              </a:rPr>
              <a:t>Inference</a:t>
            </a:r>
            <a:r>
              <a:rPr lang="en-US" i="0" dirty="0">
                <a:effectLst/>
                <a:latin typeface="-apple-system"/>
              </a:rPr>
              <a:t>: Mean premium equal in 3 classes of cancelation </a:t>
            </a:r>
          </a:p>
        </p:txBody>
      </p:sp>
    </p:spTree>
    <p:custDataLst>
      <p:tags r:id="rId1"/>
    </p:custDataLst>
    <p:extLst>
      <p:ext uri="{BB962C8B-B14F-4D97-AF65-F5344CB8AC3E}">
        <p14:creationId xmlns:p14="http://schemas.microsoft.com/office/powerpoint/2010/main" val="588383467"/>
      </p:ext>
    </p:extLst>
  </p:cSld>
  <p:clrMapOvr>
    <a:masterClrMapping/>
  </p:clrMapOvr>
  <mc:AlternateContent xmlns:mc="http://schemas.openxmlformats.org/markup-compatibility/2006" xmlns:p14="http://schemas.microsoft.com/office/powerpoint/2010/main">
    <mc:Choice Requires="p14">
      <p:transition spd="med" p14:dur="700" advTm="51371">
        <p:fade/>
      </p:transition>
    </mc:Choice>
    <mc:Fallback xmlns="">
      <p:transition spd="med" advTm="51371">
        <p:fade/>
      </p:transition>
    </mc:Fallback>
  </mc:AlternateContent>
  <p:extLst>
    <p:ext uri="{E180D4A7-C9FB-4DFB-919C-405C955672EB}">
      <p14:showEvtLst xmlns:p14="http://schemas.microsoft.com/office/powerpoint/2010/main">
        <p14:playEvt time="1349" objId="2"/>
        <p14:stopEvt time="50451" objId="2"/>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1.3"/>
</p:tagLst>
</file>

<file path=ppt/tags/tag10.xml><?xml version="1.0" encoding="utf-8"?>
<p:tagLst xmlns:a="http://schemas.openxmlformats.org/drawingml/2006/main" xmlns:r="http://schemas.openxmlformats.org/officeDocument/2006/relationships" xmlns:p="http://schemas.openxmlformats.org/presentationml/2006/main">
  <p:tag name="TIMING" val="|1.1"/>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12.xml><?xml version="1.0" encoding="utf-8"?>
<p:tagLst xmlns:a="http://schemas.openxmlformats.org/drawingml/2006/main" xmlns:r="http://schemas.openxmlformats.org/officeDocument/2006/relationships" xmlns:p="http://schemas.openxmlformats.org/presentationml/2006/main">
  <p:tag name="TIMING" val="|1.1"/>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1|88.5"/>
</p:tagLst>
</file>

<file path=ppt/tags/tag5.xml><?xml version="1.0" encoding="utf-8"?>
<p:tagLst xmlns:a="http://schemas.openxmlformats.org/drawingml/2006/main" xmlns:r="http://schemas.openxmlformats.org/officeDocument/2006/relationships" xmlns:p="http://schemas.openxmlformats.org/presentationml/2006/main">
  <p:tag name="TIMING" val="|1.3"/>
</p:tagLst>
</file>

<file path=ppt/tags/tag6.xml><?xml version="1.0" encoding="utf-8"?>
<p:tagLst xmlns:a="http://schemas.openxmlformats.org/drawingml/2006/main" xmlns:r="http://schemas.openxmlformats.org/officeDocument/2006/relationships" xmlns:p="http://schemas.openxmlformats.org/presentationml/2006/main">
  <p:tag name="TIMING" val="|1.3"/>
</p:tagLst>
</file>

<file path=ppt/tags/tag7.xml><?xml version="1.0" encoding="utf-8"?>
<p:tagLst xmlns:a="http://schemas.openxmlformats.org/drawingml/2006/main" xmlns:r="http://schemas.openxmlformats.org/officeDocument/2006/relationships" xmlns:p="http://schemas.openxmlformats.org/presentationml/2006/main">
  <p:tag name="TIMING" val="|1.3"/>
</p:tagLst>
</file>

<file path=ppt/tags/tag8.xml><?xml version="1.0" encoding="utf-8"?>
<p:tagLst xmlns:a="http://schemas.openxmlformats.org/drawingml/2006/main" xmlns:r="http://schemas.openxmlformats.org/officeDocument/2006/relationships" xmlns:p="http://schemas.openxmlformats.org/presentationml/2006/main">
  <p:tag name="TIMING" val="|1.3"/>
</p:tagLst>
</file>

<file path=ppt/tags/tag9.xml><?xml version="1.0" encoding="utf-8"?>
<p:tagLst xmlns:a="http://schemas.openxmlformats.org/drawingml/2006/main" xmlns:r="http://schemas.openxmlformats.org/officeDocument/2006/relationships" xmlns:p="http://schemas.openxmlformats.org/presentationml/2006/main">
  <p:tag name="TIMING" val="|2.8"/>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4188</TotalTime>
  <Words>1121</Words>
  <Application>Microsoft Office PowerPoint</Application>
  <PresentationFormat>Widescreen</PresentationFormat>
  <Paragraphs>256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Open Sans</vt:lpstr>
      <vt:lpstr>Wingdings</vt:lpstr>
      <vt:lpstr>Arial</vt:lpstr>
      <vt:lpstr>-apple-system</vt:lpstr>
      <vt:lpstr>Roboto</vt:lpstr>
      <vt:lpstr>Office 主题​​</vt:lpstr>
      <vt:lpstr>PowerPoint Presentation</vt:lpstr>
      <vt:lpstr>Team Introduction - Data Callers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Choubisa</dc:creator>
  <cp:lastModifiedBy>Juhi Choubey</cp:lastModifiedBy>
  <cp:revision>60</cp:revision>
  <dcterms:modified xsi:type="dcterms:W3CDTF">2022-05-22T22:16:41Z</dcterms:modified>
</cp:coreProperties>
</file>