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5" r:id="rId1"/>
  </p:sldMasterIdLst>
  <p:notesMasterIdLst>
    <p:notesMasterId r:id="rId30"/>
  </p:notesMasterIdLst>
  <p:sldIdLst>
    <p:sldId id="274" r:id="rId2"/>
    <p:sldId id="275" r:id="rId3"/>
    <p:sldId id="257" r:id="rId4"/>
    <p:sldId id="276" r:id="rId5"/>
    <p:sldId id="258" r:id="rId6"/>
    <p:sldId id="277" r:id="rId7"/>
    <p:sldId id="279" r:id="rId8"/>
    <p:sldId id="25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2" r:id="rId21"/>
    <p:sldId id="293" r:id="rId22"/>
    <p:sldId id="299" r:id="rId23"/>
    <p:sldId id="294" r:id="rId24"/>
    <p:sldId id="296" r:id="rId25"/>
    <p:sldId id="297" r:id="rId26"/>
    <p:sldId id="295" r:id="rId27"/>
    <p:sldId id="298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95926072" name="Danielle dorcas Koumtoudj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A2802-A8A2-4DF8-AC03-8A9EBC24011A}" type="datetimeFigureOut">
              <a:rPr lang="fr-CM" smtClean="0"/>
              <a:t>16/05/2025</a:t>
            </a:fld>
            <a:endParaRPr lang="fr-CM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M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02AA-86E0-4573-90F5-FB0CA774E17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516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611D-8ED2-4EFD-BFF8-07C5B1429AA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E8C2-6699-4A32-A251-367DB7D81AEC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AFE5-EEE5-4043-B687-FC95070004BE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12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5645-4A05-490D-BC80-5F0D7F48B867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B1C5-76BE-40BE-8CBB-262515593F88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18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4B23-FAA4-4716-9BFD-04DAE320C3E8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36EE-7A20-4FEA-A55E-E5EF3887284A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98D-BD6D-4696-911E-2F61431CCC9C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933-A84C-475A-B054-192BDE087B6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F412-3A1E-4EB3-85DE-7B856BA0FCC8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782E-D9EA-4F67-A145-2A64BCD9061C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4438-BAA5-4D52-AD5C-CE916AF4C8DE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0F03-B4B6-42D3-8099-E2C487948626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23-8C23-40AF-8125-D19ABD7F0056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61CA-41F9-4661-9B20-A1050BCF4D3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0C52-D3B0-4D6A-AB92-936EAB929E7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E002-882D-4B22-82D0-C104C22CDB73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9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Users\Ahmadou\Videos\mon_demo.dcproj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981200"/>
            <a:ext cx="1564640" cy="4518025"/>
          </a:xfrm>
          <a:prstGeom prst="rect">
            <a:avLst/>
          </a:prstGeom>
        </p:spPr>
      </p:pic>
      <p:sp>
        <p:nvSpPr>
          <p:cNvPr id="22" name="Titre 1"/>
          <p:cNvSpPr txBox="1"/>
          <p:nvPr/>
        </p:nvSpPr>
        <p:spPr>
          <a:xfrm>
            <a:off x="1598295" y="1419225"/>
            <a:ext cx="7158355" cy="3105785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lang="fr-FR" sz="5000" b="0" kern="1200">
                <a:ln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latin typeface="Algerian" panose="04020705040A02060702" pitchFamily="82" charset="0"/>
                <a:cs typeface="Segoe UI" panose="020B0502040204020203" pitchFamily="34" charset="0"/>
              </a:rPr>
              <a:t>BIENVENUE À NOTRE </a:t>
            </a:r>
            <a:r>
              <a:rPr lang="en-US" altLang="en-US" sz="7200" b="1" dirty="0">
                <a:latin typeface="Algerian" panose="04020705040A02060702" pitchFamily="82" charset="0"/>
                <a:cs typeface="Segoe UI" panose="020B0502040204020203" pitchFamily="34" charset="0"/>
              </a:rPr>
              <a:t>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A4BDE0-1DEC-4F06-B1FB-6A0A1C4F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3885"/>
            <a:ext cx="2908300" cy="11430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sz="2665" b="1"/>
              <a:t>I</a:t>
            </a:r>
            <a:r>
              <a:rPr lang="" sz="2665" b="1"/>
              <a:t>NFRASTRUCTURE MATERIELLE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682B84-7021-4010-A962-D825FB1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526" y="6463185"/>
            <a:ext cx="5716488" cy="365125"/>
          </a:xfrm>
        </p:spPr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7E264-3DE9-4533-91BB-5BA5A84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Capture d'écran 2025-05-13 1747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66748"/>
            <a:ext cx="2361565" cy="2082800"/>
          </a:xfrm>
          <a:prstGeom prst="rect">
            <a:avLst/>
          </a:prstGeom>
        </p:spPr>
      </p:pic>
      <p:pic>
        <p:nvPicPr>
          <p:cNvPr id="12" name="Image 11" descr="Capture d'écran 2025-05-13 174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0" y="1427480"/>
            <a:ext cx="2725420" cy="2000885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2933700" y="3429000"/>
            <a:ext cx="2679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dirty="0" err="1">
                <a:sym typeface="+mn-ea"/>
              </a:rPr>
              <a:t>Routeurs</a:t>
            </a:r>
            <a:r>
              <a:rPr dirty="0">
                <a:sym typeface="+mn-ea"/>
              </a:rPr>
              <a:t>: 3 × Cisco 2911</a:t>
            </a:r>
            <a:endParaRPr lang="fr-FR" altLang="en-US" dirty="0">
              <a:sym typeface="+mn-ea"/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6281420" y="3350260"/>
            <a:ext cx="2778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 </a:t>
            </a:r>
            <a:r>
              <a:rPr dirty="0" err="1">
                <a:sym typeface="+mn-ea"/>
              </a:rPr>
              <a:t>Switchs</a:t>
            </a:r>
            <a:r>
              <a:rPr dirty="0">
                <a:sym typeface="+mn-ea"/>
              </a:rPr>
              <a:t>: 3 × Cisco 2960</a:t>
            </a:r>
            <a:endParaRPr lang="fr-FR" altLang="en-US" dirty="0">
              <a:sym typeface="+mn-ea"/>
            </a:endParaRPr>
          </a:p>
        </p:txBody>
      </p:sp>
      <p:pic>
        <p:nvPicPr>
          <p:cNvPr id="15" name="Image 14" descr="Capture d'écran 2025-05-13 1748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3979545"/>
            <a:ext cx="1979295" cy="1880235"/>
          </a:xfrm>
          <a:prstGeom prst="rect">
            <a:avLst/>
          </a:prstGeom>
        </p:spPr>
      </p:pic>
      <p:sp>
        <p:nvSpPr>
          <p:cNvPr id="16" name="Zone de texte 15"/>
          <p:cNvSpPr txBox="1"/>
          <p:nvPr/>
        </p:nvSpPr>
        <p:spPr>
          <a:xfrm>
            <a:off x="4431030" y="5859780"/>
            <a:ext cx="2872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dirty="0" err="1">
                <a:sym typeface="+mn-ea"/>
              </a:rPr>
              <a:t>Postes</a:t>
            </a:r>
            <a:r>
              <a:rPr dirty="0">
                <a:sym typeface="+mn-ea"/>
              </a:rPr>
              <a:t> de travail: 240 PC</a:t>
            </a:r>
            <a:endParaRPr lang="fr-FR" altLang="en-US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sz="2665" b="1"/>
              <a:t>STRATEGIE D’ADRESSAGE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201987" y="1873885"/>
            <a:ext cx="5224145" cy="3465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400" dirty="0" err="1">
                <a:sym typeface="+mn-ea"/>
              </a:rPr>
              <a:t>Réseau</a:t>
            </a:r>
            <a:r>
              <a:rPr sz="2400" dirty="0">
                <a:sym typeface="+mn-ea"/>
              </a:rPr>
              <a:t> principal: 192.168.0.0/16</a:t>
            </a:r>
            <a:endParaRPr lang="fr-CM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sz="24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400" dirty="0">
                <a:sym typeface="+mn-ea"/>
              </a:rPr>
              <a:t>Sous-</a:t>
            </a:r>
            <a:r>
              <a:rPr sz="2400" dirty="0" err="1">
                <a:sym typeface="+mn-ea"/>
              </a:rPr>
              <a:t>réseaux</a:t>
            </a:r>
            <a:r>
              <a:rPr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en</a:t>
            </a:r>
            <a:r>
              <a:rPr sz="2400" dirty="0">
                <a:sym typeface="+mn-ea"/>
              </a:rPr>
              <a:t> /26</a:t>
            </a:r>
            <a:endParaRPr lang="fr-CM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sz="24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400" dirty="0">
                <a:sym typeface="+mn-ea"/>
              </a:rPr>
              <a:t>VLANs 10 à 50, interconnexions </a:t>
            </a:r>
            <a:r>
              <a:rPr sz="2400" dirty="0" err="1">
                <a:sym typeface="+mn-ea"/>
              </a:rPr>
              <a:t>en</a:t>
            </a:r>
            <a:r>
              <a:rPr sz="2400" dirty="0">
                <a:sym typeface="+mn-ea"/>
              </a:rPr>
              <a:t> /30</a:t>
            </a:r>
            <a:endParaRPr lang="fr-FR" altLang="en-US" sz="2400" dirty="0">
              <a:sym typeface="+mn-ea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F236BDD-0C77-4ED0-AF13-95B02EE1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985" y="6321299"/>
            <a:ext cx="571648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7D94B1-FEF6-490C-8C6B-7490BC5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sz="2665" b="1"/>
              <a:t>STRATEGIE D’ADRESSAGE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335" y="139126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314" y="158456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3146425" y="1870075"/>
          <a:ext cx="5505450" cy="324485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08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Départements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Adresse IP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Masque de sous-réseau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passerelle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RH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10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administration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20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192.168.0.64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192.168.0.65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Finance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30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192.168.0.128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192.168.0.129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Production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192.168.0.193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Télécommunications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40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192.168.1.0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192.168.1.1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Informatique 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Vlan 50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192.168.1.64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255.255.255.192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ＭＳ 明朝"/>
                        </a:rPr>
                        <a:t>192.168.1.65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Zone de texte 11"/>
          <p:cNvSpPr txBox="1"/>
          <p:nvPr/>
        </p:nvSpPr>
        <p:spPr>
          <a:xfrm>
            <a:off x="4639310" y="5284470"/>
            <a:ext cx="2519680" cy="37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4000"/>
              </a:lnSpc>
            </a:pPr>
            <a:r>
              <a:rPr sz="1600" b="0">
                <a:latin typeface="Times New Roman" panose="02020603050405020304" pitchFamily="18"/>
                <a:ea typeface="ＭＳ 明朝"/>
              </a:rPr>
              <a:t> </a:t>
            </a:r>
            <a:r>
              <a:rPr lang="" sz="1600" b="0" u="sng">
                <a:latin typeface="Times New Roman" panose="02020603050405020304" pitchFamily="18"/>
                <a:ea typeface="ＭＳ 明朝"/>
              </a:rPr>
              <a:t>PLAN D’ADRESSAGE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7ED139-6BB7-4A77-9DB2-22BAC02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161" y="6018723"/>
            <a:ext cx="3230741" cy="482212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670B38-CB7E-4599-9A76-DF6C89D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/>
              <a:t>CONFIGURATION ET GESTION DES VLANs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232785" y="1873250"/>
            <a:ext cx="5245100" cy="3310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" sz="2400" dirty="0">
                <a:sym typeface="+mn-ea"/>
              </a:rPr>
              <a:t>Configuration des VLANs sur les switchs</a:t>
            </a:r>
            <a:endParaRPr sz="2400" dirty="0">
              <a:sym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" sz="2400" dirty="0">
                <a:sym typeface="+mn-ea"/>
              </a:rPr>
              <a:t>Configuration des ports des différents switchs en m</a:t>
            </a:r>
            <a:r>
              <a:rPr sz="2400" dirty="0">
                <a:sym typeface="+mn-ea"/>
              </a:rPr>
              <a:t>ode access </a:t>
            </a:r>
            <a:r>
              <a:rPr lang="" sz="2400" dirty="0">
                <a:sym typeface="+mn-ea"/>
              </a:rPr>
              <a:t>ou</a:t>
            </a:r>
            <a:r>
              <a:rPr sz="2400" dirty="0">
                <a:sym typeface="+mn-ea"/>
              </a:rPr>
              <a:t> trunk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" sz="2400" dirty="0">
                <a:sym typeface="+mn-ea"/>
              </a:rPr>
              <a:t>Affectation des équipements dans les différents VLANs</a:t>
            </a:r>
            <a:endParaRPr sz="2400" dirty="0">
              <a:sym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" sz="2400" dirty="0">
                <a:sym typeface="+mn-ea"/>
              </a:rPr>
              <a:t>Création des interfaces viertuelles sur les routeurs pour faire passer le trafic des differents VLANs(</a:t>
            </a:r>
            <a:r>
              <a:rPr sz="2400" dirty="0">
                <a:sym typeface="+mn-ea"/>
              </a:rPr>
              <a:t>Router-on-a-stick</a:t>
            </a:r>
            <a:r>
              <a:rPr lang="" sz="2400" dirty="0">
                <a:sym typeface="+mn-ea"/>
              </a:rPr>
              <a:t>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1642188-07D5-40B2-AFDC-9A0412E5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4923" y="6328645"/>
            <a:ext cx="5716488" cy="365125"/>
          </a:xfrm>
        </p:spPr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FE611-AA6B-45BC-9EBE-8187C78C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/>
              <a:t>ARCHITECRURE GLOBALE DU RESEAU:TOPOLOGIE PHYSIQUE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383915" y="5376545"/>
            <a:ext cx="5245100" cy="60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buNone/>
            </a:pPr>
            <a:r>
              <a:rPr lang="" altLang="en-US" sz="2000" dirty="0">
                <a:sym typeface="+mn-ea"/>
              </a:rPr>
              <a:t>Topologie en étoile étendue: topologie hybride combinant une topologie en étoile(locale) et une topologie en maille au niveau du backbone</a:t>
            </a:r>
          </a:p>
        </p:txBody>
      </p:sp>
      <p:pic>
        <p:nvPicPr>
          <p:cNvPr id="9" name="Image 8" descr="Capture d'écran 2025-05-15 012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705610"/>
            <a:ext cx="6146165" cy="344614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FC71E0-E649-426B-8EFE-87B1567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400" b="1"/>
              <a:t>ARCHITECRURE GLOBALE DU RESEAU:TOPOLOGIE </a:t>
            </a:r>
            <a:r>
              <a:rPr lang="" altLang="en-US" sz="2400" b="1"/>
              <a:t>LOGIQUE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383915" y="5376545"/>
            <a:ext cx="5245100" cy="60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buNone/>
            </a:pPr>
            <a:endParaRPr lang="en-US" altLang="en-US" sz="2000">
              <a:sym typeface="+mn-e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303B30-7ADF-479D-96AE-B198093E6C8F}"/>
              </a:ext>
            </a:extLst>
          </p:cNvPr>
          <p:cNvSpPr txBox="1"/>
          <p:nvPr/>
        </p:nvSpPr>
        <p:spPr>
          <a:xfrm>
            <a:off x="3358515" y="1842621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 </a:t>
            </a:r>
            <a:r>
              <a:rPr lang="fr-FR" b="1" dirty="0"/>
              <a:t>Segmentation par VLANs</a:t>
            </a:r>
            <a:r>
              <a:rPr lang="fr-FR" dirty="0"/>
              <a:t> : chaque département est isolé dans un VLAN distinct.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/>
              <a:t>Adresse IP hiérarchique</a:t>
            </a:r>
            <a:r>
              <a:rPr lang="fr-FR" dirty="0"/>
              <a:t> : plan basé sur 192.168.0.0/16 avec sous-réseaux en /26.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/>
              <a:t>Routage inter-VLAN</a:t>
            </a:r>
            <a:r>
              <a:rPr lang="fr-FR" dirty="0"/>
              <a:t> : réalisé via la méthode </a:t>
            </a:r>
            <a:r>
              <a:rPr lang="fr-FR" i="1" dirty="0"/>
              <a:t>router-on-a-stick</a:t>
            </a:r>
            <a:r>
              <a:rPr lang="fr-F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 err="1"/>
              <a:t>Switchs</a:t>
            </a:r>
            <a:r>
              <a:rPr lang="fr-FR" b="1" dirty="0"/>
              <a:t> de niveau 2</a:t>
            </a:r>
            <a:r>
              <a:rPr lang="fr-FR" dirty="0"/>
              <a:t> : gèrent le trafic local des VLANs.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/>
              <a:t>Routage dynamique OSPF</a:t>
            </a:r>
            <a:r>
              <a:rPr lang="fr-FR" dirty="0"/>
              <a:t> : pour l’interconnexion entre les trois sites.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/>
              <a:t>Domaines de broadcast séparés</a:t>
            </a:r>
            <a:r>
              <a:rPr lang="fr-FR" dirty="0"/>
              <a:t> : pour limiter le trafic inutile.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b="1" dirty="0"/>
              <a:t>Infrastructure évolutive</a:t>
            </a:r>
            <a:r>
              <a:rPr lang="fr-FR" dirty="0"/>
              <a:t> : prête à accueillir de nouveaux utilisateurs et services.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798C8D-0E31-49C4-8F04-68164FCB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854B3A2-92CA-4F36-9020-C85D7AD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/>
              <a:t>POURQUOI LES VLANs?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2993390" y="1084580"/>
          <a:ext cx="5553075" cy="5029200"/>
        </p:xfrm>
        <a:graphic>
          <a:graphicData uri="http://schemas.openxmlformats.org/drawingml/2006/table">
            <a:tbl>
              <a:tblPr/>
              <a:tblGrid>
                <a:gridCol w="18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Critère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Sans VLAN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Avec VLAN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Segmentation du réseau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Aucune segmentation logique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Segmentation logique par fonction ou service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Domaine de broadcast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Un seul domaine pour tout le réseau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Un domaine de broadcast par VLAN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Performance réseau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Dégradée en cas de nombreux hôtes (trafic inutile)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Optimisée grâce à la réduction du trafic broadcast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Sécurité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Faible (tous les hôtes peuvent se voir)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Élevée (isolation entre VLANs, contrôle du trafic inter-VLAN)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Évolutivité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Limitée, risque de saturation rapide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Élevée, gestion plus souple de l’ajout de nouveaux services ou sites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Complexité de configuration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Simple à configurer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Configuration plus technique (VLANs, trunks, routage inter-VLAN)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Souplesse administrative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Faible (le déplacement physique impacte la connectivité logique)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Élevée (indépendance entre la topologie physique et logique)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Routage inter-départements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Non nécessaire, mais tout est mélangé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>
                          <a:latin typeface="Times New Roman" panose="02020603050405020304" pitchFamily="18"/>
                          <a:ea typeface="Times New Roman" panose="02020603050405020304" pitchFamily="18"/>
                        </a:rPr>
                        <a:t>Requiert un routeur ou switch L3 pour gérer la communication inter-VLAN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Zone de texte 11"/>
          <p:cNvSpPr txBox="1"/>
          <p:nvPr/>
        </p:nvSpPr>
        <p:spPr>
          <a:xfrm>
            <a:off x="3147060" y="6229350"/>
            <a:ext cx="539940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" altLang="fr-FR" sz="1600"/>
              <a:t>Tableau comparatif architecture sans VLANs et architecture avec VLANs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429459E-DC16-463C-BD3A-D920AD7B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E30967-B7A9-4E8F-B557-94D94334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/>
              <a:t>ROUTAGE DYNAMIQUE AVEC OSPF</a:t>
            </a:r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383915" y="5376545"/>
            <a:ext cx="5245100" cy="60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buNone/>
            </a:pPr>
            <a:endParaRPr lang="en-US" altLang="en-US" sz="2000">
              <a:sym typeface="+mn-ea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3178810" y="1873885"/>
            <a:ext cx="5080000" cy="303593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66700">
              <a:lnSpc>
                <a:spcPct val="114000"/>
              </a:lnSpc>
            </a:pPr>
            <a:r>
              <a:rPr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IL a </a:t>
            </a:r>
            <a:r>
              <a:rPr sz="2400" b="0" dirty="0" err="1">
                <a:latin typeface="Calibri" panose="020F0502020204030204" charset="0"/>
                <a:ea typeface="ＭＳ 明朝"/>
                <a:cs typeface="Calibri" panose="020F0502020204030204" charset="0"/>
              </a:rPr>
              <a:t>été</a:t>
            </a:r>
            <a:r>
              <a:rPr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 mis </a:t>
            </a:r>
            <a:r>
              <a:rPr sz="2400" b="0" dirty="0" err="1">
                <a:latin typeface="Calibri" panose="020F0502020204030204" charset="0"/>
                <a:ea typeface="ＭＳ 明朝"/>
                <a:cs typeface="Calibri" panose="020F0502020204030204" charset="0"/>
              </a:rPr>
              <a:t>en</a:t>
            </a:r>
            <a:r>
              <a:rPr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 place dans </a:t>
            </a:r>
            <a:r>
              <a:rPr sz="2400" b="0" dirty="0" err="1">
                <a:latin typeface="Calibri" panose="020F0502020204030204" charset="0"/>
                <a:ea typeface="ＭＳ 明朝"/>
                <a:cs typeface="Calibri" panose="020F0502020204030204" charset="0"/>
              </a:rPr>
              <a:t>une</a:t>
            </a:r>
            <a:r>
              <a:rPr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 zone unique (area 0) pour assurer </a:t>
            </a:r>
            <a:r>
              <a:rPr sz="2400" b="0" dirty="0" err="1">
                <a:latin typeface="Calibri" panose="020F0502020204030204" charset="0"/>
                <a:ea typeface="ＭＳ 明朝"/>
                <a:cs typeface="Calibri" panose="020F0502020204030204" charset="0"/>
              </a:rPr>
              <a:t>l’interconnexion</a:t>
            </a:r>
            <a:r>
              <a:rPr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 des trois sites. </a:t>
            </a:r>
          </a:p>
          <a:p>
            <a:pPr indent="0" defTabSz="266700">
              <a:lnSpc>
                <a:spcPct val="114000"/>
              </a:lnSpc>
              <a:buFont typeface="Arial" panose="020B0604020202020204" pitchFamily="34" charset="0"/>
              <a:buNone/>
            </a:pPr>
            <a:endParaRPr sz="2400" b="0" dirty="0">
              <a:latin typeface="Calibri" panose="020F0502020204030204" charset="0"/>
              <a:ea typeface="ＭＳ 明朝"/>
              <a:cs typeface="Calibri" panose="020F0502020204030204" charset="0"/>
            </a:endParaRPr>
          </a:p>
          <a:p>
            <a:pPr indent="0" defTabSz="266700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"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AVANTAGES:</a:t>
            </a:r>
          </a:p>
          <a:p>
            <a:pPr marL="342900" indent="-342900" defTabSz="266700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"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Convergence rapide </a:t>
            </a:r>
          </a:p>
          <a:p>
            <a:pPr marL="342900" indent="-342900" defTabSz="266700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" sz="2400" b="0" dirty="0">
                <a:latin typeface="Calibri" panose="020F0502020204030204" charset="0"/>
                <a:ea typeface="ＭＳ 明朝"/>
                <a:cs typeface="Calibri" panose="020F0502020204030204" charset="0"/>
              </a:rPr>
              <a:t>Adaptation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EA3B3E0-58D1-42EA-B2A0-1B5C2ADF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9" y="6135809"/>
            <a:ext cx="3086903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C1DBA4-79FE-4AD7-9BBD-36BAC64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/>
              <a:t>MESURES DE SECURITE</a:t>
            </a:r>
          </a:p>
        </p:txBody>
      </p:sp>
      <p:sp>
        <p:nvSpPr>
          <p:cNvPr id="9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 de texte 15"/>
          <p:cNvSpPr txBox="1"/>
          <p:nvPr/>
        </p:nvSpPr>
        <p:spPr>
          <a:xfrm>
            <a:off x="3383915" y="5376545"/>
            <a:ext cx="5245100" cy="60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just">
              <a:buNone/>
            </a:pPr>
            <a:endParaRPr lang="en-US" altLang="en-US" sz="2000">
              <a:sym typeface="+mn-ea"/>
            </a:endParaRPr>
          </a:p>
        </p:txBody>
      </p:sp>
      <p:sp>
        <p:nvSpPr>
          <p:cNvPr id="21" name="Zone de texte 20"/>
          <p:cNvSpPr txBox="1"/>
          <p:nvPr/>
        </p:nvSpPr>
        <p:spPr>
          <a:xfrm>
            <a:off x="3466465" y="1830705"/>
            <a:ext cx="4866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" altLang="fr-FR" sz="2800" dirty="0"/>
              <a:t>sécurisation des routeurs à l’aide des mots de passe</a:t>
            </a:r>
          </a:p>
          <a:p>
            <a:endParaRPr lang="" alt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" altLang="fr-FR" sz="2800" dirty="0"/>
              <a:t> </a:t>
            </a:r>
            <a:r>
              <a:rPr lang="en-US" altLang="fr-FR" sz="2800" dirty="0" err="1">
                <a:sym typeface="+mn-ea"/>
              </a:rPr>
              <a:t>sécurisatoon</a:t>
            </a:r>
            <a:r>
              <a:rPr lang="en-US" altLang="fr-FR" sz="2800" dirty="0">
                <a:sym typeface="+mn-ea"/>
              </a:rPr>
              <a:t> des </a:t>
            </a:r>
            <a:r>
              <a:rPr lang="en-US" altLang="fr-FR" sz="2800" dirty="0" err="1">
                <a:sym typeface="+mn-ea"/>
              </a:rPr>
              <a:t>routeurs</a:t>
            </a:r>
            <a:r>
              <a:rPr lang="en-US" altLang="fr-FR" sz="2800" dirty="0">
                <a:sym typeface="+mn-ea"/>
              </a:rPr>
              <a:t> à </a:t>
            </a:r>
            <a:r>
              <a:rPr lang="en-US" altLang="fr-FR" sz="2800" dirty="0" err="1">
                <a:sym typeface="+mn-ea"/>
              </a:rPr>
              <a:t>l’aide</a:t>
            </a:r>
            <a:r>
              <a:rPr lang="en-US" altLang="fr-FR" sz="2800" dirty="0">
                <a:sym typeface="+mn-ea"/>
              </a:rPr>
              <a:t> des mots de passe</a:t>
            </a:r>
            <a:endParaRPr lang="en-US" altLang="fr-FR" sz="2800" dirty="0"/>
          </a:p>
          <a:p>
            <a:pPr indent="0">
              <a:buFont typeface="Arial" panose="020B0604020202020204" pitchFamily="34" charset="0"/>
              <a:buNone/>
            </a:pPr>
            <a:endParaRPr lang="" altLang="fr-FR" sz="2800" dirty="0"/>
          </a:p>
        </p:txBody>
      </p:sp>
      <p:pic>
        <p:nvPicPr>
          <p:cNvPr id="22" name="Image 21" descr="images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3743325"/>
            <a:ext cx="1644650" cy="12319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411DFF-495E-45B0-B708-441F9E2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9" y="6135809"/>
            <a:ext cx="3086903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5131A7-9FCB-42E1-AC37-4D606A96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67830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678305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4847590" y="389890"/>
            <a:ext cx="166497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32613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 dirty="0"/>
              <a:t>OUTIL LOGICIEL</a:t>
            </a:r>
          </a:p>
        </p:txBody>
      </p:sp>
      <p:pic>
        <p:nvPicPr>
          <p:cNvPr id="6" name="Imag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5" y="2218919"/>
            <a:ext cx="4225290" cy="31877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A8A41F-D899-4223-A4EA-7901CBB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7065" y="6135809"/>
            <a:ext cx="327183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B7B2CE-5821-4BAD-805E-DAFD6FD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7"/>
          <p:cNvSpPr/>
          <p:nvPr/>
        </p:nvSpPr>
        <p:spPr>
          <a:xfrm>
            <a:off x="3945493" y="806713"/>
            <a:ext cx="4405029" cy="216577"/>
          </a:xfrm>
          <a:prstGeom prst="roundRect">
            <a:avLst>
              <a:gd name="adj" fmla="val 4952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fr-FR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ous-titre 2"/>
          <p:cNvSpPr txBox="1"/>
          <p:nvPr/>
        </p:nvSpPr>
        <p:spPr>
          <a:xfrm>
            <a:off x="2675484" y="6270972"/>
            <a:ext cx="3793032" cy="37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ée Académique : 2024 - 2025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244600" cy="365125"/>
          </a:xfrm>
        </p:spPr>
        <p:txBody>
          <a:bodyPr/>
          <a:lstStyle/>
          <a:p>
            <a:fld id="{2C3FFAA7-4352-4EB3-B853-556FB1DF493A}" type="slidenum">
              <a:rPr lang="fr-FR" sz="3600" smtClean="0">
                <a:solidFill>
                  <a:schemeClr val="tx1"/>
                </a:solidFill>
              </a:rPr>
              <a:t>2</a:t>
            </a:fld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28" name="Shape 37"/>
          <p:cNvSpPr/>
          <p:nvPr/>
        </p:nvSpPr>
        <p:spPr>
          <a:xfrm rot="10800000">
            <a:off x="10917784" y="5923722"/>
            <a:ext cx="1244600" cy="934278"/>
          </a:xfrm>
          <a:custGeom>
            <a:avLst/>
            <a:gdLst/>
            <a:ahLst/>
            <a:cxnLst/>
            <a:rect l="0" t="0" r="0" b="0"/>
            <a:pathLst>
              <a:path w="1030224" h="1030224">
                <a:moveTo>
                  <a:pt x="0" y="0"/>
                </a:moveTo>
                <a:lnTo>
                  <a:pt x="1030224" y="0"/>
                </a:lnTo>
                <a:lnTo>
                  <a:pt x="0" y="1030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3F5378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1575660" y="6396335"/>
            <a:ext cx="31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634374"/>
            <a:ext cx="1397000" cy="855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 de texte 13"/>
          <p:cNvSpPr txBox="1"/>
          <p:nvPr/>
        </p:nvSpPr>
        <p:spPr>
          <a:xfrm>
            <a:off x="0" y="158667"/>
            <a:ext cx="3426467" cy="18904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1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REPUBLIQUE DU CAMEROUN</a:t>
            </a:r>
            <a:endParaRPr lang="en-US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15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PAIX - TRAVAIL - PATRIE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50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UNIVERSITE DE YAOUNDE I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50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ECOLE NATIONALE SUPERIEURE POLYTECHNIQUE DE YAOUNDE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99695" marR="2413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99695" marR="24130" indent="-6350" algn="ctr">
              <a:lnSpc>
                <a:spcPct val="115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DEPARTEMENT DU GENIE ELECTRIQUE ET TELECOMMUNICATIONS 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 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charset="0"/>
              </a:rPr>
              <a:t> </a:t>
            </a:r>
          </a:p>
          <a:p>
            <a:pPr marL="6350" marR="50800" indent="-6350">
              <a:lnSpc>
                <a:spcPct val="107000"/>
              </a:lnSpc>
              <a:spcAft>
                <a:spcPts val="15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>
              <a:lnSpc>
                <a:spcPts val="1215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>
              <a:lnSpc>
                <a:spcPct val="107000"/>
              </a:lnSpc>
              <a:spcAft>
                <a:spcPts val="150"/>
              </a:spcAft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charset="0"/>
              </a:rPr>
              <a:t> </a:t>
            </a:r>
          </a:p>
        </p:txBody>
      </p:sp>
      <p:sp>
        <p:nvSpPr>
          <p:cNvPr id="23" name="Zone de texte 14"/>
          <p:cNvSpPr txBox="1"/>
          <p:nvPr/>
        </p:nvSpPr>
        <p:spPr>
          <a:xfrm>
            <a:off x="5488932" y="74930"/>
            <a:ext cx="3655067" cy="19741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REPUBLIC OF CAMEROON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PEACE – WORK - FATHERLAND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UNIVERSITY OF YAOUNDE I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6515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NATIONAL ADVANCED SCHOOL OF ENGINEERING YAOUNDE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749300" marR="719455" indent="-127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*******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8420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ELECTRICAL AND TELECOMMUNICATIONS ENGINEERING DEPARTMENT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8420" indent="-635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86995" marR="58420" indent="-635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749300" marR="719455" indent="-1270" algn="ctr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  <a:p>
            <a:pPr marL="6350" marR="50800" indent="-6350" algn="ctr">
              <a:lnSpc>
                <a:spcPct val="107000"/>
              </a:lnSpc>
              <a:spcAft>
                <a:spcPts val="150"/>
              </a:spcAft>
            </a:pPr>
            <a:r>
              <a:rPr lang="en-US" sz="900" dirty="0">
                <a:solidFill>
                  <a:schemeClr val="tx1"/>
                </a:solidFill>
                <a:effectLst/>
                <a:ea typeface="Calibri" panose="020F0502020204030204" charset="0"/>
              </a:rPr>
              <a:t> 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88180" y="5686425"/>
            <a:ext cx="42716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fr-FR" sz="1800" b="1" i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b="1" i="1" u="sng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EXAMINATEUR</a:t>
            </a:r>
            <a:r>
              <a:rPr lang="fr-FR" sz="1800" b="1" i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: </a:t>
            </a:r>
            <a:r>
              <a:rPr lang="fr-FR" b="1" i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Dr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 M</a:t>
            </a:r>
            <a:r>
              <a:rPr lang="en-US" altLang="fr-FR" sz="1800" b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BOUS</a:t>
            </a:r>
            <a:br>
              <a:rPr lang="fr-FR" sz="1800" b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2437765" y="192341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b="1">
                <a:sym typeface="+mn-ea"/>
              </a:rPr>
              <a:t>Projet Réseaux IP 2025</a:t>
            </a:r>
          </a:p>
          <a:p>
            <a:pPr algn="ctr"/>
            <a:endParaRPr lang="" altLang="en-US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</p:txBody>
      </p:sp>
      <p:graphicFrame>
        <p:nvGraphicFramePr>
          <p:cNvPr id="5" name="Tableau 1"/>
          <p:cNvGraphicFramePr>
            <a:graphicFrameLocks noGrp="1"/>
          </p:cNvGraphicFramePr>
          <p:nvPr/>
        </p:nvGraphicFramePr>
        <p:xfrm>
          <a:off x="1762760" y="3800421"/>
          <a:ext cx="5922010" cy="1939925"/>
        </p:xfrm>
        <a:graphic>
          <a:graphicData uri="http://schemas.openxmlformats.org/drawingml/2006/table">
            <a:tbl>
              <a:tblPr firstRow="1" firstCol="1" bandRow="1"/>
              <a:tblGrid>
                <a:gridCol w="296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8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NOMS ET PRENOMS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MATRICULE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AMOUGOU DANIEL WILLIAM ARSENE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801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DJOMGUEM DJOUYOU CHRISTOPHE JUNIOR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22P515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EFFO’O YVAN JUNIOR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10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21P357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KOUMTOUDJI DANIELLE DORCAS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24P803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ZoneTexte 2"/>
          <p:cNvSpPr txBox="1"/>
          <p:nvPr/>
        </p:nvSpPr>
        <p:spPr>
          <a:xfrm>
            <a:off x="1623317" y="3345180"/>
            <a:ext cx="18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par:</a:t>
            </a:r>
          </a:p>
        </p:txBody>
      </p:sp>
      <p:sp>
        <p:nvSpPr>
          <p:cNvPr id="8" name="Organigramme : Alternative 7"/>
          <p:cNvSpPr/>
          <p:nvPr/>
        </p:nvSpPr>
        <p:spPr>
          <a:xfrm>
            <a:off x="1762760" y="2317750"/>
            <a:ext cx="5922010" cy="100139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sz="2400">
                <a:solidFill>
                  <a:schemeClr val="tx1"/>
                </a:solidFill>
                <a:sym typeface="+mn-ea"/>
              </a:rPr>
              <a:t>Conception et Implémentation d'un Réseau IP Multi-Sites</a:t>
            </a:r>
          </a:p>
          <a:p>
            <a:pPr algn="ctr"/>
            <a:endParaRPr lang="fr-FR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67830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678305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4847590" y="389890"/>
            <a:ext cx="166497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32613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400" b="1" dirty="0"/>
              <a:t>O</a:t>
            </a:r>
            <a:r>
              <a:rPr lang="" altLang="en-US" sz="2400" b="1" dirty="0"/>
              <a:t>UTIL MATERIEL</a:t>
            </a:r>
          </a:p>
        </p:txBody>
      </p:sp>
      <p:sp>
        <p:nvSpPr>
          <p:cNvPr id="2" name="Zone de texte 1"/>
          <p:cNvSpPr txBox="1"/>
          <p:nvPr/>
        </p:nvSpPr>
        <p:spPr>
          <a:xfrm>
            <a:off x="3668395" y="2065020"/>
            <a:ext cx="4781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fr-FR" sz="2400" b="1" dirty="0"/>
              <a:t>HP Elitebook 840G6:</a:t>
            </a:r>
          </a:p>
          <a:p>
            <a:endParaRPr lang="" altLang="fr-FR" sz="24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" altLang="fr-FR" sz="2400" dirty="0"/>
              <a:t>Mémoire: 256Go SSD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" altLang="fr-FR" sz="2400" dirty="0"/>
              <a:t>RAM:</a:t>
            </a:r>
            <a:r>
              <a:rPr lang="en-US" altLang="fr-FR" sz="2400" dirty="0"/>
              <a:t>8,00</a:t>
            </a:r>
            <a:r>
              <a:rPr lang="" altLang="en-US" sz="2400" dirty="0"/>
              <a:t> </a:t>
            </a:r>
            <a:r>
              <a:rPr lang="en-US" altLang="fr-FR" sz="2400" dirty="0"/>
              <a:t>Go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" altLang="fr-FR" sz="2400" dirty="0"/>
              <a:t>Processeur:</a:t>
            </a:r>
            <a:r>
              <a:rPr lang="en-US" altLang="fr-FR" sz="2400" dirty="0"/>
              <a:t>Intel(R) Core(TM) i5-8265U CPU @ 1.60GHz   1.80 GHz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3DE77B-131B-4BF6-95EA-EFA0148B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589" y="6135809"/>
            <a:ext cx="2811313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8A70E-21BC-483B-9F7A-D7CD5795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67830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678305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4847590" y="389890"/>
            <a:ext cx="166497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32613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 dirty="0"/>
              <a:t>APPROCHE DE VALIDATION</a:t>
            </a:r>
          </a:p>
        </p:txBody>
      </p:sp>
      <p:sp>
        <p:nvSpPr>
          <p:cNvPr id="5" name="Zone de texte 4"/>
          <p:cNvSpPr txBox="1"/>
          <p:nvPr/>
        </p:nvSpPr>
        <p:spPr>
          <a:xfrm>
            <a:off x="3684905" y="2261235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>
                <a:sym typeface="+mn-ea"/>
              </a:rPr>
              <a:t>Tests: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intra-VLAN,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 inter-VLAN,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 inter-sites</a:t>
            </a:r>
          </a:p>
          <a:p>
            <a:r>
              <a:rPr sz="2400" dirty="0" err="1">
                <a:sym typeface="+mn-ea"/>
              </a:rPr>
              <a:t>Outils</a:t>
            </a:r>
            <a:r>
              <a:rPr sz="2400" dirty="0">
                <a:sym typeface="+mn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 ping,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 show,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>
                <a:sym typeface="+mn-ea"/>
              </a:rPr>
              <a:t>simulation</a:t>
            </a:r>
          </a:p>
          <a:p>
            <a:endParaRPr lang="fr-FR" altLang="en-US" sz="2400" dirty="0">
              <a:sym typeface="+mn-ea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8651295-8BE0-418D-A922-6F29226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1307" y="6000109"/>
            <a:ext cx="3487595" cy="500826"/>
          </a:xfrm>
        </p:spPr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7FA2C-42B6-42A8-92C9-B94AED16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rId2" action="ppaction://hlinkfile"/>
            <a:extLst>
              <a:ext uri="{FF2B5EF4-FFF2-40B4-BE49-F238E27FC236}">
                <a16:creationId xmlns:a16="http://schemas.microsoft.com/office/drawing/2014/main" id="{D8C42E73-ABFE-4737-8D3E-D71637E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32" y="2136775"/>
            <a:ext cx="2817456" cy="258445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7207080-6935-4C63-824C-6B7FA9F3C46F}"/>
              </a:ext>
            </a:extLst>
          </p:cNvPr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6">
            <a:extLst>
              <a:ext uri="{FF2B5EF4-FFF2-40B4-BE49-F238E27FC236}">
                <a16:creationId xmlns:a16="http://schemas.microsoft.com/office/drawing/2014/main" id="{834E698A-D162-49BB-9D69-BE6A9CFA44B2}"/>
              </a:ext>
            </a:extLst>
          </p:cNvPr>
          <p:cNvSpPr/>
          <p:nvPr/>
        </p:nvSpPr>
        <p:spPr>
          <a:xfrm>
            <a:off x="0" y="179070"/>
            <a:ext cx="167830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5" name="Rectangle à coins arrondis 6">
            <a:extLst>
              <a:ext uri="{FF2B5EF4-FFF2-40B4-BE49-F238E27FC236}">
                <a16:creationId xmlns:a16="http://schemas.microsoft.com/office/drawing/2014/main" id="{5D60AB8C-80CC-427F-A6D0-73F78B2E4727}"/>
              </a:ext>
            </a:extLst>
          </p:cNvPr>
          <p:cNvSpPr/>
          <p:nvPr/>
        </p:nvSpPr>
        <p:spPr>
          <a:xfrm>
            <a:off x="1678305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6" name="Rectangle à coins arrondis 3">
            <a:extLst>
              <a:ext uri="{FF2B5EF4-FFF2-40B4-BE49-F238E27FC236}">
                <a16:creationId xmlns:a16="http://schemas.microsoft.com/office/drawing/2014/main" id="{DF8EB7ED-03DF-482C-8A2A-B1C64A7D60AC}"/>
              </a:ext>
            </a:extLst>
          </p:cNvPr>
          <p:cNvSpPr/>
          <p:nvPr/>
        </p:nvSpPr>
        <p:spPr>
          <a:xfrm>
            <a:off x="4847590" y="389890"/>
            <a:ext cx="166497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0918AF9B-0EE7-444C-AADF-C0AE5FEEC322}"/>
              </a:ext>
            </a:extLst>
          </p:cNvPr>
          <p:cNvSpPr/>
          <p:nvPr/>
        </p:nvSpPr>
        <p:spPr>
          <a:xfrm>
            <a:off x="332613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A2E185-FFDE-4AF6-8D7F-D9652ABA4CF3}"/>
              </a:ext>
            </a:extLst>
          </p:cNvPr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" altLang="en-US" sz="2400" b="1" dirty="0"/>
              <a:t>TESTS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BD9F66A-E223-4BE8-BA08-0073C8E1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7209" y="6135809"/>
            <a:ext cx="2891694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89476DF-75E7-4CC7-89EF-74D631E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49987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499870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5948680" y="389890"/>
            <a:ext cx="18008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Interprétation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et discussion 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147695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endParaRPr lang="en-US" altLang="en-US" sz="2400" b="1"/>
          </a:p>
        </p:txBody>
      </p:sp>
      <p:sp>
        <p:nvSpPr>
          <p:cNvPr id="18" name="Rectangle à coins arrondis 6"/>
          <p:cNvSpPr/>
          <p:nvPr/>
        </p:nvSpPr>
        <p:spPr>
          <a:xfrm>
            <a:off x="4669155" y="179070"/>
            <a:ext cx="12795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21" name="Zone de texte 20"/>
          <p:cNvSpPr txBox="1"/>
          <p:nvPr/>
        </p:nvSpPr>
        <p:spPr>
          <a:xfrm>
            <a:off x="3263900" y="1892300"/>
            <a:ext cx="5121910" cy="1310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fr-FR" sz="2000" dirty="0"/>
              <a:t>Packets :sent=4, Packets: Received=4, Packets lost=0</a:t>
            </a:r>
          </a:p>
          <a:p>
            <a:pPr algn="just"/>
            <a:endParaRPr lang="" altLang="fr-FR" sz="2000" dirty="0"/>
          </a:p>
          <a:p>
            <a:endParaRPr lang="" altLang="fr-FR" sz="2000" dirty="0"/>
          </a:p>
        </p:txBody>
      </p:sp>
      <p:sp>
        <p:nvSpPr>
          <p:cNvPr id="22" name="Zone de texte 21"/>
          <p:cNvSpPr txBox="1"/>
          <p:nvPr/>
        </p:nvSpPr>
        <p:spPr>
          <a:xfrm>
            <a:off x="264160" y="1964690"/>
            <a:ext cx="23450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fr-FR" sz="2000" b="1">
                <a:sym typeface="+mn-ea"/>
              </a:rPr>
              <a:t>O</a:t>
            </a:r>
            <a:r>
              <a:rPr lang="" altLang="en-US" sz="2000" b="1">
                <a:sym typeface="+mn-ea"/>
              </a:rPr>
              <a:t>BSERVATION</a:t>
            </a:r>
            <a:r>
              <a:rPr lang="en-US" altLang="fr-FR" sz="2000" b="1">
                <a:sym typeface="+mn-ea"/>
              </a:rPr>
              <a:t>: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123825" y="4135120"/>
            <a:ext cx="2485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fr-FR" sz="2000" b="1" dirty="0">
                <a:sym typeface="+mn-ea"/>
              </a:rPr>
              <a:t>I</a:t>
            </a:r>
            <a:r>
              <a:rPr lang="" altLang="en-US" sz="2000" b="1" dirty="0">
                <a:sym typeface="+mn-ea"/>
              </a:rPr>
              <a:t>NTERPRETATION</a:t>
            </a:r>
            <a:r>
              <a:rPr lang="en-US" altLang="fr-FR" sz="2000" b="1" dirty="0">
                <a:sym typeface="+mn-ea"/>
              </a:rPr>
              <a:t>: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2E727A6-32CC-4ACD-BEED-0B6E639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0759" y="6373096"/>
            <a:ext cx="3508143" cy="25567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6E619E-E2BF-4C78-98E1-C313A933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69C89BB-0279-4D82-98B5-B47869591E09}"/>
              </a:ext>
            </a:extLst>
          </p:cNvPr>
          <p:cNvSpPr txBox="1"/>
          <p:nvPr/>
        </p:nvSpPr>
        <p:spPr>
          <a:xfrm>
            <a:off x="3375061" y="399849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fr-FR" sz="2000" dirty="0" err="1">
                <a:sym typeface="+mn-ea"/>
              </a:rPr>
              <a:t>Tous</a:t>
            </a:r>
            <a:r>
              <a:rPr lang="en-US" altLang="fr-FR" sz="2000" dirty="0">
                <a:sym typeface="+mn-ea"/>
              </a:rPr>
              <a:t> les </a:t>
            </a:r>
            <a:r>
              <a:rPr lang="en-US" altLang="fr-FR" sz="2000" dirty="0" err="1">
                <a:sym typeface="+mn-ea"/>
              </a:rPr>
              <a:t>paquets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envoyés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ont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été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recus</a:t>
            </a:r>
            <a:r>
              <a:rPr lang="en-US" altLang="fr-FR" sz="2000" dirty="0">
                <a:sym typeface="+mn-ea"/>
              </a:rPr>
              <a:t> pour </a:t>
            </a:r>
            <a:r>
              <a:rPr lang="en-US" altLang="fr-FR" sz="2000" dirty="0" err="1">
                <a:sym typeface="+mn-ea"/>
              </a:rPr>
              <a:t>chacun</a:t>
            </a:r>
            <a:r>
              <a:rPr lang="en-US" altLang="fr-FR" sz="2000" dirty="0">
                <a:sym typeface="+mn-ea"/>
              </a:rPr>
              <a:t> des tests </a:t>
            </a:r>
            <a:r>
              <a:rPr lang="en-US" altLang="fr-FR" sz="2000" dirty="0" err="1">
                <a:sym typeface="+mn-ea"/>
              </a:rPr>
              <a:t>effectués</a:t>
            </a:r>
            <a:r>
              <a:rPr lang="en-US" altLang="fr-FR" sz="2000" dirty="0">
                <a:sym typeface="+mn-ea"/>
              </a:rPr>
              <a:t>, </a:t>
            </a:r>
            <a:r>
              <a:rPr lang="en-US" altLang="fr-FR" sz="2000" dirty="0" err="1">
                <a:sym typeface="+mn-ea"/>
              </a:rPr>
              <a:t>cela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signifie</a:t>
            </a:r>
            <a:r>
              <a:rPr lang="en-US" altLang="fr-FR" sz="2000" dirty="0">
                <a:sym typeface="+mn-ea"/>
              </a:rPr>
              <a:t> que</a:t>
            </a:r>
            <a:r>
              <a:rPr lang="" altLang="en-US" sz="2000" dirty="0">
                <a:sym typeface="+mn-ea"/>
              </a:rPr>
              <a:t>le protocole OSPF et les VLANs ont bien été configurerdonc</a:t>
            </a:r>
            <a:r>
              <a:rPr lang="en-US" altLang="fr-FR" sz="2000" dirty="0">
                <a:sym typeface="+mn-ea"/>
              </a:rPr>
              <a:t> la communication </a:t>
            </a:r>
            <a:r>
              <a:rPr lang="en-US" altLang="fr-FR" sz="2000" dirty="0" err="1">
                <a:sym typeface="+mn-ea"/>
              </a:rPr>
              <a:t>est</a:t>
            </a:r>
            <a:r>
              <a:rPr lang="en-US" altLang="fr-FR" sz="2000" dirty="0">
                <a:sym typeface="+mn-ea"/>
              </a:rPr>
              <a:t> bien </a:t>
            </a:r>
            <a:r>
              <a:rPr lang="en-US" altLang="fr-FR" sz="2000" dirty="0" err="1">
                <a:sym typeface="+mn-ea"/>
              </a:rPr>
              <a:t>établi</a:t>
            </a:r>
            <a:r>
              <a:rPr lang="en-US" altLang="fr-FR" sz="2000" dirty="0">
                <a:sym typeface="+mn-ea"/>
              </a:rPr>
              <a:t> au sein du </a:t>
            </a:r>
            <a:r>
              <a:rPr lang="en-US" altLang="fr-FR" sz="2000" dirty="0" err="1">
                <a:sym typeface="+mn-ea"/>
              </a:rPr>
              <a:t>réseau</a:t>
            </a:r>
            <a:r>
              <a:rPr lang="en-US" altLang="fr-FR" sz="2000" dirty="0">
                <a:sym typeface="+mn-ea"/>
              </a:rPr>
              <a:t> de </a:t>
            </a:r>
            <a:r>
              <a:rPr lang="en-US" altLang="fr-FR" sz="2000" dirty="0" err="1">
                <a:sym typeface="+mn-ea"/>
              </a:rPr>
              <a:t>cette</a:t>
            </a:r>
            <a:r>
              <a:rPr lang="en-US" altLang="fr-FR" sz="2000" dirty="0">
                <a:sym typeface="+mn-ea"/>
              </a:rPr>
              <a:t> </a:t>
            </a:r>
            <a:r>
              <a:rPr lang="en-US" altLang="fr-FR" sz="2000" dirty="0" err="1">
                <a:sym typeface="+mn-ea"/>
              </a:rPr>
              <a:t>entreprise</a:t>
            </a:r>
            <a:r>
              <a:rPr lang="" altLang="en-US" sz="2000" dirty="0">
                <a:sym typeface="+mn-ea"/>
              </a:rPr>
              <a:t>.</a:t>
            </a:r>
            <a:endParaRPr lang="en-US" altLang="fr-FR" sz="2000" dirty="0"/>
          </a:p>
          <a:p>
            <a:pPr algn="just"/>
            <a:r>
              <a:rPr lang="en-US" altLang="fr-FR" sz="2000" dirty="0">
                <a:sym typeface="+mn-ea"/>
              </a:rPr>
              <a:t> </a:t>
            </a:r>
            <a:endParaRPr lang="en-US" alt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53670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499870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5948680" y="389890"/>
            <a:ext cx="18008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Interprétation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et discussion 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147695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endParaRPr lang="en-US" altLang="en-US" sz="2400" b="1"/>
          </a:p>
        </p:txBody>
      </p:sp>
      <p:sp>
        <p:nvSpPr>
          <p:cNvPr id="18" name="Rectangle à coins arrondis 6"/>
          <p:cNvSpPr/>
          <p:nvPr/>
        </p:nvSpPr>
        <p:spPr>
          <a:xfrm>
            <a:off x="4669155" y="179070"/>
            <a:ext cx="12795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6" name="Zone de texte 5"/>
          <p:cNvSpPr txBox="1"/>
          <p:nvPr/>
        </p:nvSpPr>
        <p:spPr>
          <a:xfrm>
            <a:off x="133985" y="1948180"/>
            <a:ext cx="264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000" b="1"/>
              <a:t>LIMITES DU PROJET</a:t>
            </a:r>
            <a:r>
              <a:rPr lang="en-US" altLang="fr-FR" sz="2000" b="1"/>
              <a:t>:</a:t>
            </a:r>
          </a:p>
        </p:txBody>
      </p:sp>
      <p:sp>
        <p:nvSpPr>
          <p:cNvPr id="7" name="Zone de texte 6"/>
          <p:cNvSpPr txBox="1"/>
          <p:nvPr/>
        </p:nvSpPr>
        <p:spPr>
          <a:xfrm>
            <a:off x="3115310" y="1427123"/>
            <a:ext cx="55174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buFont typeface="Arial" panose="020B0604020202020204"/>
              <a:buNone/>
            </a:pPr>
            <a:r>
              <a:rPr sz="1600" dirty="0"/>
              <a:t>✅ </a:t>
            </a:r>
            <a:r>
              <a:rPr sz="1600" b="1" dirty="0"/>
              <a:t>Simulation </a:t>
            </a:r>
            <a:r>
              <a:rPr sz="1600" b="1" dirty="0" err="1"/>
              <a:t>uniquement</a:t>
            </a:r>
            <a:r>
              <a:rPr sz="1600" b="1" dirty="0"/>
              <a:t> </a:t>
            </a:r>
            <a:r>
              <a:rPr sz="1600" b="1" dirty="0" err="1"/>
              <a:t>virtuelle</a:t>
            </a:r>
            <a:r>
              <a:rPr sz="1600" dirty="0"/>
              <a:t> : le </a:t>
            </a:r>
            <a:r>
              <a:rPr sz="1600" dirty="0" err="1"/>
              <a:t>réseau</a:t>
            </a:r>
            <a:r>
              <a:rPr sz="1600" dirty="0"/>
              <a:t> a </a:t>
            </a:r>
            <a:r>
              <a:rPr sz="1600" dirty="0" err="1"/>
              <a:t>été</a:t>
            </a:r>
            <a:r>
              <a:rPr sz="1600" dirty="0"/>
              <a:t> </a:t>
            </a:r>
            <a:r>
              <a:rPr sz="1600" dirty="0" err="1"/>
              <a:t>conçu</a:t>
            </a:r>
            <a:r>
              <a:rPr sz="1600" dirty="0"/>
              <a:t> et </a:t>
            </a:r>
            <a:r>
              <a:rPr sz="1600" dirty="0" err="1"/>
              <a:t>testé</a:t>
            </a:r>
            <a:r>
              <a:rPr sz="1600" dirty="0"/>
              <a:t> dans Cisco Packet Tracer, sans </a:t>
            </a:r>
            <a:r>
              <a:rPr sz="1600" dirty="0" err="1"/>
              <a:t>déploiement</a:t>
            </a:r>
            <a:r>
              <a:rPr sz="1600" dirty="0"/>
              <a:t> </a:t>
            </a:r>
            <a:r>
              <a:rPr sz="1600" dirty="0" err="1"/>
              <a:t>réel</a:t>
            </a:r>
            <a:r>
              <a:rPr sz="1600" dirty="0"/>
              <a:t>.</a:t>
            </a:r>
          </a:p>
          <a:p>
            <a:pPr algn="just">
              <a:buFont typeface="Arial" panose="020B0604020202020204"/>
              <a:buChar char="•"/>
            </a:pPr>
            <a:endParaRPr sz="1600" dirty="0"/>
          </a:p>
          <a:p>
            <a:pPr indent="0" algn="just">
              <a:buFont typeface="Arial" panose="020B0604020202020204"/>
              <a:buNone/>
            </a:pPr>
            <a:r>
              <a:rPr sz="1600" dirty="0"/>
              <a:t>🔒 </a:t>
            </a:r>
            <a:r>
              <a:rPr sz="1600" b="1" dirty="0" err="1"/>
              <a:t>Sécurité</a:t>
            </a:r>
            <a:r>
              <a:rPr sz="1600" b="1" dirty="0"/>
              <a:t> de base </a:t>
            </a:r>
            <a:r>
              <a:rPr sz="1600" dirty="0"/>
              <a:t>: pas </a:t>
            </a:r>
            <a:r>
              <a:rPr sz="1600" dirty="0" err="1"/>
              <a:t>d’authentification</a:t>
            </a:r>
            <a:r>
              <a:rPr sz="1600" dirty="0"/>
              <a:t> OSPF, </a:t>
            </a:r>
            <a:r>
              <a:rPr sz="1600" dirty="0" err="1"/>
              <a:t>ni</a:t>
            </a:r>
            <a:r>
              <a:rPr sz="1600" dirty="0"/>
              <a:t> de </a:t>
            </a:r>
            <a:r>
              <a:rPr sz="1600" dirty="0" err="1"/>
              <a:t>listes</a:t>
            </a:r>
            <a:r>
              <a:rPr sz="1600" dirty="0"/>
              <a:t> de </a:t>
            </a:r>
            <a:r>
              <a:rPr sz="1600" dirty="0" err="1"/>
              <a:t>contrôle</a:t>
            </a:r>
            <a:r>
              <a:rPr sz="1600" dirty="0"/>
              <a:t> </a:t>
            </a:r>
            <a:r>
              <a:rPr sz="1600" dirty="0" err="1"/>
              <a:t>d'accès</a:t>
            </a:r>
            <a:r>
              <a:rPr sz="1600" dirty="0"/>
              <a:t> (ACL) </a:t>
            </a:r>
            <a:r>
              <a:rPr sz="1600" dirty="0" err="1"/>
              <a:t>avancées</a:t>
            </a:r>
            <a:r>
              <a:rPr sz="1600" dirty="0"/>
              <a:t>.</a:t>
            </a:r>
          </a:p>
          <a:p>
            <a:pPr algn="just">
              <a:buFont typeface="Arial" panose="020B0604020202020204"/>
              <a:buChar char="•"/>
            </a:pPr>
            <a:endParaRPr sz="1600" dirty="0"/>
          </a:p>
          <a:p>
            <a:pPr indent="0" algn="just">
              <a:buFont typeface="Arial" panose="020B0604020202020204"/>
              <a:buNone/>
            </a:pPr>
            <a:r>
              <a:rPr sz="1600" dirty="0"/>
              <a:t>🌐 </a:t>
            </a:r>
            <a:r>
              <a:rPr sz="1600" b="1" dirty="0"/>
              <a:t>Services </a:t>
            </a:r>
            <a:r>
              <a:rPr sz="1600" b="1" dirty="0" err="1"/>
              <a:t>limités</a:t>
            </a:r>
            <a:r>
              <a:rPr sz="1600" dirty="0"/>
              <a:t> : </a:t>
            </a:r>
            <a:r>
              <a:rPr sz="1600" dirty="0" err="1"/>
              <a:t>aucun</a:t>
            </a:r>
            <a:r>
              <a:rPr sz="1600" dirty="0"/>
              <a:t> service </a:t>
            </a:r>
            <a:r>
              <a:rPr sz="1600" dirty="0" err="1"/>
              <a:t>réseau</a:t>
            </a:r>
            <a:r>
              <a:rPr sz="1600" dirty="0"/>
              <a:t> </a:t>
            </a:r>
            <a:r>
              <a:rPr sz="1600" dirty="0" err="1"/>
              <a:t>comme</a:t>
            </a:r>
            <a:r>
              <a:rPr sz="1600" dirty="0"/>
              <a:t> DHCP, DNS </a:t>
            </a:r>
            <a:r>
              <a:rPr sz="1600" dirty="0" err="1"/>
              <a:t>ou</a:t>
            </a:r>
            <a:r>
              <a:rPr sz="1600" dirty="0"/>
              <a:t> VPN </a:t>
            </a:r>
            <a:r>
              <a:rPr sz="1600" dirty="0" err="1"/>
              <a:t>n’a</a:t>
            </a:r>
            <a:r>
              <a:rPr sz="1600" dirty="0"/>
              <a:t> </a:t>
            </a:r>
            <a:r>
              <a:rPr sz="1600" dirty="0" err="1"/>
              <a:t>été</a:t>
            </a:r>
            <a:r>
              <a:rPr sz="1600" dirty="0"/>
              <a:t> </a:t>
            </a:r>
            <a:r>
              <a:rPr sz="1600" dirty="0" err="1"/>
              <a:t>intégré</a:t>
            </a:r>
            <a:r>
              <a:rPr sz="1600" dirty="0"/>
              <a:t>.</a:t>
            </a:r>
          </a:p>
          <a:p>
            <a:pPr algn="just">
              <a:buFont typeface="Arial" panose="020B0604020202020204"/>
              <a:buChar char="•"/>
            </a:pPr>
            <a:endParaRPr sz="1600" dirty="0"/>
          </a:p>
          <a:p>
            <a:pPr indent="0" algn="just">
              <a:buFont typeface="Arial" panose="020B0604020202020204"/>
              <a:buNone/>
            </a:pPr>
            <a:r>
              <a:rPr sz="1600" dirty="0"/>
              <a:t>🔁 </a:t>
            </a:r>
            <a:r>
              <a:rPr sz="1600" b="1" dirty="0" err="1"/>
              <a:t>Redondance</a:t>
            </a:r>
            <a:r>
              <a:rPr sz="1600" b="1" dirty="0"/>
              <a:t> </a:t>
            </a:r>
            <a:r>
              <a:rPr sz="1600" b="1" dirty="0" err="1"/>
              <a:t>absente</a:t>
            </a:r>
            <a:r>
              <a:rPr sz="1600" b="1" dirty="0"/>
              <a:t> </a:t>
            </a:r>
            <a:r>
              <a:rPr sz="1600" dirty="0"/>
              <a:t>: </a:t>
            </a:r>
            <a:r>
              <a:rPr sz="1600" dirty="0" err="1"/>
              <a:t>l’architecture</a:t>
            </a:r>
            <a:r>
              <a:rPr sz="1600" dirty="0"/>
              <a:t> ne </a:t>
            </a:r>
            <a:r>
              <a:rPr sz="1600" dirty="0" err="1"/>
              <a:t>prévoit</a:t>
            </a:r>
            <a:r>
              <a:rPr sz="1600" dirty="0"/>
              <a:t> pas de liens de secours </a:t>
            </a:r>
            <a:r>
              <a:rPr sz="1600" dirty="0" err="1"/>
              <a:t>ni</a:t>
            </a:r>
            <a:r>
              <a:rPr sz="1600" dirty="0"/>
              <a:t> de haute </a:t>
            </a:r>
            <a:r>
              <a:rPr sz="1600" dirty="0" err="1"/>
              <a:t>disponibilité</a:t>
            </a:r>
            <a:r>
              <a:rPr sz="1600" dirty="0"/>
              <a:t>.</a:t>
            </a:r>
          </a:p>
          <a:p>
            <a:pPr algn="just">
              <a:buFont typeface="Arial" panose="020B0604020202020204"/>
              <a:buChar char="•"/>
            </a:pPr>
            <a:endParaRPr sz="1600" dirty="0"/>
          </a:p>
          <a:p>
            <a:pPr indent="0" algn="just">
              <a:buFont typeface="Arial" panose="020B0604020202020204"/>
              <a:buNone/>
            </a:pPr>
            <a:r>
              <a:rPr sz="1600" dirty="0"/>
              <a:t>📈 </a:t>
            </a:r>
            <a:r>
              <a:rPr sz="1600" b="1" dirty="0" err="1"/>
              <a:t>Évolutivité</a:t>
            </a:r>
            <a:r>
              <a:rPr sz="1600" b="1" dirty="0"/>
              <a:t> non </a:t>
            </a:r>
            <a:r>
              <a:rPr sz="1600" b="1" dirty="0" err="1"/>
              <a:t>testée</a:t>
            </a:r>
            <a:r>
              <a:rPr sz="1600" dirty="0"/>
              <a:t> : le </a:t>
            </a:r>
            <a:r>
              <a:rPr sz="1600" dirty="0" err="1"/>
              <a:t>comportement</a:t>
            </a:r>
            <a:r>
              <a:rPr sz="1600" dirty="0"/>
              <a:t> du </a:t>
            </a:r>
            <a:r>
              <a:rPr sz="1600" dirty="0" err="1"/>
              <a:t>réseau</a:t>
            </a:r>
            <a:r>
              <a:rPr sz="1600" dirty="0"/>
              <a:t> face à </a:t>
            </a:r>
            <a:r>
              <a:rPr sz="1600" dirty="0" err="1"/>
              <a:t>une</a:t>
            </a:r>
            <a:r>
              <a:rPr sz="1600" dirty="0"/>
              <a:t> montée </a:t>
            </a:r>
            <a:r>
              <a:rPr sz="1600" dirty="0" err="1"/>
              <a:t>en</a:t>
            </a:r>
            <a:r>
              <a:rPr sz="1600" dirty="0"/>
              <a:t> charge </a:t>
            </a:r>
            <a:r>
              <a:rPr sz="1600" dirty="0" err="1"/>
              <a:t>n’a</a:t>
            </a:r>
            <a:r>
              <a:rPr sz="1600" dirty="0"/>
              <a:t> pas </a:t>
            </a:r>
            <a:r>
              <a:rPr sz="1600" dirty="0" err="1"/>
              <a:t>été</a:t>
            </a:r>
            <a:r>
              <a:rPr sz="1600" dirty="0"/>
              <a:t> </a:t>
            </a:r>
            <a:r>
              <a:rPr sz="1600" dirty="0" err="1"/>
              <a:t>simulé</a:t>
            </a:r>
            <a:r>
              <a:rPr sz="1600" dirty="0"/>
              <a:t>.</a:t>
            </a:r>
          </a:p>
          <a:p>
            <a:pPr algn="just">
              <a:buFont typeface="Arial" panose="020B0604020202020204"/>
              <a:buChar char="•"/>
            </a:pPr>
            <a:endParaRPr sz="1600" dirty="0"/>
          </a:p>
          <a:p>
            <a:pPr indent="0" algn="just">
              <a:buFont typeface="Arial" panose="020B0604020202020204"/>
              <a:buNone/>
            </a:pPr>
            <a:r>
              <a:rPr sz="1600" dirty="0"/>
              <a:t>🧩 </a:t>
            </a:r>
            <a:r>
              <a:rPr sz="1600" b="1" dirty="0"/>
              <a:t>Zone OSPF unique </a:t>
            </a:r>
            <a:r>
              <a:rPr sz="1600" dirty="0"/>
              <a:t>: pas de </a:t>
            </a:r>
            <a:r>
              <a:rPr sz="1600" dirty="0" err="1"/>
              <a:t>hiérarchisation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plusieurs</a:t>
            </a:r>
            <a:r>
              <a:rPr sz="1600" dirty="0"/>
              <a:t> zones, </a:t>
            </a:r>
            <a:r>
              <a:rPr sz="1600" dirty="0" err="1"/>
              <a:t>ce</a:t>
            </a:r>
            <a:r>
              <a:rPr sz="1600" dirty="0"/>
              <a:t> qui </a:t>
            </a:r>
            <a:r>
              <a:rPr sz="1600" dirty="0" err="1"/>
              <a:t>limite</a:t>
            </a:r>
            <a:r>
              <a:rPr sz="1600" dirty="0"/>
              <a:t> </a:t>
            </a:r>
            <a:r>
              <a:rPr sz="1600" dirty="0" err="1"/>
              <a:t>l’optimisation</a:t>
            </a:r>
            <a:r>
              <a:rPr dirty="0"/>
              <a:t>.</a:t>
            </a:r>
          </a:p>
        </p:txBody>
      </p:sp>
      <p:sp>
        <p:nvSpPr>
          <p:cNvPr id="16" name="Espace réservé du pied de page 8">
            <a:extLst>
              <a:ext uri="{FF2B5EF4-FFF2-40B4-BE49-F238E27FC236}">
                <a16:creationId xmlns:a16="http://schemas.microsoft.com/office/drawing/2014/main" id="{50C06631-86FD-4FF0-B8E6-1B3CC8F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7209" y="6236104"/>
            <a:ext cx="2891694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1F370E-14F0-42FE-AC67-BE4D1E2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53670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499870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5948680" y="389890"/>
            <a:ext cx="18008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Interprétation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et discussion 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147695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0" y="1873885"/>
            <a:ext cx="290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charset="0"/>
            </a:pPr>
            <a:endParaRPr lang="en-US" altLang="en-US" sz="2400" b="1"/>
          </a:p>
        </p:txBody>
      </p:sp>
      <p:sp>
        <p:nvSpPr>
          <p:cNvPr id="18" name="Rectangle à coins arrondis 6"/>
          <p:cNvSpPr/>
          <p:nvPr/>
        </p:nvSpPr>
        <p:spPr>
          <a:xfrm>
            <a:off x="4669155" y="179070"/>
            <a:ext cx="12795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5" name="Zone de texte 4"/>
          <p:cNvSpPr txBox="1"/>
          <p:nvPr/>
        </p:nvSpPr>
        <p:spPr>
          <a:xfrm>
            <a:off x="133985" y="1873885"/>
            <a:ext cx="264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fr-FR" sz="2000" b="1"/>
              <a:t>DEFIS RENCONTRES:</a:t>
            </a:r>
          </a:p>
        </p:txBody>
      </p:sp>
      <p:sp>
        <p:nvSpPr>
          <p:cNvPr id="2" name="Zone de texte 1"/>
          <p:cNvSpPr txBox="1"/>
          <p:nvPr/>
        </p:nvSpPr>
        <p:spPr>
          <a:xfrm>
            <a:off x="3295650" y="1894840"/>
            <a:ext cx="53568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v"/>
            </a:pPr>
            <a:r>
              <a:rPr lang="en-US" altLang="fr-FR" sz="2000"/>
              <a:t>Configuration des VLANs : Comprendre et appliquer le mode trunk et router-on-a-stick a n</a:t>
            </a:r>
            <a:r>
              <a:rPr lang="en-US" altLang="en-US" sz="2000"/>
              <a:t>é</a:t>
            </a:r>
            <a:r>
              <a:rPr lang="en-US" altLang="fr-FR" sz="2000"/>
              <a:t>cessit</a:t>
            </a:r>
            <a:r>
              <a:rPr lang="en-US" altLang="en-US" sz="2000"/>
              <a:t>é</a:t>
            </a:r>
            <a:r>
              <a:rPr lang="en-US" altLang="fr-FR" sz="2000"/>
              <a:t> plusieurs essais.</a:t>
            </a: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altLang="fr-FR" sz="2000"/>
              <a:t>Plan d’adressage : </a:t>
            </a:r>
            <a:r>
              <a:rPr lang="" altLang="en-US" sz="2000"/>
              <a:t>É</a:t>
            </a:r>
            <a:r>
              <a:rPr lang="en-US" altLang="fr-FR" sz="2000"/>
              <a:t>viter les chevauchements d’adresses et adapter le subnetting pour 40 hôtes par d</a:t>
            </a:r>
            <a:r>
              <a:rPr lang="en-US" altLang="en-US" sz="2000"/>
              <a:t>é</a:t>
            </a:r>
            <a:r>
              <a:rPr lang="en-US" altLang="fr-FR" sz="2000"/>
              <a:t>partement a demand</a:t>
            </a:r>
            <a:r>
              <a:rPr lang="en-US" altLang="en-US" sz="2000"/>
              <a:t>é</a:t>
            </a:r>
            <a:r>
              <a:rPr lang="en-US" altLang="fr-FR" sz="2000"/>
              <a:t> une grande rigueur.</a:t>
            </a: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altLang="fr-FR" sz="2000"/>
              <a:t>Tests de connectivit</a:t>
            </a:r>
            <a:r>
              <a:rPr lang="en-US" altLang="en-US" sz="2000"/>
              <a:t>é</a:t>
            </a:r>
            <a:r>
              <a:rPr lang="en-US" altLang="fr-FR" sz="2000"/>
              <a:t> : D</a:t>
            </a:r>
            <a:r>
              <a:rPr lang="en-US" altLang="en-US" sz="2000"/>
              <a:t>é</a:t>
            </a:r>
            <a:r>
              <a:rPr lang="en-US" altLang="fr-FR" sz="2000"/>
              <a:t>tecter et corriger les erreurs dans les configurations r</a:t>
            </a:r>
            <a:r>
              <a:rPr lang="en-US" altLang="en-US" sz="2000"/>
              <a:t>é</a:t>
            </a:r>
            <a:r>
              <a:rPr lang="en-US" altLang="fr-FR" sz="2000"/>
              <a:t>seau a n</a:t>
            </a:r>
            <a:r>
              <a:rPr lang="en-US" altLang="en-US" sz="2000"/>
              <a:t>é</a:t>
            </a:r>
            <a:r>
              <a:rPr lang="en-US" altLang="fr-FR" sz="2000"/>
              <a:t>cessit</a:t>
            </a:r>
            <a:r>
              <a:rPr lang="en-US" altLang="en-US" sz="2000"/>
              <a:t>é</a:t>
            </a:r>
            <a:r>
              <a:rPr lang="en-US" altLang="fr-FR" sz="2000"/>
              <a:t> plusieurs ajustements.</a:t>
            </a:r>
          </a:p>
          <a:p>
            <a:pPr marL="285750" indent="-285750" algn="just">
              <a:buFont typeface="Wingdings" panose="05000000000000000000" charset="0"/>
              <a:buChar char="v"/>
            </a:pPr>
            <a:endParaRPr lang="en-US" altLang="fr-FR" sz="200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AE15B2-B5B0-4B81-814E-8A5D99A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5215" y="6051479"/>
            <a:ext cx="3253688" cy="44945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CEC6BA-9266-4677-9816-6D99129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53670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499870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7470140" y="389890"/>
            <a:ext cx="163322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en-US" sz="1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CONCLUSION ET PERSPECTIVES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147695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sp>
        <p:nvSpPr>
          <p:cNvPr id="18" name="Rectangle à coins arrondis 6"/>
          <p:cNvSpPr/>
          <p:nvPr/>
        </p:nvSpPr>
        <p:spPr>
          <a:xfrm>
            <a:off x="4669155" y="179070"/>
            <a:ext cx="12795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4" name="Rectangle à coins arrondis 6"/>
          <p:cNvSpPr/>
          <p:nvPr/>
        </p:nvSpPr>
        <p:spPr>
          <a:xfrm>
            <a:off x="594868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Interprétation et discussion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407670" y="1873885"/>
            <a:ext cx="2178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000" b="1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84865E-AD6F-4134-B9E0-000519AC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030" y="1862979"/>
            <a:ext cx="60502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projet a permis la conception et l’implémentation d’un réseau IP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sécurisé, structuré et évolutif.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segmentation par VLANs et l’utilisation d’OSPF ont garanti performance, sécurité et flexibilité.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tests ont confirmé la connectivité et la robustesse de l’architecture proposée.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infrastructure pose les bases d’un réseau prêt à intégrer des services avancés comme DHCP, DNS ou la QoS.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EE7E64-0C81-4FD2-B366-5F4A97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155" y="6264184"/>
            <a:ext cx="298974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EBA8D-787F-4BBC-B4FC-FFA5185F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6"/>
          <p:cNvSpPr/>
          <p:nvPr/>
        </p:nvSpPr>
        <p:spPr>
          <a:xfrm>
            <a:off x="0" y="179070"/>
            <a:ext cx="153543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13" name="Rectangle à coins arrondis 6"/>
          <p:cNvSpPr/>
          <p:nvPr/>
        </p:nvSpPr>
        <p:spPr>
          <a:xfrm>
            <a:off x="1499870" y="179070"/>
            <a:ext cx="16478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14" name="Rectangle à coins arrondis 3"/>
          <p:cNvSpPr/>
          <p:nvPr/>
        </p:nvSpPr>
        <p:spPr>
          <a:xfrm>
            <a:off x="7470140" y="389890"/>
            <a:ext cx="164338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CONCLUSION ET PERSPECTIVES</a:t>
            </a:r>
          </a:p>
        </p:txBody>
      </p:sp>
      <p:sp>
        <p:nvSpPr>
          <p:cNvPr id="10" name="Rectangle à coins arrondis 6"/>
          <p:cNvSpPr/>
          <p:nvPr/>
        </p:nvSpPr>
        <p:spPr>
          <a:xfrm>
            <a:off x="3147695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</a:p>
        </p:txBody>
      </p:sp>
      <p:sp>
        <p:nvSpPr>
          <p:cNvPr id="18" name="Rectangle à coins arrondis 6"/>
          <p:cNvSpPr/>
          <p:nvPr/>
        </p:nvSpPr>
        <p:spPr>
          <a:xfrm>
            <a:off x="4669155" y="179070"/>
            <a:ext cx="1279525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Test de validation</a:t>
            </a:r>
          </a:p>
        </p:txBody>
      </p:sp>
      <p:sp>
        <p:nvSpPr>
          <p:cNvPr id="4" name="Rectangle à coins arrondis 6"/>
          <p:cNvSpPr/>
          <p:nvPr/>
        </p:nvSpPr>
        <p:spPr>
          <a:xfrm>
            <a:off x="5948680" y="179070"/>
            <a:ext cx="1521460" cy="5765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en-US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Interprétation et discussion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375920" y="1873885"/>
            <a:ext cx="245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000" b="1" dirty="0"/>
              <a:t>PERSPECTIVES</a:t>
            </a:r>
            <a:r>
              <a:rPr lang="en-US" altLang="fr-FR" sz="2000" b="1" dirty="0"/>
              <a:t>:</a:t>
            </a:r>
          </a:p>
        </p:txBody>
      </p:sp>
      <p:sp>
        <p:nvSpPr>
          <p:cNvPr id="2" name="Zone de texte 1"/>
          <p:cNvSpPr txBox="1"/>
          <p:nvPr/>
        </p:nvSpPr>
        <p:spPr>
          <a:xfrm>
            <a:off x="3281045" y="1874202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charset="0"/>
              <a:buChar char="v"/>
            </a:pPr>
            <a:r>
              <a:rPr sz="2000" dirty="0" err="1"/>
              <a:t>Ajout</a:t>
            </a:r>
            <a:r>
              <a:rPr sz="2000" dirty="0"/>
              <a:t> de services </a:t>
            </a:r>
            <a:r>
              <a:rPr sz="2000" dirty="0" err="1"/>
              <a:t>réseau</a:t>
            </a:r>
            <a:r>
              <a:rPr sz="2000" dirty="0"/>
              <a:t> : </a:t>
            </a:r>
            <a:r>
              <a:rPr sz="2000" dirty="0" err="1"/>
              <a:t>Intégration</a:t>
            </a:r>
            <a:r>
              <a:rPr sz="2000" dirty="0"/>
              <a:t> future de </a:t>
            </a:r>
            <a:r>
              <a:rPr sz="2000" dirty="0" err="1"/>
              <a:t>serveurs</a:t>
            </a:r>
            <a:r>
              <a:rPr sz="2000" dirty="0"/>
              <a:t> DHCP, DNS, </a:t>
            </a:r>
            <a:r>
              <a:rPr sz="2000" dirty="0" err="1"/>
              <a:t>ou</a:t>
            </a:r>
            <a:r>
              <a:rPr sz="2000" dirty="0"/>
              <a:t> web internes.</a:t>
            </a:r>
            <a:endParaRPr lang="fr-CM" sz="2000" dirty="0"/>
          </a:p>
          <a:p>
            <a:pPr algn="just"/>
            <a:endParaRPr sz="2000" dirty="0"/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" altLang="en-US" sz="2000" dirty="0"/>
              <a:t>É</a:t>
            </a:r>
            <a:r>
              <a:rPr lang="en-US" altLang="fr-FR" sz="2000" dirty="0" err="1"/>
              <a:t>volutivit</a:t>
            </a:r>
            <a:r>
              <a:rPr lang="en-US" altLang="en-US" sz="2000" dirty="0" err="1"/>
              <a:t>é</a:t>
            </a:r>
            <a:r>
              <a:rPr lang="en-US" altLang="fr-FR" sz="2000" dirty="0"/>
              <a:t> : </a:t>
            </a:r>
            <a:r>
              <a:rPr lang="en-US" altLang="fr-FR" sz="2000" dirty="0" err="1"/>
              <a:t>Pr</a:t>
            </a:r>
            <a:r>
              <a:rPr lang="en-US" altLang="en-US" sz="2000" dirty="0" err="1"/>
              <a:t>é</a:t>
            </a:r>
            <a:r>
              <a:rPr lang="en-US" altLang="fr-FR" sz="2000" dirty="0" err="1"/>
              <a:t>paration</a:t>
            </a:r>
            <a:r>
              <a:rPr lang="en-US" altLang="fr-FR" sz="2000" dirty="0"/>
              <a:t> de </a:t>
            </a:r>
            <a:r>
              <a:rPr lang="en-US" altLang="fr-FR" sz="2000" dirty="0" err="1"/>
              <a:t>l’infrastructure</a:t>
            </a:r>
            <a:r>
              <a:rPr lang="en-US" altLang="fr-FR" sz="2000" dirty="0"/>
              <a:t> pour </a:t>
            </a:r>
            <a:r>
              <a:rPr lang="en-US" altLang="fr-FR" sz="2000" dirty="0" err="1"/>
              <a:t>accueillir</a:t>
            </a:r>
            <a:r>
              <a:rPr lang="en-US" altLang="fr-FR" sz="2000" dirty="0"/>
              <a:t> de nouveaux </a:t>
            </a:r>
            <a:r>
              <a:rPr lang="en-US" altLang="fr-FR" sz="2000" dirty="0" err="1"/>
              <a:t>d</a:t>
            </a:r>
            <a:r>
              <a:rPr lang="en-US" altLang="en-US" sz="2000" dirty="0" err="1"/>
              <a:t>é</a:t>
            </a:r>
            <a:r>
              <a:rPr lang="en-US" altLang="fr-FR" sz="2000" dirty="0" err="1"/>
              <a:t>partements</a:t>
            </a:r>
            <a:r>
              <a:rPr lang="en-US" altLang="fr-FR" sz="2000" dirty="0"/>
              <a:t> </a:t>
            </a:r>
            <a:r>
              <a:rPr lang="en-US" altLang="fr-FR" sz="2000" dirty="0" err="1"/>
              <a:t>ou</a:t>
            </a:r>
            <a:r>
              <a:rPr lang="en-US" altLang="fr-FR" sz="2000" dirty="0"/>
              <a:t> </a:t>
            </a:r>
            <a:r>
              <a:rPr lang="en-US" altLang="fr-FR" sz="2000" dirty="0" err="1"/>
              <a:t>utilisateurs</a:t>
            </a:r>
            <a:r>
              <a:rPr lang="en-US" altLang="fr-FR" sz="2000" dirty="0"/>
              <a:t> sans </a:t>
            </a:r>
            <a:r>
              <a:rPr lang="en-US" altLang="fr-FR" sz="2000" dirty="0" err="1"/>
              <a:t>refonte</a:t>
            </a:r>
            <a:r>
              <a:rPr lang="en-US" altLang="fr-FR" sz="2000" dirty="0"/>
              <a:t> majeure.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793116-469A-4BA1-BED0-E55B8F7A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7613" y="6135809"/>
            <a:ext cx="3251290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64B29-7164-4B65-961B-DF9FCE3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34191" y="2841660"/>
            <a:ext cx="6591985" cy="1174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MERCI DE VOTRE AIMABLE ATTENTION!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37"/>
          <p:cNvSpPr/>
          <p:nvPr/>
        </p:nvSpPr>
        <p:spPr>
          <a:xfrm rot="10800000">
            <a:off x="10768996" y="5738939"/>
            <a:ext cx="1423004" cy="1119061"/>
          </a:xfrm>
          <a:custGeom>
            <a:avLst/>
            <a:gdLst/>
            <a:ahLst/>
            <a:cxnLst/>
            <a:rect l="0" t="0" r="0" b="0"/>
            <a:pathLst>
              <a:path w="1030224" h="1030224">
                <a:moveTo>
                  <a:pt x="0" y="0"/>
                </a:moveTo>
                <a:lnTo>
                  <a:pt x="1030224" y="0"/>
                </a:lnTo>
                <a:lnTo>
                  <a:pt x="0" y="1030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3F5378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fr-FR" dirty="0"/>
          </a:p>
        </p:txBody>
      </p:sp>
      <p:sp>
        <p:nvSpPr>
          <p:cNvPr id="20" name="Oval 17"/>
          <p:cNvSpPr/>
          <p:nvPr/>
        </p:nvSpPr>
        <p:spPr>
          <a:xfrm>
            <a:off x="3516162" y="2763559"/>
            <a:ext cx="2463180" cy="26437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" name="Group 18"/>
          <p:cNvGrpSpPr/>
          <p:nvPr/>
        </p:nvGrpSpPr>
        <p:grpSpPr>
          <a:xfrm>
            <a:off x="3803956" y="2969733"/>
            <a:ext cx="1826345" cy="3882603"/>
            <a:chOff x="3059628" y="2281967"/>
            <a:chExt cx="2025750" cy="3115838"/>
          </a:xfrm>
        </p:grpSpPr>
        <p:sp>
          <p:nvSpPr>
            <p:cNvPr id="22" name="Freeform 14"/>
            <p:cNvSpPr/>
            <p:nvPr/>
          </p:nvSpPr>
          <p:spPr bwMode="auto">
            <a:xfrm>
              <a:off x="3059628" y="2281967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700" dirty="0"/>
            </a:p>
          </p:txBody>
        </p:sp>
        <p:sp>
          <p:nvSpPr>
            <p:cNvPr id="23" name="Rounded Rectangle 10"/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0"/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5" name="Straight Connector 22"/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3"/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5"/>
            <p:cNvGrpSpPr/>
            <p:nvPr/>
          </p:nvGrpSpPr>
          <p:grpSpPr>
            <a:xfrm>
              <a:off x="3962028" y="3275459"/>
              <a:ext cx="244674" cy="295675"/>
              <a:chOff x="3981078" y="3284984"/>
              <a:chExt cx="244674" cy="295675"/>
            </a:xfrm>
          </p:grpSpPr>
          <p:sp>
            <p:nvSpPr>
              <p:cNvPr id="29" name="Rounded Rectangle 65"/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66"/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7"/>
              <p:cNvSpPr/>
              <p:nvPr/>
            </p:nvSpPr>
            <p:spPr>
              <a:xfrm>
                <a:off x="4120360" y="3292628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2" name="Diamond 34"/>
          <p:cNvSpPr/>
          <p:nvPr/>
        </p:nvSpPr>
        <p:spPr>
          <a:xfrm>
            <a:off x="3641986" y="1344886"/>
            <a:ext cx="1020676" cy="82204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iamond 36"/>
          <p:cNvSpPr/>
          <p:nvPr/>
        </p:nvSpPr>
        <p:spPr>
          <a:xfrm>
            <a:off x="4889043" y="1332282"/>
            <a:ext cx="1058616" cy="83099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amond 37"/>
          <p:cNvSpPr/>
          <p:nvPr/>
        </p:nvSpPr>
        <p:spPr>
          <a:xfrm>
            <a:off x="2562736" y="3609684"/>
            <a:ext cx="882930" cy="951459"/>
          </a:xfrm>
          <a:prstGeom prst="diamon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iamond 38"/>
          <p:cNvSpPr/>
          <p:nvPr/>
        </p:nvSpPr>
        <p:spPr>
          <a:xfrm>
            <a:off x="5590920" y="2304022"/>
            <a:ext cx="924533" cy="912495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068" y="3810517"/>
            <a:ext cx="27201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7" name="Diamond 38"/>
          <p:cNvSpPr/>
          <p:nvPr/>
        </p:nvSpPr>
        <p:spPr>
          <a:xfrm>
            <a:off x="2844689" y="2342779"/>
            <a:ext cx="789909" cy="87373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34869" y="2439416"/>
            <a:ext cx="27832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fr-FR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PROBLEMATIQUE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115" y="1353741"/>
            <a:ext cx="3485515" cy="912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DEMARCHE DE CONCEPTION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32500" y="1144191"/>
            <a:ext cx="31115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" altLang="fr-FR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ET VALIDATION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26999" y="2342732"/>
            <a:ext cx="2846705" cy="1012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INTERPRETATION</a:t>
            </a:r>
          </a:p>
          <a:p>
            <a:pPr algn="ctr"/>
            <a:r>
              <a:rPr lang="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ET DISCUSSION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1575660" y="6396335"/>
            <a:ext cx="31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Diamond 38"/>
          <p:cNvSpPr/>
          <p:nvPr/>
        </p:nvSpPr>
        <p:spPr>
          <a:xfrm>
            <a:off x="5988045" y="3546107"/>
            <a:ext cx="924533" cy="1075893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21500" y="3831741"/>
            <a:ext cx="2148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C9236-8C81-4F3C-B664-A60654AE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BE73D1-6EE9-4191-8E38-F8F8FB4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4" name="Organigramme : Bande perforée 3">
            <a:extLst>
              <a:ext uri="{FF2B5EF4-FFF2-40B4-BE49-F238E27FC236}">
                <a16:creationId xmlns:a16="http://schemas.microsoft.com/office/drawing/2014/main" id="{9A9AD808-E26C-4323-A286-877F7C2EE2D8}"/>
              </a:ext>
            </a:extLst>
          </p:cNvPr>
          <p:cNvSpPr/>
          <p:nvPr/>
        </p:nvSpPr>
        <p:spPr>
          <a:xfrm>
            <a:off x="2949312" y="182908"/>
            <a:ext cx="3670764" cy="80052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b="1" dirty="0"/>
              <a:t>PLAN DE PRESENTATION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3"/>
          <p:cNvSpPr/>
          <p:nvPr/>
        </p:nvSpPr>
        <p:spPr>
          <a:xfrm>
            <a:off x="1021977" y="142887"/>
            <a:ext cx="1733263" cy="47767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FFFFFF"/>
                </a:solidFill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 de texte 6"/>
          <p:cNvSpPr txBox="1"/>
          <p:nvPr/>
        </p:nvSpPr>
        <p:spPr>
          <a:xfrm>
            <a:off x="218440" y="1713865"/>
            <a:ext cx="2661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800" b="1" dirty="0"/>
              <a:t>MOTS CLES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EF532A-8D23-4E2A-8ADB-4BD7F9D2DF5E}"/>
              </a:ext>
            </a:extLst>
          </p:cNvPr>
          <p:cNvSpPr txBox="1"/>
          <p:nvPr/>
        </p:nvSpPr>
        <p:spPr>
          <a:xfrm>
            <a:off x="3689964" y="1702970"/>
            <a:ext cx="480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M" sz="2400" dirty="0"/>
              <a:t>Réseau IP</a:t>
            </a:r>
          </a:p>
          <a:p>
            <a:endParaRPr lang="fr-CM" sz="2400" dirty="0"/>
          </a:p>
          <a:p>
            <a:endParaRPr lang="fr-CM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AC926E-40AE-4C6E-804A-6BC54C69FAEF}"/>
              </a:ext>
            </a:extLst>
          </p:cNvPr>
          <p:cNvSpPr txBox="1"/>
          <p:nvPr/>
        </p:nvSpPr>
        <p:spPr>
          <a:xfrm>
            <a:off x="3689964" y="28676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M" sz="2400" dirty="0"/>
              <a:t>Routage</a:t>
            </a:r>
          </a:p>
          <a:p>
            <a:endParaRPr lang="fr-CM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0C4720-2FF6-4F61-9578-5360F19A1C6E}"/>
              </a:ext>
            </a:extLst>
          </p:cNvPr>
          <p:cNvSpPr txBox="1"/>
          <p:nvPr/>
        </p:nvSpPr>
        <p:spPr>
          <a:xfrm>
            <a:off x="3689964" y="395470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M" sz="2400" dirty="0"/>
              <a:t>Infrastructure réseau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44E59-48C5-4076-ACDA-89176AB520AC}"/>
              </a:ext>
            </a:extLst>
          </p:cNvPr>
          <p:cNvSpPr txBox="1"/>
          <p:nvPr/>
        </p:nvSpPr>
        <p:spPr>
          <a:xfrm>
            <a:off x="3689964" y="46724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M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M" sz="2400" dirty="0"/>
              <a:t>Topologie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E8F746B-70F8-47E9-971F-B51D6482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1083" y="6146083"/>
            <a:ext cx="3567820" cy="365125"/>
          </a:xfrm>
        </p:spPr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B853C5D-3673-4E92-9F76-90D6BFB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830" y="1600200"/>
            <a:ext cx="5347970" cy="45262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sz="2400" dirty="0"/>
              <a:t> </a:t>
            </a:r>
            <a:r>
              <a:rPr sz="2400" dirty="0">
                <a:sym typeface="+mn-ea"/>
              </a:rPr>
              <a:t>Module: </a:t>
            </a:r>
            <a:r>
              <a:rPr sz="2400" dirty="0" err="1">
                <a:sym typeface="+mn-ea"/>
              </a:rPr>
              <a:t>Réseaux</a:t>
            </a:r>
            <a:r>
              <a:rPr sz="2400" dirty="0">
                <a:sym typeface="+mn-ea"/>
              </a:rPr>
              <a:t> IP 1 (2024-2025)</a:t>
            </a:r>
            <a:endParaRPr lang="fr-CM" sz="2400" dirty="0">
              <a:sym typeface="+mn-ea"/>
            </a:endParaRPr>
          </a:p>
          <a:p>
            <a:pPr marL="0" indent="0" algn="just">
              <a:buNone/>
            </a:pPr>
            <a:endParaRPr sz="2400" dirty="0">
              <a:sym typeface="+mn-ea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sz="2400" dirty="0"/>
              <a:t>École </a:t>
            </a:r>
            <a:r>
              <a:rPr sz="2400" dirty="0" err="1"/>
              <a:t>répartie</a:t>
            </a:r>
            <a:r>
              <a:rPr sz="2400" dirty="0"/>
              <a:t> sur trois sites </a:t>
            </a:r>
            <a:r>
              <a:rPr sz="2400" dirty="0" err="1"/>
              <a:t>géographiques</a:t>
            </a:r>
            <a:r>
              <a:rPr sz="2400" dirty="0"/>
              <a:t> au Cameroun</a:t>
            </a:r>
            <a:endParaRPr lang="fr-CM" sz="2400" dirty="0"/>
          </a:p>
          <a:p>
            <a:pPr marL="0" indent="0" algn="just">
              <a:buNone/>
            </a:pPr>
            <a:endParaRPr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sz="2400" dirty="0"/>
              <a:t>Six </a:t>
            </a:r>
            <a:r>
              <a:rPr sz="2400" dirty="0" err="1"/>
              <a:t>départements</a:t>
            </a:r>
            <a:r>
              <a:rPr sz="2400" dirty="0"/>
              <a:t> </a:t>
            </a:r>
            <a:r>
              <a:rPr sz="2400" dirty="0" err="1"/>
              <a:t>fonctionnels</a:t>
            </a:r>
            <a:endParaRPr lang="fr-CM" sz="2400" dirty="0"/>
          </a:p>
          <a:p>
            <a:pPr marL="0" indent="0" algn="just">
              <a:buNone/>
            </a:pPr>
            <a:endParaRPr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sz="2400" dirty="0"/>
              <a:t>Objectif: interconnexion pour 240+ </a:t>
            </a:r>
            <a:r>
              <a:rPr sz="2400" dirty="0" err="1"/>
              <a:t>utilisateurs</a:t>
            </a:r>
            <a:endParaRPr sz="24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2592F7A-B13D-45AD-A5F3-765EDA41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743" y="6135809"/>
            <a:ext cx="3621159" cy="365125"/>
          </a:xfrm>
        </p:spPr>
        <p:txBody>
          <a:bodyPr/>
          <a:lstStyle/>
          <a:p>
            <a:r>
              <a:rPr lang="fr-FR"/>
              <a:t>Projet_réseau_IP_1_Groupe_2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12C05E-8963-40E2-AB73-4FF1412C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2057205" y="372770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sp>
        <p:nvSpPr>
          <p:cNvPr id="25" name="Rectangle à coins arrondis 6"/>
          <p:cNvSpPr/>
          <p:nvPr/>
        </p:nvSpPr>
        <p:spPr>
          <a:xfrm>
            <a:off x="311" y="112047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 de texte 6"/>
          <p:cNvSpPr txBox="1"/>
          <p:nvPr/>
        </p:nvSpPr>
        <p:spPr>
          <a:xfrm>
            <a:off x="218440" y="1713865"/>
            <a:ext cx="2661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fr-FR" sz="2800" b="1" dirty="0"/>
              <a:t>CONTEXTE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057205" y="372770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sp>
        <p:nvSpPr>
          <p:cNvPr id="25" name="Rectangle à coins arrondis 6"/>
          <p:cNvSpPr/>
          <p:nvPr/>
        </p:nvSpPr>
        <p:spPr>
          <a:xfrm>
            <a:off x="311" y="10177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Zone de texte 6"/>
          <p:cNvSpPr txBox="1"/>
          <p:nvPr/>
        </p:nvSpPr>
        <p:spPr>
          <a:xfrm>
            <a:off x="218440" y="1713865"/>
            <a:ext cx="271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400" b="1"/>
              <a:t>PROBLEMATIQUE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56" y="2765479"/>
            <a:ext cx="3829183" cy="3343897"/>
          </a:xfrm>
          <a:prstGeom prst="rect">
            <a:avLst/>
          </a:prstGeom>
        </p:spPr>
      </p:pic>
      <p:sp>
        <p:nvSpPr>
          <p:cNvPr id="24" name="Bulle ronde 23"/>
          <p:cNvSpPr/>
          <p:nvPr/>
        </p:nvSpPr>
        <p:spPr>
          <a:xfrm rot="21263015">
            <a:off x="3002280" y="1181735"/>
            <a:ext cx="3745865" cy="2080895"/>
          </a:xfrm>
          <a:prstGeom prst="wedgeEllipseCallout">
            <a:avLst>
              <a:gd name="adj1" fmla="val 40275"/>
              <a:gd name="adj2" fmla="val 62162"/>
            </a:avLst>
          </a:prstGeom>
          <a:solidFill>
            <a:srgbClr val="F0CDA1"/>
          </a:solidFill>
          <a:ln>
            <a:solidFill>
              <a:srgbClr val="009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0A2"/>
                </a:solidFill>
                <a:latin typeface="Algerian" panose="04020705040A02060702" pitchFamily="82" charset="0"/>
              </a:rPr>
              <a:t>Comment </a:t>
            </a:r>
            <a:r>
              <a:rPr lang="" altLang="en-US" sz="1600" dirty="0">
                <a:solidFill>
                  <a:srgbClr val="0090A2"/>
                </a:solidFill>
                <a:latin typeface="Algerian" panose="04020705040A02060702" pitchFamily="82" charset="0"/>
              </a:rPr>
              <a:t>METTRE SUR PIED UN RESEAU PERMETTANT A CETTE ENTREPRISE DE COMMUNIQUER de maniere fluide et securisee?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49AC623-AE83-48DA-9899-B7DE7ADA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2081" y="6135809"/>
            <a:ext cx="3296822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5A83C1F-46D5-4BFD-92B6-20A8A850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057205" y="372770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sp>
        <p:nvSpPr>
          <p:cNvPr id="25" name="Rectangle à coins arrondis 6"/>
          <p:cNvSpPr/>
          <p:nvPr/>
        </p:nvSpPr>
        <p:spPr>
          <a:xfrm>
            <a:off x="311" y="10177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Zone de texte 6"/>
          <p:cNvSpPr txBox="1"/>
          <p:nvPr/>
        </p:nvSpPr>
        <p:spPr>
          <a:xfrm>
            <a:off x="218440" y="1713865"/>
            <a:ext cx="2661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" altLang="en-US" sz="2400" b="1"/>
              <a:t>SOLUTION PROPOSEE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3" y="4841459"/>
            <a:ext cx="1853720" cy="17441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sées 2"/>
          <p:cNvSpPr/>
          <p:nvPr/>
        </p:nvSpPr>
        <p:spPr>
          <a:xfrm>
            <a:off x="4613275" y="1117600"/>
            <a:ext cx="3651885" cy="383921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fr-FR" dirty="0">
                <a:solidFill>
                  <a:schemeClr val="tx1"/>
                </a:solidFill>
                <a:sym typeface="+mn-ea"/>
              </a:rPr>
              <a:t>Nous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proposons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mettre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sur pied un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réseau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IP qui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permettrait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une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communication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fluide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et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sécurisée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au sein de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l’entre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, avec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une</a:t>
            </a:r>
            <a:r>
              <a:rPr lang="en-US" altLang="fr-FR" dirty="0">
                <a:solidFill>
                  <a:schemeClr val="tx1"/>
                </a:solidFill>
                <a:sym typeface="+mn-ea"/>
              </a:rPr>
              <a:t> infrastructure </a:t>
            </a:r>
            <a:r>
              <a:rPr lang="en-US" altLang="fr-FR" dirty="0" err="1">
                <a:solidFill>
                  <a:schemeClr val="tx1"/>
                </a:solidFill>
                <a:sym typeface="+mn-ea"/>
              </a:rPr>
              <a:t>évolutive</a:t>
            </a:r>
            <a:endParaRPr lang="en-US" altLang="fr-FR" dirty="0">
              <a:solidFill>
                <a:schemeClr val="tx1"/>
              </a:solidFill>
            </a:endParaRPr>
          </a:p>
          <a:p>
            <a:pPr algn="ctr"/>
            <a:endParaRPr lang="en-US" alt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CCD5BF8-900F-466D-8D87-3B592EB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3275" y="6403055"/>
            <a:ext cx="571648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66069-C2F9-41D2-BB2E-DC0300AE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890" y="4975225"/>
            <a:ext cx="5756910" cy="1151255"/>
          </a:xfrm>
        </p:spPr>
        <p:txBody>
          <a:bodyPr>
            <a:normAutofit fontScale="90000" lnSpcReduction="20000"/>
          </a:bodyPr>
          <a:lstStyle/>
          <a:p>
            <a:r>
              <a:t>Site 1: RH, Administration, Finance (40 postes chacun)</a:t>
            </a:r>
          </a:p>
          <a:p>
            <a:r>
              <a:t>Site 2: Télécom, Informatique (40 postes chacun)</a:t>
            </a:r>
          </a:p>
          <a:p>
            <a:r>
              <a:t>Site 3: Production (40 postes)</a:t>
            </a:r>
          </a:p>
          <a:p>
            <a:pPr marL="0" indent="0">
              <a:buNone/>
            </a:pPr>
            <a:endParaRPr/>
          </a:p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57F64B1-781D-46D1-8D7F-7794F157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6424" y="6285496"/>
            <a:ext cx="571648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C9EAC-EAF1-4605-833F-46661B8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845752" y="1153281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635" y="1713865"/>
            <a:ext cx="2879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Ø"/>
            </a:pPr>
            <a:r>
              <a:rPr lang="" altLang="en-US" sz="2000" b="1"/>
              <a:t>STUCTURE ORGANISATIONNELLE</a:t>
            </a:r>
          </a:p>
        </p:txBody>
      </p:sp>
      <p:pic>
        <p:nvPicPr>
          <p:cNvPr id="15" name="Image 14" descr="Capture d'écran 2025-05-15 042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65" y="1244600"/>
            <a:ext cx="6001385" cy="3731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5585"/>
            <a:ext cx="2873375" cy="11430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sz="2400" b="1"/>
              <a:t>C</a:t>
            </a:r>
            <a:r>
              <a:rPr lang="" sz="2400" b="1"/>
              <a:t>HOIX TECHNIQUES ET METHODOLOGIE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920" y="1600200"/>
            <a:ext cx="5516880" cy="41738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400" dirty="0"/>
              <a:t>VLANs pour</a:t>
            </a:r>
            <a:r>
              <a:rPr lang="fr-CM" sz="2400" dirty="0"/>
              <a:t> </a:t>
            </a:r>
            <a:r>
              <a:rPr sz="2400" dirty="0" err="1"/>
              <a:t>l'isolation</a:t>
            </a:r>
            <a:r>
              <a:rPr sz="2400" dirty="0"/>
              <a:t> des </a:t>
            </a:r>
            <a:r>
              <a:rPr sz="2400" dirty="0" err="1"/>
              <a:t>départements</a:t>
            </a:r>
            <a:endParaRPr lang="fr-CM" sz="2400" dirty="0"/>
          </a:p>
          <a:p>
            <a:pPr marL="0" indent="0">
              <a:buNone/>
            </a:pPr>
            <a:endParaRPr sz="2400" dirty="0"/>
          </a:p>
          <a:p>
            <a:pPr>
              <a:buFont typeface="Wingdings" panose="05000000000000000000" pitchFamily="2" charset="2"/>
              <a:buChar char="v"/>
            </a:pPr>
            <a:r>
              <a:rPr sz="2400" dirty="0"/>
              <a:t>OSPF pour le </a:t>
            </a:r>
            <a:r>
              <a:rPr sz="2400" dirty="0" err="1"/>
              <a:t>routage</a:t>
            </a:r>
            <a:r>
              <a:rPr sz="2400" dirty="0"/>
              <a:t> inter-sites</a:t>
            </a:r>
            <a:endParaRPr lang="fr-CM" sz="2400" dirty="0"/>
          </a:p>
          <a:p>
            <a:pPr marL="0" indent="0">
              <a:buNone/>
            </a:pPr>
            <a:endParaRPr lang="fr-CM" sz="2400" dirty="0"/>
          </a:p>
          <a:p>
            <a:pPr>
              <a:buFont typeface="Wingdings" panose="05000000000000000000" pitchFamily="2" charset="2"/>
              <a:buChar char="v"/>
            </a:pPr>
            <a:r>
              <a:rPr sz="2400" dirty="0"/>
              <a:t>Plan </a:t>
            </a:r>
            <a:r>
              <a:rPr sz="2400" dirty="0" err="1"/>
              <a:t>d'adressage</a:t>
            </a:r>
            <a:r>
              <a:rPr sz="2400" dirty="0"/>
              <a:t> </a:t>
            </a:r>
            <a:r>
              <a:rPr sz="2400" dirty="0" err="1"/>
              <a:t>basé</a:t>
            </a:r>
            <a:r>
              <a:rPr sz="2400" dirty="0"/>
              <a:t> sur 192.168.0.0/16</a:t>
            </a:r>
            <a:endParaRPr lang="fr-CM" sz="2400" dirty="0"/>
          </a:p>
          <a:p>
            <a:pPr marL="0" indent="0">
              <a:buNone/>
            </a:pPr>
            <a:endParaRPr sz="2400" dirty="0"/>
          </a:p>
          <a:p>
            <a:pPr>
              <a:buFont typeface="Wingdings" panose="05000000000000000000" pitchFamily="2" charset="2"/>
              <a:buChar char="v"/>
            </a:pPr>
            <a:r>
              <a:rPr sz="2400" dirty="0"/>
              <a:t>Simulation sous Cisco Packet Tracer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EAEA97-0BB2-4569-989B-67D124E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4374" y="6135809"/>
            <a:ext cx="5716488" cy="365125"/>
          </a:xfrm>
        </p:spPr>
        <p:txBody>
          <a:bodyPr/>
          <a:lstStyle/>
          <a:p>
            <a:r>
              <a:rPr lang="fr-FR" dirty="0"/>
              <a:t>Projet_réseau_IP_1_Groupe_2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B4E470-C800-486D-A8A7-8542399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2880360" y="1245235"/>
            <a:ext cx="53340" cy="516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6"/>
          <p:cNvSpPr/>
          <p:nvPr/>
        </p:nvSpPr>
        <p:spPr>
          <a:xfrm>
            <a:off x="2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Introduction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057660" y="179243"/>
            <a:ext cx="2057325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1800" b="0" i="0" u="none" strike="noStrike" kern="1200" cap="none" spc="0" baseline="0" dirty="0">
                <a:solidFill>
                  <a:srgbClr val="7F7F7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Contexte et problematique</a:t>
            </a:r>
          </a:p>
        </p:txBody>
      </p:sp>
      <p:sp>
        <p:nvSpPr>
          <p:cNvPr id="8" name="Rectangle à coins arrondis 3"/>
          <p:cNvSpPr/>
          <p:nvPr/>
        </p:nvSpPr>
        <p:spPr>
          <a:xfrm>
            <a:off x="4114639" y="389941"/>
            <a:ext cx="2304876" cy="5763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Démarche de conception</a:t>
            </a:r>
            <a:r>
              <a:rPr lang="fr-FR" sz="20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/>
                <a:cs typeface="Times New Roman" panose="02020603050405020304" pitchFamily="18"/>
              </a:rPr>
              <a:t> </a:t>
            </a:r>
            <a:endParaRPr lang="fr-FR" sz="2400" b="1" i="0" u="none" strike="noStrike" kern="1200" cap="none" spc="0" baseline="0" dirty="0">
              <a:solidFill>
                <a:srgbClr val="FFFFFF"/>
              </a:solidFill>
              <a:uFillTx/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3*255"/>
  <p:tag name="TABLE_ENDDRAG_RECT" val="247*147*433*2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7*358"/>
  <p:tag name="TABLE_ENDDRAG_RECT" val="235*123*437*358"/>
</p:tagLst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59</TotalTime>
  <Words>1659</Words>
  <Application>Microsoft Office PowerPoint</Application>
  <PresentationFormat>Affichage à l'écran (4:3)</PresentationFormat>
  <Paragraphs>381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TECHNIQUES ET METHODOLOGIE</vt:lpstr>
      <vt:lpstr>INFRASTRUCTURE MATERIELLE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💋Danie Dorcas💞</dc:creator>
  <dc:description>generated using python-pptx</dc:description>
  <cp:lastModifiedBy>danielledorcaskoumtoudji@gmail.com</cp:lastModifiedBy>
  <cp:revision>12</cp:revision>
  <dcterms:created xsi:type="dcterms:W3CDTF">2013-01-27T09:14:00Z</dcterms:created>
  <dcterms:modified xsi:type="dcterms:W3CDTF">2025-05-16T05:34:11Z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5AAE38273DFD41CF975F08828E36B0C1_13</vt:lpwstr>
  </property>
  <property fmtid="{D5CDD505-2E9C-101B-9397-08002B2CF9AE}" pid="3" name="KSOProductBuildVer">
    <vt:lpwstr>1036-12.2.0.21179</vt:lpwstr>
  </property>
</Properties>
</file>