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5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5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6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4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4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3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2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8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9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80" r:id="rId8"/>
    <p:sldLayoutId id="2147483677" r:id="rId9"/>
    <p:sldLayoutId id="2147483678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Black chains">
            <a:extLst>
              <a:ext uri="{FF2B5EF4-FFF2-40B4-BE49-F238E27FC236}">
                <a16:creationId xmlns:a16="http://schemas.microsoft.com/office/drawing/2014/main" id="{E70571A8-0714-5AB4-9BC8-6E5AA5F36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3267" b="11245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A81D24-0825-4312-A31F-9D93ECF8F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AU" sz="5200">
                <a:solidFill>
                  <a:srgbClr val="FFFFFF"/>
                </a:solidFill>
              </a:rPr>
              <a:t>The 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20276-1BBB-4C52-B5A8-39BDF5DF3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AU" sz="2200" dirty="0">
                <a:solidFill>
                  <a:srgbClr val="FFFFFF"/>
                </a:solidFill>
              </a:rPr>
              <a:t>Automating Revit family QA tasks</a:t>
            </a:r>
          </a:p>
        </p:txBody>
      </p:sp>
    </p:spTree>
    <p:extLst>
      <p:ext uri="{BB962C8B-B14F-4D97-AF65-F5344CB8AC3E}">
        <p14:creationId xmlns:p14="http://schemas.microsoft.com/office/powerpoint/2010/main" val="106583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D6FD602-3113-4FC4-982F-15099614D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B8C81AF-BEDB-486F-AB26-181C63BF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08D8EF1-80CA-4FAD-BD38-F379CEC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BBFB42-A922-42BF-B2B3-DBD57816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586992"/>
            <a:ext cx="5867400" cy="1664573"/>
          </a:xfrm>
        </p:spPr>
        <p:txBody>
          <a:bodyPr>
            <a:normAutofit/>
          </a:bodyPr>
          <a:lstStyle/>
          <a:p>
            <a:r>
              <a:rPr lang="en-AU" dirty="0"/>
              <a:t>Principles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4BB4C-EA97-499C-8791-2C7DA68E8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0959" y="613741"/>
            <a:ext cx="4475586" cy="571686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246900-6A89-6149-5A1B-2179A46FA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60" y="2411653"/>
            <a:ext cx="5867022" cy="3928822"/>
          </a:xfrm>
        </p:spPr>
        <p:txBody>
          <a:bodyPr>
            <a:normAutofit/>
          </a:bodyPr>
          <a:lstStyle/>
          <a:p>
            <a:r>
              <a:rPr lang="en-US" sz="1800" dirty="0"/>
              <a:t>Comprises of 3 modules</a:t>
            </a:r>
          </a:p>
          <a:p>
            <a:pPr lvl="1"/>
            <a:r>
              <a:rPr lang="en-US" sz="1400" dirty="0"/>
              <a:t>Reporting family properties</a:t>
            </a:r>
          </a:p>
          <a:p>
            <a:pPr lvl="2"/>
            <a:r>
              <a:rPr lang="en-US" sz="1000" dirty="0"/>
              <a:t>Identify issues</a:t>
            </a:r>
          </a:p>
          <a:p>
            <a:pPr lvl="1"/>
            <a:r>
              <a:rPr lang="en-US" sz="1400" dirty="0"/>
              <a:t>Modifying</a:t>
            </a:r>
          </a:p>
          <a:p>
            <a:pPr lvl="2"/>
            <a:r>
              <a:rPr lang="en-US" sz="1000" dirty="0"/>
              <a:t>Addressing the issues</a:t>
            </a:r>
          </a:p>
          <a:p>
            <a:pPr lvl="1"/>
            <a:r>
              <a:rPr lang="en-US" sz="1400" dirty="0"/>
              <a:t>Reloading</a:t>
            </a:r>
          </a:p>
          <a:p>
            <a:pPr lvl="2"/>
            <a:r>
              <a:rPr lang="en-US" sz="1000" dirty="0"/>
              <a:t>Propagating fixes through out any nested families</a:t>
            </a:r>
          </a:p>
        </p:txBody>
      </p:sp>
    </p:spTree>
    <p:extLst>
      <p:ext uri="{BB962C8B-B14F-4D97-AF65-F5344CB8AC3E}">
        <p14:creationId xmlns:p14="http://schemas.microsoft.com/office/powerpoint/2010/main" val="285824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FB42-A922-42BF-B2B3-DBD57816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586992"/>
            <a:ext cx="5867400" cy="1664573"/>
          </a:xfrm>
        </p:spPr>
        <p:txBody>
          <a:bodyPr>
            <a:normAutofit/>
          </a:bodyPr>
          <a:lstStyle/>
          <a:p>
            <a:r>
              <a:rPr lang="en-AU" dirty="0"/>
              <a:t>Reporting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4BB4C-EA97-499C-8791-2C7DA68E8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959" y="613741"/>
            <a:ext cx="4475586" cy="571686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246900-6A89-6149-5A1B-2179A46FA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60" y="2411653"/>
            <a:ext cx="5867022" cy="3928822"/>
          </a:xfrm>
        </p:spPr>
        <p:txBody>
          <a:bodyPr>
            <a:normAutofit/>
          </a:bodyPr>
          <a:lstStyle/>
          <a:p>
            <a:pPr lvl="1"/>
            <a:r>
              <a:rPr lang="en-US" sz="1400" dirty="0"/>
              <a:t>Nesting structure </a:t>
            </a:r>
          </a:p>
          <a:p>
            <a:pPr lvl="1"/>
            <a:r>
              <a:rPr lang="en-US" sz="1400" dirty="0"/>
              <a:t>Shared parameters</a:t>
            </a:r>
          </a:p>
          <a:p>
            <a:pPr lvl="1"/>
            <a:r>
              <a:rPr lang="en-US" sz="1400" dirty="0"/>
              <a:t>Categories</a:t>
            </a:r>
          </a:p>
          <a:p>
            <a:pPr lvl="1"/>
            <a:r>
              <a:rPr lang="en-US" sz="1400" dirty="0"/>
              <a:t>Line patterns</a:t>
            </a:r>
          </a:p>
          <a:p>
            <a:pPr lvl="1"/>
            <a:r>
              <a:rPr lang="en-US" sz="1400" dirty="0"/>
              <a:t>Warnings</a:t>
            </a:r>
          </a:p>
          <a:p>
            <a:pPr marL="457200" lvl="1" indent="0">
              <a:buNone/>
            </a:pPr>
            <a:endParaRPr lang="en-US" sz="10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25BAB5-6563-47A6-BBF6-C32D0B94EF58}"/>
              </a:ext>
            </a:extLst>
          </p:cNvPr>
          <p:cNvSpPr/>
          <p:nvPr/>
        </p:nvSpPr>
        <p:spPr>
          <a:xfrm>
            <a:off x="2100172" y="1728512"/>
            <a:ext cx="2111969" cy="72562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E1E1407B-6E2C-452A-AD73-8B26BB650F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62"/>
          <a:stretch/>
        </p:blipFill>
        <p:spPr>
          <a:xfrm>
            <a:off x="5378245" y="5032150"/>
            <a:ext cx="6597445" cy="130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8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FB42-A922-42BF-B2B3-DBD57816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586992"/>
            <a:ext cx="5867400" cy="1664573"/>
          </a:xfrm>
        </p:spPr>
        <p:txBody>
          <a:bodyPr>
            <a:normAutofit/>
          </a:bodyPr>
          <a:lstStyle/>
          <a:p>
            <a:r>
              <a:rPr lang="en-AU" dirty="0"/>
              <a:t>Modifying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4BB4C-EA97-499C-8791-2C7DA68E8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959" y="613741"/>
            <a:ext cx="4475586" cy="571686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246900-6A89-6149-5A1B-2179A46FA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60" y="2411653"/>
            <a:ext cx="5867022" cy="3928822"/>
          </a:xfrm>
        </p:spPr>
        <p:txBody>
          <a:bodyPr>
            <a:normAutofit/>
          </a:bodyPr>
          <a:lstStyle/>
          <a:p>
            <a:pPr lvl="1"/>
            <a:r>
              <a:rPr lang="en-US" sz="1400" dirty="0"/>
              <a:t>Purge unused (using Autodesk </a:t>
            </a:r>
            <a:r>
              <a:rPr lang="en-US" sz="1400" dirty="0" err="1"/>
              <a:t>eTransmit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Delete unused categories</a:t>
            </a:r>
          </a:p>
          <a:p>
            <a:pPr lvl="1"/>
            <a:r>
              <a:rPr lang="en-US" sz="1400" dirty="0"/>
              <a:t>Delete unused line patterns</a:t>
            </a:r>
          </a:p>
          <a:p>
            <a:pPr lvl="1"/>
            <a:r>
              <a:rPr lang="en-US" sz="1400" dirty="0"/>
              <a:t>Rename families</a:t>
            </a:r>
          </a:p>
          <a:p>
            <a:pPr lvl="2"/>
            <a:r>
              <a:rPr lang="en-US" sz="1000" dirty="0"/>
              <a:t>On file server:  family and catalogue file</a:t>
            </a:r>
          </a:p>
          <a:p>
            <a:pPr lvl="2"/>
            <a:r>
              <a:rPr lang="en-US" sz="1000" dirty="0"/>
              <a:t>In Family: any nested family</a:t>
            </a: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Planned:</a:t>
            </a:r>
          </a:p>
          <a:p>
            <a:pPr lvl="1"/>
            <a:r>
              <a:rPr lang="en-US" sz="1400" dirty="0"/>
              <a:t>Change family category (whilst maintaining custom sub-categories)</a:t>
            </a:r>
          </a:p>
          <a:p>
            <a:pPr lvl="1"/>
            <a:r>
              <a:rPr lang="en-US" sz="1400" dirty="0"/>
              <a:t>Rename custom categories</a:t>
            </a:r>
          </a:p>
          <a:p>
            <a:pPr lvl="1"/>
            <a:r>
              <a:rPr lang="en-US" sz="1400" dirty="0"/>
              <a:t>Rename line patterns</a:t>
            </a:r>
          </a:p>
          <a:p>
            <a:pPr marL="457200" lvl="1" indent="0">
              <a:buNone/>
            </a:pPr>
            <a:endParaRPr lang="en-US" sz="10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25BAB5-6563-47A6-BBF6-C32D0B94EF58}"/>
              </a:ext>
            </a:extLst>
          </p:cNvPr>
          <p:cNvSpPr/>
          <p:nvPr/>
        </p:nvSpPr>
        <p:spPr>
          <a:xfrm>
            <a:off x="1675418" y="3405404"/>
            <a:ext cx="2111969" cy="72562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610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FB42-A922-42BF-B2B3-DBD57816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586992"/>
            <a:ext cx="5867400" cy="1664573"/>
          </a:xfrm>
        </p:spPr>
        <p:txBody>
          <a:bodyPr>
            <a:normAutofit/>
          </a:bodyPr>
          <a:lstStyle/>
          <a:p>
            <a:r>
              <a:rPr lang="en-AU" dirty="0"/>
              <a:t>Reloading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4BB4C-EA97-499C-8791-2C7DA68E8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959" y="613741"/>
            <a:ext cx="4475586" cy="571686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246900-6A89-6149-5A1B-2179A46FA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60" y="2411653"/>
            <a:ext cx="5867022" cy="101734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400" dirty="0"/>
              <a:t>Revit families use nesting to modularize components.  As a result of this, any changes made to a nested family need to be ‘bubbled up’ from the bottom of the nesting tree to the top.</a:t>
            </a: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0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25BAB5-6563-47A6-BBF6-C32D0B94EF58}"/>
              </a:ext>
            </a:extLst>
          </p:cNvPr>
          <p:cNvSpPr/>
          <p:nvPr/>
        </p:nvSpPr>
        <p:spPr>
          <a:xfrm>
            <a:off x="2058876" y="5074921"/>
            <a:ext cx="2111969" cy="72562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752243E-BB5F-4915-908D-E8418354A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7356" y="3781486"/>
            <a:ext cx="6691932" cy="254911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A037103-C3C8-4DBC-B4F2-65F68CC90D4C}"/>
              </a:ext>
            </a:extLst>
          </p:cNvPr>
          <p:cNvSpPr/>
          <p:nvPr/>
        </p:nvSpPr>
        <p:spPr>
          <a:xfrm>
            <a:off x="9077140" y="4958921"/>
            <a:ext cx="1122845" cy="556976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25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FB42-A922-42BF-B2B3-DBD57816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586992"/>
            <a:ext cx="5867400" cy="1664573"/>
          </a:xfrm>
        </p:spPr>
        <p:txBody>
          <a:bodyPr>
            <a:normAutofit/>
          </a:bodyPr>
          <a:lstStyle/>
          <a:p>
            <a:r>
              <a:rPr lang="en-AU" dirty="0"/>
              <a:t>Reloading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4BB4C-EA97-499C-8791-2C7DA68E8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959" y="613741"/>
            <a:ext cx="4475586" cy="571686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246900-6A89-6149-5A1B-2179A46FA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60" y="2411653"/>
            <a:ext cx="5867022" cy="101734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400" dirty="0"/>
              <a:t>Nested family structure from bottom up.</a:t>
            </a: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0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25BAB5-6563-47A6-BBF6-C32D0B94EF58}"/>
              </a:ext>
            </a:extLst>
          </p:cNvPr>
          <p:cNvSpPr/>
          <p:nvPr/>
        </p:nvSpPr>
        <p:spPr>
          <a:xfrm>
            <a:off x="2058876" y="5074921"/>
            <a:ext cx="2111969" cy="72562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68D8829-2FDB-49B7-A8F4-526BB69CA0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8762" y="3589088"/>
            <a:ext cx="6463164" cy="274151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88FDB85-C7EF-48BE-8FBA-FD3640A0551D}"/>
              </a:ext>
            </a:extLst>
          </p:cNvPr>
          <p:cNvSpPr/>
          <p:nvPr/>
        </p:nvSpPr>
        <p:spPr>
          <a:xfrm>
            <a:off x="9242322" y="4280495"/>
            <a:ext cx="1122845" cy="556976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CA44F6B-B7BA-4771-A7F7-2EB1250CF568}"/>
              </a:ext>
            </a:extLst>
          </p:cNvPr>
          <p:cNvSpPr/>
          <p:nvPr/>
        </p:nvSpPr>
        <p:spPr>
          <a:xfrm>
            <a:off x="8067367" y="4871355"/>
            <a:ext cx="1808153" cy="556976"/>
          </a:xfrm>
          <a:prstGeom prst="ellipse">
            <a:avLst/>
          </a:prstGeom>
          <a:noFill/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34AFF1-8E0F-43B6-B690-D27F2E9B98C2}"/>
              </a:ext>
            </a:extLst>
          </p:cNvPr>
          <p:cNvSpPr/>
          <p:nvPr/>
        </p:nvSpPr>
        <p:spPr>
          <a:xfrm>
            <a:off x="9875520" y="4880755"/>
            <a:ext cx="2035277" cy="556976"/>
          </a:xfrm>
          <a:prstGeom prst="ellipse">
            <a:avLst/>
          </a:prstGeom>
          <a:noFill/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F506DB-F7F9-4560-A308-FE2087748A3A}"/>
              </a:ext>
            </a:extLst>
          </p:cNvPr>
          <p:cNvSpPr/>
          <p:nvPr/>
        </p:nvSpPr>
        <p:spPr>
          <a:xfrm>
            <a:off x="7913001" y="5499839"/>
            <a:ext cx="2924114" cy="556976"/>
          </a:xfrm>
          <a:prstGeom prst="ellipse">
            <a:avLst/>
          </a:pr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E40892D-F6C2-4F20-ABA3-A599634D6966}"/>
              </a:ext>
            </a:extLst>
          </p:cNvPr>
          <p:cNvSpPr/>
          <p:nvPr/>
        </p:nvSpPr>
        <p:spPr>
          <a:xfrm>
            <a:off x="8067367" y="5572197"/>
            <a:ext cx="2716654" cy="415648"/>
          </a:xfrm>
          <a:prstGeom prst="ellipse">
            <a:avLst/>
          </a:prstGeom>
          <a:noFill/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0439202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134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AvenirNext LT Pro Medium</vt:lpstr>
      <vt:lpstr>Sabon Next LT</vt:lpstr>
      <vt:lpstr>DappledVTI</vt:lpstr>
      <vt:lpstr>The Chain</vt:lpstr>
      <vt:lpstr>Principles</vt:lpstr>
      <vt:lpstr>Reporting</vt:lpstr>
      <vt:lpstr>Modifying</vt:lpstr>
      <vt:lpstr>Reloading</vt:lpstr>
      <vt:lpstr>Reloading</vt:lpstr>
    </vt:vector>
  </TitlesOfParts>
  <Company>BVN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Chain</dc:title>
  <dc:creator>Jan Christel</dc:creator>
  <cp:lastModifiedBy>Jan Christel</cp:lastModifiedBy>
  <cp:revision>2</cp:revision>
  <dcterms:created xsi:type="dcterms:W3CDTF">2022-10-26T21:14:51Z</dcterms:created>
  <dcterms:modified xsi:type="dcterms:W3CDTF">2022-10-27T04:53:32Z</dcterms:modified>
</cp:coreProperties>
</file>