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7" r:id="rId3"/>
    <p:sldId id="258" r:id="rId4"/>
    <p:sldId id="268" r:id="rId5"/>
    <p:sldId id="266" r:id="rId6"/>
    <p:sldId id="261" r:id="rId7"/>
    <p:sldId id="262" r:id="rId8"/>
    <p:sldId id="269" r:id="rId9"/>
    <p:sldId id="270" r:id="rId10"/>
    <p:sldId id="271" r:id="rId11"/>
    <p:sldId id="272" r:id="rId12"/>
    <p:sldId id="273"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117" d="100"/>
          <a:sy n="117"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risjo2\Documents\VSM%20Metric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
            </a:r>
            <a:r>
              <a:rPr lang="en-US" baseline="0"/>
              <a:t> of Tickets Missing SLA</a:t>
            </a:r>
            <a:endParaRPr lang="en-US"/>
          </a:p>
        </c:rich>
      </c:tx>
      <c:layout>
        <c:manualLayout>
          <c:xMode val="edge"/>
          <c:yMode val="edge"/>
          <c:x val="0.4039374453193350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solidFill>
                <a:schemeClr val="bg1"/>
              </a:solidFill>
            </a:ln>
            <a:effectLst/>
          </c:spPr>
          <c:invertIfNegative val="0"/>
          <c:cat>
            <c:strRef>
              <c:f>'[VSM Metrics.xlsx]Desktop'!$B$1:$I$1</c:f>
              <c:strCache>
                <c:ptCount val="8"/>
                <c:pt idx="0">
                  <c:v>January</c:v>
                </c:pt>
                <c:pt idx="1">
                  <c:v>February</c:v>
                </c:pt>
                <c:pt idx="2">
                  <c:v>March</c:v>
                </c:pt>
                <c:pt idx="3">
                  <c:v>April</c:v>
                </c:pt>
                <c:pt idx="4">
                  <c:v>May</c:v>
                </c:pt>
                <c:pt idx="5">
                  <c:v>June</c:v>
                </c:pt>
                <c:pt idx="6">
                  <c:v>July</c:v>
                </c:pt>
                <c:pt idx="7">
                  <c:v>Aug</c:v>
                </c:pt>
              </c:strCache>
            </c:strRef>
          </c:cat>
          <c:val>
            <c:numRef>
              <c:f>'[VSM Metrics.xlsx]Desktop'!$B$27:$I$27</c:f>
              <c:numCache>
                <c:formatCode>0%</c:formatCode>
                <c:ptCount val="8"/>
                <c:pt idx="0">
                  <c:v>0.40799999999999997</c:v>
                </c:pt>
                <c:pt idx="1">
                  <c:v>0.3604060913705584</c:v>
                </c:pt>
                <c:pt idx="2">
                  <c:v>0.33653846153846156</c:v>
                </c:pt>
                <c:pt idx="3">
                  <c:v>0.40522875816993464</c:v>
                </c:pt>
                <c:pt idx="4">
                  <c:v>0.36929460580912865</c:v>
                </c:pt>
                <c:pt idx="5">
                  <c:v>0.26732673267326734</c:v>
                </c:pt>
                <c:pt idx="6">
                  <c:v>0.2768361581920904</c:v>
                </c:pt>
                <c:pt idx="7">
                  <c:v>0.16956521739130434</c:v>
                </c:pt>
              </c:numCache>
            </c:numRef>
          </c:val>
          <c:extLst>
            <c:ext xmlns:c16="http://schemas.microsoft.com/office/drawing/2014/chart" uri="{C3380CC4-5D6E-409C-BE32-E72D297353CC}">
              <c16:uniqueId val="{00000000-FF89-4A79-8450-A664730634D3}"/>
            </c:ext>
          </c:extLst>
        </c:ser>
        <c:dLbls>
          <c:showLegendKey val="0"/>
          <c:showVal val="0"/>
          <c:showCatName val="0"/>
          <c:showSerName val="0"/>
          <c:showPercent val="0"/>
          <c:showBubbleSize val="0"/>
        </c:dLbls>
        <c:gapWidth val="219"/>
        <c:overlap val="-27"/>
        <c:axId val="541074232"/>
        <c:axId val="541074888"/>
      </c:barChart>
      <c:catAx>
        <c:axId val="541074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074888"/>
        <c:crosses val="autoZero"/>
        <c:auto val="1"/>
        <c:lblAlgn val="ctr"/>
        <c:lblOffset val="100"/>
        <c:noMultiLvlLbl val="0"/>
      </c:catAx>
      <c:valAx>
        <c:axId val="541074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074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6C17D-7E35-4B8F-AB9B-F005E6B80564}"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39BF0-FF5D-4CFB-9D9C-4C35134B27D1}" type="slidenum">
              <a:rPr lang="en-US" smtClean="0"/>
              <a:t>‹#›</a:t>
            </a:fld>
            <a:endParaRPr lang="en-US"/>
          </a:p>
        </p:txBody>
      </p:sp>
    </p:spTree>
    <p:extLst>
      <p:ext uri="{BB962C8B-B14F-4D97-AF65-F5344CB8AC3E}">
        <p14:creationId xmlns:p14="http://schemas.microsoft.com/office/powerpoint/2010/main" val="194457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91F89CA-50B4-4482-A44B-8E985D819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2421EC-D606-4754-82E3-6048C4D46D73}" type="slidenum">
              <a:rPr lang="en-US" altLang="en-US" smtClean="0"/>
              <a:pPr>
                <a:spcBef>
                  <a:spcPct val="0"/>
                </a:spcBef>
              </a:pPr>
              <a:t>5</a:t>
            </a:fld>
            <a:endParaRPr lang="en-US" altLang="en-US"/>
          </a:p>
        </p:txBody>
      </p:sp>
      <p:sp>
        <p:nvSpPr>
          <p:cNvPr id="6147" name="Rectangle 2">
            <a:extLst>
              <a:ext uri="{FF2B5EF4-FFF2-40B4-BE49-F238E27FC236}">
                <a16:creationId xmlns:a16="http://schemas.microsoft.com/office/drawing/2014/main" id="{C0F79B1B-0093-4D3D-8DC3-822231783781}"/>
              </a:ext>
            </a:extLst>
          </p:cNvPr>
          <p:cNvSpPr>
            <a:spLocks noGrp="1" noRot="1" noChangeAspect="1" noChangeArrowheads="1" noTextEdit="1"/>
          </p:cNvSpPr>
          <p:nvPr>
            <p:ph type="sldImg"/>
          </p:nvPr>
        </p:nvSpPr>
        <p:spPr>
          <a:ln w="12700" cap="flat"/>
        </p:spPr>
      </p:sp>
      <p:sp>
        <p:nvSpPr>
          <p:cNvPr id="6148" name="Rectangle 3">
            <a:extLst>
              <a:ext uri="{FF2B5EF4-FFF2-40B4-BE49-F238E27FC236}">
                <a16:creationId xmlns:a16="http://schemas.microsoft.com/office/drawing/2014/main" id="{4D1AFE9C-C6AF-42CF-ACAC-0CCF4875C75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1" tIns="44427" rIns="90441" bIns="44427"/>
          <a:lstStyle/>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FF60D-480C-4FE8-94D8-B6D887930F0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B88D-57DA-49DA-BD14-E54879F4FD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8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FF60D-480C-4FE8-94D8-B6D887930F0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380752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FF60D-480C-4FE8-94D8-B6D887930F0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323649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FF60D-480C-4FE8-94D8-B6D887930F0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223965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FF60D-480C-4FE8-94D8-B6D887930F02}"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B88D-57DA-49DA-BD14-E54879F4FD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87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FF60D-480C-4FE8-94D8-B6D887930F0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63291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FF60D-480C-4FE8-94D8-B6D887930F02}"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309776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FF60D-480C-4FE8-94D8-B6D887930F02}"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174230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FF60D-480C-4FE8-94D8-B6D887930F02}" type="datetimeFigureOut">
              <a:rPr lang="en-US" smtClean="0"/>
              <a:t>9/12/2019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48324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FF60D-480C-4FE8-94D8-B6D887930F02}" type="datetimeFigureOut">
              <a:rPr lang="en-US" smtClean="0"/>
              <a:t>9/12/2019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F1B88D-57DA-49DA-BD14-E54879F4FDC1}" type="slidenum">
              <a:rPr lang="en-US" smtClean="0"/>
              <a:t>‹#›</a:t>
            </a:fld>
            <a:endParaRPr lang="en-US"/>
          </a:p>
        </p:txBody>
      </p:sp>
    </p:spTree>
    <p:extLst>
      <p:ext uri="{BB962C8B-B14F-4D97-AF65-F5344CB8AC3E}">
        <p14:creationId xmlns:p14="http://schemas.microsoft.com/office/powerpoint/2010/main" val="281263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FF60D-480C-4FE8-94D8-B6D887930F02}"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B88D-57DA-49DA-BD14-E54879F4FDC1}" type="slidenum">
              <a:rPr lang="en-US" smtClean="0"/>
              <a:t>‹#›</a:t>
            </a:fld>
            <a:endParaRPr lang="en-US"/>
          </a:p>
        </p:txBody>
      </p:sp>
    </p:spTree>
    <p:extLst>
      <p:ext uri="{BB962C8B-B14F-4D97-AF65-F5344CB8AC3E}">
        <p14:creationId xmlns:p14="http://schemas.microsoft.com/office/powerpoint/2010/main" val="428895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FF60D-480C-4FE8-94D8-B6D887930F02}" type="datetimeFigureOut">
              <a:rPr lang="en-US" smtClean="0"/>
              <a:t>9/12/2019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F1B88D-57DA-49DA-BD14-E54879F4FD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093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38FD-E892-46EE-8978-F814B8547A94}"/>
              </a:ext>
            </a:extLst>
          </p:cNvPr>
          <p:cNvSpPr>
            <a:spLocks noGrp="1"/>
          </p:cNvSpPr>
          <p:nvPr>
            <p:ph type="ctrTitle"/>
          </p:nvPr>
        </p:nvSpPr>
        <p:spPr/>
        <p:txBody>
          <a:bodyPr/>
          <a:lstStyle/>
          <a:p>
            <a:r>
              <a:rPr lang="en-US" dirty="0"/>
              <a:t>MBC 638</a:t>
            </a:r>
            <a:br>
              <a:rPr lang="en-US" dirty="0"/>
            </a:br>
            <a:r>
              <a:rPr lang="en-US" sz="4800" dirty="0"/>
              <a:t>M410</a:t>
            </a:r>
          </a:p>
        </p:txBody>
      </p:sp>
      <p:sp>
        <p:nvSpPr>
          <p:cNvPr id="3" name="Subtitle 2">
            <a:extLst>
              <a:ext uri="{FF2B5EF4-FFF2-40B4-BE49-F238E27FC236}">
                <a16:creationId xmlns:a16="http://schemas.microsoft.com/office/drawing/2014/main" id="{73229E61-5BE4-4F62-A564-82617CD50AD0}"/>
              </a:ext>
            </a:extLst>
          </p:cNvPr>
          <p:cNvSpPr>
            <a:spLocks noGrp="1"/>
          </p:cNvSpPr>
          <p:nvPr>
            <p:ph type="subTitle" idx="1"/>
          </p:nvPr>
        </p:nvSpPr>
        <p:spPr/>
        <p:txBody>
          <a:bodyPr/>
          <a:lstStyle/>
          <a:p>
            <a:r>
              <a:rPr lang="en-US" dirty="0"/>
              <a:t>Project Desktop Challenge</a:t>
            </a:r>
          </a:p>
          <a:p>
            <a:r>
              <a:rPr lang="en-US" dirty="0"/>
              <a:t>John Christman </a:t>
            </a:r>
          </a:p>
        </p:txBody>
      </p:sp>
    </p:spTree>
    <p:extLst>
      <p:ext uri="{BB962C8B-B14F-4D97-AF65-F5344CB8AC3E}">
        <p14:creationId xmlns:p14="http://schemas.microsoft.com/office/powerpoint/2010/main" val="287354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84947"/>
          </a:xfrm>
        </p:spPr>
        <p:txBody>
          <a:bodyPr>
            <a:normAutofit fontScale="90000"/>
          </a:bodyPr>
          <a:lstStyle/>
          <a:p>
            <a:r>
              <a:rPr lang="en-US" dirty="0"/>
              <a:t>Other data views – </a:t>
            </a:r>
            <a:r>
              <a:rPr lang="en-US" sz="3100" dirty="0"/>
              <a:t>Does the assigned analyst matter? </a:t>
            </a:r>
          </a:p>
        </p:txBody>
      </p:sp>
      <p:pic>
        <p:nvPicPr>
          <p:cNvPr id="4" name="Content Placeholder 3"/>
          <p:cNvPicPr>
            <a:picLocks noGrp="1" noChangeAspect="1"/>
          </p:cNvPicPr>
          <p:nvPr>
            <p:ph idx="1"/>
          </p:nvPr>
        </p:nvPicPr>
        <p:blipFill>
          <a:blip r:embed="rId2"/>
          <a:stretch>
            <a:fillRect/>
          </a:stretch>
        </p:blipFill>
        <p:spPr>
          <a:xfrm>
            <a:off x="905937" y="2087924"/>
            <a:ext cx="4578493" cy="2755631"/>
          </a:xfrm>
          <a:prstGeom prst="rect">
            <a:avLst/>
          </a:prstGeom>
        </p:spPr>
      </p:pic>
      <p:pic>
        <p:nvPicPr>
          <p:cNvPr id="5" name="Picture 4"/>
          <p:cNvPicPr>
            <a:picLocks noChangeAspect="1"/>
          </p:cNvPicPr>
          <p:nvPr/>
        </p:nvPicPr>
        <p:blipFill>
          <a:blip r:embed="rId3"/>
          <a:stretch>
            <a:fillRect/>
          </a:stretch>
        </p:blipFill>
        <p:spPr>
          <a:xfrm>
            <a:off x="6399948" y="2087924"/>
            <a:ext cx="4584589" cy="2755631"/>
          </a:xfrm>
          <a:prstGeom prst="rect">
            <a:avLst/>
          </a:prstGeom>
        </p:spPr>
      </p:pic>
      <p:sp>
        <p:nvSpPr>
          <p:cNvPr id="6" name="TextBox 5"/>
          <p:cNvSpPr txBox="1"/>
          <p:nvPr/>
        </p:nvSpPr>
        <p:spPr>
          <a:xfrm>
            <a:off x="587829" y="6498771"/>
            <a:ext cx="10107385" cy="369332"/>
          </a:xfrm>
          <a:prstGeom prst="rect">
            <a:avLst/>
          </a:prstGeom>
          <a:noFill/>
        </p:spPr>
        <p:txBody>
          <a:bodyPr wrap="square" rtlCol="0">
            <a:spAutoFit/>
          </a:bodyPr>
          <a:lstStyle/>
          <a:p>
            <a:pPr algn="ctr"/>
            <a:r>
              <a:rPr lang="en-US" dirty="0"/>
              <a:t>Failures are consistent across the analysts and are inline with the monthly failures</a:t>
            </a:r>
          </a:p>
        </p:txBody>
      </p:sp>
      <p:sp>
        <p:nvSpPr>
          <p:cNvPr id="3" name="TextBox 2">
            <a:extLst>
              <a:ext uri="{FF2B5EF4-FFF2-40B4-BE49-F238E27FC236}">
                <a16:creationId xmlns:a16="http://schemas.microsoft.com/office/drawing/2014/main" id="{F07116DA-732F-435E-A48C-2929EC20315B}"/>
              </a:ext>
            </a:extLst>
          </p:cNvPr>
          <p:cNvSpPr txBox="1"/>
          <p:nvPr/>
        </p:nvSpPr>
        <p:spPr>
          <a:xfrm>
            <a:off x="4351564" y="4955721"/>
            <a:ext cx="3731079" cy="369332"/>
          </a:xfrm>
          <a:prstGeom prst="rect">
            <a:avLst/>
          </a:prstGeom>
          <a:noFill/>
        </p:spPr>
        <p:txBody>
          <a:bodyPr wrap="square" rtlCol="0">
            <a:spAutoFit/>
          </a:bodyPr>
          <a:lstStyle/>
          <a:p>
            <a:r>
              <a:rPr lang="en-US" dirty="0"/>
              <a:t>No visual trends </a:t>
            </a:r>
          </a:p>
        </p:txBody>
      </p:sp>
    </p:spTree>
    <p:extLst>
      <p:ext uri="{BB962C8B-B14F-4D97-AF65-F5344CB8AC3E}">
        <p14:creationId xmlns:p14="http://schemas.microsoft.com/office/powerpoint/2010/main" val="337868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 of the tickets of the top 4 tickets that miss the SLA</a:t>
            </a:r>
          </a:p>
        </p:txBody>
      </p:sp>
      <p:pic>
        <p:nvPicPr>
          <p:cNvPr id="4" name="Content Placeholder 3"/>
          <p:cNvPicPr>
            <a:picLocks noGrp="1" noChangeAspect="1"/>
          </p:cNvPicPr>
          <p:nvPr>
            <p:ph idx="1"/>
          </p:nvPr>
        </p:nvPicPr>
        <p:blipFill>
          <a:blip r:embed="rId2"/>
          <a:stretch>
            <a:fillRect/>
          </a:stretch>
        </p:blipFill>
        <p:spPr>
          <a:xfrm>
            <a:off x="3298073" y="1910900"/>
            <a:ext cx="4578493" cy="2749534"/>
          </a:xfrm>
          <a:prstGeom prst="rect">
            <a:avLst/>
          </a:prstGeom>
        </p:spPr>
      </p:pic>
      <p:sp>
        <p:nvSpPr>
          <p:cNvPr id="7" name="TextBox 6"/>
          <p:cNvSpPr txBox="1"/>
          <p:nvPr/>
        </p:nvSpPr>
        <p:spPr>
          <a:xfrm>
            <a:off x="302079" y="6376308"/>
            <a:ext cx="11315700" cy="369332"/>
          </a:xfrm>
          <a:prstGeom prst="rect">
            <a:avLst/>
          </a:prstGeom>
          <a:noFill/>
        </p:spPr>
        <p:txBody>
          <a:bodyPr wrap="square" rtlCol="0">
            <a:spAutoFit/>
          </a:bodyPr>
          <a:lstStyle/>
          <a:p>
            <a:r>
              <a:rPr lang="en-US" dirty="0"/>
              <a:t>Focusing on improving the software installation process would significantly reduce the amount of SLA failures</a:t>
            </a:r>
          </a:p>
        </p:txBody>
      </p:sp>
      <p:sp>
        <p:nvSpPr>
          <p:cNvPr id="3" name="TextBox 2">
            <a:extLst>
              <a:ext uri="{FF2B5EF4-FFF2-40B4-BE49-F238E27FC236}">
                <a16:creationId xmlns:a16="http://schemas.microsoft.com/office/drawing/2014/main" id="{0A6FB892-459C-4A48-88D9-BFE96C8F5363}"/>
              </a:ext>
            </a:extLst>
          </p:cNvPr>
          <p:cNvSpPr txBox="1"/>
          <p:nvPr/>
        </p:nvSpPr>
        <p:spPr>
          <a:xfrm>
            <a:off x="65314" y="4660434"/>
            <a:ext cx="11715750" cy="1477328"/>
          </a:xfrm>
          <a:prstGeom prst="rect">
            <a:avLst/>
          </a:prstGeom>
          <a:noFill/>
        </p:spPr>
        <p:txBody>
          <a:bodyPr wrap="square" rtlCol="0">
            <a:spAutoFit/>
          </a:bodyPr>
          <a:lstStyle/>
          <a:p>
            <a:r>
              <a:rPr lang="en-US" dirty="0"/>
              <a:t>• Reviewed the problem description to identify common causes of tickets.  4 issues were identified with the highest occurrence; Software Store, Boot, Windows 10 and Encryption (</a:t>
            </a:r>
            <a:r>
              <a:rPr lang="en-US" dirty="0" err="1"/>
              <a:t>Bitlocker</a:t>
            </a:r>
            <a:r>
              <a:rPr lang="en-US" dirty="0"/>
              <a:t>) issues</a:t>
            </a:r>
          </a:p>
          <a:p>
            <a:r>
              <a:rPr lang="en-US" dirty="0"/>
              <a:t>• Counted the missed SLAs for each category  </a:t>
            </a:r>
          </a:p>
          <a:p>
            <a:r>
              <a:rPr lang="en-US" dirty="0"/>
              <a:t>• This presents an opportunity to further improve the SLA performance or reduce analyst count and maintain SLA performance</a:t>
            </a:r>
          </a:p>
        </p:txBody>
      </p:sp>
    </p:spTree>
    <p:extLst>
      <p:ext uri="{BB962C8B-B14F-4D97-AF65-F5344CB8AC3E}">
        <p14:creationId xmlns:p14="http://schemas.microsoft.com/office/powerpoint/2010/main" val="27037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EC87-A5D8-4455-AE77-F81AFCA4C3E8}"/>
              </a:ext>
            </a:extLst>
          </p:cNvPr>
          <p:cNvSpPr>
            <a:spLocks noGrp="1"/>
          </p:cNvSpPr>
          <p:nvPr>
            <p:ph type="title"/>
          </p:nvPr>
        </p:nvSpPr>
        <p:spPr>
          <a:xfrm>
            <a:off x="1097280" y="286603"/>
            <a:ext cx="10058400" cy="702303"/>
          </a:xfrm>
        </p:spPr>
        <p:txBody>
          <a:bodyPr>
            <a:normAutofit fontScale="90000"/>
          </a:bodyPr>
          <a:lstStyle/>
          <a:p>
            <a:r>
              <a:rPr lang="en-US" dirty="0"/>
              <a:t>Missed SLAs by half of the month	</a:t>
            </a:r>
          </a:p>
        </p:txBody>
      </p:sp>
      <p:sp>
        <p:nvSpPr>
          <p:cNvPr id="3" name="Content Placeholder 2">
            <a:extLst>
              <a:ext uri="{FF2B5EF4-FFF2-40B4-BE49-F238E27FC236}">
                <a16:creationId xmlns:a16="http://schemas.microsoft.com/office/drawing/2014/main" id="{39112153-A725-448F-AC4B-7ED7D9B718C3}"/>
              </a:ext>
            </a:extLst>
          </p:cNvPr>
          <p:cNvSpPr>
            <a:spLocks noGrp="1"/>
          </p:cNvSpPr>
          <p:nvPr>
            <p:ph idx="1"/>
          </p:nvPr>
        </p:nvSpPr>
        <p:spPr>
          <a:xfrm>
            <a:off x="1097280" y="930729"/>
            <a:ext cx="10058400" cy="4938365"/>
          </a:xfrm>
        </p:spPr>
        <p:txBody>
          <a:bodyPr/>
          <a:lstStyle/>
          <a:p>
            <a:r>
              <a:rPr lang="en-US" dirty="0"/>
              <a:t>• Counted the missed SLAs for tickets logged between the 1</a:t>
            </a:r>
            <a:r>
              <a:rPr lang="en-US" baseline="30000" dirty="0"/>
              <a:t>st</a:t>
            </a:r>
            <a:r>
              <a:rPr lang="en-US" dirty="0"/>
              <a:t> and the 15</a:t>
            </a:r>
            <a:r>
              <a:rPr lang="en-US" baseline="30000" dirty="0"/>
              <a:t>th</a:t>
            </a:r>
            <a:r>
              <a:rPr lang="en-US" dirty="0"/>
              <a:t> of the month and those logged during the 16</a:t>
            </a:r>
            <a:r>
              <a:rPr lang="en-US" baseline="30000" dirty="0"/>
              <a:t>th</a:t>
            </a:r>
            <a:r>
              <a:rPr lang="en-US" dirty="0"/>
              <a:t> through the end of the month.  </a:t>
            </a:r>
          </a:p>
          <a:p>
            <a:endParaRPr lang="en-US" dirty="0"/>
          </a:p>
        </p:txBody>
      </p:sp>
      <p:sp>
        <p:nvSpPr>
          <p:cNvPr id="4" name="TextBox 3">
            <a:extLst>
              <a:ext uri="{FF2B5EF4-FFF2-40B4-BE49-F238E27FC236}">
                <a16:creationId xmlns:a16="http://schemas.microsoft.com/office/drawing/2014/main" id="{BFBBC854-697B-44F0-931C-7B4E95A9CF0C}"/>
              </a:ext>
            </a:extLst>
          </p:cNvPr>
          <p:cNvSpPr txBox="1"/>
          <p:nvPr/>
        </p:nvSpPr>
        <p:spPr>
          <a:xfrm>
            <a:off x="816429" y="6386731"/>
            <a:ext cx="8907236" cy="369332"/>
          </a:xfrm>
          <a:prstGeom prst="rect">
            <a:avLst/>
          </a:prstGeom>
          <a:noFill/>
        </p:spPr>
        <p:txBody>
          <a:bodyPr wrap="square" rtlCol="0">
            <a:spAutoFit/>
          </a:bodyPr>
          <a:lstStyle/>
          <a:p>
            <a:pPr algn="ctr"/>
            <a:r>
              <a:rPr lang="en-US" dirty="0"/>
              <a:t>Could the analysts be less concerned about meeting SLAs in the first half of the month?</a:t>
            </a:r>
          </a:p>
        </p:txBody>
      </p:sp>
      <p:pic>
        <p:nvPicPr>
          <p:cNvPr id="5" name="Picture 4">
            <a:extLst>
              <a:ext uri="{FF2B5EF4-FFF2-40B4-BE49-F238E27FC236}">
                <a16:creationId xmlns:a16="http://schemas.microsoft.com/office/drawing/2014/main" id="{3CB1CF76-9523-4633-B349-203A7EC50021}"/>
              </a:ext>
            </a:extLst>
          </p:cNvPr>
          <p:cNvPicPr>
            <a:picLocks noChangeAspect="1"/>
          </p:cNvPicPr>
          <p:nvPr/>
        </p:nvPicPr>
        <p:blipFill>
          <a:blip r:embed="rId2"/>
          <a:stretch>
            <a:fillRect/>
          </a:stretch>
        </p:blipFill>
        <p:spPr>
          <a:xfrm>
            <a:off x="2924118" y="1738993"/>
            <a:ext cx="6343763" cy="4477340"/>
          </a:xfrm>
          <a:prstGeom prst="rect">
            <a:avLst/>
          </a:prstGeom>
        </p:spPr>
      </p:pic>
    </p:spTree>
    <p:extLst>
      <p:ext uri="{BB962C8B-B14F-4D97-AF65-F5344CB8AC3E}">
        <p14:creationId xmlns:p14="http://schemas.microsoft.com/office/powerpoint/2010/main" val="421458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7EC-E8A6-4519-B539-B05CEDFEEF03}"/>
              </a:ext>
            </a:extLst>
          </p:cNvPr>
          <p:cNvSpPr>
            <a:spLocks noGrp="1"/>
          </p:cNvSpPr>
          <p:nvPr>
            <p:ph type="title"/>
          </p:nvPr>
        </p:nvSpPr>
        <p:spPr/>
        <p:txBody>
          <a:bodyPr/>
          <a:lstStyle/>
          <a:p>
            <a:r>
              <a:rPr lang="en-US" dirty="0"/>
              <a:t>Measurement Error</a:t>
            </a:r>
          </a:p>
        </p:txBody>
      </p:sp>
      <p:sp>
        <p:nvSpPr>
          <p:cNvPr id="3" name="Content Placeholder 2">
            <a:extLst>
              <a:ext uri="{FF2B5EF4-FFF2-40B4-BE49-F238E27FC236}">
                <a16:creationId xmlns:a16="http://schemas.microsoft.com/office/drawing/2014/main" id="{68877E41-9070-42B6-AE60-446435F75B84}"/>
              </a:ext>
            </a:extLst>
          </p:cNvPr>
          <p:cNvSpPr>
            <a:spLocks noGrp="1"/>
          </p:cNvSpPr>
          <p:nvPr>
            <p:ph idx="1"/>
          </p:nvPr>
        </p:nvSpPr>
        <p:spPr/>
        <p:txBody>
          <a:bodyPr>
            <a:normAutofit/>
          </a:bodyPr>
          <a:lstStyle/>
          <a:p>
            <a:endParaRPr lang="en-US" dirty="0"/>
          </a:p>
          <a:p>
            <a:r>
              <a:rPr lang="en-US" b="1" dirty="0"/>
              <a:t>Since the resolution time is a calculation based on system generated times, the measurement error comparing each result approaches zero.  </a:t>
            </a:r>
          </a:p>
          <a:p>
            <a:r>
              <a:rPr lang="en-US" b="1" dirty="0"/>
              <a:t>However, while the log date and time is based on the initial user request, the resolution date and time are based on the analyst closing the ticket in the system.  If an analyst were to delay or prematurely resolve the ticket, it would introduce error into the resulting duration.  </a:t>
            </a:r>
          </a:p>
          <a:p>
            <a:r>
              <a:rPr lang="en-US" b="1" dirty="0"/>
              <a:t>Analysts are trained on the impact of incorrect resolution times and given the size of the sample, individual errors should be smoothed out over time.</a:t>
            </a:r>
          </a:p>
          <a:p>
            <a:r>
              <a:rPr lang="en-US" b="1" dirty="0"/>
              <a:t>Without automating the ticket resolution or by ticket interviews, it would be difficult to reduce the error</a:t>
            </a:r>
            <a:endParaRPr lang="en-US" dirty="0"/>
          </a:p>
          <a:p>
            <a:endParaRPr lang="en-US" dirty="0"/>
          </a:p>
        </p:txBody>
      </p:sp>
    </p:spTree>
    <p:extLst>
      <p:ext uri="{BB962C8B-B14F-4D97-AF65-F5344CB8AC3E}">
        <p14:creationId xmlns:p14="http://schemas.microsoft.com/office/powerpoint/2010/main" val="185376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7EC-E8A6-4519-B539-B05CEDFEEF03}"/>
              </a:ext>
            </a:extLst>
          </p:cNvPr>
          <p:cNvSpPr>
            <a:spLocks noGrp="1"/>
          </p:cNvSpPr>
          <p:nvPr>
            <p:ph type="title"/>
          </p:nvPr>
        </p:nvSpPr>
        <p:spPr>
          <a:xfrm>
            <a:off x="1097280" y="286603"/>
            <a:ext cx="10058400" cy="702303"/>
          </a:xfrm>
        </p:spPr>
        <p:txBody>
          <a:bodyPr>
            <a:normAutofit fontScale="90000"/>
          </a:bodyPr>
          <a:lstStyle/>
          <a:p>
            <a:r>
              <a:rPr lang="en-US" dirty="0"/>
              <a:t>Conclusions</a:t>
            </a:r>
          </a:p>
        </p:txBody>
      </p:sp>
      <p:sp>
        <p:nvSpPr>
          <p:cNvPr id="3" name="Content Placeholder 2">
            <a:extLst>
              <a:ext uri="{FF2B5EF4-FFF2-40B4-BE49-F238E27FC236}">
                <a16:creationId xmlns:a16="http://schemas.microsoft.com/office/drawing/2014/main" id="{68877E41-9070-42B6-AE60-446435F75B84}"/>
              </a:ext>
            </a:extLst>
          </p:cNvPr>
          <p:cNvSpPr>
            <a:spLocks noGrp="1"/>
          </p:cNvSpPr>
          <p:nvPr>
            <p:ph idx="1"/>
          </p:nvPr>
        </p:nvSpPr>
        <p:spPr>
          <a:xfrm>
            <a:off x="1066800" y="988906"/>
            <a:ext cx="10058400" cy="4023360"/>
          </a:xfrm>
        </p:spPr>
        <p:txBody>
          <a:bodyPr>
            <a:normAutofit/>
          </a:bodyPr>
          <a:lstStyle/>
          <a:p>
            <a:r>
              <a:rPr lang="en-US" dirty="0"/>
              <a:t>• In December 2018 the analyst staff was reduced by 50%  </a:t>
            </a:r>
          </a:p>
          <a:p>
            <a:r>
              <a:rPr lang="en-US" dirty="0"/>
              <a:t>• SLA performance from January 2019 – July 2019 on P4 tickets exceeded the SLA goal of 120 hours from log time to resolution time</a:t>
            </a:r>
          </a:p>
          <a:p>
            <a:r>
              <a:rPr lang="en-US" dirty="0"/>
              <a:t>• 3 Part time analysts were added in April.  A corresponding downward trend in resolution times is evident in the run charts.  </a:t>
            </a:r>
          </a:p>
          <a:p>
            <a:r>
              <a:rPr lang="en-US" dirty="0"/>
              <a:t>• A full time analyst was added in August  and the SLA target was finally met.   </a:t>
            </a:r>
          </a:p>
          <a:p>
            <a:r>
              <a:rPr lang="en-US" dirty="0"/>
              <a:t>• Neither the XMR nor the moving average show a result outside of the limits however there is only one data point with the current staffing level</a:t>
            </a:r>
          </a:p>
          <a:p>
            <a:r>
              <a:rPr lang="en-US" dirty="0"/>
              <a:t>• SQL improved by 0.3 from 2.9 to 3.2.  </a:t>
            </a:r>
          </a:p>
          <a:p>
            <a:endParaRPr lang="en-US" dirty="0"/>
          </a:p>
        </p:txBody>
      </p:sp>
      <p:sp>
        <p:nvSpPr>
          <p:cNvPr id="4" name="TextBox 3">
            <a:extLst>
              <a:ext uri="{FF2B5EF4-FFF2-40B4-BE49-F238E27FC236}">
                <a16:creationId xmlns:a16="http://schemas.microsoft.com/office/drawing/2014/main" id="{A8D957DE-3F63-4564-9025-F6F888378C79}"/>
              </a:ext>
            </a:extLst>
          </p:cNvPr>
          <p:cNvSpPr txBox="1"/>
          <p:nvPr/>
        </p:nvSpPr>
        <p:spPr>
          <a:xfrm>
            <a:off x="865414" y="6506936"/>
            <a:ext cx="7372350" cy="369332"/>
          </a:xfrm>
          <a:prstGeom prst="rect">
            <a:avLst/>
          </a:prstGeom>
          <a:noFill/>
        </p:spPr>
        <p:txBody>
          <a:bodyPr wrap="square" rtlCol="0">
            <a:spAutoFit/>
          </a:bodyPr>
          <a:lstStyle/>
          <a:p>
            <a:pPr algn="ctr"/>
            <a:r>
              <a:rPr lang="en-US" dirty="0"/>
              <a:t>Adding analysts improved SLA performance</a:t>
            </a:r>
          </a:p>
        </p:txBody>
      </p:sp>
      <p:pic>
        <p:nvPicPr>
          <p:cNvPr id="5" name="Picture 4">
            <a:extLst>
              <a:ext uri="{FF2B5EF4-FFF2-40B4-BE49-F238E27FC236}">
                <a16:creationId xmlns:a16="http://schemas.microsoft.com/office/drawing/2014/main" id="{7FD19D39-D8EB-47D2-8242-5D59B3133812}"/>
              </a:ext>
            </a:extLst>
          </p:cNvPr>
          <p:cNvPicPr>
            <a:picLocks noChangeAspect="1"/>
          </p:cNvPicPr>
          <p:nvPr/>
        </p:nvPicPr>
        <p:blipFill>
          <a:blip r:embed="rId2"/>
          <a:stretch>
            <a:fillRect/>
          </a:stretch>
        </p:blipFill>
        <p:spPr>
          <a:xfrm>
            <a:off x="5981661" y="3724536"/>
            <a:ext cx="6531507" cy="2553800"/>
          </a:xfrm>
          <a:prstGeom prst="rect">
            <a:avLst/>
          </a:prstGeom>
        </p:spPr>
      </p:pic>
    </p:spTree>
    <p:extLst>
      <p:ext uri="{BB962C8B-B14F-4D97-AF65-F5344CB8AC3E}">
        <p14:creationId xmlns:p14="http://schemas.microsoft.com/office/powerpoint/2010/main" val="186506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7EC-E8A6-4519-B539-B05CEDFEEF0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8877E41-9070-42B6-AE60-446435F75B84}"/>
              </a:ext>
            </a:extLst>
          </p:cNvPr>
          <p:cNvSpPr>
            <a:spLocks noGrp="1"/>
          </p:cNvSpPr>
          <p:nvPr>
            <p:ph idx="1"/>
          </p:nvPr>
        </p:nvSpPr>
        <p:spPr/>
        <p:txBody>
          <a:bodyPr>
            <a:normAutofit lnSpcReduction="10000"/>
          </a:bodyPr>
          <a:lstStyle/>
          <a:p>
            <a:endParaRPr lang="en-US" dirty="0"/>
          </a:p>
          <a:p>
            <a:r>
              <a:rPr lang="en-US" sz="2800" dirty="0"/>
              <a:t>• Two additional views into the data </a:t>
            </a:r>
          </a:p>
          <a:p>
            <a:pPr lvl="1"/>
            <a:r>
              <a:rPr lang="en-US" sz="2000" dirty="0"/>
              <a:t>There is a difference in resolution time  based on which half of the month the ticket is logged</a:t>
            </a:r>
          </a:p>
          <a:p>
            <a:pPr lvl="2"/>
            <a:r>
              <a:rPr lang="en-US" sz="1600" dirty="0"/>
              <a:t>Would increasing visibility of SLA performance earlier in the month lead to overall better performance?</a:t>
            </a:r>
          </a:p>
          <a:p>
            <a:pPr lvl="2"/>
            <a:endParaRPr lang="en-US" dirty="0"/>
          </a:p>
          <a:p>
            <a:pPr lvl="1"/>
            <a:r>
              <a:rPr lang="en-US" sz="2000" dirty="0"/>
              <a:t>Data shows large volume of missed SLAs based on one type of ticket</a:t>
            </a:r>
          </a:p>
          <a:p>
            <a:pPr lvl="2"/>
            <a:r>
              <a:rPr lang="en-US" sz="1600" dirty="0"/>
              <a:t>Investigate why the software store tickets are taking the longest to resolve.  Improving the software store process or the resolution steps for these tickets would have the greatest impact of all ticket types on reducing SLA failures </a:t>
            </a:r>
          </a:p>
          <a:p>
            <a:r>
              <a:rPr lang="en-US" dirty="0"/>
              <a:t>•</a:t>
            </a:r>
            <a:r>
              <a:rPr lang="en-US" sz="2800" dirty="0"/>
              <a:t>Continued improvement of SLA performance supports a reduction in analyst staff which would add cost savings and/or allow better performance during surge events</a:t>
            </a:r>
          </a:p>
        </p:txBody>
      </p:sp>
      <p:sp>
        <p:nvSpPr>
          <p:cNvPr id="4" name="TextBox 3">
            <a:extLst>
              <a:ext uri="{FF2B5EF4-FFF2-40B4-BE49-F238E27FC236}">
                <a16:creationId xmlns:a16="http://schemas.microsoft.com/office/drawing/2014/main" id="{0B966328-0192-4B74-9248-B7624E22126D}"/>
              </a:ext>
            </a:extLst>
          </p:cNvPr>
          <p:cNvSpPr txBox="1"/>
          <p:nvPr/>
        </p:nvSpPr>
        <p:spPr>
          <a:xfrm>
            <a:off x="1543050" y="6490607"/>
            <a:ext cx="6980464" cy="369332"/>
          </a:xfrm>
          <a:prstGeom prst="rect">
            <a:avLst/>
          </a:prstGeom>
          <a:noFill/>
        </p:spPr>
        <p:txBody>
          <a:bodyPr wrap="square" rtlCol="0">
            <a:spAutoFit/>
          </a:bodyPr>
          <a:lstStyle/>
          <a:p>
            <a:pPr algn="ctr"/>
            <a:r>
              <a:rPr lang="en-US" dirty="0"/>
              <a:t>More Opportunities for Improvement!</a:t>
            </a:r>
          </a:p>
        </p:txBody>
      </p:sp>
    </p:spTree>
    <p:extLst>
      <p:ext uri="{BB962C8B-B14F-4D97-AF65-F5344CB8AC3E}">
        <p14:creationId xmlns:p14="http://schemas.microsoft.com/office/powerpoint/2010/main" val="179033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9653-2097-4CC7-8D0B-BCBE965AC84C}"/>
              </a:ext>
            </a:extLst>
          </p:cNvPr>
          <p:cNvSpPr>
            <a:spLocks noGrp="1"/>
          </p:cNvSpPr>
          <p:nvPr>
            <p:ph type="title"/>
          </p:nvPr>
        </p:nvSpPr>
        <p:spPr>
          <a:xfrm>
            <a:off x="838200" y="365125"/>
            <a:ext cx="10515600" cy="777875"/>
          </a:xfrm>
        </p:spPr>
        <p:txBody>
          <a:bodyPr>
            <a:normAutofit/>
          </a:bodyPr>
          <a:lstStyle/>
          <a:p>
            <a:pPr algn="r"/>
            <a:r>
              <a:rPr lang="en-US" sz="2400" b="1" dirty="0"/>
              <a:t>Process Improvement Project  - Meeting the SLA</a:t>
            </a:r>
            <a:br>
              <a:rPr lang="en-US" sz="2400" b="1" dirty="0"/>
            </a:br>
            <a:r>
              <a:rPr lang="en-US" sz="2400" b="1" dirty="0"/>
              <a:t> </a:t>
            </a:r>
            <a:r>
              <a:rPr lang="en-US" sz="1600" dirty="0"/>
              <a:t>Process Improvement lead: John Christman</a:t>
            </a:r>
          </a:p>
        </p:txBody>
      </p:sp>
      <p:graphicFrame>
        <p:nvGraphicFramePr>
          <p:cNvPr id="4" name="Table 4">
            <a:extLst>
              <a:ext uri="{FF2B5EF4-FFF2-40B4-BE49-F238E27FC236}">
                <a16:creationId xmlns:a16="http://schemas.microsoft.com/office/drawing/2014/main" id="{93F4DC89-8030-4625-A52F-BF71AD7EBB17}"/>
              </a:ext>
            </a:extLst>
          </p:cNvPr>
          <p:cNvGraphicFramePr>
            <a:graphicFrameLocks noGrp="1"/>
          </p:cNvGraphicFramePr>
          <p:nvPr>
            <p:ph idx="1"/>
            <p:extLst>
              <p:ext uri="{D42A27DB-BD31-4B8C-83A1-F6EECF244321}">
                <p14:modId xmlns:p14="http://schemas.microsoft.com/office/powerpoint/2010/main" val="1575120238"/>
              </p:ext>
            </p:extLst>
          </p:nvPr>
        </p:nvGraphicFramePr>
        <p:xfrm>
          <a:off x="1129620" y="1143000"/>
          <a:ext cx="10058400" cy="396240"/>
        </p:xfrm>
        <a:graphic>
          <a:graphicData uri="http://schemas.openxmlformats.org/drawingml/2006/table">
            <a:tbl>
              <a:tblPr firstRow="1" bandRow="1">
                <a:tableStyleId>{93296810-A885-4BE3-A3E7-6D5BEEA58F35}</a:tableStyleId>
              </a:tblPr>
              <a:tblGrid>
                <a:gridCol w="1676400">
                  <a:extLst>
                    <a:ext uri="{9D8B030D-6E8A-4147-A177-3AD203B41FA5}">
                      <a16:colId xmlns:a16="http://schemas.microsoft.com/office/drawing/2014/main" val="3597302372"/>
                    </a:ext>
                  </a:extLst>
                </a:gridCol>
                <a:gridCol w="1676400">
                  <a:extLst>
                    <a:ext uri="{9D8B030D-6E8A-4147-A177-3AD203B41FA5}">
                      <a16:colId xmlns:a16="http://schemas.microsoft.com/office/drawing/2014/main" val="1619317021"/>
                    </a:ext>
                  </a:extLst>
                </a:gridCol>
                <a:gridCol w="1676400">
                  <a:extLst>
                    <a:ext uri="{9D8B030D-6E8A-4147-A177-3AD203B41FA5}">
                      <a16:colId xmlns:a16="http://schemas.microsoft.com/office/drawing/2014/main" val="641043307"/>
                    </a:ext>
                  </a:extLst>
                </a:gridCol>
                <a:gridCol w="1676400">
                  <a:extLst>
                    <a:ext uri="{9D8B030D-6E8A-4147-A177-3AD203B41FA5}">
                      <a16:colId xmlns:a16="http://schemas.microsoft.com/office/drawing/2014/main" val="3192478431"/>
                    </a:ext>
                  </a:extLst>
                </a:gridCol>
                <a:gridCol w="1676400">
                  <a:extLst>
                    <a:ext uri="{9D8B030D-6E8A-4147-A177-3AD203B41FA5}">
                      <a16:colId xmlns:a16="http://schemas.microsoft.com/office/drawing/2014/main" val="180699894"/>
                    </a:ext>
                  </a:extLst>
                </a:gridCol>
                <a:gridCol w="1676400">
                  <a:extLst>
                    <a:ext uri="{9D8B030D-6E8A-4147-A177-3AD203B41FA5}">
                      <a16:colId xmlns:a16="http://schemas.microsoft.com/office/drawing/2014/main" val="3767128431"/>
                    </a:ext>
                  </a:extLst>
                </a:gridCol>
              </a:tblGrid>
              <a:tr h="370840">
                <a:tc>
                  <a:txBody>
                    <a:bodyPr/>
                    <a:lstStyle/>
                    <a:p>
                      <a:r>
                        <a:rPr lang="en-US" sz="1000" dirty="0"/>
                        <a:t>Timeline:  </a:t>
                      </a:r>
                      <a:r>
                        <a:rPr lang="en-US" sz="1000" u="sng" dirty="0"/>
                        <a:t>Project Kick-off</a:t>
                      </a:r>
                    </a:p>
                    <a:p>
                      <a:r>
                        <a:rPr lang="en-US" sz="1000" u="none" dirty="0"/>
                        <a:t>                         </a:t>
                      </a:r>
                      <a:r>
                        <a:rPr lang="en-US" sz="1000" dirty="0"/>
                        <a:t>7/11 </a:t>
                      </a:r>
                    </a:p>
                  </a:txBody>
                  <a:tcPr marL="87464" marR="87464"/>
                </a:tc>
                <a:tc>
                  <a:txBody>
                    <a:bodyPr/>
                    <a:lstStyle/>
                    <a:p>
                      <a:pPr algn="ctr"/>
                      <a:r>
                        <a:rPr lang="en-US" sz="1000" u="sng" dirty="0"/>
                        <a:t>Define</a:t>
                      </a:r>
                    </a:p>
                    <a:p>
                      <a:pPr algn="ctr"/>
                      <a:r>
                        <a:rPr lang="en-US" sz="1000" u="sng" dirty="0"/>
                        <a:t>7/12 – 7/18</a:t>
                      </a:r>
                    </a:p>
                  </a:txBody>
                  <a:tcPr marL="87464" marR="87464"/>
                </a:tc>
                <a:tc>
                  <a:txBody>
                    <a:bodyPr/>
                    <a:lstStyle/>
                    <a:p>
                      <a:pPr algn="ctr"/>
                      <a:r>
                        <a:rPr lang="en-US" sz="1000" u="sng" dirty="0"/>
                        <a:t>Measure</a:t>
                      </a:r>
                    </a:p>
                    <a:p>
                      <a:pPr algn="ctr"/>
                      <a:r>
                        <a:rPr lang="en-US" sz="1000" u="sng" dirty="0"/>
                        <a:t>7/19 – 8/8</a:t>
                      </a:r>
                    </a:p>
                  </a:txBody>
                  <a:tcPr marL="87464" marR="87464"/>
                </a:tc>
                <a:tc>
                  <a:txBody>
                    <a:bodyPr/>
                    <a:lstStyle/>
                    <a:p>
                      <a:pPr algn="ctr"/>
                      <a:r>
                        <a:rPr lang="en-US" sz="1000" u="sng" dirty="0"/>
                        <a:t>Analyze</a:t>
                      </a:r>
                    </a:p>
                    <a:p>
                      <a:pPr algn="ctr"/>
                      <a:r>
                        <a:rPr lang="en-US" sz="1000" u="sng" dirty="0"/>
                        <a:t>8/9 – 8/22</a:t>
                      </a:r>
                    </a:p>
                  </a:txBody>
                  <a:tcPr marL="87464" marR="87464"/>
                </a:tc>
                <a:tc>
                  <a:txBody>
                    <a:bodyPr/>
                    <a:lstStyle/>
                    <a:p>
                      <a:pPr algn="ctr"/>
                      <a:r>
                        <a:rPr lang="en-US" sz="1000" u="sng" dirty="0"/>
                        <a:t>Improve</a:t>
                      </a:r>
                    </a:p>
                    <a:p>
                      <a:pPr algn="ctr"/>
                      <a:r>
                        <a:rPr lang="en-US" sz="1000" u="sng" dirty="0"/>
                        <a:t>8/23 – 9/5</a:t>
                      </a:r>
                    </a:p>
                  </a:txBody>
                  <a:tcPr marL="87464" marR="87464"/>
                </a:tc>
                <a:tc>
                  <a:txBody>
                    <a:bodyPr/>
                    <a:lstStyle/>
                    <a:p>
                      <a:pPr algn="ctr"/>
                      <a:r>
                        <a:rPr lang="en-US" sz="1000" u="sng" dirty="0"/>
                        <a:t>Control</a:t>
                      </a:r>
                    </a:p>
                    <a:p>
                      <a:pPr algn="ctr"/>
                      <a:r>
                        <a:rPr lang="en-US" sz="1000" u="sng" dirty="0"/>
                        <a:t>9/6 forward</a:t>
                      </a:r>
                    </a:p>
                  </a:txBody>
                  <a:tcPr marL="87464" marR="87464"/>
                </a:tc>
                <a:extLst>
                  <a:ext uri="{0D108BD9-81ED-4DB2-BD59-A6C34878D82A}">
                    <a16:rowId xmlns:a16="http://schemas.microsoft.com/office/drawing/2014/main" val="3852118524"/>
                  </a:ext>
                </a:extLst>
              </a:tr>
            </a:tbl>
          </a:graphicData>
        </a:graphic>
      </p:graphicFrame>
      <p:graphicFrame>
        <p:nvGraphicFramePr>
          <p:cNvPr id="6" name="Table 6">
            <a:extLst>
              <a:ext uri="{FF2B5EF4-FFF2-40B4-BE49-F238E27FC236}">
                <a16:creationId xmlns:a16="http://schemas.microsoft.com/office/drawing/2014/main" id="{5CF0F3D2-E4A3-4DE5-83C0-ADC9C989089E}"/>
              </a:ext>
            </a:extLst>
          </p:cNvPr>
          <p:cNvGraphicFramePr>
            <a:graphicFrameLocks noGrp="1"/>
          </p:cNvGraphicFramePr>
          <p:nvPr>
            <p:extLst>
              <p:ext uri="{D42A27DB-BD31-4B8C-83A1-F6EECF244321}">
                <p14:modId xmlns:p14="http://schemas.microsoft.com/office/powerpoint/2010/main" val="2373146366"/>
              </p:ext>
            </p:extLst>
          </p:nvPr>
        </p:nvGraphicFramePr>
        <p:xfrm>
          <a:off x="1129620" y="1920875"/>
          <a:ext cx="10058400" cy="45415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114412941"/>
                    </a:ext>
                  </a:extLst>
                </a:gridCol>
                <a:gridCol w="2011680">
                  <a:extLst>
                    <a:ext uri="{9D8B030D-6E8A-4147-A177-3AD203B41FA5}">
                      <a16:colId xmlns:a16="http://schemas.microsoft.com/office/drawing/2014/main" val="1248189046"/>
                    </a:ext>
                  </a:extLst>
                </a:gridCol>
                <a:gridCol w="2011680">
                  <a:extLst>
                    <a:ext uri="{9D8B030D-6E8A-4147-A177-3AD203B41FA5}">
                      <a16:colId xmlns:a16="http://schemas.microsoft.com/office/drawing/2014/main" val="2065665174"/>
                    </a:ext>
                  </a:extLst>
                </a:gridCol>
                <a:gridCol w="2011680">
                  <a:extLst>
                    <a:ext uri="{9D8B030D-6E8A-4147-A177-3AD203B41FA5}">
                      <a16:colId xmlns:a16="http://schemas.microsoft.com/office/drawing/2014/main" val="500593001"/>
                    </a:ext>
                  </a:extLst>
                </a:gridCol>
                <a:gridCol w="2011680">
                  <a:extLst>
                    <a:ext uri="{9D8B030D-6E8A-4147-A177-3AD203B41FA5}">
                      <a16:colId xmlns:a16="http://schemas.microsoft.com/office/drawing/2014/main" val="2026661439"/>
                    </a:ext>
                  </a:extLst>
                </a:gridCol>
              </a:tblGrid>
              <a:tr h="244809">
                <a:tc>
                  <a:txBody>
                    <a:bodyPr/>
                    <a:lstStyle/>
                    <a:p>
                      <a:pPr algn="ctr"/>
                      <a:r>
                        <a:rPr lang="en-US" sz="1200" dirty="0">
                          <a:solidFill>
                            <a:schemeClr val="tx1"/>
                          </a:solidFill>
                        </a:rPr>
                        <a:t>DEFINE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kern="1200" dirty="0">
                          <a:solidFill>
                            <a:schemeClr val="tx1"/>
                          </a:solidFill>
                          <a:latin typeface="+mn-lt"/>
                          <a:ea typeface="+mn-ea"/>
                          <a:cs typeface="+mn-cs"/>
                        </a:rPr>
                        <a:t>MEASURE</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ANALYZE</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IMPROVE</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CONTROL</a:t>
                      </a:r>
                    </a:p>
                  </a:txBody>
                  <a:tcP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727340"/>
                  </a:ext>
                </a:extLst>
              </a:tr>
              <a:tr h="3990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 service level agreement (SLA) target for desktop Incident tickets is 5 days. The average over the last 6 months is double the SLA target. Tickets are not getting closed out in time and customer feedback indicates it is taking too long to resolve the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There are 4 primary opportunities for delay that will be considered as defects.  </a:t>
                      </a:r>
                      <a:r>
                        <a:rPr lang="en-US" sz="1100" b="1" dirty="0"/>
                        <a:t>Current SQL is 2.9*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*based on 6 months of data</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kern="1200" dirty="0">
                          <a:solidFill>
                            <a:schemeClr val="dk1"/>
                          </a:solidFill>
                          <a:latin typeface="+mn-lt"/>
                          <a:ea typeface="+mn-ea"/>
                          <a:cs typeface="+mn-cs"/>
                        </a:rPr>
                        <a:t>Ticket level is steady</a:t>
                      </a: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r>
                        <a:rPr lang="en-US" sz="1100" kern="1200" dirty="0">
                          <a:solidFill>
                            <a:schemeClr val="dk1"/>
                          </a:solidFill>
                          <a:latin typeface="+mn-lt"/>
                          <a:ea typeface="+mn-ea"/>
                          <a:cs typeface="+mn-cs"/>
                        </a:rPr>
                        <a:t>Time to resolve is varies</a:t>
                      </a:r>
                      <a:r>
                        <a:rPr lang="en-US" sz="1100" kern="1200" baseline="0" dirty="0">
                          <a:solidFill>
                            <a:schemeClr val="dk1"/>
                          </a:solidFill>
                          <a:latin typeface="+mn-lt"/>
                          <a:ea typeface="+mn-ea"/>
                          <a:cs typeface="+mn-cs"/>
                        </a:rPr>
                        <a:t> </a:t>
                      </a:r>
                      <a:endParaRPr lang="en-US" sz="11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And the average time to resolve is too long.  Perform a r</a:t>
                      </a:r>
                      <a:r>
                        <a:rPr lang="en-US" sz="1100" b="1" kern="1200" dirty="0">
                          <a:solidFill>
                            <a:schemeClr val="dk1"/>
                          </a:solidFill>
                          <a:latin typeface="+mn-lt"/>
                          <a:ea typeface="+mn-ea"/>
                          <a:cs typeface="+mn-cs"/>
                        </a:rPr>
                        <a:t>oot cause analysis.</a:t>
                      </a:r>
                      <a:r>
                        <a:rPr lang="en-US" sz="1100" kern="1200" dirty="0">
                          <a:solidFill>
                            <a:schemeClr val="dk1"/>
                          </a:solidFill>
                          <a:latin typeface="+mn-lt"/>
                          <a:ea typeface="+mn-ea"/>
                          <a:cs typeface="+mn-cs"/>
                        </a:rPr>
                        <a:t>  Collect ticket resolution data.  Determine </a:t>
                      </a:r>
                      <a:r>
                        <a:rPr lang="en-US" sz="1100" b="1" kern="1200" dirty="0">
                          <a:solidFill>
                            <a:schemeClr val="dk1"/>
                          </a:solidFill>
                          <a:latin typeface="+mn-lt"/>
                          <a:ea typeface="+mn-ea"/>
                          <a:cs typeface="+mn-cs"/>
                        </a:rPr>
                        <a:t>central tendencies </a:t>
                      </a:r>
                      <a:r>
                        <a:rPr lang="en-US" sz="1100" kern="1200" dirty="0">
                          <a:solidFill>
                            <a:schemeClr val="dk1"/>
                          </a:solidFill>
                          <a:latin typeface="+mn-lt"/>
                          <a:ea typeface="+mn-ea"/>
                          <a:cs typeface="+mn-cs"/>
                        </a:rPr>
                        <a:t>and graph </a:t>
                      </a:r>
                      <a:r>
                        <a:rPr lang="en-US" sz="1100" b="1" kern="1200" dirty="0">
                          <a:solidFill>
                            <a:schemeClr val="dk1"/>
                          </a:solidFill>
                          <a:latin typeface="+mn-lt"/>
                          <a:ea typeface="+mn-ea"/>
                          <a:cs typeface="+mn-cs"/>
                        </a:rPr>
                        <a:t>run charts</a:t>
                      </a:r>
                      <a:r>
                        <a:rPr lang="en-US" sz="1100" kern="1200" dirty="0">
                          <a:solidFill>
                            <a:schemeClr val="dk1"/>
                          </a:solidFill>
                          <a:latin typeface="+mn-lt"/>
                          <a:ea typeface="+mn-ea"/>
                          <a:cs typeface="+mn-cs"/>
                        </a:rPr>
                        <a:t>.  Plot </a:t>
                      </a:r>
                      <a:r>
                        <a:rPr lang="en-US" sz="1100" b="1" kern="1200" dirty="0">
                          <a:solidFill>
                            <a:schemeClr val="dk1"/>
                          </a:solidFill>
                          <a:latin typeface="+mn-lt"/>
                          <a:ea typeface="+mn-ea"/>
                          <a:cs typeface="+mn-cs"/>
                        </a:rPr>
                        <a:t>XMR</a:t>
                      </a:r>
                      <a:r>
                        <a:rPr lang="en-US" sz="1100" kern="1200" dirty="0">
                          <a:solidFill>
                            <a:schemeClr val="dk1"/>
                          </a:solidFill>
                          <a:latin typeface="+mn-lt"/>
                          <a:ea typeface="+mn-ea"/>
                          <a:cs typeface="+mn-cs"/>
                        </a:rPr>
                        <a:t> and </a:t>
                      </a:r>
                      <a:r>
                        <a:rPr lang="en-US" sz="1100" b="1" kern="1200" dirty="0">
                          <a:solidFill>
                            <a:schemeClr val="dk1"/>
                          </a:solidFill>
                          <a:latin typeface="+mn-lt"/>
                          <a:ea typeface="+mn-ea"/>
                          <a:cs typeface="+mn-cs"/>
                        </a:rPr>
                        <a:t>moving avg</a:t>
                      </a:r>
                      <a:r>
                        <a:rPr lang="en-US" sz="1100" kern="1200" dirty="0">
                          <a:solidFill>
                            <a:schemeClr val="dk1"/>
                          </a:solidFill>
                          <a:latin typeface="+mn-lt"/>
                          <a:ea typeface="+mn-ea"/>
                          <a:cs typeface="+mn-cs"/>
                        </a:rPr>
                        <a:t>. </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Ticket volume identified as a root cause.  Additional factors include ticket type.  Time of the month and ticket type </a:t>
                      </a:r>
                      <a:r>
                        <a:rPr lang="en-US" sz="1200" b="1" dirty="0">
                          <a:solidFill>
                            <a:schemeClr val="tx1"/>
                          </a:solidFill>
                        </a:rPr>
                        <a:t>Pareto</a:t>
                      </a:r>
                      <a:r>
                        <a:rPr lang="en-US" sz="1200" dirty="0">
                          <a:solidFill>
                            <a:schemeClr val="tx1"/>
                          </a:solidFill>
                        </a:rPr>
                        <a:t> also show a </a:t>
                      </a:r>
                      <a:r>
                        <a:rPr lang="en-US" sz="1200" kern="1200" dirty="0">
                          <a:solidFill>
                            <a:schemeClr val="tx1"/>
                          </a:solidFill>
                          <a:latin typeface="+mn-lt"/>
                          <a:ea typeface="+mn-ea"/>
                          <a:cs typeface="+mn-cs"/>
                        </a:rPr>
                        <a:t>trend.  </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baseline="0" dirty="0">
                        <a:solidFill>
                          <a:schemeClr val="tx1"/>
                        </a:solidFill>
                      </a:endParaRPr>
                    </a:p>
                    <a:p>
                      <a:r>
                        <a:rPr lang="en-US" sz="1400" b="0" u="none" baseline="0" dirty="0">
                          <a:solidFill>
                            <a:schemeClr val="tx1"/>
                          </a:solidFill>
                        </a:rPr>
                        <a:t>No trends found by analyst.</a:t>
                      </a:r>
                    </a:p>
                    <a:p>
                      <a:r>
                        <a:rPr lang="en-US" sz="1400" u="sng" baseline="0" dirty="0">
                          <a:solidFill>
                            <a:schemeClr val="tx1"/>
                          </a:solidFill>
                        </a:rPr>
                        <a:t>Solution:</a:t>
                      </a:r>
                    </a:p>
                    <a:p>
                      <a:r>
                        <a:rPr lang="en-US" sz="1400" u="none" baseline="0" dirty="0">
                          <a:solidFill>
                            <a:schemeClr val="tx1"/>
                          </a:solidFill>
                        </a:rPr>
                        <a:t>2 part time analysts were added in April and a full time in August finally bringing the SLA within limits</a:t>
                      </a:r>
                      <a:r>
                        <a:rPr lang="en-US" sz="1400" u="sng" baseline="0" dirty="0">
                          <a:solidFill>
                            <a:schemeClr val="tx1"/>
                          </a:solidFill>
                        </a:rPr>
                        <a:t> </a:t>
                      </a:r>
                      <a:endParaRPr lang="en-US" sz="1400" u="sng" dirty="0">
                        <a:solidFill>
                          <a:schemeClr val="tx1"/>
                        </a:solidFill>
                      </a:endParaRP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Two part time analysts added in April, Full time added in August.</a:t>
                      </a:r>
                    </a:p>
                    <a:p>
                      <a:r>
                        <a:rPr lang="en-US" sz="1400" dirty="0">
                          <a:solidFill>
                            <a:schemeClr val="tx1"/>
                          </a:solidFill>
                        </a:rPr>
                        <a:t>Lowers PC to analyst ration to 500:1</a:t>
                      </a:r>
                    </a:p>
                    <a:p>
                      <a:endParaRPr lang="en-US" sz="1400" dirty="0">
                        <a:solidFill>
                          <a:schemeClr val="tx1"/>
                        </a:solidFill>
                      </a:endParaRPr>
                    </a:p>
                    <a:p>
                      <a:r>
                        <a:rPr lang="en-US" sz="1400" b="1" dirty="0">
                          <a:solidFill>
                            <a:schemeClr val="tx1"/>
                          </a:solidFill>
                        </a:rPr>
                        <a:t>Re-evaluated SQL is 3.2*</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*based on 1 month data </a:t>
                      </a:r>
                    </a:p>
                    <a:p>
                      <a:endParaRPr lang="en-US" dirty="0">
                        <a:solidFill>
                          <a:schemeClr val="tx1"/>
                        </a:solidFill>
                      </a:endParaRP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Monitor trend to ensure it is maintained.  </a:t>
                      </a:r>
                    </a:p>
                    <a:p>
                      <a:r>
                        <a:rPr lang="en-US" sz="1400" dirty="0">
                          <a:solidFill>
                            <a:schemeClr val="tx1"/>
                          </a:solidFill>
                        </a:rPr>
                        <a:t>Look for additional opportunities to lower the defect rate*</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baseline="0" dirty="0">
                        <a:solidFill>
                          <a:schemeClr val="tx1"/>
                        </a:solidFill>
                      </a:endParaRPr>
                    </a:p>
                    <a:p>
                      <a:endParaRPr lang="en-US" baseline="0" dirty="0">
                        <a:solidFill>
                          <a:schemeClr val="tx1"/>
                        </a:solidFill>
                      </a:endParaRPr>
                    </a:p>
                    <a:p>
                      <a:endParaRPr lang="en-US" baseline="0" dirty="0">
                        <a:solidFill>
                          <a:schemeClr val="tx1"/>
                        </a:solidFill>
                      </a:endParaRPr>
                    </a:p>
                    <a:p>
                      <a:r>
                        <a:rPr lang="en-US" sz="1400" dirty="0">
                          <a:solidFill>
                            <a:schemeClr val="tx1"/>
                          </a:solidFill>
                        </a:rPr>
                        <a:t>*maintaining the SLA with fewer tech adds additional cost savings</a:t>
                      </a:r>
                    </a:p>
                    <a:p>
                      <a:r>
                        <a:rPr lang="en-US" sz="1400" b="1" dirty="0">
                          <a:solidFill>
                            <a:srgbClr val="00B050"/>
                          </a:solidFill>
                        </a:rPr>
                        <a:t>$$$$$</a:t>
                      </a:r>
                      <a:r>
                        <a:rPr lang="en-US" sz="1400" dirty="0">
                          <a:solidFill>
                            <a:schemeClr val="tx1"/>
                          </a:solidFill>
                        </a:rPr>
                        <a:t> </a:t>
                      </a:r>
                    </a:p>
                  </a:txBody>
                  <a:tcP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3086393"/>
                  </a:ext>
                </a:extLst>
              </a:tr>
            </a:tbl>
          </a:graphicData>
        </a:graphic>
      </p:graphicFrame>
      <p:sp>
        <p:nvSpPr>
          <p:cNvPr id="8" name="TextBox 7">
            <a:extLst>
              <a:ext uri="{FF2B5EF4-FFF2-40B4-BE49-F238E27FC236}">
                <a16:creationId xmlns:a16="http://schemas.microsoft.com/office/drawing/2014/main" id="{9C75AA61-A013-46AA-9316-F1B4E167F5A0}"/>
              </a:ext>
            </a:extLst>
          </p:cNvPr>
          <p:cNvSpPr txBox="1"/>
          <p:nvPr/>
        </p:nvSpPr>
        <p:spPr>
          <a:xfrm>
            <a:off x="259881" y="6477802"/>
            <a:ext cx="11300059" cy="369332"/>
          </a:xfrm>
          <a:prstGeom prst="rect">
            <a:avLst/>
          </a:prstGeom>
          <a:noFill/>
        </p:spPr>
        <p:txBody>
          <a:bodyPr wrap="square" rtlCol="0">
            <a:spAutoFit/>
          </a:bodyPr>
          <a:lstStyle/>
          <a:p>
            <a:r>
              <a:rPr lang="en-US" b="1" dirty="0"/>
              <a:t>Business Impact:</a:t>
            </a:r>
            <a:r>
              <a:rPr lang="en-US" dirty="0"/>
              <a:t>  The average hourly cost per employee times the average time the SLA is exceeded is $5400 per ticket.</a:t>
            </a:r>
          </a:p>
        </p:txBody>
      </p:sp>
      <p:pic>
        <p:nvPicPr>
          <p:cNvPr id="3" name="Picture 2"/>
          <p:cNvPicPr>
            <a:picLocks noChangeAspect="1"/>
          </p:cNvPicPr>
          <p:nvPr/>
        </p:nvPicPr>
        <p:blipFill>
          <a:blip r:embed="rId2"/>
          <a:stretch>
            <a:fillRect/>
          </a:stretch>
        </p:blipFill>
        <p:spPr>
          <a:xfrm>
            <a:off x="3158545" y="3778689"/>
            <a:ext cx="1870655" cy="1140837"/>
          </a:xfrm>
          <a:prstGeom prst="rect">
            <a:avLst/>
          </a:prstGeom>
        </p:spPr>
      </p:pic>
      <p:pic>
        <p:nvPicPr>
          <p:cNvPr id="5" name="Picture 4"/>
          <p:cNvPicPr>
            <a:picLocks noChangeAspect="1"/>
          </p:cNvPicPr>
          <p:nvPr/>
        </p:nvPicPr>
        <p:blipFill>
          <a:blip r:embed="rId3"/>
          <a:stretch>
            <a:fillRect/>
          </a:stretch>
        </p:blipFill>
        <p:spPr>
          <a:xfrm>
            <a:off x="3158545" y="2454244"/>
            <a:ext cx="1968626" cy="1031906"/>
          </a:xfrm>
          <a:prstGeom prst="rect">
            <a:avLst/>
          </a:prstGeom>
        </p:spPr>
      </p:pic>
      <p:pic>
        <p:nvPicPr>
          <p:cNvPr id="9" name="Picture 8"/>
          <p:cNvPicPr>
            <a:picLocks noChangeAspect="1"/>
          </p:cNvPicPr>
          <p:nvPr/>
        </p:nvPicPr>
        <p:blipFill>
          <a:blip r:embed="rId2"/>
          <a:stretch>
            <a:fillRect/>
          </a:stretch>
        </p:blipFill>
        <p:spPr>
          <a:xfrm>
            <a:off x="7173282" y="3898432"/>
            <a:ext cx="1870655" cy="1140837"/>
          </a:xfrm>
          <a:prstGeom prst="rect">
            <a:avLst/>
          </a:prstGeom>
        </p:spPr>
      </p:pic>
      <p:sp>
        <p:nvSpPr>
          <p:cNvPr id="7" name="Oval 6"/>
          <p:cNvSpPr/>
          <p:nvPr/>
        </p:nvSpPr>
        <p:spPr>
          <a:xfrm>
            <a:off x="8213271" y="4286250"/>
            <a:ext cx="318408" cy="334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441CA2E-5302-46D1-8CF1-97CF1C372567}"/>
              </a:ext>
            </a:extLst>
          </p:cNvPr>
          <p:cNvPicPr>
            <a:picLocks noChangeAspect="1"/>
          </p:cNvPicPr>
          <p:nvPr/>
        </p:nvPicPr>
        <p:blipFill>
          <a:blip r:embed="rId4"/>
          <a:stretch>
            <a:fillRect/>
          </a:stretch>
        </p:blipFill>
        <p:spPr>
          <a:xfrm>
            <a:off x="1663528" y="5039269"/>
            <a:ext cx="978244" cy="868267"/>
          </a:xfrm>
          <a:prstGeom prst="rect">
            <a:avLst/>
          </a:prstGeom>
        </p:spPr>
      </p:pic>
      <p:sp>
        <p:nvSpPr>
          <p:cNvPr id="14" name="Oval 13">
            <a:extLst>
              <a:ext uri="{FF2B5EF4-FFF2-40B4-BE49-F238E27FC236}">
                <a16:creationId xmlns:a16="http://schemas.microsoft.com/office/drawing/2014/main" id="{101E0866-7AC6-4058-B5B0-4DEDC297F9BD}"/>
              </a:ext>
            </a:extLst>
          </p:cNvPr>
          <p:cNvSpPr/>
          <p:nvPr/>
        </p:nvSpPr>
        <p:spPr>
          <a:xfrm>
            <a:off x="1461407" y="4935568"/>
            <a:ext cx="1461407" cy="10422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2F5A6E0-BEBE-4706-BD60-92EFD57E5461}"/>
              </a:ext>
            </a:extLst>
          </p:cNvPr>
          <p:cNvCxnSpPr>
            <a:stCxn id="14" idx="1"/>
            <a:endCxn id="14" idx="5"/>
          </p:cNvCxnSpPr>
          <p:nvPr/>
        </p:nvCxnSpPr>
        <p:spPr>
          <a:xfrm>
            <a:off x="1675425" y="5088208"/>
            <a:ext cx="1033371" cy="737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CAAC42-9D3E-483B-8FE6-7FA0957AEFDF}"/>
              </a:ext>
            </a:extLst>
          </p:cNvPr>
          <p:cNvCxnSpPr>
            <a:stCxn id="14" idx="1"/>
            <a:endCxn id="14" idx="5"/>
          </p:cNvCxnSpPr>
          <p:nvPr/>
        </p:nvCxnSpPr>
        <p:spPr>
          <a:xfrm>
            <a:off x="1675425" y="5088208"/>
            <a:ext cx="1033371" cy="7370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9" name="Content Placeholder 3">
            <a:extLst>
              <a:ext uri="{FF2B5EF4-FFF2-40B4-BE49-F238E27FC236}">
                <a16:creationId xmlns:a16="http://schemas.microsoft.com/office/drawing/2014/main" id="{6D4EEAEF-BF75-4A3E-8BEF-9890520F1343}"/>
              </a:ext>
            </a:extLst>
          </p:cNvPr>
          <p:cNvPicPr>
            <a:picLocks noChangeAspect="1"/>
          </p:cNvPicPr>
          <p:nvPr/>
        </p:nvPicPr>
        <p:blipFill>
          <a:blip r:embed="rId5"/>
          <a:stretch>
            <a:fillRect/>
          </a:stretch>
        </p:blipFill>
        <p:spPr>
          <a:xfrm>
            <a:off x="5254783" y="3305618"/>
            <a:ext cx="1575505" cy="946142"/>
          </a:xfrm>
          <a:prstGeom prst="rect">
            <a:avLst/>
          </a:prstGeom>
        </p:spPr>
      </p:pic>
      <p:sp>
        <p:nvSpPr>
          <p:cNvPr id="20" name="Explosion: 8 Points 19">
            <a:extLst>
              <a:ext uri="{FF2B5EF4-FFF2-40B4-BE49-F238E27FC236}">
                <a16:creationId xmlns:a16="http://schemas.microsoft.com/office/drawing/2014/main" id="{FA39959C-B0A5-4F86-B21D-658BCE926BD5}"/>
              </a:ext>
            </a:extLst>
          </p:cNvPr>
          <p:cNvSpPr/>
          <p:nvPr/>
        </p:nvSpPr>
        <p:spPr>
          <a:xfrm>
            <a:off x="6191816" y="5985770"/>
            <a:ext cx="285750" cy="270946"/>
          </a:xfrm>
          <a:prstGeom prst="irregularSeal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D1861978-A4AC-4D96-9F50-B481A1B15620}"/>
              </a:ext>
            </a:extLst>
          </p:cNvPr>
          <p:cNvSpPr/>
          <p:nvPr/>
        </p:nvSpPr>
        <p:spPr>
          <a:xfrm>
            <a:off x="6567223" y="5964684"/>
            <a:ext cx="432707" cy="381167"/>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D1DFDD95-1099-4195-9BF6-2CA0545B8FED}"/>
              </a:ext>
            </a:extLst>
          </p:cNvPr>
          <p:cNvSpPr/>
          <p:nvPr/>
        </p:nvSpPr>
        <p:spPr>
          <a:xfrm>
            <a:off x="6783577" y="5502727"/>
            <a:ext cx="605102" cy="461957"/>
          </a:xfrm>
          <a:prstGeom prst="star5">
            <a:avLst>
              <a:gd name="adj" fmla="val 19183"/>
              <a:gd name="hf" fmla="val 105146"/>
              <a:gd name="vf" fmla="val 11055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7BD9311-077B-4DA4-82A4-279EC749D713}"/>
              </a:ext>
            </a:extLst>
          </p:cNvPr>
          <p:cNvPicPr>
            <a:picLocks noChangeAspect="1"/>
          </p:cNvPicPr>
          <p:nvPr/>
        </p:nvPicPr>
        <p:blipFill>
          <a:blip r:embed="rId6"/>
          <a:stretch>
            <a:fillRect/>
          </a:stretch>
        </p:blipFill>
        <p:spPr>
          <a:xfrm>
            <a:off x="9171549" y="3373885"/>
            <a:ext cx="1999284" cy="1269273"/>
          </a:xfrm>
          <a:prstGeom prst="rect">
            <a:avLst/>
          </a:prstGeom>
        </p:spPr>
      </p:pic>
    </p:spTree>
    <p:extLst>
      <p:ext uri="{BB962C8B-B14F-4D97-AF65-F5344CB8AC3E}">
        <p14:creationId xmlns:p14="http://schemas.microsoft.com/office/powerpoint/2010/main" val="149628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D47-467B-4AA1-B318-1FB6C7B68749}"/>
              </a:ext>
            </a:extLst>
          </p:cNvPr>
          <p:cNvSpPr>
            <a:spLocks noGrp="1"/>
          </p:cNvSpPr>
          <p:nvPr>
            <p:ph type="title"/>
          </p:nvPr>
        </p:nvSpPr>
        <p:spPr>
          <a:xfrm>
            <a:off x="972323" y="1421660"/>
            <a:ext cx="10058400" cy="820474"/>
          </a:xfrm>
        </p:spPr>
        <p:txBody>
          <a:bodyPr>
            <a:normAutofit fontScale="90000"/>
          </a:bodyPr>
          <a:lstStyle/>
          <a:p>
            <a:r>
              <a:rPr lang="en-US" dirty="0"/>
              <a:t>The Current Process</a:t>
            </a:r>
            <a:br>
              <a:rPr lang="en-US" dirty="0"/>
            </a:br>
            <a:r>
              <a:rPr lang="en-US" sz="1800" b="1" dirty="0"/>
              <a:t>Problem statement:</a:t>
            </a:r>
            <a:r>
              <a:rPr lang="en-US" sz="1800" dirty="0"/>
              <a:t>  Desktop Incident tickets for my work site are not resolved within the specified SLA.  Tickets are not getting closed out in time and customer feedback indicates it is taking too long to resolve the tickets.  The average over the last 6 months is double the SLA target</a:t>
            </a:r>
            <a:br>
              <a:rPr lang="en-US" dirty="0"/>
            </a:br>
            <a:endParaRPr lang="en-US" dirty="0"/>
          </a:p>
        </p:txBody>
      </p:sp>
      <p:pic>
        <p:nvPicPr>
          <p:cNvPr id="6" name="Content Placeholder 5">
            <a:extLst>
              <a:ext uri="{FF2B5EF4-FFF2-40B4-BE49-F238E27FC236}">
                <a16:creationId xmlns:a16="http://schemas.microsoft.com/office/drawing/2014/main" id="{E790E470-887B-4B15-AFD4-84F17FF7E0D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1363" y="1846263"/>
            <a:ext cx="7469599" cy="4022725"/>
          </a:xfrm>
          <a:prstGeom prst="rect">
            <a:avLst/>
          </a:prstGeom>
        </p:spPr>
      </p:pic>
      <p:sp>
        <p:nvSpPr>
          <p:cNvPr id="3" name="TextBox 2">
            <a:extLst>
              <a:ext uri="{FF2B5EF4-FFF2-40B4-BE49-F238E27FC236}">
                <a16:creationId xmlns:a16="http://schemas.microsoft.com/office/drawing/2014/main" id="{D25858E9-48C8-4893-A5F4-70DAD8D4D0F6}"/>
              </a:ext>
            </a:extLst>
          </p:cNvPr>
          <p:cNvSpPr txBox="1"/>
          <p:nvPr/>
        </p:nvSpPr>
        <p:spPr>
          <a:xfrm>
            <a:off x="416379" y="6466116"/>
            <a:ext cx="10058400" cy="369332"/>
          </a:xfrm>
          <a:prstGeom prst="rect">
            <a:avLst/>
          </a:prstGeom>
          <a:noFill/>
        </p:spPr>
        <p:txBody>
          <a:bodyPr wrap="square" rtlCol="0">
            <a:spAutoFit/>
          </a:bodyPr>
          <a:lstStyle/>
          <a:p>
            <a:pPr algn="ctr"/>
            <a:r>
              <a:rPr lang="en-US" dirty="0"/>
              <a:t>Opportunities exist to streamline the process</a:t>
            </a:r>
          </a:p>
        </p:txBody>
      </p:sp>
      <p:sp>
        <p:nvSpPr>
          <p:cNvPr id="4" name="Oval 3">
            <a:extLst>
              <a:ext uri="{FF2B5EF4-FFF2-40B4-BE49-F238E27FC236}">
                <a16:creationId xmlns:a16="http://schemas.microsoft.com/office/drawing/2014/main" id="{8FB4AC9C-64E5-4528-AF04-C7EF5242B63D}"/>
              </a:ext>
            </a:extLst>
          </p:cNvPr>
          <p:cNvSpPr/>
          <p:nvPr/>
        </p:nvSpPr>
        <p:spPr>
          <a:xfrm>
            <a:off x="3445329" y="1673679"/>
            <a:ext cx="1502228" cy="1036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91DA0AD-0CC6-47A5-96A8-D59A1AD540E0}"/>
              </a:ext>
            </a:extLst>
          </p:cNvPr>
          <p:cNvSpPr/>
          <p:nvPr/>
        </p:nvSpPr>
        <p:spPr>
          <a:xfrm>
            <a:off x="6001523" y="1704205"/>
            <a:ext cx="1502228" cy="1036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a:extLst>
              <a:ext uri="{FF2B5EF4-FFF2-40B4-BE49-F238E27FC236}">
                <a16:creationId xmlns:a16="http://schemas.microsoft.com/office/drawing/2014/main" id="{689F9771-AF3E-4C8D-B6BA-D38A5ED03E40}"/>
              </a:ext>
            </a:extLst>
          </p:cNvPr>
          <p:cNvSpPr/>
          <p:nvPr/>
        </p:nvSpPr>
        <p:spPr>
          <a:xfrm>
            <a:off x="8786225" y="1680280"/>
            <a:ext cx="1502228" cy="1036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51D40F03-9A37-4A17-A6A4-7BD63081C62A}"/>
              </a:ext>
            </a:extLst>
          </p:cNvPr>
          <p:cNvSpPr/>
          <p:nvPr/>
        </p:nvSpPr>
        <p:spPr>
          <a:xfrm>
            <a:off x="7141029" y="3857625"/>
            <a:ext cx="1502228" cy="10368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2654E32F-4589-4763-944F-F5F196C6A8D3}"/>
              </a:ext>
            </a:extLst>
          </p:cNvPr>
          <p:cNvSpPr txBox="1"/>
          <p:nvPr/>
        </p:nvSpPr>
        <p:spPr>
          <a:xfrm>
            <a:off x="9650186" y="3429000"/>
            <a:ext cx="1853293" cy="646331"/>
          </a:xfrm>
          <a:prstGeom prst="rect">
            <a:avLst/>
          </a:prstGeom>
          <a:noFill/>
          <a:ln>
            <a:solidFill>
              <a:schemeClr val="tx1"/>
            </a:solidFill>
          </a:ln>
        </p:spPr>
        <p:txBody>
          <a:bodyPr wrap="square" rtlCol="0">
            <a:spAutoFit/>
          </a:bodyPr>
          <a:lstStyle/>
          <a:p>
            <a:r>
              <a:rPr lang="en-US" dirty="0"/>
              <a:t>Defect opportunities</a:t>
            </a:r>
          </a:p>
        </p:txBody>
      </p:sp>
      <p:cxnSp>
        <p:nvCxnSpPr>
          <p:cNvPr id="11" name="Straight Arrow Connector 10">
            <a:extLst>
              <a:ext uri="{FF2B5EF4-FFF2-40B4-BE49-F238E27FC236}">
                <a16:creationId xmlns:a16="http://schemas.microsoft.com/office/drawing/2014/main" id="{7EBABD47-D374-4BB8-8845-2BC37346FF46}"/>
              </a:ext>
            </a:extLst>
          </p:cNvPr>
          <p:cNvCxnSpPr>
            <a:stCxn id="5" idx="0"/>
          </p:cNvCxnSpPr>
          <p:nvPr/>
        </p:nvCxnSpPr>
        <p:spPr>
          <a:xfrm flipH="1" flipV="1">
            <a:off x="4825093" y="2481943"/>
            <a:ext cx="5751740" cy="947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6BD3A9-E274-484A-900F-3CDD68D38DCA}"/>
              </a:ext>
            </a:extLst>
          </p:cNvPr>
          <p:cNvCxnSpPr>
            <a:stCxn id="5" idx="0"/>
            <a:endCxn id="7" idx="6"/>
          </p:cNvCxnSpPr>
          <p:nvPr/>
        </p:nvCxnSpPr>
        <p:spPr>
          <a:xfrm flipH="1" flipV="1">
            <a:off x="7503751" y="2222637"/>
            <a:ext cx="3073082" cy="1206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108B62-3769-4920-88F2-54ED2728BCE0}"/>
              </a:ext>
            </a:extLst>
          </p:cNvPr>
          <p:cNvCxnSpPr>
            <a:stCxn id="5" idx="0"/>
            <a:endCxn id="8" idx="5"/>
          </p:cNvCxnSpPr>
          <p:nvPr/>
        </p:nvCxnSpPr>
        <p:spPr>
          <a:xfrm flipH="1" flipV="1">
            <a:off x="10068457" y="2565299"/>
            <a:ext cx="508376" cy="863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9EB36B-10E1-4CDA-BF6D-0D04A8CDA016}"/>
              </a:ext>
            </a:extLst>
          </p:cNvPr>
          <p:cNvCxnSpPr>
            <a:stCxn id="5" idx="2"/>
            <a:endCxn id="9" idx="6"/>
          </p:cNvCxnSpPr>
          <p:nvPr/>
        </p:nvCxnSpPr>
        <p:spPr>
          <a:xfrm flipH="1">
            <a:off x="8643257" y="4075331"/>
            <a:ext cx="1933576" cy="3007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a:t>
            </a:r>
          </a:p>
        </p:txBody>
      </p:sp>
      <p:sp>
        <p:nvSpPr>
          <p:cNvPr id="12" name="TextBox 11"/>
          <p:cNvSpPr txBox="1"/>
          <p:nvPr/>
        </p:nvSpPr>
        <p:spPr>
          <a:xfrm>
            <a:off x="359229" y="2364694"/>
            <a:ext cx="1820635" cy="646331"/>
          </a:xfrm>
          <a:prstGeom prst="rect">
            <a:avLst/>
          </a:prstGeom>
          <a:noFill/>
        </p:spPr>
        <p:txBody>
          <a:bodyPr wrap="square" rtlCol="0">
            <a:spAutoFit/>
          </a:bodyPr>
          <a:lstStyle/>
          <a:p>
            <a:r>
              <a:rPr lang="en-US" dirty="0"/>
              <a:t>Start to finish SLA is 120 hours.</a:t>
            </a:r>
          </a:p>
        </p:txBody>
      </p:sp>
    </p:spTree>
    <p:extLst>
      <p:ext uri="{BB962C8B-B14F-4D97-AF65-F5344CB8AC3E}">
        <p14:creationId xmlns:p14="http://schemas.microsoft.com/office/powerpoint/2010/main" val="291209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266C-3695-493E-BC42-E15BC82AB713}"/>
              </a:ext>
            </a:extLst>
          </p:cNvPr>
          <p:cNvSpPr>
            <a:spLocks noGrp="1"/>
          </p:cNvSpPr>
          <p:nvPr>
            <p:ph type="title"/>
          </p:nvPr>
        </p:nvSpPr>
        <p:spPr>
          <a:xfrm>
            <a:off x="1097280" y="286604"/>
            <a:ext cx="10058400" cy="725768"/>
          </a:xfrm>
        </p:spPr>
        <p:txBody>
          <a:bodyPr/>
          <a:lstStyle/>
          <a:p>
            <a:r>
              <a:rPr lang="en-US" dirty="0"/>
              <a:t>Root Cause Analysis - Ishikawa</a:t>
            </a:r>
          </a:p>
        </p:txBody>
      </p:sp>
      <p:pic>
        <p:nvPicPr>
          <p:cNvPr id="4" name="Content Placeholder 3">
            <a:extLst>
              <a:ext uri="{FF2B5EF4-FFF2-40B4-BE49-F238E27FC236}">
                <a16:creationId xmlns:a16="http://schemas.microsoft.com/office/drawing/2014/main" id="{94CCB3E7-5070-44BA-9A04-E77460C9EA0A}"/>
              </a:ext>
            </a:extLst>
          </p:cNvPr>
          <p:cNvPicPr>
            <a:picLocks noGrp="1" noChangeAspect="1"/>
          </p:cNvPicPr>
          <p:nvPr>
            <p:ph idx="1"/>
          </p:nvPr>
        </p:nvPicPr>
        <p:blipFill>
          <a:blip r:embed="rId2"/>
          <a:stretch>
            <a:fillRect/>
          </a:stretch>
        </p:blipFill>
        <p:spPr>
          <a:xfrm>
            <a:off x="2735036" y="1740127"/>
            <a:ext cx="6026433" cy="4599595"/>
          </a:xfrm>
          <a:prstGeom prst="rect">
            <a:avLst/>
          </a:prstGeom>
        </p:spPr>
      </p:pic>
      <p:sp>
        <p:nvSpPr>
          <p:cNvPr id="3" name="TextBox 2"/>
          <p:cNvSpPr txBox="1"/>
          <p:nvPr/>
        </p:nvSpPr>
        <p:spPr>
          <a:xfrm>
            <a:off x="914400" y="6457952"/>
            <a:ext cx="10172700" cy="369332"/>
          </a:xfrm>
          <a:prstGeom prst="rect">
            <a:avLst/>
          </a:prstGeom>
          <a:noFill/>
        </p:spPr>
        <p:txBody>
          <a:bodyPr wrap="square" rtlCol="0">
            <a:spAutoFit/>
          </a:bodyPr>
          <a:lstStyle/>
          <a:p>
            <a:r>
              <a:rPr lang="en-US" dirty="0"/>
              <a:t>Ticket volume is a pervasive contributor to missed SLAs at every defect point in the process</a:t>
            </a:r>
          </a:p>
        </p:txBody>
      </p:sp>
      <p:cxnSp>
        <p:nvCxnSpPr>
          <p:cNvPr id="6" name="Straight Connector 5">
            <a:extLst>
              <a:ext uri="{FF2B5EF4-FFF2-40B4-BE49-F238E27FC236}">
                <a16:creationId xmlns:a16="http://schemas.microsoft.com/office/drawing/2014/main" id="{8E80AB5E-B8EF-4E7B-A469-60B8DAD5040E}"/>
              </a:ext>
            </a:extLst>
          </p:cNvPr>
          <p:cNvCxnSpPr/>
          <p:nvPr/>
        </p:nvCxnSpPr>
        <p:spPr>
          <a:xfrm>
            <a:off x="4759779" y="3429000"/>
            <a:ext cx="440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6EE6419-48BE-4EDB-AAFC-B8606B40048D}"/>
              </a:ext>
            </a:extLst>
          </p:cNvPr>
          <p:cNvCxnSpPr/>
          <p:nvPr/>
        </p:nvCxnSpPr>
        <p:spPr>
          <a:xfrm>
            <a:off x="2895600" y="3654879"/>
            <a:ext cx="440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FF5065-E348-478B-8A7C-04C1EE29B63F}"/>
              </a:ext>
            </a:extLst>
          </p:cNvPr>
          <p:cNvCxnSpPr/>
          <p:nvPr/>
        </p:nvCxnSpPr>
        <p:spPr>
          <a:xfrm>
            <a:off x="3222172" y="4324350"/>
            <a:ext cx="440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2A83D1-CC1D-4B6B-8B19-0530F0F746DA}"/>
              </a:ext>
            </a:extLst>
          </p:cNvPr>
          <p:cNvCxnSpPr/>
          <p:nvPr/>
        </p:nvCxnSpPr>
        <p:spPr>
          <a:xfrm>
            <a:off x="5875564" y="4446814"/>
            <a:ext cx="440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a:t>
            </a:r>
          </a:p>
        </p:txBody>
      </p:sp>
    </p:spTree>
    <p:extLst>
      <p:ext uri="{BB962C8B-B14F-4D97-AF65-F5344CB8AC3E}">
        <p14:creationId xmlns:p14="http://schemas.microsoft.com/office/powerpoint/2010/main" val="195463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3">
            <a:extLst>
              <a:ext uri="{FF2B5EF4-FFF2-40B4-BE49-F238E27FC236}">
                <a16:creationId xmlns:a16="http://schemas.microsoft.com/office/drawing/2014/main" id="{1DEE282E-845C-4FC6-A4ED-3893DD99FE3F}"/>
              </a:ext>
            </a:extLst>
          </p:cNvPr>
          <p:cNvSpPr txBox="1">
            <a:spLocks noChangeArrowheads="1"/>
          </p:cNvSpPr>
          <p:nvPr/>
        </p:nvSpPr>
        <p:spPr bwMode="auto">
          <a:xfrm>
            <a:off x="1652023" y="4482649"/>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Does the week of month impact SLA success?</a:t>
            </a:r>
          </a:p>
        </p:txBody>
      </p:sp>
      <p:sp>
        <p:nvSpPr>
          <p:cNvPr id="5123" name="Rectangle 2">
            <a:extLst>
              <a:ext uri="{FF2B5EF4-FFF2-40B4-BE49-F238E27FC236}">
                <a16:creationId xmlns:a16="http://schemas.microsoft.com/office/drawing/2014/main" id="{5D7CBB0B-1919-42D6-834F-C4ACEF82E7BC}"/>
              </a:ext>
            </a:extLst>
          </p:cNvPr>
          <p:cNvSpPr>
            <a:spLocks noGrp="1" noChangeArrowheads="1"/>
          </p:cNvSpPr>
          <p:nvPr>
            <p:ph type="title"/>
          </p:nvPr>
        </p:nvSpPr>
        <p:spPr>
          <a:xfrm>
            <a:off x="2286000" y="76200"/>
            <a:ext cx="7772400" cy="762000"/>
          </a:xfrm>
          <a:noFill/>
        </p:spPr>
        <p:txBody>
          <a:bodyPr vert="horz" lIns="90488" tIns="44450" rIns="90488" bIns="44450" rtlCol="0" anchor="ctr">
            <a:normAutofit/>
          </a:bodyPr>
          <a:lstStyle/>
          <a:p>
            <a:pPr algn="ctr" eaLnBrk="1" hangingPunct="1"/>
            <a:r>
              <a:rPr lang="en-US" altLang="en-US" sz="2800" b="1" u="sng" dirty="0">
                <a:solidFill>
                  <a:srgbClr val="FF0000"/>
                </a:solidFill>
              </a:rPr>
              <a:t>Data Stratification Tree</a:t>
            </a:r>
            <a:endParaRPr lang="en-US" altLang="en-US" sz="2800" b="1" i="1" u="sng" dirty="0">
              <a:solidFill>
                <a:srgbClr val="FF0000"/>
              </a:solidFill>
            </a:endParaRPr>
          </a:p>
        </p:txBody>
      </p:sp>
      <p:sp>
        <p:nvSpPr>
          <p:cNvPr id="5124" name="Text Box 4">
            <a:extLst>
              <a:ext uri="{FF2B5EF4-FFF2-40B4-BE49-F238E27FC236}">
                <a16:creationId xmlns:a16="http://schemas.microsoft.com/office/drawing/2014/main" id="{401006AF-77E7-4EDE-A128-1AE367564460}"/>
              </a:ext>
            </a:extLst>
          </p:cNvPr>
          <p:cNvSpPr txBox="1">
            <a:spLocks noChangeArrowheads="1"/>
          </p:cNvSpPr>
          <p:nvPr/>
        </p:nvSpPr>
        <p:spPr bwMode="auto">
          <a:xfrm>
            <a:off x="1847850" y="1108075"/>
            <a:ext cx="2076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u="sng">
                <a:solidFill>
                  <a:schemeClr val="accent2"/>
                </a:solidFill>
                <a:latin typeface="Tahoma" panose="020B0604030504040204" pitchFamily="34" charset="0"/>
              </a:rPr>
              <a:t>Questions About Process</a:t>
            </a:r>
            <a:endParaRPr lang="en-US" altLang="en-US" sz="1200" b="1">
              <a:solidFill>
                <a:schemeClr val="accent2"/>
              </a:solidFill>
              <a:latin typeface="Tahoma" panose="020B0604030504040204" pitchFamily="34" charset="0"/>
            </a:endParaRPr>
          </a:p>
        </p:txBody>
      </p:sp>
      <p:sp>
        <p:nvSpPr>
          <p:cNvPr id="5125" name="Text Box 5">
            <a:extLst>
              <a:ext uri="{FF2B5EF4-FFF2-40B4-BE49-F238E27FC236}">
                <a16:creationId xmlns:a16="http://schemas.microsoft.com/office/drawing/2014/main" id="{03D0EAD0-BA57-4BEF-A202-274BA0F9E17F}"/>
              </a:ext>
            </a:extLst>
          </p:cNvPr>
          <p:cNvSpPr txBox="1">
            <a:spLocks noChangeArrowheads="1"/>
          </p:cNvSpPr>
          <p:nvPr/>
        </p:nvSpPr>
        <p:spPr bwMode="auto">
          <a:xfrm>
            <a:off x="5499067" y="1095376"/>
            <a:ext cx="177965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1">
                <a:solidFill>
                  <a:schemeClr val="accent2"/>
                </a:solidFill>
                <a:latin typeface="Tahoma" panose="020B0604030504040204" pitchFamily="34" charset="0"/>
              </a:rPr>
              <a:t>Stratification factors</a:t>
            </a:r>
          </a:p>
          <a:p>
            <a:pPr algn="ctr">
              <a:spcBef>
                <a:spcPct val="0"/>
              </a:spcBef>
              <a:buFontTx/>
              <a:buNone/>
            </a:pPr>
            <a:r>
              <a:rPr lang="en-US" altLang="en-US" sz="1400" b="1" u="sng">
                <a:solidFill>
                  <a:schemeClr val="accent2"/>
                </a:solidFill>
                <a:latin typeface="Tahoma" panose="020B0604030504040204" pitchFamily="34" charset="0"/>
              </a:rPr>
              <a:t>X Variables</a:t>
            </a:r>
            <a:endParaRPr lang="en-US" altLang="en-US" sz="1200" b="1">
              <a:solidFill>
                <a:schemeClr val="accent2"/>
              </a:solidFill>
              <a:latin typeface="Tahoma" panose="020B0604030504040204" pitchFamily="34" charset="0"/>
            </a:endParaRPr>
          </a:p>
        </p:txBody>
      </p:sp>
      <p:sp>
        <p:nvSpPr>
          <p:cNvPr id="5126" name="Text Box 6">
            <a:extLst>
              <a:ext uri="{FF2B5EF4-FFF2-40B4-BE49-F238E27FC236}">
                <a16:creationId xmlns:a16="http://schemas.microsoft.com/office/drawing/2014/main" id="{A25F2943-2ED3-4467-9B56-4AFCC5475D74}"/>
              </a:ext>
            </a:extLst>
          </p:cNvPr>
          <p:cNvSpPr txBox="1">
            <a:spLocks noChangeArrowheads="1"/>
          </p:cNvSpPr>
          <p:nvPr/>
        </p:nvSpPr>
        <p:spPr bwMode="auto">
          <a:xfrm>
            <a:off x="8404225" y="1196975"/>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u="sng">
                <a:solidFill>
                  <a:schemeClr val="accent2"/>
                </a:solidFill>
                <a:latin typeface="Tahoma" panose="020B0604030504040204" pitchFamily="34" charset="0"/>
              </a:rPr>
              <a:t>Measurements</a:t>
            </a:r>
            <a:endParaRPr lang="en-US" altLang="en-US" sz="1200" b="1">
              <a:solidFill>
                <a:schemeClr val="accent2"/>
              </a:solidFill>
              <a:latin typeface="Tahoma" panose="020B0604030504040204" pitchFamily="34" charset="0"/>
            </a:endParaRPr>
          </a:p>
        </p:txBody>
      </p:sp>
      <p:sp>
        <p:nvSpPr>
          <p:cNvPr id="5127" name="Line 7">
            <a:extLst>
              <a:ext uri="{FF2B5EF4-FFF2-40B4-BE49-F238E27FC236}">
                <a16:creationId xmlns:a16="http://schemas.microsoft.com/office/drawing/2014/main" id="{1570366C-E18A-4519-A572-BDEB49CBB135}"/>
              </a:ext>
            </a:extLst>
          </p:cNvPr>
          <p:cNvSpPr>
            <a:spLocks noChangeShapeType="1"/>
          </p:cNvSpPr>
          <p:nvPr/>
        </p:nvSpPr>
        <p:spPr bwMode="auto">
          <a:xfrm>
            <a:off x="4364039" y="3644900"/>
            <a:ext cx="1095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8" name="Text Box 8">
            <a:extLst>
              <a:ext uri="{FF2B5EF4-FFF2-40B4-BE49-F238E27FC236}">
                <a16:creationId xmlns:a16="http://schemas.microsoft.com/office/drawing/2014/main" id="{8DADB4AB-6305-432B-9FE7-4B0B6DBD9C29}"/>
              </a:ext>
            </a:extLst>
          </p:cNvPr>
          <p:cNvSpPr txBox="1">
            <a:spLocks noChangeArrowheads="1"/>
          </p:cNvSpPr>
          <p:nvPr/>
        </p:nvSpPr>
        <p:spPr bwMode="auto">
          <a:xfrm>
            <a:off x="4164013" y="3306764"/>
            <a:ext cx="1517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1">
                <a:latin typeface="Arial Narrow" panose="020B0606020202030204" pitchFamily="34" charset="0"/>
              </a:rPr>
              <a:t>New Orders</a:t>
            </a:r>
          </a:p>
        </p:txBody>
      </p:sp>
      <p:sp>
        <p:nvSpPr>
          <p:cNvPr id="5129" name="Text Box 10">
            <a:extLst>
              <a:ext uri="{FF2B5EF4-FFF2-40B4-BE49-F238E27FC236}">
                <a16:creationId xmlns:a16="http://schemas.microsoft.com/office/drawing/2014/main" id="{24EC3737-DAE6-4409-B907-DCA57E5F278E}"/>
              </a:ext>
            </a:extLst>
          </p:cNvPr>
          <p:cNvSpPr txBox="1">
            <a:spLocks noChangeArrowheads="1"/>
          </p:cNvSpPr>
          <p:nvPr/>
        </p:nvSpPr>
        <p:spPr bwMode="auto">
          <a:xfrm>
            <a:off x="5537201" y="2703514"/>
            <a:ext cx="1058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Receipt of call</a:t>
            </a:r>
          </a:p>
        </p:txBody>
      </p:sp>
      <p:sp>
        <p:nvSpPr>
          <p:cNvPr id="5130" name="Text Box 11">
            <a:extLst>
              <a:ext uri="{FF2B5EF4-FFF2-40B4-BE49-F238E27FC236}">
                <a16:creationId xmlns:a16="http://schemas.microsoft.com/office/drawing/2014/main" id="{93ED18C5-FC0C-49F6-8C08-80C0FA536935}"/>
              </a:ext>
            </a:extLst>
          </p:cNvPr>
          <p:cNvSpPr txBox="1">
            <a:spLocks noChangeArrowheads="1"/>
          </p:cNvSpPr>
          <p:nvPr/>
        </p:nvSpPr>
        <p:spPr bwMode="auto">
          <a:xfrm>
            <a:off x="5543550" y="1927226"/>
            <a:ext cx="757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Skill level</a:t>
            </a:r>
          </a:p>
        </p:txBody>
      </p:sp>
      <p:sp>
        <p:nvSpPr>
          <p:cNvPr id="5131" name="Text Box 12">
            <a:extLst>
              <a:ext uri="{FF2B5EF4-FFF2-40B4-BE49-F238E27FC236}">
                <a16:creationId xmlns:a16="http://schemas.microsoft.com/office/drawing/2014/main" id="{05F10471-180C-454B-BADE-80CF91EBB279}"/>
              </a:ext>
            </a:extLst>
          </p:cNvPr>
          <p:cNvSpPr txBox="1">
            <a:spLocks noChangeArrowheads="1"/>
          </p:cNvSpPr>
          <p:nvPr/>
        </p:nvSpPr>
        <p:spPr bwMode="auto">
          <a:xfrm>
            <a:off x="5483226" y="4416426"/>
            <a:ext cx="1190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Week of the call</a:t>
            </a:r>
          </a:p>
        </p:txBody>
      </p:sp>
      <p:sp>
        <p:nvSpPr>
          <p:cNvPr id="5132" name="Text Box 13">
            <a:extLst>
              <a:ext uri="{FF2B5EF4-FFF2-40B4-BE49-F238E27FC236}">
                <a16:creationId xmlns:a16="http://schemas.microsoft.com/office/drawing/2014/main" id="{0D56078D-3B15-4850-96C3-156AEA8FAD82}"/>
              </a:ext>
            </a:extLst>
          </p:cNvPr>
          <p:cNvSpPr txBox="1">
            <a:spLocks noChangeArrowheads="1"/>
          </p:cNvSpPr>
          <p:nvPr/>
        </p:nvSpPr>
        <p:spPr bwMode="auto">
          <a:xfrm>
            <a:off x="4302126" y="3652838"/>
            <a:ext cx="121602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20000"/>
              </a:lnSpc>
              <a:spcBef>
                <a:spcPct val="0"/>
              </a:spcBef>
              <a:buFontTx/>
              <a:buNone/>
            </a:pPr>
            <a:r>
              <a:rPr lang="en-US" altLang="en-US" sz="1400" b="1">
                <a:solidFill>
                  <a:schemeClr val="accent2"/>
                </a:solidFill>
                <a:latin typeface="Tahoma" panose="020B0604030504040204" pitchFamily="34" charset="0"/>
              </a:rPr>
              <a:t>(Output Y)</a:t>
            </a:r>
            <a:endParaRPr lang="en-US" altLang="en-US" sz="1200" b="1">
              <a:solidFill>
                <a:schemeClr val="accent2"/>
              </a:solidFill>
              <a:latin typeface="Tahoma" panose="020B0604030504040204" pitchFamily="34" charset="0"/>
            </a:endParaRPr>
          </a:p>
        </p:txBody>
      </p:sp>
      <p:sp>
        <p:nvSpPr>
          <p:cNvPr id="5133" name="Text Box 14">
            <a:extLst>
              <a:ext uri="{FF2B5EF4-FFF2-40B4-BE49-F238E27FC236}">
                <a16:creationId xmlns:a16="http://schemas.microsoft.com/office/drawing/2014/main" id="{542DD748-C9C8-4FB5-AA74-5D1BFFCFA83A}"/>
              </a:ext>
            </a:extLst>
          </p:cNvPr>
          <p:cNvSpPr txBox="1">
            <a:spLocks noChangeArrowheads="1"/>
          </p:cNvSpPr>
          <p:nvPr/>
        </p:nvSpPr>
        <p:spPr bwMode="auto">
          <a:xfrm>
            <a:off x="1814742" y="2789353"/>
            <a:ext cx="2373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Do techs receive the tickets in time to complete within the SLA?</a:t>
            </a:r>
          </a:p>
        </p:txBody>
      </p:sp>
      <p:sp>
        <p:nvSpPr>
          <p:cNvPr id="5134" name="Text Box 15">
            <a:extLst>
              <a:ext uri="{FF2B5EF4-FFF2-40B4-BE49-F238E27FC236}">
                <a16:creationId xmlns:a16="http://schemas.microsoft.com/office/drawing/2014/main" id="{B9E7847A-AED9-4217-A50B-ECE5661BC9CB}"/>
              </a:ext>
            </a:extLst>
          </p:cNvPr>
          <p:cNvSpPr txBox="1">
            <a:spLocks noChangeArrowheads="1"/>
          </p:cNvSpPr>
          <p:nvPr/>
        </p:nvSpPr>
        <p:spPr bwMode="auto">
          <a:xfrm>
            <a:off x="1702030" y="1696245"/>
            <a:ext cx="2792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Are completion times impacted by the desktop tech skill-levels?</a:t>
            </a:r>
          </a:p>
        </p:txBody>
      </p:sp>
      <p:sp>
        <p:nvSpPr>
          <p:cNvPr id="5135" name="Text Box 17">
            <a:extLst>
              <a:ext uri="{FF2B5EF4-FFF2-40B4-BE49-F238E27FC236}">
                <a16:creationId xmlns:a16="http://schemas.microsoft.com/office/drawing/2014/main" id="{B73D6A77-8E13-4B45-A115-94867B2E24DB}"/>
              </a:ext>
            </a:extLst>
          </p:cNvPr>
          <p:cNvSpPr txBox="1">
            <a:spLocks noChangeArrowheads="1"/>
          </p:cNvSpPr>
          <p:nvPr/>
        </p:nvSpPr>
        <p:spPr bwMode="auto">
          <a:xfrm>
            <a:off x="5537201" y="3554414"/>
            <a:ext cx="1196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Parts availability</a:t>
            </a:r>
          </a:p>
        </p:txBody>
      </p:sp>
      <p:sp>
        <p:nvSpPr>
          <p:cNvPr id="5136" name="Text Box 19">
            <a:extLst>
              <a:ext uri="{FF2B5EF4-FFF2-40B4-BE49-F238E27FC236}">
                <a16:creationId xmlns:a16="http://schemas.microsoft.com/office/drawing/2014/main" id="{586A10C7-4AFA-484E-9AB6-A179F39F53F9}"/>
              </a:ext>
            </a:extLst>
          </p:cNvPr>
          <p:cNvSpPr txBox="1">
            <a:spLocks noChangeArrowheads="1"/>
          </p:cNvSpPr>
          <p:nvPr/>
        </p:nvSpPr>
        <p:spPr bwMode="auto">
          <a:xfrm>
            <a:off x="1689330" y="3174208"/>
            <a:ext cx="268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Do ticket completion times correlate to ticket volume?</a:t>
            </a:r>
          </a:p>
        </p:txBody>
      </p:sp>
      <p:sp>
        <p:nvSpPr>
          <p:cNvPr id="5137" name="Text Box 20">
            <a:extLst>
              <a:ext uri="{FF2B5EF4-FFF2-40B4-BE49-F238E27FC236}">
                <a16:creationId xmlns:a16="http://schemas.microsoft.com/office/drawing/2014/main" id="{586B72E3-C284-4D41-B1E3-8F0A4DDD77DC}"/>
              </a:ext>
            </a:extLst>
          </p:cNvPr>
          <p:cNvSpPr txBox="1">
            <a:spLocks noChangeArrowheads="1"/>
          </p:cNvSpPr>
          <p:nvPr/>
        </p:nvSpPr>
        <p:spPr bwMode="auto">
          <a:xfrm>
            <a:off x="7296150" y="1935163"/>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Calibri" panose="020F0502020204030204" pitchFamily="34" charset="0"/>
                <a:cs typeface="Calibri" panose="020F0502020204030204" pitchFamily="34" charset="0"/>
              </a:rPr>
              <a:t>Monthly average ticket resolutions time</a:t>
            </a:r>
          </a:p>
          <a:p>
            <a:pPr>
              <a:spcBef>
                <a:spcPct val="0"/>
              </a:spcBef>
            </a:pPr>
            <a:r>
              <a:rPr lang="en-US" altLang="en-US" sz="1200" dirty="0">
                <a:latin typeface="Calibri" panose="020F0502020204030204" pitchFamily="34" charset="0"/>
                <a:cs typeface="Calibri" panose="020F0502020204030204" pitchFamily="34" charset="0"/>
              </a:rPr>
              <a:t>Missed SLAs by month</a:t>
            </a:r>
          </a:p>
        </p:txBody>
      </p:sp>
      <p:sp>
        <p:nvSpPr>
          <p:cNvPr id="5138" name="Text Box 21">
            <a:extLst>
              <a:ext uri="{FF2B5EF4-FFF2-40B4-BE49-F238E27FC236}">
                <a16:creationId xmlns:a16="http://schemas.microsoft.com/office/drawing/2014/main" id="{81E2FD24-60E7-4AE5-863E-FDC6F759062A}"/>
              </a:ext>
            </a:extLst>
          </p:cNvPr>
          <p:cNvSpPr txBox="1">
            <a:spLocks noChangeArrowheads="1"/>
          </p:cNvSpPr>
          <p:nvPr/>
        </p:nvSpPr>
        <p:spPr bwMode="auto">
          <a:xfrm>
            <a:off x="1840142" y="2304258"/>
            <a:ext cx="2398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Are completion times impacted by the ticket subject?</a:t>
            </a:r>
          </a:p>
        </p:txBody>
      </p:sp>
      <p:sp>
        <p:nvSpPr>
          <p:cNvPr id="5139" name="Line 27">
            <a:extLst>
              <a:ext uri="{FF2B5EF4-FFF2-40B4-BE49-F238E27FC236}">
                <a16:creationId xmlns:a16="http://schemas.microsoft.com/office/drawing/2014/main" id="{BB17900F-7741-4328-814F-78E2B61B8C99}"/>
              </a:ext>
            </a:extLst>
          </p:cNvPr>
          <p:cNvSpPr>
            <a:spLocks noChangeShapeType="1"/>
          </p:cNvSpPr>
          <p:nvPr/>
        </p:nvSpPr>
        <p:spPr bwMode="auto">
          <a:xfrm flipH="1">
            <a:off x="4309384" y="3385119"/>
            <a:ext cx="16680" cy="1505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28">
            <a:extLst>
              <a:ext uri="{FF2B5EF4-FFF2-40B4-BE49-F238E27FC236}">
                <a16:creationId xmlns:a16="http://schemas.microsoft.com/office/drawing/2014/main" id="{676D20CB-EB7A-4BC0-B1A1-C0A626A1CFAA}"/>
              </a:ext>
            </a:extLst>
          </p:cNvPr>
          <p:cNvSpPr>
            <a:spLocks noChangeShapeType="1"/>
          </p:cNvSpPr>
          <p:nvPr/>
        </p:nvSpPr>
        <p:spPr bwMode="auto">
          <a:xfrm flipH="1">
            <a:off x="1745344" y="4523016"/>
            <a:ext cx="2590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29">
            <a:extLst>
              <a:ext uri="{FF2B5EF4-FFF2-40B4-BE49-F238E27FC236}">
                <a16:creationId xmlns:a16="http://schemas.microsoft.com/office/drawing/2014/main" id="{C307A169-0C1E-47CA-82C8-1213D9EF00E4}"/>
              </a:ext>
            </a:extLst>
          </p:cNvPr>
          <p:cNvSpPr>
            <a:spLocks noChangeShapeType="1"/>
          </p:cNvSpPr>
          <p:nvPr/>
        </p:nvSpPr>
        <p:spPr bwMode="auto">
          <a:xfrm>
            <a:off x="5487988" y="3403601"/>
            <a:ext cx="0" cy="138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Line 30">
            <a:extLst>
              <a:ext uri="{FF2B5EF4-FFF2-40B4-BE49-F238E27FC236}">
                <a16:creationId xmlns:a16="http://schemas.microsoft.com/office/drawing/2014/main" id="{D4CEFE34-733A-4DC5-B309-07153AD45CE8}"/>
              </a:ext>
            </a:extLst>
          </p:cNvPr>
          <p:cNvSpPr>
            <a:spLocks noChangeShapeType="1"/>
          </p:cNvSpPr>
          <p:nvPr/>
        </p:nvSpPr>
        <p:spPr bwMode="auto">
          <a:xfrm>
            <a:off x="5487988" y="34036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3" name="Text Box 31">
            <a:extLst>
              <a:ext uri="{FF2B5EF4-FFF2-40B4-BE49-F238E27FC236}">
                <a16:creationId xmlns:a16="http://schemas.microsoft.com/office/drawing/2014/main" id="{E018048B-DB3D-4528-9B51-A4E11A333EB6}"/>
              </a:ext>
            </a:extLst>
          </p:cNvPr>
          <p:cNvSpPr txBox="1">
            <a:spLocks noChangeArrowheads="1"/>
          </p:cNvSpPr>
          <p:nvPr/>
        </p:nvSpPr>
        <p:spPr bwMode="auto">
          <a:xfrm>
            <a:off x="5537201" y="2335214"/>
            <a:ext cx="885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Type of call</a:t>
            </a:r>
          </a:p>
        </p:txBody>
      </p:sp>
      <p:sp>
        <p:nvSpPr>
          <p:cNvPr id="5144" name="Text Box 33">
            <a:extLst>
              <a:ext uri="{FF2B5EF4-FFF2-40B4-BE49-F238E27FC236}">
                <a16:creationId xmlns:a16="http://schemas.microsoft.com/office/drawing/2014/main" id="{4F7FBCD9-40FD-4F7F-872F-829E7BD1293F}"/>
              </a:ext>
            </a:extLst>
          </p:cNvPr>
          <p:cNvSpPr txBox="1">
            <a:spLocks noChangeArrowheads="1"/>
          </p:cNvSpPr>
          <p:nvPr/>
        </p:nvSpPr>
        <p:spPr bwMode="auto">
          <a:xfrm>
            <a:off x="7302501" y="2363789"/>
            <a:ext cx="18413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Calibri" panose="020F0502020204030204" pitchFamily="34" charset="0"/>
                <a:cs typeface="Calibri" panose="020F0502020204030204" pitchFamily="34" charset="0"/>
              </a:rPr>
              <a:t>Missed SLA times by tech</a:t>
            </a:r>
          </a:p>
        </p:txBody>
      </p:sp>
      <p:sp>
        <p:nvSpPr>
          <p:cNvPr id="5145" name="Text Box 40">
            <a:extLst>
              <a:ext uri="{FF2B5EF4-FFF2-40B4-BE49-F238E27FC236}">
                <a16:creationId xmlns:a16="http://schemas.microsoft.com/office/drawing/2014/main" id="{7FEC78DC-5DF2-4338-9AB6-19FFECDF0078}"/>
              </a:ext>
            </a:extLst>
          </p:cNvPr>
          <p:cNvSpPr txBox="1">
            <a:spLocks noChangeArrowheads="1"/>
          </p:cNvSpPr>
          <p:nvPr/>
        </p:nvSpPr>
        <p:spPr bwMode="auto">
          <a:xfrm>
            <a:off x="7289800" y="2540001"/>
            <a:ext cx="27241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200" dirty="0">
                <a:latin typeface="Calibri" panose="020F0502020204030204" pitchFamily="34" charset="0"/>
                <a:cs typeface="Calibri" panose="020F0502020204030204" pitchFamily="34" charset="0"/>
              </a:rPr>
              <a:t>Total tickets per month</a:t>
            </a:r>
          </a:p>
          <a:p>
            <a:pPr>
              <a:spcBef>
                <a:spcPct val="0"/>
              </a:spcBef>
            </a:pPr>
            <a:r>
              <a:rPr lang="en-US" altLang="en-US" sz="1200" dirty="0">
                <a:latin typeface="Calibri" panose="020F0502020204030204" pitchFamily="34" charset="0"/>
                <a:cs typeface="Calibri" panose="020F0502020204030204" pitchFamily="34" charset="0"/>
              </a:rPr>
              <a:t>% Missed SLAs of the total ticket count </a:t>
            </a:r>
          </a:p>
          <a:p>
            <a:pPr>
              <a:spcBef>
                <a:spcPct val="0"/>
              </a:spcBef>
            </a:pPr>
            <a:r>
              <a:rPr lang="en-US" altLang="en-US" sz="1200" dirty="0">
                <a:latin typeface="Calibri" panose="020F0502020204030204" pitchFamily="34" charset="0"/>
                <a:cs typeface="Calibri" panose="020F0502020204030204" pitchFamily="34" charset="0"/>
              </a:rPr>
              <a:t>%Missed SLAs of the total assigned by tech</a:t>
            </a:r>
          </a:p>
          <a:p>
            <a:pPr>
              <a:spcBef>
                <a:spcPct val="0"/>
              </a:spcBef>
            </a:pPr>
            <a:r>
              <a:rPr lang="en-US" altLang="en-US" sz="1200" dirty="0">
                <a:latin typeface="Calibri" panose="020F0502020204030204" pitchFamily="34" charset="0"/>
                <a:cs typeface="Calibri" panose="020F0502020204030204" pitchFamily="34" charset="0"/>
              </a:rPr>
              <a:t>Total/% failing tickets days 1-15 calls</a:t>
            </a:r>
          </a:p>
          <a:p>
            <a:pPr>
              <a:spcBef>
                <a:spcPct val="0"/>
              </a:spcBef>
            </a:pPr>
            <a:r>
              <a:rPr lang="en-US" altLang="en-US" sz="1200" dirty="0">
                <a:latin typeface="Calibri" panose="020F0502020204030204" pitchFamily="34" charset="0"/>
                <a:cs typeface="Calibri" panose="020F0502020204030204" pitchFamily="34" charset="0"/>
              </a:rPr>
              <a:t>Total/% failing tickets days 16-EOM calls</a:t>
            </a:r>
          </a:p>
          <a:p>
            <a:pPr>
              <a:spcBef>
                <a:spcPct val="0"/>
              </a:spcBef>
            </a:pPr>
            <a:endParaRPr lang="en-US" altLang="en-US" sz="1200" dirty="0">
              <a:latin typeface="Calibri" panose="020F0502020204030204" pitchFamily="34" charset="0"/>
              <a:cs typeface="Calibri" panose="020F0502020204030204" pitchFamily="34" charset="0"/>
            </a:endParaRPr>
          </a:p>
          <a:p>
            <a:pPr>
              <a:spcBef>
                <a:spcPct val="0"/>
              </a:spcBef>
            </a:pPr>
            <a:endParaRPr lang="en-US" altLang="en-US" sz="1200" dirty="0">
              <a:latin typeface="Calibri" panose="020F0502020204030204" pitchFamily="34" charset="0"/>
              <a:cs typeface="Calibri" panose="020F0502020204030204" pitchFamily="34" charset="0"/>
            </a:endParaRPr>
          </a:p>
        </p:txBody>
      </p:sp>
      <p:sp>
        <p:nvSpPr>
          <p:cNvPr id="5146" name="AutoShape 41">
            <a:extLst>
              <a:ext uri="{FF2B5EF4-FFF2-40B4-BE49-F238E27FC236}">
                <a16:creationId xmlns:a16="http://schemas.microsoft.com/office/drawing/2014/main" id="{732997C6-9A64-4CEA-81A2-B96EE87BB360}"/>
              </a:ext>
            </a:extLst>
          </p:cNvPr>
          <p:cNvSpPr>
            <a:spLocks noChangeArrowheads="1"/>
          </p:cNvSpPr>
          <p:nvPr/>
        </p:nvSpPr>
        <p:spPr bwMode="auto">
          <a:xfrm>
            <a:off x="6223000" y="16256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47" name="AutoShape 42">
            <a:extLst>
              <a:ext uri="{FF2B5EF4-FFF2-40B4-BE49-F238E27FC236}">
                <a16:creationId xmlns:a16="http://schemas.microsoft.com/office/drawing/2014/main" id="{5E3BB705-2BDF-40D8-906B-CA50E839C7F9}"/>
              </a:ext>
            </a:extLst>
          </p:cNvPr>
          <p:cNvSpPr>
            <a:spLocks noChangeArrowheads="1"/>
          </p:cNvSpPr>
          <p:nvPr/>
        </p:nvSpPr>
        <p:spPr bwMode="auto">
          <a:xfrm>
            <a:off x="8851900" y="1511300"/>
            <a:ext cx="368300" cy="3175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48" name="Text Box 44">
            <a:extLst>
              <a:ext uri="{FF2B5EF4-FFF2-40B4-BE49-F238E27FC236}">
                <a16:creationId xmlns:a16="http://schemas.microsoft.com/office/drawing/2014/main" id="{1115ED5F-845A-4D91-BC42-66BA9B91706E}"/>
              </a:ext>
            </a:extLst>
          </p:cNvPr>
          <p:cNvSpPr txBox="1">
            <a:spLocks noChangeArrowheads="1"/>
          </p:cNvSpPr>
          <p:nvPr/>
        </p:nvSpPr>
        <p:spPr bwMode="auto">
          <a:xfrm>
            <a:off x="5549900" y="4014789"/>
            <a:ext cx="1322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Time of day of call</a:t>
            </a:r>
          </a:p>
        </p:txBody>
      </p:sp>
      <p:grpSp>
        <p:nvGrpSpPr>
          <p:cNvPr id="5150" name="Group 47">
            <a:extLst>
              <a:ext uri="{FF2B5EF4-FFF2-40B4-BE49-F238E27FC236}">
                <a16:creationId xmlns:a16="http://schemas.microsoft.com/office/drawing/2014/main" id="{D24ABD56-51AB-4AFB-9CEA-B3A39B629B5A}"/>
              </a:ext>
            </a:extLst>
          </p:cNvPr>
          <p:cNvGrpSpPr>
            <a:grpSpLocks/>
          </p:cNvGrpSpPr>
          <p:nvPr/>
        </p:nvGrpSpPr>
        <p:grpSpPr bwMode="auto">
          <a:xfrm>
            <a:off x="1733551" y="2166144"/>
            <a:ext cx="2595562" cy="2722563"/>
            <a:chOff x="149" y="900"/>
            <a:chExt cx="1635" cy="1715"/>
          </a:xfrm>
        </p:grpSpPr>
        <p:sp>
          <p:nvSpPr>
            <p:cNvPr id="5168" name="Line 48">
              <a:extLst>
                <a:ext uri="{FF2B5EF4-FFF2-40B4-BE49-F238E27FC236}">
                  <a16:creationId xmlns:a16="http://schemas.microsoft.com/office/drawing/2014/main" id="{79E7BB8F-AB75-4281-B4AB-E1C8C0465685}"/>
                </a:ext>
              </a:extLst>
            </p:cNvPr>
            <p:cNvSpPr>
              <a:spLocks noChangeShapeType="1"/>
            </p:cNvSpPr>
            <p:nvPr/>
          </p:nvSpPr>
          <p:spPr bwMode="auto">
            <a:xfrm flipH="1">
              <a:off x="1781" y="1341"/>
              <a:ext cx="0" cy="8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9" name="Line 49">
              <a:extLst>
                <a:ext uri="{FF2B5EF4-FFF2-40B4-BE49-F238E27FC236}">
                  <a16:creationId xmlns:a16="http://schemas.microsoft.com/office/drawing/2014/main" id="{7551F960-6B05-47FC-ABE7-B3C3CC270EFB}"/>
                </a:ext>
              </a:extLst>
            </p:cNvPr>
            <p:cNvSpPr>
              <a:spLocks noChangeShapeType="1"/>
            </p:cNvSpPr>
            <p:nvPr/>
          </p:nvSpPr>
          <p:spPr bwMode="auto">
            <a:xfrm flipH="1">
              <a:off x="149" y="1301"/>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0" name="Line 50">
              <a:extLst>
                <a:ext uri="{FF2B5EF4-FFF2-40B4-BE49-F238E27FC236}">
                  <a16:creationId xmlns:a16="http://schemas.microsoft.com/office/drawing/2014/main" id="{53B4CF50-B283-4CF0-A007-05288E7AFBEF}"/>
                </a:ext>
              </a:extLst>
            </p:cNvPr>
            <p:cNvSpPr>
              <a:spLocks noChangeShapeType="1"/>
            </p:cNvSpPr>
            <p:nvPr/>
          </p:nvSpPr>
          <p:spPr bwMode="auto">
            <a:xfrm flipH="1">
              <a:off x="149" y="155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1" name="Line 51">
              <a:extLst>
                <a:ext uri="{FF2B5EF4-FFF2-40B4-BE49-F238E27FC236}">
                  <a16:creationId xmlns:a16="http://schemas.microsoft.com/office/drawing/2014/main" id="{73404045-4FFF-4458-ADD9-F9E410A249CE}"/>
                </a:ext>
              </a:extLst>
            </p:cNvPr>
            <p:cNvSpPr>
              <a:spLocks noChangeShapeType="1"/>
            </p:cNvSpPr>
            <p:nvPr/>
          </p:nvSpPr>
          <p:spPr bwMode="auto">
            <a:xfrm flipH="1">
              <a:off x="149" y="1829"/>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2" name="Line 52">
              <a:extLst>
                <a:ext uri="{FF2B5EF4-FFF2-40B4-BE49-F238E27FC236}">
                  <a16:creationId xmlns:a16="http://schemas.microsoft.com/office/drawing/2014/main" id="{808EEE79-D9C5-4E28-9BB6-F5B01A3A2833}"/>
                </a:ext>
              </a:extLst>
            </p:cNvPr>
            <p:cNvSpPr>
              <a:spLocks noChangeShapeType="1"/>
            </p:cNvSpPr>
            <p:nvPr/>
          </p:nvSpPr>
          <p:spPr bwMode="auto">
            <a:xfrm flipH="1">
              <a:off x="149" y="216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4" name="Line 54">
              <a:extLst>
                <a:ext uri="{FF2B5EF4-FFF2-40B4-BE49-F238E27FC236}">
                  <a16:creationId xmlns:a16="http://schemas.microsoft.com/office/drawing/2014/main" id="{A66B13FE-2DF1-4737-B80E-7180618E55C5}"/>
                </a:ext>
              </a:extLst>
            </p:cNvPr>
            <p:cNvSpPr>
              <a:spLocks noChangeShapeType="1"/>
            </p:cNvSpPr>
            <p:nvPr/>
          </p:nvSpPr>
          <p:spPr bwMode="auto">
            <a:xfrm flipH="1">
              <a:off x="149" y="2615"/>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5" name="Line 55">
              <a:extLst>
                <a:ext uri="{FF2B5EF4-FFF2-40B4-BE49-F238E27FC236}">
                  <a16:creationId xmlns:a16="http://schemas.microsoft.com/office/drawing/2014/main" id="{39B66B86-14EC-43E3-9960-46123EE59D94}"/>
                </a:ext>
              </a:extLst>
            </p:cNvPr>
            <p:cNvSpPr>
              <a:spLocks noChangeShapeType="1"/>
            </p:cNvSpPr>
            <p:nvPr/>
          </p:nvSpPr>
          <p:spPr bwMode="auto">
            <a:xfrm flipV="1">
              <a:off x="1782" y="900"/>
              <a:ext cx="2" cy="4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6" name="Line 56">
              <a:extLst>
                <a:ext uri="{FF2B5EF4-FFF2-40B4-BE49-F238E27FC236}">
                  <a16:creationId xmlns:a16="http://schemas.microsoft.com/office/drawing/2014/main" id="{5BEAD6D5-3C1A-45D7-903A-30899A0F3BD2}"/>
                </a:ext>
              </a:extLst>
            </p:cNvPr>
            <p:cNvSpPr>
              <a:spLocks noChangeShapeType="1"/>
            </p:cNvSpPr>
            <p:nvPr/>
          </p:nvSpPr>
          <p:spPr bwMode="auto">
            <a:xfrm flipH="1">
              <a:off x="160" y="908"/>
              <a:ext cx="1624" cy="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52" name="Text Box 43">
            <a:extLst>
              <a:ext uri="{FF2B5EF4-FFF2-40B4-BE49-F238E27FC236}">
                <a16:creationId xmlns:a16="http://schemas.microsoft.com/office/drawing/2014/main" id="{CC75D930-41A1-4169-9DDA-31B246DA2824}"/>
              </a:ext>
            </a:extLst>
          </p:cNvPr>
          <p:cNvSpPr txBox="1">
            <a:spLocks noChangeArrowheads="1"/>
          </p:cNvSpPr>
          <p:nvPr/>
        </p:nvSpPr>
        <p:spPr bwMode="auto">
          <a:xfrm>
            <a:off x="1778230" y="3664970"/>
            <a:ext cx="289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Are parts availability impacting SLA success?</a:t>
            </a:r>
          </a:p>
        </p:txBody>
      </p:sp>
      <p:grpSp>
        <p:nvGrpSpPr>
          <p:cNvPr id="5151" name="Group 65">
            <a:extLst>
              <a:ext uri="{FF2B5EF4-FFF2-40B4-BE49-F238E27FC236}">
                <a16:creationId xmlns:a16="http://schemas.microsoft.com/office/drawing/2014/main" id="{FAF40A10-4270-4C84-A5A9-8C28FE630FD3}"/>
              </a:ext>
            </a:extLst>
          </p:cNvPr>
          <p:cNvGrpSpPr>
            <a:grpSpLocks/>
          </p:cNvGrpSpPr>
          <p:nvPr/>
        </p:nvGrpSpPr>
        <p:grpSpPr bwMode="auto">
          <a:xfrm>
            <a:off x="5487987" y="2230439"/>
            <a:ext cx="1765300" cy="2563813"/>
            <a:chOff x="2497" y="1405"/>
            <a:chExt cx="1112" cy="1615"/>
          </a:xfrm>
        </p:grpSpPr>
        <p:sp>
          <p:nvSpPr>
            <p:cNvPr id="5155" name="Line 66">
              <a:extLst>
                <a:ext uri="{FF2B5EF4-FFF2-40B4-BE49-F238E27FC236}">
                  <a16:creationId xmlns:a16="http://schemas.microsoft.com/office/drawing/2014/main" id="{AB2CA605-A1C3-4B5E-AD73-F5FFA8F4DCE4}"/>
                </a:ext>
              </a:extLst>
            </p:cNvPr>
            <p:cNvSpPr>
              <a:spLocks noChangeShapeType="1"/>
            </p:cNvSpPr>
            <p:nvPr/>
          </p:nvSpPr>
          <p:spPr bwMode="auto">
            <a:xfrm>
              <a:off x="2497" y="2433"/>
              <a:ext cx="11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6" name="Line 67">
              <a:extLst>
                <a:ext uri="{FF2B5EF4-FFF2-40B4-BE49-F238E27FC236}">
                  <a16:creationId xmlns:a16="http://schemas.microsoft.com/office/drawing/2014/main" id="{96FA45B3-BCFF-49D4-9968-82B78C2C8A4D}"/>
                </a:ext>
              </a:extLst>
            </p:cNvPr>
            <p:cNvSpPr>
              <a:spLocks noChangeShapeType="1"/>
            </p:cNvSpPr>
            <p:nvPr/>
          </p:nvSpPr>
          <p:spPr bwMode="auto">
            <a:xfrm>
              <a:off x="2497" y="2723"/>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68">
              <a:extLst>
                <a:ext uri="{FF2B5EF4-FFF2-40B4-BE49-F238E27FC236}">
                  <a16:creationId xmlns:a16="http://schemas.microsoft.com/office/drawing/2014/main" id="{8A98E439-0AD0-4D8A-8304-8EB177B28ECC}"/>
                </a:ext>
              </a:extLst>
            </p:cNvPr>
            <p:cNvSpPr>
              <a:spLocks noChangeShapeType="1"/>
            </p:cNvSpPr>
            <p:nvPr/>
          </p:nvSpPr>
          <p:spPr bwMode="auto">
            <a:xfrm>
              <a:off x="2497" y="3013"/>
              <a:ext cx="1088"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2" name="Line 73">
              <a:extLst>
                <a:ext uri="{FF2B5EF4-FFF2-40B4-BE49-F238E27FC236}">
                  <a16:creationId xmlns:a16="http://schemas.microsoft.com/office/drawing/2014/main" id="{0D5BC955-D761-4E23-8B19-292542465899}"/>
                </a:ext>
              </a:extLst>
            </p:cNvPr>
            <p:cNvSpPr>
              <a:spLocks noChangeShapeType="1"/>
            </p:cNvSpPr>
            <p:nvPr/>
          </p:nvSpPr>
          <p:spPr bwMode="auto">
            <a:xfrm>
              <a:off x="2497" y="1405"/>
              <a:ext cx="0" cy="7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3" name="Line 74">
              <a:extLst>
                <a:ext uri="{FF2B5EF4-FFF2-40B4-BE49-F238E27FC236}">
                  <a16:creationId xmlns:a16="http://schemas.microsoft.com/office/drawing/2014/main" id="{6B0EE698-51FE-4429-BAAA-B335A8A025CB}"/>
                </a:ext>
              </a:extLst>
            </p:cNvPr>
            <p:cNvSpPr>
              <a:spLocks noChangeShapeType="1"/>
            </p:cNvSpPr>
            <p:nvPr/>
          </p:nvSpPr>
          <p:spPr bwMode="auto">
            <a:xfrm>
              <a:off x="2497" y="1405"/>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4" name="Line 75">
              <a:extLst>
                <a:ext uri="{FF2B5EF4-FFF2-40B4-BE49-F238E27FC236}">
                  <a16:creationId xmlns:a16="http://schemas.microsoft.com/office/drawing/2014/main" id="{04AF757C-FC9E-49EB-9670-9CEB97F33B4E}"/>
                </a:ext>
              </a:extLst>
            </p:cNvPr>
            <p:cNvSpPr>
              <a:spLocks noChangeShapeType="1"/>
            </p:cNvSpPr>
            <p:nvPr/>
          </p:nvSpPr>
          <p:spPr bwMode="auto">
            <a:xfrm>
              <a:off x="2497" y="1652"/>
              <a:ext cx="1112" cy="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5" name="Line 76">
              <a:extLst>
                <a:ext uri="{FF2B5EF4-FFF2-40B4-BE49-F238E27FC236}">
                  <a16:creationId xmlns:a16="http://schemas.microsoft.com/office/drawing/2014/main" id="{89F38214-13E1-4CBB-9029-1DD4101D5761}"/>
                </a:ext>
              </a:extLst>
            </p:cNvPr>
            <p:cNvSpPr>
              <a:spLocks noChangeShapeType="1"/>
            </p:cNvSpPr>
            <p:nvPr/>
          </p:nvSpPr>
          <p:spPr bwMode="auto">
            <a:xfrm>
              <a:off x="2497" y="1899"/>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6" name="Line 77">
              <a:extLst>
                <a:ext uri="{FF2B5EF4-FFF2-40B4-BE49-F238E27FC236}">
                  <a16:creationId xmlns:a16="http://schemas.microsoft.com/office/drawing/2014/main" id="{99C85BF8-E4D9-4184-BA8C-DFEDFE69DB5C}"/>
                </a:ext>
              </a:extLst>
            </p:cNvPr>
            <p:cNvSpPr>
              <a:spLocks noChangeShapeType="1"/>
            </p:cNvSpPr>
            <p:nvPr/>
          </p:nvSpPr>
          <p:spPr bwMode="auto">
            <a:xfrm>
              <a:off x="2497" y="214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53" name="Text Box 43">
            <a:extLst>
              <a:ext uri="{FF2B5EF4-FFF2-40B4-BE49-F238E27FC236}">
                <a16:creationId xmlns:a16="http://schemas.microsoft.com/office/drawing/2014/main" id="{2A8C327F-57E9-4413-A862-7D2F502EFECE}"/>
              </a:ext>
            </a:extLst>
          </p:cNvPr>
          <p:cNvSpPr txBox="1">
            <a:spLocks noChangeArrowheads="1"/>
          </p:cNvSpPr>
          <p:nvPr/>
        </p:nvSpPr>
        <p:spPr bwMode="auto">
          <a:xfrm>
            <a:off x="1625830" y="4220142"/>
            <a:ext cx="2892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dirty="0">
                <a:latin typeface="Calibri" panose="020F0502020204030204" pitchFamily="34" charset="0"/>
                <a:cs typeface="Calibri" panose="020F0502020204030204" pitchFamily="34" charset="0"/>
              </a:rPr>
              <a:t>Does the time of day impact SLA success?</a:t>
            </a:r>
          </a:p>
        </p:txBody>
      </p:sp>
      <p:sp>
        <p:nvSpPr>
          <p:cNvPr id="5154" name="Text Box 17">
            <a:extLst>
              <a:ext uri="{FF2B5EF4-FFF2-40B4-BE49-F238E27FC236}">
                <a16:creationId xmlns:a16="http://schemas.microsoft.com/office/drawing/2014/main" id="{690A04F2-A653-47B4-A308-8E9C95002C55}"/>
              </a:ext>
            </a:extLst>
          </p:cNvPr>
          <p:cNvSpPr txBox="1">
            <a:spLocks noChangeArrowheads="1"/>
          </p:cNvSpPr>
          <p:nvPr/>
        </p:nvSpPr>
        <p:spPr bwMode="auto">
          <a:xfrm>
            <a:off x="5532438" y="3048001"/>
            <a:ext cx="1054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Calibri" panose="020F0502020204030204" pitchFamily="34" charset="0"/>
                <a:cs typeface="Calibri" panose="020F0502020204030204" pitchFamily="34" charset="0"/>
              </a:rPr>
              <a:t>Ticket volume</a:t>
            </a:r>
          </a:p>
        </p:txBody>
      </p:sp>
      <p:sp>
        <p:nvSpPr>
          <p:cNvPr id="52" name="Oval 51"/>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Measure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7EC-E8A6-4519-B539-B05CEDFEEF03}"/>
              </a:ext>
            </a:extLst>
          </p:cNvPr>
          <p:cNvSpPr>
            <a:spLocks noGrp="1"/>
          </p:cNvSpPr>
          <p:nvPr>
            <p:ph type="title"/>
          </p:nvPr>
        </p:nvSpPr>
        <p:spPr>
          <a:xfrm>
            <a:off x="1097280" y="106989"/>
            <a:ext cx="10058400" cy="709440"/>
          </a:xfrm>
        </p:spPr>
        <p:txBody>
          <a:bodyPr>
            <a:normAutofit fontScale="90000"/>
          </a:bodyPr>
          <a:lstStyle/>
          <a:p>
            <a:r>
              <a:rPr lang="en-US" dirty="0"/>
              <a:t>Data Details</a:t>
            </a:r>
          </a:p>
        </p:txBody>
      </p:sp>
      <p:sp>
        <p:nvSpPr>
          <p:cNvPr id="3" name="Content Placeholder 2">
            <a:extLst>
              <a:ext uri="{FF2B5EF4-FFF2-40B4-BE49-F238E27FC236}">
                <a16:creationId xmlns:a16="http://schemas.microsoft.com/office/drawing/2014/main" id="{68877E41-9070-42B6-AE60-446435F75B84}"/>
              </a:ext>
            </a:extLst>
          </p:cNvPr>
          <p:cNvSpPr>
            <a:spLocks noGrp="1"/>
          </p:cNvSpPr>
          <p:nvPr>
            <p:ph idx="1"/>
          </p:nvPr>
        </p:nvSpPr>
        <p:spPr>
          <a:xfrm>
            <a:off x="640080" y="701275"/>
            <a:ext cx="10515600" cy="5141162"/>
          </a:xfrm>
        </p:spPr>
        <p:txBody>
          <a:bodyPr>
            <a:normAutofit/>
          </a:bodyPr>
          <a:lstStyle/>
          <a:p>
            <a:r>
              <a:rPr lang="en-US" dirty="0"/>
              <a:t>• The data was extracted from our ticketing system and included the following fields</a:t>
            </a:r>
          </a:p>
          <a:p>
            <a:r>
              <a:rPr lang="en-US" sz="1800" b="1" dirty="0">
                <a:solidFill>
                  <a:srgbClr val="000000"/>
                </a:solidFill>
                <a:latin typeface="Calibri" panose="020F0502020204030204" pitchFamily="34" charset="0"/>
              </a:rPr>
              <a:t>Call #,</a:t>
            </a:r>
            <a:r>
              <a:rPr lang="en-US" sz="1800" dirty="0"/>
              <a:t> </a:t>
            </a:r>
            <a:r>
              <a:rPr lang="en-US" sz="1800" b="1" dirty="0">
                <a:solidFill>
                  <a:srgbClr val="000000"/>
                </a:solidFill>
                <a:latin typeface="Calibri" panose="020F0502020204030204" pitchFamily="34" charset="0"/>
              </a:rPr>
              <a:t>Asset Tag, Service,</a:t>
            </a:r>
            <a:r>
              <a:rPr lang="en-US" sz="1800" dirty="0"/>
              <a:t> </a:t>
            </a:r>
            <a:r>
              <a:rPr lang="en-US" sz="1800" b="1" dirty="0">
                <a:solidFill>
                  <a:srgbClr val="000000"/>
                </a:solidFill>
                <a:latin typeface="Calibri" panose="020F0502020204030204" pitchFamily="34" charset="0"/>
              </a:rPr>
              <a:t>Type,</a:t>
            </a:r>
            <a:r>
              <a:rPr lang="en-US" sz="1800" dirty="0"/>
              <a:t> </a:t>
            </a:r>
            <a:r>
              <a:rPr lang="en-US" sz="1800" b="1" dirty="0">
                <a:solidFill>
                  <a:srgbClr val="000000"/>
                </a:solidFill>
                <a:latin typeface="Calibri" panose="020F0502020204030204" pitchFamily="34" charset="0"/>
              </a:rPr>
              <a:t>Call Priority,</a:t>
            </a:r>
            <a:r>
              <a:rPr lang="en-US" sz="1800" dirty="0"/>
              <a:t> </a:t>
            </a:r>
            <a:r>
              <a:rPr lang="en-US" sz="1800" b="1" dirty="0">
                <a:solidFill>
                  <a:srgbClr val="000000"/>
                </a:solidFill>
                <a:latin typeface="Calibri" panose="020F0502020204030204" pitchFamily="34" charset="0"/>
              </a:rPr>
              <a:t>Logged Date/Time,</a:t>
            </a:r>
            <a:r>
              <a:rPr lang="en-US" sz="1800" dirty="0"/>
              <a:t> </a:t>
            </a:r>
            <a:r>
              <a:rPr lang="en-US" sz="1800" b="1" dirty="0">
                <a:solidFill>
                  <a:srgbClr val="000000"/>
                </a:solidFill>
                <a:latin typeface="Calibri" panose="020F0502020204030204" pitchFamily="34" charset="0"/>
              </a:rPr>
              <a:t>Problem Description,</a:t>
            </a:r>
            <a:r>
              <a:rPr lang="en-US" sz="1800" dirty="0"/>
              <a:t> </a:t>
            </a:r>
            <a:r>
              <a:rPr lang="en-US" sz="1800" b="1" dirty="0">
                <a:solidFill>
                  <a:srgbClr val="000000"/>
                </a:solidFill>
                <a:latin typeface="Calibri" panose="020F0502020204030204" pitchFamily="34" charset="0"/>
              </a:rPr>
              <a:t>User Name,</a:t>
            </a:r>
            <a:r>
              <a:rPr lang="en-US" sz="1800" dirty="0"/>
              <a:t> </a:t>
            </a:r>
            <a:r>
              <a:rPr lang="en-US" sz="1800" b="1" dirty="0">
                <a:solidFill>
                  <a:srgbClr val="000000"/>
                </a:solidFill>
                <a:latin typeface="Calibri" panose="020F0502020204030204" pitchFamily="34" charset="0"/>
              </a:rPr>
              <a:t>Organization,</a:t>
            </a:r>
            <a:r>
              <a:rPr lang="en-US" sz="1800" dirty="0"/>
              <a:t> </a:t>
            </a:r>
            <a:r>
              <a:rPr lang="en-US" sz="1800" b="1" dirty="0">
                <a:solidFill>
                  <a:srgbClr val="000000"/>
                </a:solidFill>
                <a:latin typeface="Calibri" panose="020F0502020204030204" pitchFamily="34" charset="0"/>
              </a:rPr>
              <a:t>Location,</a:t>
            </a:r>
            <a:r>
              <a:rPr lang="en-US" sz="1800" dirty="0"/>
              <a:t> </a:t>
            </a:r>
            <a:r>
              <a:rPr lang="en-US" sz="1800" b="1" dirty="0">
                <a:solidFill>
                  <a:srgbClr val="000000"/>
                </a:solidFill>
                <a:latin typeface="Calibri" panose="020F0502020204030204" pitchFamily="34" charset="0"/>
              </a:rPr>
              <a:t>Ticket Status,</a:t>
            </a:r>
            <a:r>
              <a:rPr lang="en-US" sz="1800" dirty="0"/>
              <a:t> </a:t>
            </a:r>
            <a:r>
              <a:rPr lang="en-US" sz="1800" b="1" dirty="0">
                <a:solidFill>
                  <a:srgbClr val="000000"/>
                </a:solidFill>
                <a:latin typeface="Calibri" panose="020F0502020204030204" pitchFamily="34" charset="0"/>
              </a:rPr>
              <a:t>Current Analyst,</a:t>
            </a:r>
            <a:r>
              <a:rPr lang="en-US" sz="1800" dirty="0"/>
              <a:t> </a:t>
            </a:r>
            <a:r>
              <a:rPr lang="en-US" sz="1800" b="1" dirty="0">
                <a:solidFill>
                  <a:srgbClr val="000000"/>
                </a:solidFill>
                <a:latin typeface="Calibri" panose="020F0502020204030204" pitchFamily="34" charset="0"/>
              </a:rPr>
              <a:t>Resolve Status,</a:t>
            </a:r>
            <a:r>
              <a:rPr lang="en-US" sz="1800" dirty="0"/>
              <a:t> </a:t>
            </a:r>
            <a:r>
              <a:rPr lang="en-US" sz="1800" b="1" dirty="0">
                <a:solidFill>
                  <a:srgbClr val="000000"/>
                </a:solidFill>
                <a:latin typeface="Calibri" panose="020F0502020204030204" pitchFamily="34" charset="0"/>
              </a:rPr>
              <a:t>Assigned Group, </a:t>
            </a:r>
            <a:r>
              <a:rPr lang="en-US" sz="1800" dirty="0"/>
              <a:t> </a:t>
            </a:r>
            <a:r>
              <a:rPr lang="en-US" sz="1800" b="1" dirty="0">
                <a:solidFill>
                  <a:srgbClr val="000000"/>
                </a:solidFill>
                <a:latin typeface="Calibri" panose="020F0502020204030204" pitchFamily="34" charset="0"/>
              </a:rPr>
              <a:t>Resolved Date/Time</a:t>
            </a:r>
            <a:r>
              <a:rPr lang="en-US" sz="1800" dirty="0"/>
              <a:t> </a:t>
            </a:r>
          </a:p>
          <a:p>
            <a:r>
              <a:rPr lang="en-US" dirty="0"/>
              <a:t>• The resolution time duration was calculated by subtracting the Logged Date/Time from the Resolved Date/Time</a:t>
            </a:r>
          </a:p>
          <a:p>
            <a:r>
              <a:rPr lang="en-US" dirty="0"/>
              <a:t>• For the purpose of this study, the tickets were filtered to reflect just Priority 4.  </a:t>
            </a:r>
          </a:p>
          <a:p>
            <a:pPr lvl="1"/>
            <a:r>
              <a:rPr lang="en-US" dirty="0"/>
              <a:t>Break/fix at the user level</a:t>
            </a:r>
          </a:p>
          <a:p>
            <a:pPr lvl="1"/>
            <a:r>
              <a:rPr lang="en-US" dirty="0"/>
              <a:t>Service level agreement for these tickets is 120 hours. (5 days)</a:t>
            </a:r>
          </a:p>
          <a:p>
            <a:r>
              <a:rPr lang="en-US" dirty="0"/>
              <a:t>• The time data analyzed was </a:t>
            </a:r>
            <a:r>
              <a:rPr lang="en-US" b="1" dirty="0"/>
              <a:t>continuous</a:t>
            </a:r>
            <a:r>
              <a:rPr lang="en-US" dirty="0"/>
              <a:t>.   The failures based on when the ticket was logged is </a:t>
            </a:r>
            <a:r>
              <a:rPr lang="en-US" b="1" dirty="0"/>
              <a:t>discreet</a:t>
            </a:r>
            <a:r>
              <a:rPr lang="en-US" dirty="0"/>
              <a:t> (failed or didn’t fail the SLA)</a:t>
            </a:r>
          </a:p>
          <a:p>
            <a:r>
              <a:rPr lang="en-US" dirty="0"/>
              <a:t>• Additional inputs included:</a:t>
            </a:r>
          </a:p>
          <a:p>
            <a:pPr lvl="1"/>
            <a:r>
              <a:rPr lang="en-US" dirty="0"/>
              <a:t>The type of problem</a:t>
            </a:r>
          </a:p>
          <a:p>
            <a:pPr lvl="1"/>
            <a:r>
              <a:rPr lang="en-US" dirty="0"/>
              <a:t>The analyst that resolved the ticket</a:t>
            </a:r>
          </a:p>
          <a:p>
            <a:pPr lvl="1"/>
            <a:r>
              <a:rPr lang="en-US" dirty="0"/>
              <a:t>The ½ of the month that the ticket was logged.</a:t>
            </a:r>
          </a:p>
          <a:p>
            <a:endParaRPr lang="en-US" dirty="0"/>
          </a:p>
        </p:txBody>
      </p:sp>
      <p:sp>
        <p:nvSpPr>
          <p:cNvPr id="4" name="TextBox 3"/>
          <p:cNvSpPr txBox="1"/>
          <p:nvPr/>
        </p:nvSpPr>
        <p:spPr>
          <a:xfrm>
            <a:off x="653143" y="6417129"/>
            <a:ext cx="10502537" cy="383721"/>
          </a:xfrm>
          <a:prstGeom prst="rect">
            <a:avLst/>
          </a:prstGeom>
          <a:noFill/>
        </p:spPr>
        <p:txBody>
          <a:bodyPr wrap="square" rtlCol="0">
            <a:spAutoFit/>
          </a:bodyPr>
          <a:lstStyle/>
          <a:p>
            <a:r>
              <a:rPr lang="en-US" dirty="0"/>
              <a:t>Ticket resolution time = Resolve time – logged time.  Goal is 120 hours</a:t>
            </a:r>
          </a:p>
        </p:txBody>
      </p:sp>
      <p:sp>
        <p:nvSpPr>
          <p:cNvPr id="5" name="Oval 4"/>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Measure</a:t>
            </a:r>
          </a:p>
        </p:txBody>
      </p:sp>
      <p:pic>
        <p:nvPicPr>
          <p:cNvPr id="7" name="Picture 6">
            <a:extLst>
              <a:ext uri="{FF2B5EF4-FFF2-40B4-BE49-F238E27FC236}">
                <a16:creationId xmlns:a16="http://schemas.microsoft.com/office/drawing/2014/main" id="{C6A4D719-4B0F-4EC9-8380-0B880E7AE408}"/>
              </a:ext>
            </a:extLst>
          </p:cNvPr>
          <p:cNvPicPr>
            <a:picLocks noChangeAspect="1"/>
          </p:cNvPicPr>
          <p:nvPr/>
        </p:nvPicPr>
        <p:blipFill>
          <a:blip r:embed="rId2"/>
          <a:stretch>
            <a:fillRect/>
          </a:stretch>
        </p:blipFill>
        <p:spPr>
          <a:xfrm>
            <a:off x="5388350" y="3904150"/>
            <a:ext cx="6531507" cy="2439500"/>
          </a:xfrm>
          <a:prstGeom prst="rect">
            <a:avLst/>
          </a:prstGeom>
        </p:spPr>
      </p:pic>
    </p:spTree>
    <p:extLst>
      <p:ext uri="{BB962C8B-B14F-4D97-AF65-F5344CB8AC3E}">
        <p14:creationId xmlns:p14="http://schemas.microsoft.com/office/powerpoint/2010/main" val="297325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A7EC-E8A6-4519-B539-B05CEDFEEF03}"/>
              </a:ext>
            </a:extLst>
          </p:cNvPr>
          <p:cNvSpPr>
            <a:spLocks noGrp="1"/>
          </p:cNvSpPr>
          <p:nvPr>
            <p:ph type="title"/>
          </p:nvPr>
        </p:nvSpPr>
        <p:spPr>
          <a:xfrm>
            <a:off x="1097280" y="286604"/>
            <a:ext cx="10058400" cy="856828"/>
          </a:xfrm>
        </p:spPr>
        <p:txBody>
          <a:bodyPr/>
          <a:lstStyle/>
          <a:p>
            <a:r>
              <a:rPr lang="en-US" dirty="0"/>
              <a:t>Data Collection</a:t>
            </a:r>
          </a:p>
        </p:txBody>
      </p:sp>
      <p:sp>
        <p:nvSpPr>
          <p:cNvPr id="3" name="Content Placeholder 2">
            <a:extLst>
              <a:ext uri="{FF2B5EF4-FFF2-40B4-BE49-F238E27FC236}">
                <a16:creationId xmlns:a16="http://schemas.microsoft.com/office/drawing/2014/main" id="{68877E41-9070-42B6-AE60-446435F75B84}"/>
              </a:ext>
            </a:extLst>
          </p:cNvPr>
          <p:cNvSpPr>
            <a:spLocks noGrp="1"/>
          </p:cNvSpPr>
          <p:nvPr>
            <p:ph idx="1"/>
          </p:nvPr>
        </p:nvSpPr>
        <p:spPr>
          <a:xfrm>
            <a:off x="1097280" y="1338942"/>
            <a:ext cx="10058400" cy="4530151"/>
          </a:xfrm>
        </p:spPr>
        <p:txBody>
          <a:bodyPr>
            <a:normAutofit lnSpcReduction="10000"/>
          </a:bodyPr>
          <a:lstStyle/>
          <a:p>
            <a:r>
              <a:rPr lang="en-US" dirty="0"/>
              <a:t>• Data was collected using a query in the corporate ticketing system.</a:t>
            </a:r>
          </a:p>
          <a:p>
            <a:r>
              <a:rPr lang="en-US" dirty="0"/>
              <a:t>• All tickets were collected by month from Jan-Aug 2019 and filtered to Priority 4 tickets.  </a:t>
            </a:r>
          </a:p>
          <a:p>
            <a:r>
              <a:rPr lang="en-US" dirty="0"/>
              <a:t>• Population totaled 1686 tickets.  </a:t>
            </a:r>
          </a:p>
          <a:p>
            <a:r>
              <a:rPr lang="en-US" dirty="0"/>
              <a:t>• </a:t>
            </a:r>
            <a:r>
              <a:rPr lang="en-US" b="1" dirty="0"/>
              <a:t>Mean</a:t>
            </a:r>
            <a:r>
              <a:rPr lang="en-US" dirty="0"/>
              <a:t>: 186 hours 41 minutes.  </a:t>
            </a:r>
            <a:r>
              <a:rPr lang="en-US" b="1" dirty="0"/>
              <a:t>Median</a:t>
            </a:r>
            <a:r>
              <a:rPr lang="en-US" dirty="0"/>
              <a:t>: 145 hours.  There was no </a:t>
            </a:r>
            <a:r>
              <a:rPr lang="en-US" b="1" dirty="0"/>
              <a:t>Mode</a:t>
            </a:r>
            <a:r>
              <a:rPr lang="en-US" dirty="0"/>
              <a:t> as ticket resolution times are measured down to the minutes.  </a:t>
            </a:r>
            <a:r>
              <a:rPr lang="en-US" b="1" dirty="0"/>
              <a:t>Sigma</a:t>
            </a:r>
            <a:r>
              <a:rPr lang="en-US" dirty="0"/>
              <a:t> = Sqrt (Mean((x-mean)^2) = 174 hours 41 minutes.  </a:t>
            </a:r>
            <a:r>
              <a:rPr lang="en-US" b="1" dirty="0"/>
              <a:t>Variance</a:t>
            </a:r>
            <a:r>
              <a:rPr lang="en-US" dirty="0"/>
              <a:t> :  sigma^2 = 1967 hours 34 minutes</a:t>
            </a:r>
          </a:p>
          <a:p>
            <a:r>
              <a:rPr lang="en-US" dirty="0"/>
              <a:t>• </a:t>
            </a:r>
            <a:r>
              <a:rPr lang="en-US" b="1" dirty="0"/>
              <a:t>Sample size </a:t>
            </a:r>
            <a:r>
              <a:rPr lang="en-US" dirty="0"/>
              <a:t>with a desired confidence of 95% and an error of 24 hours is 204 data points</a:t>
            </a:r>
          </a:p>
          <a:p>
            <a:r>
              <a:rPr lang="en-US" dirty="0"/>
              <a:t>• Separated missed tickets by those logged between the 1st-15</a:t>
            </a:r>
            <a:r>
              <a:rPr lang="en-US" baseline="30000" dirty="0"/>
              <a:t>th</a:t>
            </a:r>
            <a:r>
              <a:rPr lang="en-US" dirty="0"/>
              <a:t> of the month and 16</a:t>
            </a:r>
            <a:r>
              <a:rPr lang="en-US" baseline="30000" dirty="0"/>
              <a:t>th</a:t>
            </a:r>
            <a:r>
              <a:rPr lang="en-US" dirty="0"/>
              <a:t>- end of the month</a:t>
            </a:r>
          </a:p>
          <a:p>
            <a:r>
              <a:rPr lang="en-US" dirty="0"/>
              <a:t>•Identified top 4 most common ticket problems.  Counted the misses as a percentage of the total tickets per category</a:t>
            </a:r>
          </a:p>
          <a:p>
            <a:r>
              <a:rPr lang="en-US" dirty="0"/>
              <a:t>•Counted the tickets missed by analyst per month</a:t>
            </a:r>
          </a:p>
        </p:txBody>
      </p:sp>
      <p:sp>
        <p:nvSpPr>
          <p:cNvPr id="4" name="Oval 3"/>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Measure</a:t>
            </a:r>
          </a:p>
        </p:txBody>
      </p:sp>
      <p:pic>
        <p:nvPicPr>
          <p:cNvPr id="6" name="Picture 5">
            <a:extLst>
              <a:ext uri="{FF2B5EF4-FFF2-40B4-BE49-F238E27FC236}">
                <a16:creationId xmlns:a16="http://schemas.microsoft.com/office/drawing/2014/main" id="{A5A89F70-0089-456C-A276-CB069C5B48A6}"/>
              </a:ext>
            </a:extLst>
          </p:cNvPr>
          <p:cNvPicPr>
            <a:picLocks noChangeAspect="1"/>
          </p:cNvPicPr>
          <p:nvPr/>
        </p:nvPicPr>
        <p:blipFill>
          <a:blip r:embed="rId2"/>
          <a:stretch>
            <a:fillRect/>
          </a:stretch>
        </p:blipFill>
        <p:spPr>
          <a:xfrm>
            <a:off x="6813053" y="4842320"/>
            <a:ext cx="3399150" cy="1517657"/>
          </a:xfrm>
          <a:prstGeom prst="rect">
            <a:avLst/>
          </a:prstGeom>
        </p:spPr>
      </p:pic>
    </p:spTree>
    <p:extLst>
      <p:ext uri="{BB962C8B-B14F-4D97-AF65-F5344CB8AC3E}">
        <p14:creationId xmlns:p14="http://schemas.microsoft.com/office/powerpoint/2010/main" val="90856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936664" y="2964589"/>
            <a:ext cx="4584589" cy="3133616"/>
          </a:xfrm>
          <a:prstGeom prst="rect">
            <a:avLst/>
          </a:prstGeom>
        </p:spPr>
      </p:pic>
      <p:pic>
        <p:nvPicPr>
          <p:cNvPr id="6" name="Picture 5"/>
          <p:cNvPicPr>
            <a:picLocks noChangeAspect="1"/>
          </p:cNvPicPr>
          <p:nvPr/>
        </p:nvPicPr>
        <p:blipFill>
          <a:blip r:embed="rId3"/>
          <a:stretch>
            <a:fillRect/>
          </a:stretch>
        </p:blipFill>
        <p:spPr>
          <a:xfrm>
            <a:off x="154001" y="500514"/>
            <a:ext cx="6308419" cy="2125933"/>
          </a:xfrm>
          <a:prstGeom prst="rect">
            <a:avLst/>
          </a:prstGeom>
          <a:solidFill>
            <a:schemeClr val="bg1"/>
          </a:solidFill>
        </p:spPr>
      </p:pic>
      <p:pic>
        <p:nvPicPr>
          <p:cNvPr id="7" name="Picture 6"/>
          <p:cNvPicPr>
            <a:picLocks noChangeAspect="1"/>
          </p:cNvPicPr>
          <p:nvPr/>
        </p:nvPicPr>
        <p:blipFill>
          <a:blip r:embed="rId4"/>
          <a:stretch>
            <a:fillRect/>
          </a:stretch>
        </p:blipFill>
        <p:spPr>
          <a:xfrm>
            <a:off x="6655485" y="269507"/>
            <a:ext cx="5175953" cy="2853175"/>
          </a:xfrm>
          <a:prstGeom prst="rect">
            <a:avLst/>
          </a:prstGeom>
        </p:spPr>
      </p:pic>
      <p:graphicFrame>
        <p:nvGraphicFramePr>
          <p:cNvPr id="9" name="Chart 8">
            <a:extLst>
              <a:ext uri="{FF2B5EF4-FFF2-40B4-BE49-F238E27FC236}">
                <a16:creationId xmlns:a16="http://schemas.microsoft.com/office/drawing/2014/main" id="{8DBF6B1D-8944-473C-AB1F-923E6F23EDE2}"/>
              </a:ext>
            </a:extLst>
          </p:cNvPr>
          <p:cNvGraphicFramePr>
            <a:graphicFrameLocks/>
          </p:cNvGraphicFramePr>
          <p:nvPr>
            <p:extLst>
              <p:ext uri="{D42A27DB-BD31-4B8C-83A1-F6EECF244321}">
                <p14:modId xmlns:p14="http://schemas.microsoft.com/office/powerpoint/2010/main" val="532135012"/>
              </p:ext>
            </p:extLst>
          </p:nvPr>
        </p:nvGraphicFramePr>
        <p:xfrm>
          <a:off x="6655485" y="3122682"/>
          <a:ext cx="4572000" cy="3162300"/>
        </p:xfrm>
        <a:graphic>
          <a:graphicData uri="http://schemas.openxmlformats.org/drawingml/2006/chart">
            <c:chart xmlns:c="http://schemas.openxmlformats.org/drawingml/2006/chart" xmlns:r="http://schemas.openxmlformats.org/officeDocument/2006/relationships" r:id="rId5"/>
          </a:graphicData>
        </a:graphic>
      </p:graphicFrame>
      <p:sp>
        <p:nvSpPr>
          <p:cNvPr id="10" name="Oval 9"/>
          <p:cNvSpPr/>
          <p:nvPr/>
        </p:nvSpPr>
        <p:spPr>
          <a:xfrm>
            <a:off x="10825843" y="171450"/>
            <a:ext cx="1094014" cy="465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Analyze</a:t>
            </a:r>
          </a:p>
        </p:txBody>
      </p:sp>
      <p:sp>
        <p:nvSpPr>
          <p:cNvPr id="2" name="TextBox 1"/>
          <p:cNvSpPr txBox="1"/>
          <p:nvPr/>
        </p:nvSpPr>
        <p:spPr>
          <a:xfrm>
            <a:off x="408214" y="6474279"/>
            <a:ext cx="10417629" cy="369332"/>
          </a:xfrm>
          <a:prstGeom prst="rect">
            <a:avLst/>
          </a:prstGeom>
          <a:noFill/>
        </p:spPr>
        <p:txBody>
          <a:bodyPr wrap="square" rtlCol="0">
            <a:spAutoFit/>
          </a:bodyPr>
          <a:lstStyle/>
          <a:p>
            <a:pPr algn="ctr"/>
            <a:r>
              <a:rPr lang="en-US" dirty="0"/>
              <a:t>Measures of central tendency and run charts</a:t>
            </a:r>
          </a:p>
        </p:txBody>
      </p:sp>
      <p:cxnSp>
        <p:nvCxnSpPr>
          <p:cNvPr id="4" name="Straight Arrow Connector 3">
            <a:extLst>
              <a:ext uri="{FF2B5EF4-FFF2-40B4-BE49-F238E27FC236}">
                <a16:creationId xmlns:a16="http://schemas.microsoft.com/office/drawing/2014/main" id="{634A0898-86A3-4520-A67E-9E0778FD9007}"/>
              </a:ext>
            </a:extLst>
          </p:cNvPr>
          <p:cNvCxnSpPr/>
          <p:nvPr/>
        </p:nvCxnSpPr>
        <p:spPr>
          <a:xfrm>
            <a:off x="8899071" y="3698421"/>
            <a:ext cx="2237015" cy="154305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D0ED773-12C3-4D14-92CA-E1DC2A6E1AAA}"/>
              </a:ext>
            </a:extLst>
          </p:cNvPr>
          <p:cNvSpPr/>
          <p:nvPr/>
        </p:nvSpPr>
        <p:spPr>
          <a:xfrm>
            <a:off x="9593036" y="1518557"/>
            <a:ext cx="742950" cy="4000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C2CA9D-61DE-492F-9C01-21885C56A791}"/>
              </a:ext>
            </a:extLst>
          </p:cNvPr>
          <p:cNvSpPr txBox="1"/>
          <p:nvPr/>
        </p:nvSpPr>
        <p:spPr>
          <a:xfrm>
            <a:off x="9561868" y="4067753"/>
            <a:ext cx="1967593" cy="369332"/>
          </a:xfrm>
          <a:prstGeom prst="rect">
            <a:avLst/>
          </a:prstGeom>
          <a:noFill/>
        </p:spPr>
        <p:txBody>
          <a:bodyPr wrap="square" rtlCol="0">
            <a:spAutoFit/>
          </a:bodyPr>
          <a:lstStyle/>
          <a:p>
            <a:r>
              <a:rPr lang="en-US" dirty="0"/>
              <a:t>Trend line</a:t>
            </a:r>
          </a:p>
        </p:txBody>
      </p:sp>
      <p:sp>
        <p:nvSpPr>
          <p:cNvPr id="12" name="TextBox 11">
            <a:extLst>
              <a:ext uri="{FF2B5EF4-FFF2-40B4-BE49-F238E27FC236}">
                <a16:creationId xmlns:a16="http://schemas.microsoft.com/office/drawing/2014/main" id="{31CEB36F-BD7F-4898-92B1-C7B52667328A}"/>
              </a:ext>
            </a:extLst>
          </p:cNvPr>
          <p:cNvSpPr txBox="1"/>
          <p:nvPr/>
        </p:nvSpPr>
        <p:spPr>
          <a:xfrm>
            <a:off x="10124918" y="1193076"/>
            <a:ext cx="1525517" cy="461665"/>
          </a:xfrm>
          <a:prstGeom prst="rect">
            <a:avLst/>
          </a:prstGeom>
          <a:noFill/>
        </p:spPr>
        <p:txBody>
          <a:bodyPr wrap="square" rtlCol="0">
            <a:spAutoFit/>
          </a:bodyPr>
          <a:lstStyle/>
          <a:p>
            <a:r>
              <a:rPr lang="en-US" sz="1200" dirty="0"/>
              <a:t>Crossing below SLA target</a:t>
            </a:r>
          </a:p>
        </p:txBody>
      </p:sp>
      <p:sp>
        <p:nvSpPr>
          <p:cNvPr id="13" name="Oval 12">
            <a:extLst>
              <a:ext uri="{FF2B5EF4-FFF2-40B4-BE49-F238E27FC236}">
                <a16:creationId xmlns:a16="http://schemas.microsoft.com/office/drawing/2014/main" id="{8208004E-20AA-484D-ABF1-A9901B3708DD}"/>
              </a:ext>
            </a:extLst>
          </p:cNvPr>
          <p:cNvSpPr/>
          <p:nvPr/>
        </p:nvSpPr>
        <p:spPr>
          <a:xfrm>
            <a:off x="65582" y="1273629"/>
            <a:ext cx="6589903" cy="244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26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958" y="142651"/>
            <a:ext cx="10058400" cy="1173527"/>
          </a:xfrm>
          <a:prstGeom prst="rect">
            <a:avLst/>
          </a:prstGeom>
        </p:spPr>
      </p:pic>
      <p:sp>
        <p:nvSpPr>
          <p:cNvPr id="5" name="TextBox 4"/>
          <p:cNvSpPr txBox="1"/>
          <p:nvPr/>
        </p:nvSpPr>
        <p:spPr>
          <a:xfrm>
            <a:off x="92958" y="1316178"/>
            <a:ext cx="4726004" cy="307777"/>
          </a:xfrm>
          <a:prstGeom prst="rect">
            <a:avLst/>
          </a:prstGeom>
          <a:noFill/>
        </p:spPr>
        <p:txBody>
          <a:bodyPr wrap="square" rtlCol="0">
            <a:spAutoFit/>
          </a:bodyPr>
          <a:lstStyle/>
          <a:p>
            <a:r>
              <a:rPr lang="en-US" sz="1400" dirty="0"/>
              <a:t>Sample data .  A portion of the data is redacted</a:t>
            </a:r>
          </a:p>
        </p:txBody>
      </p:sp>
      <p:pic>
        <p:nvPicPr>
          <p:cNvPr id="6" name="Picture 5"/>
          <p:cNvPicPr>
            <a:picLocks noChangeAspect="1"/>
          </p:cNvPicPr>
          <p:nvPr/>
        </p:nvPicPr>
        <p:blipFill>
          <a:blip r:embed="rId3"/>
          <a:stretch>
            <a:fillRect/>
          </a:stretch>
        </p:blipFill>
        <p:spPr>
          <a:xfrm>
            <a:off x="118539" y="1820178"/>
            <a:ext cx="4700423" cy="2755631"/>
          </a:xfrm>
          <a:prstGeom prst="rect">
            <a:avLst/>
          </a:prstGeom>
        </p:spPr>
      </p:pic>
      <p:pic>
        <p:nvPicPr>
          <p:cNvPr id="7" name="Picture 6"/>
          <p:cNvPicPr>
            <a:picLocks noChangeAspect="1"/>
          </p:cNvPicPr>
          <p:nvPr/>
        </p:nvPicPr>
        <p:blipFill>
          <a:blip r:embed="rId4"/>
          <a:stretch>
            <a:fillRect/>
          </a:stretch>
        </p:blipFill>
        <p:spPr>
          <a:xfrm>
            <a:off x="5122158" y="1820178"/>
            <a:ext cx="5444200" cy="3377477"/>
          </a:xfrm>
          <a:prstGeom prst="rect">
            <a:avLst/>
          </a:prstGeom>
        </p:spPr>
      </p:pic>
      <p:cxnSp>
        <p:nvCxnSpPr>
          <p:cNvPr id="10" name="Straight Arrow Connector 9">
            <a:extLst>
              <a:ext uri="{FF2B5EF4-FFF2-40B4-BE49-F238E27FC236}">
                <a16:creationId xmlns:a16="http://schemas.microsoft.com/office/drawing/2014/main" id="{ADCC6124-949B-4ABF-BA31-539F3B0AC9EC}"/>
              </a:ext>
            </a:extLst>
          </p:cNvPr>
          <p:cNvCxnSpPr/>
          <p:nvPr/>
        </p:nvCxnSpPr>
        <p:spPr>
          <a:xfrm flipH="1" flipV="1">
            <a:off x="3241221" y="3837214"/>
            <a:ext cx="693965" cy="120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AAB972-35BA-42BA-B6C2-43662FD5F911}"/>
              </a:ext>
            </a:extLst>
          </p:cNvPr>
          <p:cNvSpPr txBox="1"/>
          <p:nvPr/>
        </p:nvSpPr>
        <p:spPr>
          <a:xfrm>
            <a:off x="3135086" y="4975496"/>
            <a:ext cx="2106386" cy="461665"/>
          </a:xfrm>
          <a:prstGeom prst="rect">
            <a:avLst/>
          </a:prstGeom>
          <a:noFill/>
        </p:spPr>
        <p:txBody>
          <a:bodyPr wrap="square" rtlCol="0">
            <a:spAutoFit/>
          </a:bodyPr>
          <a:lstStyle/>
          <a:p>
            <a:r>
              <a:rPr lang="en-US" sz="1200" dirty="0"/>
              <a:t>Part time employees added in May. Full time in August</a:t>
            </a:r>
          </a:p>
        </p:txBody>
      </p:sp>
      <p:pic>
        <p:nvPicPr>
          <p:cNvPr id="12" name="Picture 11">
            <a:extLst>
              <a:ext uri="{FF2B5EF4-FFF2-40B4-BE49-F238E27FC236}">
                <a16:creationId xmlns:a16="http://schemas.microsoft.com/office/drawing/2014/main" id="{A917CFCF-8837-472E-B17F-A8BE20DDFD43}"/>
              </a:ext>
            </a:extLst>
          </p:cNvPr>
          <p:cNvPicPr>
            <a:picLocks noChangeAspect="1"/>
          </p:cNvPicPr>
          <p:nvPr/>
        </p:nvPicPr>
        <p:blipFill>
          <a:blip r:embed="rId5"/>
          <a:stretch>
            <a:fillRect/>
          </a:stretch>
        </p:blipFill>
        <p:spPr>
          <a:xfrm>
            <a:off x="422830" y="5437051"/>
            <a:ext cx="10889139" cy="809067"/>
          </a:xfrm>
          <a:prstGeom prst="rect">
            <a:avLst/>
          </a:prstGeom>
        </p:spPr>
      </p:pic>
    </p:spTree>
    <p:extLst>
      <p:ext uri="{BB962C8B-B14F-4D97-AF65-F5344CB8AC3E}">
        <p14:creationId xmlns:p14="http://schemas.microsoft.com/office/powerpoint/2010/main" val="30585903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10837</TotalTime>
  <Words>1430</Words>
  <Application>Microsoft Office PowerPoint</Application>
  <PresentationFormat>Widescreen</PresentationFormat>
  <Paragraphs>187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Calibri</vt:lpstr>
      <vt:lpstr>Calibri Light</vt:lpstr>
      <vt:lpstr>Tahoma</vt:lpstr>
      <vt:lpstr>Retrospect</vt:lpstr>
      <vt:lpstr>MBC 638 M410</vt:lpstr>
      <vt:lpstr>Process Improvement Project  - Meeting the SLA  Process Improvement lead: John Christman</vt:lpstr>
      <vt:lpstr>The Current Process Problem statement:  Desktop Incident tickets for my work site are not resolved within the specified SLA.  Tickets are not getting closed out in time and customer feedback indicates it is taking too long to resolve the tickets.  The average over the last 6 months is double the SLA target </vt:lpstr>
      <vt:lpstr>Root Cause Analysis - Ishikawa</vt:lpstr>
      <vt:lpstr>Data Stratification Tree</vt:lpstr>
      <vt:lpstr>Data Details</vt:lpstr>
      <vt:lpstr>Data Collection</vt:lpstr>
      <vt:lpstr>PowerPoint Presentation</vt:lpstr>
      <vt:lpstr>PowerPoint Presentation</vt:lpstr>
      <vt:lpstr>Other data views – Does the assigned analyst matter? </vt:lpstr>
      <vt:lpstr>Pareto chart of the tickets of the top 4 tickets that miss the SLA</vt:lpstr>
      <vt:lpstr>Missed SLAs by half of the month </vt:lpstr>
      <vt:lpstr>Measurement Error</vt:lpstr>
      <vt:lpstr>Conclusions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MBC 638</dc:title>
  <dc:creator>John Christman</dc:creator>
  <cp:lastModifiedBy>John Christman</cp:lastModifiedBy>
  <cp:revision>64</cp:revision>
  <dcterms:created xsi:type="dcterms:W3CDTF">2019-08-09T18:37:40Z</dcterms:created>
  <dcterms:modified xsi:type="dcterms:W3CDTF">2019-09-13T02:12:48Z</dcterms:modified>
</cp:coreProperties>
</file>