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2" r:id="rId7"/>
    <p:sldId id="301" r:id="rId8"/>
    <p:sldId id="304" r:id="rId9"/>
    <p:sldId id="303" r:id="rId10"/>
    <p:sldId id="305" r:id="rId11"/>
    <p:sldId id="306" r:id="rId12"/>
    <p:sldId id="307" r:id="rId13"/>
    <p:sldId id="308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6.png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hyperlink" Target="https://technofaq.org/posts/2015/06/know-how-to-retain-customers-to-grow-the-business-graph/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7.jpe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pixabay.com/en/cyber-security-encryption-security-2537786/" TargetMode="External"/><Relationship Id="rId9" Type="http://schemas.openxmlformats.org/officeDocument/2006/relationships/hyperlink" Target="https://peadarcoyle.wordpress.com/2018/04/18/data-science-is-both-marketing-and-a-real-func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-12683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Finding the “why” </a:t>
            </a:r>
            <a:r>
              <a:rPr lang="en-US" sz="4000" dirty="0">
                <a:solidFill>
                  <a:schemeClr val="tx1"/>
                </a:solidFill>
              </a:rPr>
              <a:t>Portfolio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John a. Christman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IST 719 Data Visualization/IST 689 Scripting: Objectives and Lessons Learned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172A0-ACA6-48F7-9016-0E0A8FDE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241279" cy="3760891"/>
          </a:xfrm>
        </p:spPr>
        <p:txBody>
          <a:bodyPr>
            <a:normAutofit/>
          </a:bodyPr>
          <a:lstStyle/>
          <a:p>
            <a:r>
              <a:rPr lang="en-US" b="1" dirty="0"/>
              <a:t>Program Objectives</a:t>
            </a:r>
          </a:p>
          <a:p>
            <a:pPr marL="292608" lvl="1" indent="0">
              <a:buNone/>
            </a:pPr>
            <a:r>
              <a:rPr lang="en-US" sz="1800" dirty="0"/>
              <a:t>Collect and Organize Data</a:t>
            </a:r>
          </a:p>
          <a:p>
            <a:pPr marL="292608" lvl="1" indent="0">
              <a:buNone/>
            </a:pPr>
            <a:r>
              <a:rPr lang="en-US" sz="1800" dirty="0"/>
              <a:t>Identify patterns in data via visualization, statistical analysis and data mining</a:t>
            </a:r>
          </a:p>
          <a:p>
            <a:pPr marL="292608" lvl="1" indent="0">
              <a:buNone/>
            </a:pPr>
            <a:r>
              <a:rPr lang="en-US" sz="1800" dirty="0"/>
              <a:t>Develop alternative strategies based on the data</a:t>
            </a:r>
          </a:p>
          <a:p>
            <a:pPr marL="292608" lvl="1" indent="0">
              <a:buNone/>
            </a:pPr>
            <a:r>
              <a:rPr lang="en-US" sz="1800" dirty="0"/>
              <a:t>Develop a plan of action to implement the business decisions</a:t>
            </a:r>
          </a:p>
          <a:p>
            <a:pPr marL="292608" lvl="1" indent="0">
              <a:buNone/>
            </a:pPr>
            <a:r>
              <a:rPr lang="en-US" sz="1800" dirty="0"/>
              <a:t>Demonstrate communication skills </a:t>
            </a:r>
          </a:p>
          <a:p>
            <a:r>
              <a:rPr lang="en-US" b="1" dirty="0"/>
              <a:t>Lessons Learned</a:t>
            </a:r>
          </a:p>
          <a:p>
            <a:pPr marL="292608" lvl="1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Effective graphics</a:t>
            </a:r>
          </a:p>
          <a:p>
            <a:pPr marL="292608" lvl="1" indent="0">
              <a:buNone/>
            </a:pPr>
            <a:r>
              <a:rPr lang="en-US" sz="1800" dirty="0"/>
              <a:t>Working in multiple coding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4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End is just the Beginning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E7D293-4403-476C-9FD8-112193FE3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76012" y="4186155"/>
            <a:ext cx="1796331" cy="207601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81F739-C284-4A0E-A7E4-8B9BEEAB131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58696" y="1922780"/>
            <a:ext cx="2688289" cy="1784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14AF42-1766-41D6-B7BB-FF273458DA6A}"/>
              </a:ext>
            </a:extLst>
          </p:cNvPr>
          <p:cNvSpPr txBox="1"/>
          <p:nvPr/>
        </p:nvSpPr>
        <p:spPr>
          <a:xfrm>
            <a:off x="1126224" y="3892492"/>
            <a:ext cx="293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 tooltip="https://technofaq.org/posts/2015/06/know-how-to-retain-customers-to-grow-the-business-graph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-nc-sa/3.0/"/>
              </a:rPr>
              <a:t>CC BY-SA-NC</a:t>
            </a:r>
            <a:endParaRPr lang="en-US" sz="9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CDA723-65CB-445B-B687-A2F745B3EAC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369606" y="2468564"/>
            <a:ext cx="3905288" cy="28478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3675F8-11F0-402F-A05E-297717628EF7}"/>
              </a:ext>
            </a:extLst>
          </p:cNvPr>
          <p:cNvSpPr txBox="1"/>
          <p:nvPr/>
        </p:nvSpPr>
        <p:spPr>
          <a:xfrm>
            <a:off x="4847901" y="5490250"/>
            <a:ext cx="3530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peadarcoyle.wordpress.com/2018/04/18/data-science-is-both-marketing-and-a-real-function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BC788C-5361-426C-8F7B-22C2C4BEDBFF}"/>
              </a:ext>
            </a:extLst>
          </p:cNvPr>
          <p:cNvSpPr txBox="1"/>
          <p:nvPr/>
        </p:nvSpPr>
        <p:spPr>
          <a:xfrm>
            <a:off x="8697515" y="3039016"/>
            <a:ext cx="320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AI/ML challenges and opportunities in my current role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86CC9-698A-46A3-9664-9A1CC16B263D}"/>
              </a:ext>
            </a:extLst>
          </p:cNvPr>
          <p:cNvSpPr txBox="1"/>
          <p:nvPr/>
        </p:nvSpPr>
        <p:spPr>
          <a:xfrm>
            <a:off x="8697515" y="4001489"/>
            <a:ext cx="32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Opportunities for a new career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A08505-DD41-4381-9D23-500ACA12C7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24374" y="5237838"/>
            <a:ext cx="3095625" cy="504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39DEFE-A1C2-42A8-AD25-42A21A621A6C}"/>
              </a:ext>
            </a:extLst>
          </p:cNvPr>
          <p:cNvSpPr txBox="1"/>
          <p:nvPr/>
        </p:nvSpPr>
        <p:spPr>
          <a:xfrm>
            <a:off x="8660944" y="4686963"/>
            <a:ext cx="328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Reputation Of Syracuse</a:t>
            </a:r>
          </a:p>
        </p:txBody>
      </p:sp>
    </p:spTree>
    <p:extLst>
      <p:ext uri="{BB962C8B-B14F-4D97-AF65-F5344CB8AC3E}">
        <p14:creationId xmlns:p14="http://schemas.microsoft.com/office/powerpoint/2010/main" val="205315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Two “Whys”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172A0-ACA6-48F7-9016-0E0A8FDE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9951021" cy="3760891"/>
          </a:xfrm>
        </p:spPr>
        <p:txBody>
          <a:bodyPr>
            <a:normAutofit/>
          </a:bodyPr>
          <a:lstStyle/>
          <a:p>
            <a:r>
              <a:rPr lang="en-US" dirty="0"/>
              <a:t>Why are the tools and techniques taught important?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          Use Cases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          PROS/CONS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          Real-world application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Why does the project bring value?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	How can the results be applied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	What actions can be taken based on the results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	Who would be interested in the 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IST 659 Data Admin Concepts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8C5D8-3091-4AA1-8737-329564650C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39564" y="2067225"/>
            <a:ext cx="5943600" cy="359600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172A0-ACA6-48F7-9016-0E0A8FDE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271674" cy="3760891"/>
          </a:xfrm>
        </p:spPr>
        <p:txBody>
          <a:bodyPr/>
          <a:lstStyle/>
          <a:p>
            <a:r>
              <a:rPr lang="en-US" u="sng" dirty="0"/>
              <a:t>Mariner Match</a:t>
            </a:r>
          </a:p>
          <a:p>
            <a:r>
              <a:rPr lang="en-US" dirty="0"/>
              <a:t>Business Objective – Match vendors and consumers in the maritime industry</a:t>
            </a:r>
          </a:p>
          <a:p>
            <a:r>
              <a:rPr lang="en-US" dirty="0"/>
              <a:t>SQL Back-end</a:t>
            </a:r>
          </a:p>
          <a:p>
            <a:r>
              <a:rPr lang="en-US" dirty="0"/>
              <a:t>MS Access Front-end</a:t>
            </a:r>
          </a:p>
          <a:p>
            <a:r>
              <a:rPr lang="en-US" dirty="0"/>
              <a:t>Required research on developing a business plan</a:t>
            </a:r>
          </a:p>
          <a:p>
            <a:r>
              <a:rPr lang="en-US" dirty="0"/>
              <a:t>Personal Hobby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4E404-803B-4C68-A41A-AA5078BBC7B1}"/>
              </a:ext>
            </a:extLst>
          </p:cNvPr>
          <p:cNvSpPr txBox="1"/>
          <p:nvPr/>
        </p:nvSpPr>
        <p:spPr>
          <a:xfrm>
            <a:off x="1097280" y="6386731"/>
            <a:ext cx="1024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– SQL and MS Access are common tools/Why – Mariner match satisfies an industry need </a:t>
            </a:r>
          </a:p>
        </p:txBody>
      </p:sp>
    </p:spTree>
    <p:extLst>
      <p:ext uri="{BB962C8B-B14F-4D97-AF65-F5344CB8AC3E}">
        <p14:creationId xmlns:p14="http://schemas.microsoft.com/office/powerpoint/2010/main" val="325114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IST 659 Data Administration: Objectives/Lessons learned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172A0-ACA6-48F7-9016-0E0A8FDE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241279" cy="3760891"/>
          </a:xfrm>
        </p:spPr>
        <p:txBody>
          <a:bodyPr>
            <a:normAutofit/>
          </a:bodyPr>
          <a:lstStyle/>
          <a:p>
            <a:r>
              <a:rPr lang="en-US" b="1" dirty="0"/>
              <a:t>Program Objectives</a:t>
            </a:r>
          </a:p>
          <a:p>
            <a:pPr marL="201168" lvl="1" indent="0">
              <a:buNone/>
            </a:pPr>
            <a:r>
              <a:rPr lang="en-US" sz="1800" dirty="0"/>
              <a:t>	Develop a plan of action to implement the business decisions derived from the analysis</a:t>
            </a:r>
          </a:p>
          <a:p>
            <a:pPr marL="201168" lvl="1" indent="0">
              <a:buNone/>
            </a:pPr>
            <a:r>
              <a:rPr lang="en-US" sz="1800" dirty="0"/>
              <a:t>	</a:t>
            </a:r>
          </a:p>
          <a:p>
            <a:pPr marL="201168" lvl="1" indent="0">
              <a:buNone/>
            </a:pPr>
            <a:r>
              <a:rPr lang="en-US" sz="1800" dirty="0"/>
              <a:t>	Demonstrate Communication Skills </a:t>
            </a:r>
          </a:p>
          <a:p>
            <a:pPr marL="201168" lvl="1" indent="0">
              <a:buNone/>
            </a:pPr>
            <a:r>
              <a:rPr lang="en-US" sz="1800" dirty="0"/>
              <a:t>	</a:t>
            </a:r>
          </a:p>
          <a:p>
            <a:pPr marL="201168" lvl="1" indent="0">
              <a:buNone/>
            </a:pPr>
            <a:r>
              <a:rPr lang="en-US" sz="1800" dirty="0"/>
              <a:t>	Synthesize the ethical dimensions</a:t>
            </a:r>
          </a:p>
          <a:p>
            <a:r>
              <a:rPr lang="en-US" b="1" dirty="0"/>
              <a:t>Lessons Learned 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sz="1800" dirty="0"/>
              <a:t>Planning and Preparation prevents re-work</a:t>
            </a:r>
          </a:p>
          <a:p>
            <a:pPr marL="201168" lvl="1" indent="0">
              <a:buNone/>
            </a:pPr>
            <a:r>
              <a:rPr lang="en-US" sz="1800" dirty="0"/>
              <a:t>	</a:t>
            </a:r>
          </a:p>
          <a:p>
            <a:pPr marL="201168" lvl="1" indent="0">
              <a:buNone/>
            </a:pPr>
            <a:r>
              <a:rPr lang="en-US" sz="1800" dirty="0"/>
              <a:t>	Business Thinking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MBC 683 – Data Analysis &amp;Decision Making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172A0-ACA6-48F7-9016-0E0A8FDE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271674" cy="3760891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Helpdesk Process Improvement</a:t>
            </a:r>
          </a:p>
          <a:p>
            <a:r>
              <a:rPr lang="en-US" dirty="0"/>
              <a:t>Business Objective – Describe performance and Identify process improvements for Desktop Support</a:t>
            </a:r>
          </a:p>
          <a:p>
            <a:r>
              <a:rPr lang="en-US" dirty="0"/>
              <a:t>Real world data and problem</a:t>
            </a:r>
          </a:p>
          <a:p>
            <a:r>
              <a:rPr lang="en-US" dirty="0"/>
              <a:t>Data Driven solution</a:t>
            </a:r>
          </a:p>
          <a:p>
            <a:r>
              <a:rPr lang="en-US" dirty="0"/>
              <a:t>Graphics helped convey the problem and the solution</a:t>
            </a:r>
          </a:p>
          <a:p>
            <a:r>
              <a:rPr lang="en-US" dirty="0"/>
              <a:t>Leveraged Six Sigma certification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4E404-803B-4C68-A41A-AA5078BBC7B1}"/>
              </a:ext>
            </a:extLst>
          </p:cNvPr>
          <p:cNvSpPr txBox="1"/>
          <p:nvPr/>
        </p:nvSpPr>
        <p:spPr>
          <a:xfrm>
            <a:off x="645952" y="6403509"/>
            <a:ext cx="1069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– Process analysis techniques define the problem/Why – Analysis proved the problem and the solution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5BA1CF-FD56-4D18-B474-80B1A35F2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254999"/>
            <a:ext cx="5944115" cy="334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6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MBC 683 – Data </a:t>
            </a:r>
            <a:r>
              <a:rPr lang="en-US"/>
              <a:t>Analysis &amp; Decision </a:t>
            </a:r>
            <a:r>
              <a:rPr lang="en-US" dirty="0"/>
              <a:t>Making: Objectives/Lessons Learned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172A0-ACA6-48F7-9016-0E0A8FDE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241279" cy="376089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Program Objectives</a:t>
            </a:r>
          </a:p>
          <a:p>
            <a:pPr marL="0" indent="0">
              <a:buNone/>
            </a:pPr>
            <a:r>
              <a:rPr lang="en-US" dirty="0"/>
              <a:t>     Collect and Organize Data</a:t>
            </a:r>
          </a:p>
          <a:p>
            <a:pPr marL="292608" lvl="1" indent="0">
              <a:buNone/>
            </a:pPr>
            <a:r>
              <a:rPr lang="en-US" sz="1900" dirty="0"/>
              <a:t>Identify patterns in data via visualization, statistical analysis and data mining</a:t>
            </a:r>
          </a:p>
          <a:p>
            <a:pPr marL="292608" lvl="1" indent="0">
              <a:buNone/>
            </a:pPr>
            <a:r>
              <a:rPr lang="en-US" sz="1900"/>
              <a:t>Develop </a:t>
            </a:r>
            <a:r>
              <a:rPr lang="en-US" sz="1900" dirty="0"/>
              <a:t>a plan of action to implement the business decisions</a:t>
            </a:r>
          </a:p>
          <a:p>
            <a:pPr marL="292608" lvl="1" indent="0">
              <a:buNone/>
            </a:pPr>
            <a:r>
              <a:rPr lang="en-US" sz="1900" dirty="0"/>
              <a:t>Demonstrate communication skills </a:t>
            </a:r>
          </a:p>
          <a:p>
            <a:pPr marL="292608" lvl="1" indent="0">
              <a:buNone/>
            </a:pPr>
            <a:r>
              <a:rPr lang="en-US" sz="1900" dirty="0"/>
              <a:t>Synthesize the ethical dimensions </a:t>
            </a:r>
          </a:p>
          <a:p>
            <a:r>
              <a:rPr lang="en-US" b="1" dirty="0"/>
              <a:t>Lesson’s learned</a:t>
            </a:r>
          </a:p>
          <a:p>
            <a:pPr marL="292608" lvl="1" indent="0">
              <a:buNone/>
            </a:pPr>
            <a:r>
              <a:rPr lang="en-US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Range and </a:t>
            </a:r>
            <a:r>
              <a:rPr lang="en-US" sz="19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Xbar</a:t>
            </a:r>
            <a:r>
              <a:rPr lang="en-US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 charts highlighted the process to logically determine improvement targets and with data support</a:t>
            </a:r>
          </a:p>
          <a:p>
            <a:pPr marL="292608" lvl="1" indent="0">
              <a:buNone/>
            </a:pPr>
            <a:r>
              <a:rPr lang="en-US" sz="1900" dirty="0">
                <a:latin typeface="Calibri" panose="020F0502020204030204" pitchFamily="34" charset="0"/>
                <a:cs typeface="Times New Roman" panose="02020603050405020304" pitchFamily="18" charset="0"/>
              </a:rPr>
              <a:t>Understanding the proper way to identify the normal variance in a process supports the development of realistic improvement goals rather than setting random targets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5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IST 707 Data Analytics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172A0-ACA6-48F7-9016-0E0A8FDE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271674" cy="3760891"/>
          </a:xfrm>
        </p:spPr>
        <p:txBody>
          <a:bodyPr>
            <a:normAutofit fontScale="92500"/>
          </a:bodyPr>
          <a:lstStyle/>
          <a:p>
            <a:r>
              <a:rPr lang="en-US" u="sng" dirty="0"/>
              <a:t>“How Your Health May Be Related to What Your Governor Says”</a:t>
            </a:r>
          </a:p>
          <a:p>
            <a:r>
              <a:rPr lang="en-US" dirty="0"/>
              <a:t>Business Objective – Identify relationships between the health of a state’s population and the tone of the Governor’s speeches</a:t>
            </a:r>
          </a:p>
          <a:p>
            <a:r>
              <a:rPr lang="en-US" dirty="0"/>
              <a:t>Group project</a:t>
            </a:r>
          </a:p>
          <a:p>
            <a:r>
              <a:rPr lang="en-US" dirty="0"/>
              <a:t>Coded in R</a:t>
            </a:r>
          </a:p>
          <a:p>
            <a:r>
              <a:rPr lang="en-US" dirty="0"/>
              <a:t>Start – finish data science problem</a:t>
            </a:r>
          </a:p>
          <a:p>
            <a:r>
              <a:rPr lang="en-US" dirty="0"/>
              <a:t>Multi-model/multi-data set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4E404-803B-4C68-A41A-AA5078BBC7B1}"/>
              </a:ext>
            </a:extLst>
          </p:cNvPr>
          <p:cNvSpPr txBox="1"/>
          <p:nvPr/>
        </p:nvSpPr>
        <p:spPr>
          <a:xfrm>
            <a:off x="1097280" y="6386731"/>
            <a:ext cx="1024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– Finding the best model, presenting the results/Why – Discovering what the data means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171327-0616-4034-96BE-A3AE8116C80B}"/>
              </a:ext>
            </a:extLst>
          </p:cNvPr>
          <p:cNvGrpSpPr/>
          <p:nvPr/>
        </p:nvGrpSpPr>
        <p:grpSpPr>
          <a:xfrm>
            <a:off x="5989739" y="1917040"/>
            <a:ext cx="5652702" cy="4335480"/>
            <a:chOff x="5989739" y="1917040"/>
            <a:chExt cx="5652702" cy="4335480"/>
          </a:xfrm>
        </p:grpSpPr>
        <p:pic>
          <p:nvPicPr>
            <p:cNvPr id="8" name="Picture 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003006" y="1917040"/>
              <a:ext cx="5639435" cy="433548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1B1403-0ADE-4B0D-A19D-AA37B96CDDA1}"/>
                </a:ext>
              </a:extLst>
            </p:cNvPr>
            <p:cNvSpPr/>
            <p:nvPr/>
          </p:nvSpPr>
          <p:spPr>
            <a:xfrm>
              <a:off x="5989739" y="1921079"/>
              <a:ext cx="5645791" cy="5285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147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IST 707 Data Analytics: Objectives and Lessons Learned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172A0-ACA6-48F7-9016-0E0A8FDE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241279" cy="3760891"/>
          </a:xfrm>
        </p:spPr>
        <p:txBody>
          <a:bodyPr>
            <a:normAutofit/>
          </a:bodyPr>
          <a:lstStyle/>
          <a:p>
            <a:r>
              <a:rPr lang="en-US" b="1" dirty="0"/>
              <a:t>Program Objectives</a:t>
            </a:r>
          </a:p>
          <a:p>
            <a:pPr marL="292608" lvl="1" indent="0">
              <a:buNone/>
            </a:pPr>
            <a:r>
              <a:rPr lang="en-US" sz="1800" dirty="0"/>
              <a:t>Collect and Organize data organization and reporting</a:t>
            </a:r>
          </a:p>
          <a:p>
            <a:pPr marL="292608" lvl="1" indent="0">
              <a:buNone/>
            </a:pPr>
            <a:r>
              <a:rPr lang="en-US" sz="1800" dirty="0"/>
              <a:t>Develop alternative strategies based on the data</a:t>
            </a:r>
          </a:p>
          <a:p>
            <a:pPr marL="292608" lvl="1" indent="0">
              <a:buNone/>
            </a:pPr>
            <a:r>
              <a:rPr lang="en-US" sz="1800" dirty="0"/>
              <a:t>Demonstrate communication skills </a:t>
            </a:r>
          </a:p>
          <a:p>
            <a:pPr marL="292608" lvl="1" indent="0">
              <a:buNone/>
            </a:pPr>
            <a:r>
              <a:rPr lang="en-US" sz="1800" dirty="0"/>
              <a:t>Synthesize the ethical dimensions </a:t>
            </a:r>
          </a:p>
          <a:p>
            <a:r>
              <a:rPr lang="en-US" b="1" dirty="0"/>
              <a:t>Lessons Learned</a:t>
            </a:r>
          </a:p>
          <a:p>
            <a:pPr marL="292608" lvl="1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Effective team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on a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science project</a:t>
            </a:r>
          </a:p>
          <a:p>
            <a:pPr marL="292608" lvl="1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Researching the meaning of the results</a:t>
            </a:r>
          </a:p>
          <a:p>
            <a:pPr marL="292608" lvl="1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Effective report presentation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9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IST 719 Data Visualization/IST 689 Scripting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172A0-ACA6-48F7-9016-0E0A8FDE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271674" cy="3760891"/>
          </a:xfrm>
        </p:spPr>
        <p:txBody>
          <a:bodyPr>
            <a:normAutofit/>
          </a:bodyPr>
          <a:lstStyle/>
          <a:p>
            <a:r>
              <a:rPr lang="en-US" u="sng" dirty="0"/>
              <a:t>Catch a Wave/Waves of the Atlantic</a:t>
            </a:r>
          </a:p>
          <a:p>
            <a:r>
              <a:rPr lang="en-US" dirty="0"/>
              <a:t>Business Objective – Performance and Trends in Atlantic Ocean Wave height.</a:t>
            </a:r>
          </a:p>
          <a:p>
            <a:r>
              <a:rPr lang="en-US" dirty="0"/>
              <a:t>Produced a conference quality poster </a:t>
            </a:r>
          </a:p>
          <a:p>
            <a:r>
              <a:rPr lang="en-US" dirty="0"/>
              <a:t>Utilized R, Python and Adobe Illustrator</a:t>
            </a:r>
          </a:p>
          <a:p>
            <a:r>
              <a:rPr lang="en-US" dirty="0"/>
              <a:t>Ingested Twitter® data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4E404-803B-4C68-A41A-AA5078BBC7B1}"/>
              </a:ext>
            </a:extLst>
          </p:cNvPr>
          <p:cNvSpPr txBox="1"/>
          <p:nvPr/>
        </p:nvSpPr>
        <p:spPr>
          <a:xfrm>
            <a:off x="1097280" y="6386731"/>
            <a:ext cx="1024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– Visualizations are worth a 1000 words/Why – Green energy is a must for our future 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883943" y="2030358"/>
            <a:ext cx="5533700" cy="404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7591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0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1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6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7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8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9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{8053816C-64FF-42F6-985E-2CA04BC29D33}tf22712842_win32</Template>
  <TotalTime>580</TotalTime>
  <Words>606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Bookman Old Style</vt:lpstr>
      <vt:lpstr>Calibri</vt:lpstr>
      <vt:lpstr>Franklin Gothic Book</vt:lpstr>
      <vt:lpstr>1_RetrospectVTI</vt:lpstr>
      <vt:lpstr>Finding the “why” Portfolio Presentation</vt:lpstr>
      <vt:lpstr>The Two “Whys”</vt:lpstr>
      <vt:lpstr>IST 659 Data Admin Concepts</vt:lpstr>
      <vt:lpstr>IST 659 Data Administration: Objectives/Lessons learned</vt:lpstr>
      <vt:lpstr>MBC 683 – Data Analysis &amp;Decision Making</vt:lpstr>
      <vt:lpstr>MBC 683 – Data Analysis &amp; Decision Making: Objectives/Lessons Learned</vt:lpstr>
      <vt:lpstr>IST 707 Data Analytics</vt:lpstr>
      <vt:lpstr>IST 707 Data Analytics: Objectives and Lessons Learned</vt:lpstr>
      <vt:lpstr>IST 719 Data Visualization/IST 689 Scripting</vt:lpstr>
      <vt:lpstr>IST 719 Data Visualization/IST 689 Scripting: Objectives and Lessons Learned</vt:lpstr>
      <vt:lpstr>The End is just the Beginning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“why” Portfolio Presentation</dc:title>
  <dc:creator>John Christman</dc:creator>
  <cp:lastModifiedBy>John Christman</cp:lastModifiedBy>
  <cp:revision>20</cp:revision>
  <dcterms:created xsi:type="dcterms:W3CDTF">2021-03-16T00:22:30Z</dcterms:created>
  <dcterms:modified xsi:type="dcterms:W3CDTF">2021-03-20T00:52:31Z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