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234" autoAdjust="0"/>
  </p:normalViewPr>
  <p:slideViewPr>
    <p:cSldViewPr snapToGrid="0">
      <p:cViewPr varScale="1">
        <p:scale>
          <a:sx n="92" d="100"/>
          <a:sy n="92" d="100"/>
        </p:scale>
        <p:origin x="13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E8122-B382-46B2-81CE-243E460B8EEA}"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28D21-11BD-4460-9400-A9A615636385}" type="slidenum">
              <a:rPr lang="en-US" smtClean="0"/>
              <a:t>‹#›</a:t>
            </a:fld>
            <a:endParaRPr lang="en-US"/>
          </a:p>
        </p:txBody>
      </p:sp>
    </p:spTree>
    <p:extLst>
      <p:ext uri="{BB962C8B-B14F-4D97-AF65-F5344CB8AC3E}">
        <p14:creationId xmlns:p14="http://schemas.microsoft.com/office/powerpoint/2010/main" val="45207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set one – structured.  Set 2 semi-structured Tweet data</a:t>
            </a:r>
          </a:p>
        </p:txBody>
      </p:sp>
      <p:sp>
        <p:nvSpPr>
          <p:cNvPr id="4" name="Slide Number Placeholder 3"/>
          <p:cNvSpPr>
            <a:spLocks noGrp="1"/>
          </p:cNvSpPr>
          <p:nvPr>
            <p:ph type="sldNum" sz="quarter" idx="5"/>
          </p:nvPr>
        </p:nvSpPr>
        <p:spPr/>
        <p:txBody>
          <a:bodyPr/>
          <a:lstStyle/>
          <a:p>
            <a:fld id="{6B828D21-11BD-4460-9400-A9A615636385}" type="slidenum">
              <a:rPr lang="en-US" smtClean="0"/>
              <a:t>2</a:t>
            </a:fld>
            <a:endParaRPr lang="en-US"/>
          </a:p>
        </p:txBody>
      </p:sp>
    </p:spTree>
    <p:extLst>
      <p:ext uri="{BB962C8B-B14F-4D97-AF65-F5344CB8AC3E}">
        <p14:creationId xmlns:p14="http://schemas.microsoft.com/office/powerpoint/2010/main" val="81583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Trends and the relationship to the tweet data</a:t>
            </a:r>
          </a:p>
        </p:txBody>
      </p:sp>
      <p:sp>
        <p:nvSpPr>
          <p:cNvPr id="4" name="Slide Number Placeholder 3"/>
          <p:cNvSpPr>
            <a:spLocks noGrp="1"/>
          </p:cNvSpPr>
          <p:nvPr>
            <p:ph type="sldNum" sz="quarter" idx="5"/>
          </p:nvPr>
        </p:nvSpPr>
        <p:spPr/>
        <p:txBody>
          <a:bodyPr/>
          <a:lstStyle/>
          <a:p>
            <a:fld id="{6B828D21-11BD-4460-9400-A9A615636385}" type="slidenum">
              <a:rPr lang="en-US" smtClean="0"/>
              <a:t>3</a:t>
            </a:fld>
            <a:endParaRPr lang="en-US"/>
          </a:p>
        </p:txBody>
      </p:sp>
    </p:spTree>
    <p:extLst>
      <p:ext uri="{BB962C8B-B14F-4D97-AF65-F5344CB8AC3E}">
        <p14:creationId xmlns:p14="http://schemas.microsoft.com/office/powerpoint/2010/main" val="64803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29833E-40D1-4E43-8928-3128BC84AA86}"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150620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29833E-40D1-4E43-8928-3128BC84AA86}"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183511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29833E-40D1-4E43-8928-3128BC84AA86}"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70224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29833E-40D1-4E43-8928-3128BC84AA86}"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5138D-9A94-4C78-95BE-3DAF2490675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3888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29833E-40D1-4E43-8928-3128BC84AA86}"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1257318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29833E-40D1-4E43-8928-3128BC84AA86}"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2712956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29833E-40D1-4E43-8928-3128BC84AA86}"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4232311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9833E-40D1-4E43-8928-3128BC84AA86}"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142787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9833E-40D1-4E43-8928-3128BC84AA86}"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2709436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74BD-7603-45ED-9A17-8C2D419E87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65195-0F5E-4069-BB76-9BA2C070A9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DE8581-CAC6-45D2-A1CA-4FBF342F0CDC}"/>
              </a:ext>
            </a:extLst>
          </p:cNvPr>
          <p:cNvSpPr>
            <a:spLocks noGrp="1"/>
          </p:cNvSpPr>
          <p:nvPr>
            <p:ph type="dt" sz="half" idx="10"/>
          </p:nvPr>
        </p:nvSpPr>
        <p:spPr/>
        <p:txBody>
          <a:bodyPr/>
          <a:lstStyle/>
          <a:p>
            <a:fld id="{3729833E-40D1-4E43-8928-3128BC84AA86}" type="datetimeFigureOut">
              <a:rPr lang="en-US" smtClean="0"/>
              <a:t>12/2/2020</a:t>
            </a:fld>
            <a:endParaRPr lang="en-US"/>
          </a:p>
        </p:txBody>
      </p:sp>
      <p:sp>
        <p:nvSpPr>
          <p:cNvPr id="5" name="Footer Placeholder 4">
            <a:extLst>
              <a:ext uri="{FF2B5EF4-FFF2-40B4-BE49-F238E27FC236}">
                <a16:creationId xmlns:a16="http://schemas.microsoft.com/office/drawing/2014/main" id="{0CF1B0A3-21A4-43BD-8369-203ABAADA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EAD75-E6AD-4B4F-BBE5-C0ACAF8EC2B8}"/>
              </a:ext>
            </a:extLst>
          </p:cNvPr>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375073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9833E-40D1-4E43-8928-3128BC84AA86}"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230260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29833E-40D1-4E43-8928-3128BC84AA86}"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2480653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29833E-40D1-4E43-8928-3128BC84AA86}"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111926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29833E-40D1-4E43-8928-3128BC84AA86}"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2110317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29833E-40D1-4E43-8928-3128BC84AA86}"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2678523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729833E-40D1-4E43-8928-3128BC84AA86}"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399359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29833E-40D1-4E43-8928-3128BC84AA86}"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1729294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29833E-40D1-4E43-8928-3128BC84AA86}"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5138D-9A94-4C78-95BE-3DAF24906754}" type="slidenum">
              <a:rPr lang="en-US" smtClean="0"/>
              <a:t>‹#›</a:t>
            </a:fld>
            <a:endParaRPr lang="en-US"/>
          </a:p>
        </p:txBody>
      </p:sp>
    </p:spTree>
    <p:extLst>
      <p:ext uri="{BB962C8B-B14F-4D97-AF65-F5344CB8AC3E}">
        <p14:creationId xmlns:p14="http://schemas.microsoft.com/office/powerpoint/2010/main" val="1125671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729833E-40D1-4E43-8928-3128BC84AA86}" type="datetimeFigureOut">
              <a:rPr lang="en-US" smtClean="0"/>
              <a:t>12/2/2020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7A5138D-9A94-4C78-95BE-3DAF24906754}" type="slidenum">
              <a:rPr lang="en-US" smtClean="0"/>
              <a:t>‹#›</a:t>
            </a:fld>
            <a:endParaRPr lang="en-US"/>
          </a:p>
        </p:txBody>
      </p:sp>
    </p:spTree>
    <p:extLst>
      <p:ext uri="{BB962C8B-B14F-4D97-AF65-F5344CB8AC3E}">
        <p14:creationId xmlns:p14="http://schemas.microsoft.com/office/powerpoint/2010/main" val="289289063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4ACF-124A-4B14-A60F-1D2E2B17135D}"/>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latin typeface="Monotype Corsiva" panose="03010101010201010101" pitchFamily="66" charset="0"/>
              </a:rPr>
              <a:t>Waves of the Atlantic</a:t>
            </a:r>
          </a:p>
        </p:txBody>
      </p:sp>
      <p:sp>
        <p:nvSpPr>
          <p:cNvPr id="3" name="Subtitle 2">
            <a:extLst>
              <a:ext uri="{FF2B5EF4-FFF2-40B4-BE49-F238E27FC236}">
                <a16:creationId xmlns:a16="http://schemas.microsoft.com/office/drawing/2014/main" id="{4D2BAE67-0D1E-47F3-903D-C4636E442EFF}"/>
              </a:ext>
            </a:extLst>
          </p:cNvPr>
          <p:cNvSpPr>
            <a:spLocks noGrp="1"/>
          </p:cNvSpPr>
          <p:nvPr>
            <p:ph type="subTitle" idx="1"/>
          </p:nvPr>
        </p:nvSpPr>
        <p:spPr>
          <a:xfrm>
            <a:off x="1524000" y="4495800"/>
            <a:ext cx="9144000" cy="762000"/>
          </a:xfrm>
        </p:spPr>
        <p:txBody>
          <a:bodyPr>
            <a:normAutofit fontScale="92500" lnSpcReduction="20000"/>
          </a:bodyPr>
          <a:lstStyle/>
          <a:p>
            <a:r>
              <a:rPr lang="en-US" sz="1800" dirty="0">
                <a:latin typeface="Georgia" panose="02040502050405020303" pitchFamily="18" charset="0"/>
              </a:rPr>
              <a:t>John Christman</a:t>
            </a:r>
          </a:p>
          <a:p>
            <a:r>
              <a:rPr lang="en-US" sz="1800" dirty="0">
                <a:latin typeface="Georgia" panose="02040502050405020303" pitchFamily="18" charset="0"/>
              </a:rPr>
              <a:t>IST 652 Final Project</a:t>
            </a:r>
          </a:p>
          <a:p>
            <a:endParaRPr lang="en-US" sz="1800" dirty="0"/>
          </a:p>
        </p:txBody>
      </p:sp>
    </p:spTree>
    <p:extLst>
      <p:ext uri="{BB962C8B-B14F-4D97-AF65-F5344CB8AC3E}">
        <p14:creationId xmlns:p14="http://schemas.microsoft.com/office/powerpoint/2010/main" val="31129184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8E39-B9DD-4AE6-924F-77E1864F5286}"/>
              </a:ext>
            </a:extLst>
          </p:cNvPr>
          <p:cNvSpPr>
            <a:spLocks noGrp="1"/>
          </p:cNvSpPr>
          <p:nvPr>
            <p:ph type="title"/>
          </p:nvPr>
        </p:nvSpPr>
        <p:spPr>
          <a:xfrm>
            <a:off x="0" y="0"/>
            <a:ext cx="5500277" cy="1596177"/>
          </a:xfrm>
        </p:spPr>
        <p:txBody>
          <a:bodyPr/>
          <a:lstStyle/>
          <a:p>
            <a:r>
              <a:rPr lang="en-US" dirty="0">
                <a:latin typeface="Georgia" panose="02040502050405020303" pitchFamily="18" charset="0"/>
              </a:rPr>
              <a:t>Data Sets</a:t>
            </a:r>
          </a:p>
        </p:txBody>
      </p:sp>
      <p:pic>
        <p:nvPicPr>
          <p:cNvPr id="4" name="Content Placeholder 3">
            <a:extLst>
              <a:ext uri="{FF2B5EF4-FFF2-40B4-BE49-F238E27FC236}">
                <a16:creationId xmlns:a16="http://schemas.microsoft.com/office/drawing/2014/main" id="{862044A9-8D2A-42B3-833D-AB0191CD12F6}"/>
              </a:ext>
            </a:extLst>
          </p:cNvPr>
          <p:cNvPicPr>
            <a:picLocks noGrp="1"/>
          </p:cNvPicPr>
          <p:nvPr>
            <p:ph idx="1"/>
          </p:nvPr>
        </p:nvPicPr>
        <p:blipFill>
          <a:blip r:embed="rId3"/>
          <a:stretch>
            <a:fillRect/>
          </a:stretch>
        </p:blipFill>
        <p:spPr>
          <a:xfrm>
            <a:off x="340497" y="1287884"/>
            <a:ext cx="4096322" cy="3858163"/>
          </a:xfrm>
          <a:prstGeom prst="rect">
            <a:avLst/>
          </a:prstGeom>
        </p:spPr>
      </p:pic>
      <p:sp>
        <p:nvSpPr>
          <p:cNvPr id="5" name="TextBox 4">
            <a:extLst>
              <a:ext uri="{FF2B5EF4-FFF2-40B4-BE49-F238E27FC236}">
                <a16:creationId xmlns:a16="http://schemas.microsoft.com/office/drawing/2014/main" id="{3BD6B372-1A13-447A-879D-F92A446152B9}"/>
              </a:ext>
            </a:extLst>
          </p:cNvPr>
          <p:cNvSpPr txBox="1"/>
          <p:nvPr/>
        </p:nvSpPr>
        <p:spPr>
          <a:xfrm>
            <a:off x="340498" y="5167312"/>
            <a:ext cx="5974864" cy="923330"/>
          </a:xfrm>
          <a:prstGeom prst="rect">
            <a:avLst/>
          </a:prstGeom>
          <a:noFill/>
        </p:spPr>
        <p:txBody>
          <a:bodyPr wrap="square" rtlCol="0">
            <a:spAutoFit/>
          </a:bodyPr>
          <a:lstStyle/>
          <a:p>
            <a:r>
              <a:rPr lang="en-US" cap="all" dirty="0">
                <a:latin typeface="Georgia" panose="02040502050405020303" pitchFamily="18" charset="0"/>
                <a:ea typeface="+mj-ea"/>
                <a:cs typeface="+mj-cs"/>
              </a:rPr>
              <a:t>Set 1:  Wave heights collected </a:t>
            </a:r>
            <a:r>
              <a:rPr lang="en-US" cap="all">
                <a:latin typeface="Georgia" panose="02040502050405020303" pitchFamily="18" charset="0"/>
                <a:ea typeface="+mj-ea"/>
                <a:cs typeface="+mj-cs"/>
              </a:rPr>
              <a:t>between 95W </a:t>
            </a:r>
            <a:r>
              <a:rPr lang="en-US" cap="all" dirty="0">
                <a:latin typeface="Georgia" panose="02040502050405020303" pitchFamily="18" charset="0"/>
                <a:ea typeface="+mj-ea"/>
                <a:cs typeface="+mj-cs"/>
              </a:rPr>
              <a:t>and 5E  longitude, 75N to the Equator (5 degree increments) from 1964-1993</a:t>
            </a:r>
          </a:p>
        </p:txBody>
      </p:sp>
      <p:pic>
        <p:nvPicPr>
          <p:cNvPr id="7" name="Picture 6">
            <a:extLst>
              <a:ext uri="{FF2B5EF4-FFF2-40B4-BE49-F238E27FC236}">
                <a16:creationId xmlns:a16="http://schemas.microsoft.com/office/drawing/2014/main" id="{31850BCB-75B6-4662-B524-0D960A8F0218}"/>
              </a:ext>
            </a:extLst>
          </p:cNvPr>
          <p:cNvPicPr/>
          <p:nvPr/>
        </p:nvPicPr>
        <p:blipFill>
          <a:blip r:embed="rId4"/>
          <a:stretch>
            <a:fillRect/>
          </a:stretch>
        </p:blipFill>
        <p:spPr>
          <a:xfrm>
            <a:off x="6631297" y="2310765"/>
            <a:ext cx="4963160" cy="4333875"/>
          </a:xfrm>
          <a:prstGeom prst="rect">
            <a:avLst/>
          </a:prstGeom>
        </p:spPr>
      </p:pic>
      <p:sp>
        <p:nvSpPr>
          <p:cNvPr id="9" name="TextBox 8">
            <a:extLst>
              <a:ext uri="{FF2B5EF4-FFF2-40B4-BE49-F238E27FC236}">
                <a16:creationId xmlns:a16="http://schemas.microsoft.com/office/drawing/2014/main" id="{F5C168A4-DBC9-4970-9D29-1A77BDE90552}"/>
              </a:ext>
            </a:extLst>
          </p:cNvPr>
          <p:cNvSpPr txBox="1"/>
          <p:nvPr/>
        </p:nvSpPr>
        <p:spPr>
          <a:xfrm>
            <a:off x="6631297" y="1084021"/>
            <a:ext cx="5220206" cy="923330"/>
          </a:xfrm>
          <a:prstGeom prst="rect">
            <a:avLst/>
          </a:prstGeom>
          <a:noFill/>
        </p:spPr>
        <p:txBody>
          <a:bodyPr wrap="square" rtlCol="0">
            <a:spAutoFit/>
          </a:bodyPr>
          <a:lstStyle/>
          <a:p>
            <a:r>
              <a:rPr lang="en-US" cap="all" dirty="0">
                <a:latin typeface="Georgia" panose="02040502050405020303" pitchFamily="18" charset="0"/>
                <a:ea typeface="+mj-ea"/>
                <a:cs typeface="+mj-cs"/>
              </a:rPr>
              <a:t>Set</a:t>
            </a:r>
            <a:r>
              <a:rPr lang="en-US" dirty="0"/>
              <a:t> </a:t>
            </a:r>
            <a:r>
              <a:rPr lang="en-US" cap="all" dirty="0">
                <a:latin typeface="Georgia" panose="02040502050405020303" pitchFamily="18" charset="0"/>
                <a:ea typeface="+mj-ea"/>
                <a:cs typeface="+mj-cs"/>
              </a:rPr>
              <a:t>2:  Wave heights collected from 995 tweets by the Foyle and Dublin Bay Buoys.  11-22-20 to 11-29-20 </a:t>
            </a:r>
          </a:p>
        </p:txBody>
      </p:sp>
    </p:spTree>
    <p:extLst>
      <p:ext uri="{BB962C8B-B14F-4D97-AF65-F5344CB8AC3E}">
        <p14:creationId xmlns:p14="http://schemas.microsoft.com/office/powerpoint/2010/main" val="250471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3EB2-A732-489B-868E-40562873C835}"/>
              </a:ext>
            </a:extLst>
          </p:cNvPr>
          <p:cNvSpPr>
            <a:spLocks noGrp="1"/>
          </p:cNvSpPr>
          <p:nvPr>
            <p:ph type="title"/>
          </p:nvPr>
        </p:nvSpPr>
        <p:spPr>
          <a:xfrm>
            <a:off x="913776" y="300465"/>
            <a:ext cx="10364451" cy="984996"/>
          </a:xfrm>
        </p:spPr>
        <p:txBody>
          <a:bodyPr/>
          <a:lstStyle/>
          <a:p>
            <a:r>
              <a:rPr lang="en-US" dirty="0">
                <a:latin typeface="Georgia" panose="02040502050405020303" pitchFamily="18" charset="0"/>
              </a:rPr>
              <a:t>Questions</a:t>
            </a:r>
          </a:p>
        </p:txBody>
      </p:sp>
      <p:sp>
        <p:nvSpPr>
          <p:cNvPr id="3" name="Content Placeholder 2">
            <a:extLst>
              <a:ext uri="{FF2B5EF4-FFF2-40B4-BE49-F238E27FC236}">
                <a16:creationId xmlns:a16="http://schemas.microsoft.com/office/drawing/2014/main" id="{BFD7D979-10C3-4737-9E92-26681DA7D4DC}"/>
              </a:ext>
            </a:extLst>
          </p:cNvPr>
          <p:cNvSpPr>
            <a:spLocks noGrp="1"/>
          </p:cNvSpPr>
          <p:nvPr>
            <p:ph idx="1"/>
          </p:nvPr>
        </p:nvSpPr>
        <p:spPr>
          <a:xfrm>
            <a:off x="1033045" y="1285461"/>
            <a:ext cx="10364452" cy="5272074"/>
          </a:xfrm>
        </p:spPr>
        <p:txBody>
          <a:bodyPr>
            <a:normAutofit fontScale="70000" lnSpcReduction="20000"/>
          </a:bodyPr>
          <a:lstStyle/>
          <a:p>
            <a:pPr marL="342900" marR="0" lvl="0" indent="-342900">
              <a:lnSpc>
                <a:spcPct val="115000"/>
              </a:lnSpc>
              <a:spcBef>
                <a:spcPts val="0"/>
              </a:spcBef>
              <a:spcAft>
                <a:spcPts val="0"/>
              </a:spcAft>
              <a:buFont typeface="+mj-lt"/>
              <a:buAutoNum type="arabicPeriod"/>
            </a:pPr>
            <a:r>
              <a:rPr lang="en-US" sz="2600" dirty="0">
                <a:solidFill>
                  <a:srgbClr val="282828"/>
                </a:solidFill>
                <a:effectLst/>
                <a:highlight>
                  <a:srgbClr val="FFFFFF"/>
                </a:highlight>
                <a:latin typeface="Georgia" panose="02040502050405020303" pitchFamily="18" charset="0"/>
                <a:ea typeface="Arial" panose="020B0604020202020204" pitchFamily="34" charset="0"/>
              </a:rPr>
              <a:t>What was the distribution of wave height across each degree of longitude?  Since the longitudes covered the width of the Atlantic Ocean, was there any relationship between the distance from land and the wave height?     How did the wave height compare to observed wave heights from the coastal buoys?  </a:t>
            </a:r>
          </a:p>
          <a:p>
            <a:pPr marL="342900" marR="0" lvl="0" indent="-342900">
              <a:lnSpc>
                <a:spcPct val="115000"/>
              </a:lnSpc>
              <a:spcBef>
                <a:spcPts val="0"/>
              </a:spcBef>
              <a:spcAft>
                <a:spcPts val="0"/>
              </a:spcAft>
              <a:buFont typeface="+mj-lt"/>
              <a:buAutoNum type="arabicPeriod"/>
            </a:pPr>
            <a:endParaRPr lang="en-US" sz="2600" dirty="0">
              <a:effectLst/>
              <a:latin typeface="Georgia" panose="02040502050405020303" pitchFamily="18"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2600" dirty="0">
                <a:solidFill>
                  <a:srgbClr val="282828"/>
                </a:solidFill>
                <a:effectLst/>
                <a:highlight>
                  <a:srgbClr val="FFFFFF"/>
                </a:highlight>
                <a:latin typeface="Georgia" panose="02040502050405020303" pitchFamily="18" charset="0"/>
                <a:ea typeface="Arial" panose="020B0604020202020204" pitchFamily="34" charset="0"/>
              </a:rPr>
              <a:t>What was the mean wave height by month across the 30-year period?  The final question grouped mean wave heights over the 30-year observation period by month to identify if there was a relationship between mean wave height and month of the year. What might the average suggest for predicting coastal wave height variation?</a:t>
            </a:r>
          </a:p>
          <a:p>
            <a:pPr marL="342900" marR="0" lvl="0" indent="-342900">
              <a:lnSpc>
                <a:spcPct val="115000"/>
              </a:lnSpc>
              <a:spcBef>
                <a:spcPts val="0"/>
              </a:spcBef>
              <a:spcAft>
                <a:spcPts val="0"/>
              </a:spcAft>
              <a:buFont typeface="+mj-lt"/>
              <a:buAutoNum type="arabicPeriod"/>
            </a:pPr>
            <a:endParaRPr lang="en-US" sz="2600" dirty="0">
              <a:effectLst/>
              <a:latin typeface="Georgia" panose="02040502050405020303" pitchFamily="18"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2600" dirty="0">
                <a:solidFill>
                  <a:srgbClr val="282828"/>
                </a:solidFill>
                <a:effectLst/>
                <a:highlight>
                  <a:srgbClr val="FFFFFF"/>
                </a:highlight>
                <a:latin typeface="Georgia" panose="02040502050405020303" pitchFamily="18" charset="0"/>
                <a:ea typeface="Arial" panose="020B0604020202020204" pitchFamily="34" charset="0"/>
              </a:rPr>
              <a:t>What was the mean wave height by latitude?  What might be inferred for wave heights in coastal communities north or south of the coastal buoys?</a:t>
            </a:r>
          </a:p>
          <a:p>
            <a:pPr marL="342900" marR="0" lvl="0" indent="-342900">
              <a:lnSpc>
                <a:spcPct val="115000"/>
              </a:lnSpc>
              <a:spcBef>
                <a:spcPts val="0"/>
              </a:spcBef>
              <a:spcAft>
                <a:spcPts val="0"/>
              </a:spcAft>
              <a:buFont typeface="+mj-lt"/>
              <a:buAutoNum type="arabicPeriod"/>
            </a:pPr>
            <a:endParaRPr lang="en-US" sz="2600" dirty="0">
              <a:effectLst/>
              <a:latin typeface="Georgia" panose="02040502050405020303" pitchFamily="18" charset="0"/>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2600" dirty="0">
                <a:solidFill>
                  <a:srgbClr val="282828"/>
                </a:solidFill>
                <a:effectLst/>
                <a:highlight>
                  <a:srgbClr val="FFFFFF"/>
                </a:highlight>
                <a:latin typeface="Georgia" panose="02040502050405020303" pitchFamily="18" charset="0"/>
                <a:ea typeface="Arial" panose="020B0604020202020204" pitchFamily="34" charset="0"/>
              </a:rPr>
              <a:t>Is there a trend in wave heights over the observed 30-year study?  What might be inferred for the future of ocean wave heights?</a:t>
            </a:r>
            <a:endParaRPr lang="en-US" sz="2600" dirty="0">
              <a:effectLst/>
              <a:latin typeface="Georgia" panose="02040502050405020303" pitchFamily="18"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65478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B927B-11D1-4FB6-A87D-A5C0C1352C9C}"/>
              </a:ext>
            </a:extLst>
          </p:cNvPr>
          <p:cNvSpPr>
            <a:spLocks noGrp="1"/>
          </p:cNvSpPr>
          <p:nvPr>
            <p:ph type="title"/>
          </p:nvPr>
        </p:nvSpPr>
        <p:spPr>
          <a:xfrm>
            <a:off x="634385" y="618516"/>
            <a:ext cx="10364451" cy="1596177"/>
          </a:xfrm>
        </p:spPr>
        <p:txBody>
          <a:bodyPr/>
          <a:lstStyle/>
          <a:p>
            <a:r>
              <a:rPr lang="en-US" dirty="0">
                <a:latin typeface="Georgia" panose="02040502050405020303" pitchFamily="18" charset="0"/>
              </a:rPr>
              <a:t>Results</a:t>
            </a:r>
            <a:br>
              <a:rPr lang="en-US" dirty="0"/>
            </a:br>
            <a:endParaRPr lang="en-US" dirty="0"/>
          </a:p>
        </p:txBody>
      </p:sp>
      <p:pic>
        <p:nvPicPr>
          <p:cNvPr id="4" name="Picture 3">
            <a:extLst>
              <a:ext uri="{FF2B5EF4-FFF2-40B4-BE49-F238E27FC236}">
                <a16:creationId xmlns:a16="http://schemas.microsoft.com/office/drawing/2014/main" id="{DA2AA627-66F0-43EE-BD2B-5EA49A69EED1}"/>
              </a:ext>
            </a:extLst>
          </p:cNvPr>
          <p:cNvPicPr/>
          <p:nvPr/>
        </p:nvPicPr>
        <p:blipFill>
          <a:blip r:embed="rId2">
            <a:extLst>
              <a:ext uri="{28A0092B-C50C-407E-A947-70E740481C1C}">
                <a14:useLocalDpi xmlns:a14="http://schemas.microsoft.com/office/drawing/2010/main" val="0"/>
              </a:ext>
            </a:extLst>
          </a:blip>
          <a:stretch>
            <a:fillRect/>
          </a:stretch>
        </p:blipFill>
        <p:spPr>
          <a:xfrm>
            <a:off x="673333" y="1416605"/>
            <a:ext cx="4775835" cy="3556635"/>
          </a:xfrm>
          <a:prstGeom prst="rect">
            <a:avLst/>
          </a:prstGeom>
        </p:spPr>
      </p:pic>
      <p:pic>
        <p:nvPicPr>
          <p:cNvPr id="5" name="Picture 4">
            <a:extLst>
              <a:ext uri="{FF2B5EF4-FFF2-40B4-BE49-F238E27FC236}">
                <a16:creationId xmlns:a16="http://schemas.microsoft.com/office/drawing/2014/main" id="{5747D90A-ABA0-453B-8F7C-A68A18342180}"/>
              </a:ext>
            </a:extLst>
          </p:cNvPr>
          <p:cNvPicPr/>
          <p:nvPr/>
        </p:nvPicPr>
        <p:blipFill>
          <a:blip r:embed="rId3">
            <a:extLst>
              <a:ext uri="{28A0092B-C50C-407E-A947-70E740481C1C}">
                <a14:useLocalDpi xmlns:a14="http://schemas.microsoft.com/office/drawing/2010/main" val="0"/>
              </a:ext>
            </a:extLst>
          </a:blip>
          <a:stretch>
            <a:fillRect/>
          </a:stretch>
        </p:blipFill>
        <p:spPr>
          <a:xfrm>
            <a:off x="6375390" y="1416605"/>
            <a:ext cx="4902835" cy="3556635"/>
          </a:xfrm>
          <a:prstGeom prst="rect">
            <a:avLst/>
          </a:prstGeom>
        </p:spPr>
      </p:pic>
      <p:sp>
        <p:nvSpPr>
          <p:cNvPr id="6" name="TextBox 5">
            <a:extLst>
              <a:ext uri="{FF2B5EF4-FFF2-40B4-BE49-F238E27FC236}">
                <a16:creationId xmlns:a16="http://schemas.microsoft.com/office/drawing/2014/main" id="{C42E5DAA-B0C6-4D8D-A33A-5D86858E75CF}"/>
              </a:ext>
            </a:extLst>
          </p:cNvPr>
          <p:cNvSpPr txBox="1"/>
          <p:nvPr/>
        </p:nvSpPr>
        <p:spPr>
          <a:xfrm>
            <a:off x="913775" y="5428143"/>
            <a:ext cx="10085061" cy="369332"/>
          </a:xfrm>
          <a:prstGeom prst="rect">
            <a:avLst/>
          </a:prstGeom>
          <a:noFill/>
        </p:spPr>
        <p:txBody>
          <a:bodyPr wrap="square" rtlCol="0">
            <a:spAutoFit/>
          </a:bodyPr>
          <a:lstStyle/>
          <a:p>
            <a:pPr algn="ctr"/>
            <a:r>
              <a:rPr lang="en-US" dirty="0">
                <a:latin typeface="Georgia" panose="02040502050405020303" pitchFamily="18" charset="0"/>
              </a:rPr>
              <a:t>Wave Height Distributions</a:t>
            </a:r>
          </a:p>
        </p:txBody>
      </p:sp>
    </p:spTree>
    <p:extLst>
      <p:ext uri="{BB962C8B-B14F-4D97-AF65-F5344CB8AC3E}">
        <p14:creationId xmlns:p14="http://schemas.microsoft.com/office/powerpoint/2010/main" val="352253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B927B-11D1-4FB6-A87D-A5C0C1352C9C}"/>
              </a:ext>
            </a:extLst>
          </p:cNvPr>
          <p:cNvSpPr>
            <a:spLocks noGrp="1"/>
          </p:cNvSpPr>
          <p:nvPr>
            <p:ph type="title"/>
          </p:nvPr>
        </p:nvSpPr>
        <p:spPr>
          <a:xfrm>
            <a:off x="634385" y="618516"/>
            <a:ext cx="10364451" cy="1596177"/>
          </a:xfrm>
        </p:spPr>
        <p:txBody>
          <a:bodyPr/>
          <a:lstStyle/>
          <a:p>
            <a:r>
              <a:rPr lang="en-US" dirty="0">
                <a:latin typeface="Georgia" panose="02040502050405020303" pitchFamily="18" charset="0"/>
              </a:rPr>
              <a:t>Results</a:t>
            </a:r>
            <a:br>
              <a:rPr lang="en-US" dirty="0"/>
            </a:br>
            <a:endParaRPr lang="en-US" dirty="0"/>
          </a:p>
        </p:txBody>
      </p:sp>
      <p:sp>
        <p:nvSpPr>
          <p:cNvPr id="6" name="TextBox 5">
            <a:extLst>
              <a:ext uri="{FF2B5EF4-FFF2-40B4-BE49-F238E27FC236}">
                <a16:creationId xmlns:a16="http://schemas.microsoft.com/office/drawing/2014/main" id="{C42E5DAA-B0C6-4D8D-A33A-5D86858E75CF}"/>
              </a:ext>
            </a:extLst>
          </p:cNvPr>
          <p:cNvSpPr txBox="1"/>
          <p:nvPr/>
        </p:nvSpPr>
        <p:spPr>
          <a:xfrm>
            <a:off x="913775" y="5746195"/>
            <a:ext cx="10085061" cy="369332"/>
          </a:xfrm>
          <a:prstGeom prst="rect">
            <a:avLst/>
          </a:prstGeom>
          <a:noFill/>
        </p:spPr>
        <p:txBody>
          <a:bodyPr wrap="square" rtlCol="0">
            <a:spAutoFit/>
          </a:bodyPr>
          <a:lstStyle/>
          <a:p>
            <a:pPr algn="ctr"/>
            <a:r>
              <a:rPr lang="en-US" dirty="0">
                <a:latin typeface="Georgia" panose="02040502050405020303" pitchFamily="18" charset="0"/>
              </a:rPr>
              <a:t>Wave Height Over Time</a:t>
            </a:r>
          </a:p>
        </p:txBody>
      </p:sp>
      <p:pic>
        <p:nvPicPr>
          <p:cNvPr id="7" name="Picture 6">
            <a:extLst>
              <a:ext uri="{FF2B5EF4-FFF2-40B4-BE49-F238E27FC236}">
                <a16:creationId xmlns:a16="http://schemas.microsoft.com/office/drawing/2014/main" id="{BF204417-9142-4E71-982D-A0E8729B9AA5}"/>
              </a:ext>
            </a:extLst>
          </p:cNvPr>
          <p:cNvPicPr/>
          <p:nvPr/>
        </p:nvPicPr>
        <p:blipFill>
          <a:blip r:embed="rId2">
            <a:extLst>
              <a:ext uri="{28A0092B-C50C-407E-A947-70E740481C1C}">
                <a14:useLocalDpi xmlns:a14="http://schemas.microsoft.com/office/drawing/2010/main" val="0"/>
              </a:ext>
            </a:extLst>
          </a:blip>
          <a:stretch>
            <a:fillRect/>
          </a:stretch>
        </p:blipFill>
        <p:spPr>
          <a:xfrm>
            <a:off x="201930" y="1416604"/>
            <a:ext cx="5894070" cy="4090035"/>
          </a:xfrm>
          <a:prstGeom prst="rect">
            <a:avLst/>
          </a:prstGeom>
        </p:spPr>
      </p:pic>
      <p:pic>
        <p:nvPicPr>
          <p:cNvPr id="8" name="Picture 7">
            <a:extLst>
              <a:ext uri="{FF2B5EF4-FFF2-40B4-BE49-F238E27FC236}">
                <a16:creationId xmlns:a16="http://schemas.microsoft.com/office/drawing/2014/main" id="{B5DFB224-9946-4113-BFB4-13FA6210BE4E}"/>
              </a:ext>
            </a:extLst>
          </p:cNvPr>
          <p:cNvPicPr/>
          <p:nvPr/>
        </p:nvPicPr>
        <p:blipFill>
          <a:blip r:embed="rId3">
            <a:extLst>
              <a:ext uri="{28A0092B-C50C-407E-A947-70E740481C1C}">
                <a14:useLocalDpi xmlns:a14="http://schemas.microsoft.com/office/drawing/2010/main" val="0"/>
              </a:ext>
            </a:extLst>
          </a:blip>
          <a:stretch>
            <a:fillRect/>
          </a:stretch>
        </p:blipFill>
        <p:spPr>
          <a:xfrm>
            <a:off x="6528454" y="1416604"/>
            <a:ext cx="5461615" cy="4090035"/>
          </a:xfrm>
          <a:prstGeom prst="rect">
            <a:avLst/>
          </a:prstGeom>
        </p:spPr>
      </p:pic>
    </p:spTree>
    <p:extLst>
      <p:ext uri="{BB962C8B-B14F-4D97-AF65-F5344CB8AC3E}">
        <p14:creationId xmlns:p14="http://schemas.microsoft.com/office/powerpoint/2010/main" val="223322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B927B-11D1-4FB6-A87D-A5C0C1352C9C}"/>
              </a:ext>
            </a:extLst>
          </p:cNvPr>
          <p:cNvSpPr>
            <a:spLocks noGrp="1"/>
          </p:cNvSpPr>
          <p:nvPr>
            <p:ph type="title"/>
          </p:nvPr>
        </p:nvSpPr>
        <p:spPr>
          <a:xfrm>
            <a:off x="634385" y="618516"/>
            <a:ext cx="10364451" cy="1596177"/>
          </a:xfrm>
        </p:spPr>
        <p:txBody>
          <a:bodyPr/>
          <a:lstStyle/>
          <a:p>
            <a:r>
              <a:rPr lang="en-US" dirty="0">
                <a:latin typeface="Georgia" panose="02040502050405020303" pitchFamily="18" charset="0"/>
              </a:rPr>
              <a:t>Results</a:t>
            </a:r>
            <a:br>
              <a:rPr lang="en-US" dirty="0"/>
            </a:br>
            <a:endParaRPr lang="en-US" dirty="0"/>
          </a:p>
        </p:txBody>
      </p:sp>
      <p:sp>
        <p:nvSpPr>
          <p:cNvPr id="6" name="TextBox 5">
            <a:extLst>
              <a:ext uri="{FF2B5EF4-FFF2-40B4-BE49-F238E27FC236}">
                <a16:creationId xmlns:a16="http://schemas.microsoft.com/office/drawing/2014/main" id="{C42E5DAA-B0C6-4D8D-A33A-5D86858E75CF}"/>
              </a:ext>
            </a:extLst>
          </p:cNvPr>
          <p:cNvSpPr txBox="1"/>
          <p:nvPr/>
        </p:nvSpPr>
        <p:spPr>
          <a:xfrm>
            <a:off x="913775" y="5746195"/>
            <a:ext cx="10085061" cy="369332"/>
          </a:xfrm>
          <a:prstGeom prst="rect">
            <a:avLst/>
          </a:prstGeom>
          <a:noFill/>
        </p:spPr>
        <p:txBody>
          <a:bodyPr wrap="square" rtlCol="0">
            <a:spAutoFit/>
          </a:bodyPr>
          <a:lstStyle/>
          <a:p>
            <a:r>
              <a:rPr lang="en-US" dirty="0">
                <a:latin typeface="Georgia" panose="02040502050405020303" pitchFamily="18" charset="0"/>
              </a:rPr>
              <a:t>Wave Height by Latitude  								Wave Height by per Year by Longitude</a:t>
            </a:r>
          </a:p>
        </p:txBody>
      </p:sp>
      <p:pic>
        <p:nvPicPr>
          <p:cNvPr id="9" name="Picture 8">
            <a:extLst>
              <a:ext uri="{FF2B5EF4-FFF2-40B4-BE49-F238E27FC236}">
                <a16:creationId xmlns:a16="http://schemas.microsoft.com/office/drawing/2014/main" id="{7F31ED11-9C0C-43D7-A3FD-8A8741E9E7C4}"/>
              </a:ext>
            </a:extLst>
          </p:cNvPr>
          <p:cNvPicPr/>
          <p:nvPr/>
        </p:nvPicPr>
        <p:blipFill>
          <a:blip r:embed="rId2">
            <a:extLst>
              <a:ext uri="{28A0092B-C50C-407E-A947-70E740481C1C}">
                <a14:useLocalDpi xmlns:a14="http://schemas.microsoft.com/office/drawing/2010/main" val="0"/>
              </a:ext>
            </a:extLst>
          </a:blip>
          <a:stretch>
            <a:fillRect/>
          </a:stretch>
        </p:blipFill>
        <p:spPr>
          <a:xfrm>
            <a:off x="138435" y="1450242"/>
            <a:ext cx="5817870" cy="4090035"/>
          </a:xfrm>
          <a:prstGeom prst="rect">
            <a:avLst/>
          </a:prstGeom>
        </p:spPr>
      </p:pic>
      <p:pic>
        <p:nvPicPr>
          <p:cNvPr id="10" name="Picture 9">
            <a:extLst>
              <a:ext uri="{FF2B5EF4-FFF2-40B4-BE49-F238E27FC236}">
                <a16:creationId xmlns:a16="http://schemas.microsoft.com/office/drawing/2014/main" id="{AD36D2B1-7E54-4F17-9FF3-EB374CEAFA30}"/>
              </a:ext>
            </a:extLst>
          </p:cNvPr>
          <p:cNvPicPr/>
          <p:nvPr/>
        </p:nvPicPr>
        <p:blipFill>
          <a:blip r:embed="rId3">
            <a:extLst>
              <a:ext uri="{28A0092B-C50C-407E-A947-70E740481C1C}">
                <a14:useLocalDpi xmlns:a14="http://schemas.microsoft.com/office/drawing/2010/main" val="0"/>
              </a:ext>
            </a:extLst>
          </a:blip>
          <a:stretch>
            <a:fillRect/>
          </a:stretch>
        </p:blipFill>
        <p:spPr>
          <a:xfrm>
            <a:off x="6235695" y="1450242"/>
            <a:ext cx="5817870" cy="4115435"/>
          </a:xfrm>
          <a:prstGeom prst="rect">
            <a:avLst/>
          </a:prstGeom>
        </p:spPr>
      </p:pic>
    </p:spTree>
    <p:extLst>
      <p:ext uri="{BB962C8B-B14F-4D97-AF65-F5344CB8AC3E}">
        <p14:creationId xmlns:p14="http://schemas.microsoft.com/office/powerpoint/2010/main" val="387293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B927B-11D1-4FB6-A87D-A5C0C1352C9C}"/>
              </a:ext>
            </a:extLst>
          </p:cNvPr>
          <p:cNvSpPr>
            <a:spLocks noGrp="1"/>
          </p:cNvSpPr>
          <p:nvPr>
            <p:ph type="title"/>
          </p:nvPr>
        </p:nvSpPr>
        <p:spPr>
          <a:xfrm>
            <a:off x="634385" y="618516"/>
            <a:ext cx="10364451" cy="1596177"/>
          </a:xfrm>
        </p:spPr>
        <p:txBody>
          <a:bodyPr/>
          <a:lstStyle/>
          <a:p>
            <a:r>
              <a:rPr lang="en-US" dirty="0">
                <a:latin typeface="Georgia" panose="02040502050405020303" pitchFamily="18" charset="0"/>
              </a:rPr>
              <a:t>Sources</a:t>
            </a:r>
            <a:br>
              <a:rPr lang="en-US" dirty="0"/>
            </a:br>
            <a:endParaRPr lang="en-US" dirty="0"/>
          </a:p>
        </p:txBody>
      </p:sp>
      <p:sp>
        <p:nvSpPr>
          <p:cNvPr id="3" name="TextBox 2">
            <a:extLst>
              <a:ext uri="{FF2B5EF4-FFF2-40B4-BE49-F238E27FC236}">
                <a16:creationId xmlns:a16="http://schemas.microsoft.com/office/drawing/2014/main" id="{131FC19E-FBE1-4D59-BBA5-012F0A28D942}"/>
              </a:ext>
            </a:extLst>
          </p:cNvPr>
          <p:cNvSpPr txBox="1"/>
          <p:nvPr/>
        </p:nvSpPr>
        <p:spPr>
          <a:xfrm>
            <a:off x="1099930" y="2504661"/>
            <a:ext cx="9898906" cy="2308324"/>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solidFill>
                  <a:srgbClr val="282828"/>
                </a:solidFill>
                <a:effectLst/>
                <a:highlight>
                  <a:srgbClr val="FFFFFF"/>
                </a:highlight>
                <a:latin typeface="Arial" panose="020B0604020202020204" pitchFamily="34" charset="0"/>
                <a:ea typeface="Arial" panose="020B0604020202020204" pitchFamily="34" charset="0"/>
              </a:rPr>
              <a:t>Gulev</a:t>
            </a:r>
            <a:r>
              <a:rPr lang="en-US" sz="1800" dirty="0">
                <a:solidFill>
                  <a:srgbClr val="282828"/>
                </a:solidFill>
                <a:effectLst/>
                <a:highlight>
                  <a:srgbClr val="FFFFFF"/>
                </a:highlight>
                <a:latin typeface="Arial" panose="020B0604020202020204" pitchFamily="34" charset="0"/>
                <a:ea typeface="Arial" panose="020B0604020202020204" pitchFamily="34" charset="0"/>
              </a:rPr>
              <a:t>, S. K., V. </a:t>
            </a:r>
            <a:r>
              <a:rPr lang="en-US" sz="1800" dirty="0" err="1">
                <a:solidFill>
                  <a:srgbClr val="282828"/>
                </a:solidFill>
                <a:effectLst/>
                <a:highlight>
                  <a:srgbClr val="FFFFFF"/>
                </a:highlight>
                <a:latin typeface="Arial" panose="020B0604020202020204" pitchFamily="34" charset="0"/>
                <a:ea typeface="Arial" panose="020B0604020202020204" pitchFamily="34" charset="0"/>
              </a:rPr>
              <a:t>Grigorieva</a:t>
            </a:r>
            <a:r>
              <a:rPr lang="en-US" sz="1800" dirty="0">
                <a:solidFill>
                  <a:srgbClr val="282828"/>
                </a:solidFill>
                <a:effectLst/>
                <a:highlight>
                  <a:srgbClr val="FFFFFF"/>
                </a:highlight>
                <a:latin typeface="Arial" panose="020B0604020202020204" pitchFamily="34" charset="0"/>
                <a:ea typeface="Arial" panose="020B0604020202020204" pitchFamily="34" charset="0"/>
              </a:rPr>
              <a:t>, and A. </a:t>
            </a:r>
            <a:r>
              <a:rPr lang="en-US" sz="1800" dirty="0" err="1">
                <a:solidFill>
                  <a:srgbClr val="282828"/>
                </a:solidFill>
                <a:effectLst/>
                <a:highlight>
                  <a:srgbClr val="FFFFFF"/>
                </a:highlight>
                <a:latin typeface="Arial" panose="020B0604020202020204" pitchFamily="34" charset="0"/>
                <a:ea typeface="Arial" panose="020B0604020202020204" pitchFamily="34" charset="0"/>
              </a:rPr>
              <a:t>Sterl</a:t>
            </a:r>
            <a:r>
              <a:rPr lang="en-US" sz="1800" dirty="0">
                <a:solidFill>
                  <a:srgbClr val="282828"/>
                </a:solidFill>
                <a:effectLst/>
                <a:highlight>
                  <a:srgbClr val="FFFFFF"/>
                </a:highlight>
                <a:latin typeface="Arial" panose="020B0604020202020204" pitchFamily="34" charset="0"/>
                <a:ea typeface="Arial" panose="020B0604020202020204" pitchFamily="34" charset="0"/>
              </a:rPr>
              <a:t>. 1998. Global and North Atlantic Atlas of Monthly Ocean Waves. Research Data Archive at the National Center for Atmospheric Research, Computational and Information Systems Laboratory. https://doi.org/10.5065/DTJJ-HZ16. Accessed: 18 OCT 2020. </a:t>
            </a:r>
          </a:p>
          <a:p>
            <a:pPr marL="285750" indent="-285750">
              <a:buFont typeface="Arial" panose="020B0604020202020204" pitchFamily="34" charset="0"/>
              <a:buChar char="•"/>
            </a:pPr>
            <a:endParaRPr lang="en-US" dirty="0">
              <a:solidFill>
                <a:srgbClr val="282828"/>
              </a:solidFill>
              <a:highlight>
                <a:srgbClr val="FFFFFF"/>
              </a:highlight>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1800" dirty="0">
                <a:solidFill>
                  <a:srgbClr val="282828"/>
                </a:solidFill>
                <a:effectLst/>
                <a:highlight>
                  <a:srgbClr val="FFFFFF"/>
                </a:highlight>
                <a:latin typeface="Arial" panose="020B0604020202020204" pitchFamily="34" charset="0"/>
                <a:ea typeface="Arial" panose="020B0604020202020204" pitchFamily="34" charset="0"/>
              </a:rPr>
              <a:t>Twitter®, </a:t>
            </a:r>
            <a:r>
              <a:rPr lang="en-US" dirty="0">
                <a:solidFill>
                  <a:srgbClr val="282828"/>
                </a:solidFill>
                <a:highlight>
                  <a:srgbClr val="FFFFFF"/>
                </a:highlight>
                <a:latin typeface="Arial" panose="020B0604020202020204" pitchFamily="34" charset="0"/>
                <a:ea typeface="Arial" panose="020B0604020202020204" pitchFamily="34" charset="0"/>
              </a:rPr>
              <a:t>Commissioners of Irish Lights:  https://irishlights.ie/.  Dublin Bay and Foyle Buoys</a:t>
            </a:r>
            <a:r>
              <a:rPr lang="en-US" sz="1800" dirty="0">
                <a:solidFill>
                  <a:srgbClr val="282828"/>
                </a:solidFill>
                <a:effectLst/>
                <a:highlight>
                  <a:srgbClr val="FFFFFF"/>
                </a:highlight>
                <a:latin typeface="Arial" panose="020B0604020202020204" pitchFamily="34" charset="0"/>
                <a:ea typeface="Arial" panose="020B0604020202020204" pitchFamily="34" charset="0"/>
              </a:rPr>
              <a:t> </a:t>
            </a:r>
          </a:p>
          <a:p>
            <a:pPr marL="285750" indent="-285750">
              <a:buFont typeface="Arial" panose="020B0604020202020204" pitchFamily="34" charset="0"/>
              <a:buChar char="•"/>
            </a:pPr>
            <a:endParaRPr lang="en-US" dirty="0">
              <a:solidFill>
                <a:srgbClr val="282828"/>
              </a:solidFill>
              <a:highlight>
                <a:srgbClr val="FFFFFF"/>
              </a:highlight>
              <a:latin typeface="Arial" panose="020B0604020202020204" pitchFamily="34" charset="0"/>
            </a:endParaRPr>
          </a:p>
          <a:p>
            <a:pPr marL="285750" indent="-285750">
              <a:buFont typeface="Arial" panose="020B0604020202020204" pitchFamily="34" charset="0"/>
              <a:buChar char="•"/>
            </a:pPr>
            <a:endParaRPr lang="en-US" dirty="0"/>
          </a:p>
        </p:txBody>
      </p:sp>
      <p:sp>
        <p:nvSpPr>
          <p:cNvPr id="7" name="Title 1">
            <a:extLst>
              <a:ext uri="{FF2B5EF4-FFF2-40B4-BE49-F238E27FC236}">
                <a16:creationId xmlns:a16="http://schemas.microsoft.com/office/drawing/2014/main" id="{C779C461-3AF6-4917-A19A-4F7535FD10BC}"/>
              </a:ext>
            </a:extLst>
          </p:cNvPr>
          <p:cNvSpPr txBox="1">
            <a:spLocks/>
          </p:cNvSpPr>
          <p:nvPr/>
        </p:nvSpPr>
        <p:spPr>
          <a:xfrm>
            <a:off x="634385" y="4645598"/>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latin typeface="Georgia" panose="02040502050405020303" pitchFamily="18" charset="0"/>
              </a:rPr>
              <a:t>QUESTIONS?</a:t>
            </a:r>
            <a:br>
              <a:rPr lang="en-US" dirty="0"/>
            </a:br>
            <a:endParaRPr lang="en-US" dirty="0"/>
          </a:p>
        </p:txBody>
      </p:sp>
    </p:spTree>
    <p:extLst>
      <p:ext uri="{BB962C8B-B14F-4D97-AF65-F5344CB8AC3E}">
        <p14:creationId xmlns:p14="http://schemas.microsoft.com/office/powerpoint/2010/main" val="292521354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189</TotalTime>
  <Words>353</Words>
  <Application>Microsoft Office PowerPoint</Application>
  <PresentationFormat>Widescreen</PresentationFormat>
  <Paragraphs>29</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Georgia</vt:lpstr>
      <vt:lpstr>Monotype Corsiva</vt:lpstr>
      <vt:lpstr>Tw Cen MT</vt:lpstr>
      <vt:lpstr>Droplet</vt:lpstr>
      <vt:lpstr>Waves of the Atlantic</vt:lpstr>
      <vt:lpstr>Data Sets</vt:lpstr>
      <vt:lpstr>Questions</vt:lpstr>
      <vt:lpstr>Results </vt:lpstr>
      <vt:lpstr>Results </vt:lpstr>
      <vt:lpstr>Results </vt:lpstr>
      <vt:lpstr>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Waves of the Atlantic</dc:title>
  <dc:creator>John Christman</dc:creator>
  <cp:lastModifiedBy>John Christman</cp:lastModifiedBy>
  <cp:revision>11</cp:revision>
  <dcterms:created xsi:type="dcterms:W3CDTF">2020-11-29T22:27:32Z</dcterms:created>
  <dcterms:modified xsi:type="dcterms:W3CDTF">2020-12-03T00:55:02Z</dcterms:modified>
</cp:coreProperties>
</file>