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29" r:id="rId1"/>
  </p:sldMasterIdLst>
  <p:notesMasterIdLst>
    <p:notesMasterId r:id="rId8"/>
  </p:notes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1045C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0146" autoAdjust="0"/>
  </p:normalViewPr>
  <p:slideViewPr>
    <p:cSldViewPr snapToGrid="0" snapToObjects="1" showGuides="1">
      <p:cViewPr>
        <p:scale>
          <a:sx n="80" d="100"/>
          <a:sy n="80" d="100"/>
        </p:scale>
        <p:origin x="-1784" y="56"/>
      </p:cViewPr>
      <p:guideLst>
        <p:guide orient="horz" pos="4319"/>
        <p:guide pos="5759"/>
      </p:guideLst>
    </p:cSldViewPr>
  </p:slideViewPr>
  <p:notesTextViewPr>
    <p:cViewPr>
      <p:scale>
        <a:sx n="100" d="100"/>
        <a:sy n="100" d="100"/>
      </p:scale>
      <p:origin x="0" y="456"/>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9276F-5C15-DD49-B00A-0A6B8D0882E5}" type="datetimeFigureOut">
              <a:rPr lang="en-US" smtClean="0"/>
              <a:pPr/>
              <a:t>8/2/16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3CB6E-4F1E-1444-8AD9-2D24A97AF9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a:t>
            </a:r>
            <a:r>
              <a:rPr lang="en-US" baseline="0" dirty="0" smtClean="0"/>
              <a:t> name is A and this is B, D, and C, and our project was to create a game of Clue for console in C++</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game</a:t>
            </a:r>
            <a:r>
              <a:rPr lang="en-US" baseline="0" dirty="0" smtClean="0"/>
              <a:t> needs to work for one human player (the user) and up to five computer players. </a:t>
            </a:r>
          </a:p>
          <a:p>
            <a:endParaRPr lang="en-US" baseline="0" dirty="0" smtClean="0"/>
          </a:p>
          <a:p>
            <a:r>
              <a:rPr lang="en-US" baseline="0" dirty="0" smtClean="0"/>
              <a:t>The original game of Clue is a board game: it comes with a board, 6 player tokens, 6 murder weapons, and 21 cards (split into 6 suspects, 6 weapons, and 9 rooms). It also includes an envelope where the confidential killer cards are held after being randomly selected. The remaining 18 cards are dealt out to players. </a:t>
            </a:r>
          </a:p>
          <a:p>
            <a:endParaRPr lang="en-US" baseline="0" dirty="0" smtClean="0"/>
          </a:p>
          <a:p>
            <a:r>
              <a:rPr lang="en-US" baseline="0" dirty="0" smtClean="0"/>
              <a:t>During game play, players traverse the board, make suggestions in rooms, and disprove the suggestions of the other players using the cards they were dealt. Once a player has gathered enough information, she can make an accusation. If it is correct, she wins, but if it is wrong he/she loses. </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create our game of Clue,</a:t>
            </a:r>
            <a:r>
              <a:rPr lang="en-US" baseline="0" dirty="0" smtClean="0"/>
              <a:t> we used data structures and object-oriented programming. As illustrated here, our playing board is actually a graph. The rooms are nodes and the edges are what rooms are connected. Each room, as you can see, is connected to at least two other rooms, and the corners are connected to three. This is an undirected graph so that our players can move about the board.</a:t>
            </a:r>
          </a:p>
          <a:p>
            <a:endParaRPr lang="en-US" baseline="0" dirty="0" smtClean="0"/>
          </a:p>
          <a:p>
            <a:r>
              <a:rPr lang="en-US" baseline="0" dirty="0" smtClean="0"/>
              <a:t>The order that our players take their turns in works through </a:t>
            </a:r>
            <a:r>
              <a:rPr lang="en-US" baseline="0" dirty="0" smtClean="0"/>
              <a:t>a vector that behaves in a circular fashion. </a:t>
            </a:r>
            <a:r>
              <a:rPr lang="en-US" baseline="0" dirty="0" smtClean="0"/>
              <a:t>Once the last player is reached, we loop back to the first player in the vector to allow for turns to be taken</a:t>
            </a:r>
            <a:r>
              <a:rPr lang="en-US" baseline="0" dirty="0" smtClean="0"/>
              <a:t>. This logic is also enforced when disproving a suggestion – starting with the player to the left of the player who made the suggestion and continuing through until we reach the player to their right.</a:t>
            </a:r>
          </a:p>
          <a:p>
            <a:endParaRPr lang="en-US" baseline="0" dirty="0" smtClean="0"/>
          </a:p>
          <a:p>
            <a:r>
              <a:rPr lang="en-US" baseline="0" dirty="0" smtClean="0"/>
              <a:t>In fact, we actually ended up using a lot of vectors –in addition to the players, the decks of cards are vectors and the lists that are kept by computer players are vectors. Vectors are a very useful data structure for these types of constantly changing pieces of data.</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Outside of the data structures we learned about in class, we added several of our own data</a:t>
            </a:r>
            <a:r>
              <a:rPr lang="en-US" baseline="0" dirty="0" smtClean="0"/>
              <a:t> structures that were specific to Clue’s game play and rules. Notably, we created classes for the players (both human and computer) and those each had several methods that allowed the players to interact with each other, the board, and the cards.</a:t>
            </a:r>
          </a:p>
          <a:p>
            <a:endParaRPr lang="en-US" baseline="0" dirty="0" smtClean="0"/>
          </a:p>
          <a:p>
            <a:r>
              <a:rPr lang="en-US" baseline="0" dirty="0" smtClean="0"/>
              <a:t>Finally, we found both enumerations and structures to be very useful in building our program. The enumerations were used for the different types and subtypes of cards, which was a convenient method of storing them for easy access. We used a structure to store the confidential killer cards – this was very useful because it also corresponded to the data that would be used for an accusation or suggestion, and all would have to be compared. A structure makes this easy by storing the three pieces of data types all in one place.</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will be a very</a:t>
            </a:r>
            <a:r>
              <a:rPr lang="en-US" baseline="0" dirty="0" smtClean="0"/>
              <a:t> brief live demo of our program – probably just showing setup/character selection and maybe one round of turns, followed by making an accusation (that will most likely end up being false and losing the game)</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Questions/comments</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01DBE8-BABC-4C46-A9E1-913A8B269F6D}" type="datetimeFigureOut">
              <a:rPr lang="en-US" smtClean="0"/>
              <a:pPr/>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1DBE8-BABC-4C46-A9E1-913A8B269F6D}" type="datetimeFigureOut">
              <a:rPr lang="en-US" smtClean="0"/>
              <a:pPr/>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001DBE8-BABC-4C46-A9E1-913A8B269F6D}" type="datetimeFigureOut">
              <a:rPr lang="en-US" smtClean="0"/>
              <a:pPr/>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1DBE8-BABC-4C46-A9E1-913A8B269F6D}" type="datetimeFigureOut">
              <a:rPr lang="en-US" smtClean="0"/>
              <a:pPr/>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1DBE8-BABC-4C46-A9E1-913A8B269F6D}" type="datetimeFigureOut">
              <a:rPr lang="en-US" smtClean="0"/>
              <a:pPr/>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1DBE8-BABC-4C46-A9E1-913A8B269F6D}" type="datetimeFigureOut">
              <a:rPr lang="en-US" smtClean="0"/>
              <a:pPr/>
              <a:t>8/2/16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1DBE8-BABC-4C46-A9E1-913A8B269F6D}" type="datetimeFigureOut">
              <a:rPr lang="en-US" smtClean="0"/>
              <a:pPr/>
              <a:t>8/2/16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1DBE8-BABC-4C46-A9E1-913A8B269F6D}" type="datetimeFigureOut">
              <a:rPr lang="en-US" smtClean="0"/>
              <a:pPr/>
              <a:t>8/2/16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1DBE8-BABC-4C46-A9E1-913A8B269F6D}" type="datetimeFigureOut">
              <a:rPr lang="en-US" smtClean="0"/>
              <a:pPr/>
              <a:t>8/2/16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1DBE8-BABC-4C46-A9E1-913A8B269F6D}" type="datetimeFigureOut">
              <a:rPr lang="en-US" smtClean="0"/>
              <a:pPr/>
              <a:t>8/2/16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1DBE8-BABC-4C46-A9E1-913A8B269F6D}" type="datetimeFigureOut">
              <a:rPr lang="en-US" smtClean="0"/>
              <a:pPr/>
              <a:t>8/2/16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alphaModFix amt="78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1DBE8-BABC-4C46-A9E1-913A8B269F6D}" type="datetimeFigureOut">
              <a:rPr lang="en-US" smtClean="0"/>
              <a:pPr/>
              <a:t>8/2/16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2A3A1-31FC-E845-B2DC-D91DB1E5B8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Clue: The Board Game </a:t>
            </a:r>
            <a:br>
              <a:rPr lang="en-US" dirty="0" smtClean="0"/>
            </a:br>
            <a:r>
              <a:rPr lang="en-US" dirty="0" smtClean="0"/>
              <a:t>on your console!</a:t>
            </a:r>
            <a:endParaRPr lang="en-US" dirty="0"/>
          </a:p>
        </p:txBody>
      </p:sp>
      <p:sp>
        <p:nvSpPr>
          <p:cNvPr id="3" name="Subtitle 2"/>
          <p:cNvSpPr>
            <a:spLocks noGrp="1"/>
          </p:cNvSpPr>
          <p:nvPr>
            <p:ph type="subTitle" idx="1"/>
          </p:nvPr>
        </p:nvSpPr>
        <p:spPr/>
        <p:txBody>
          <a:bodyPr>
            <a:normAutofit/>
          </a:bodyPr>
          <a:lstStyle/>
          <a:p>
            <a:r>
              <a:rPr lang="en-US" sz="2400" dirty="0" smtClean="0">
                <a:solidFill>
                  <a:srgbClr val="D9D9D9"/>
                </a:solidFill>
              </a:rPr>
              <a:t>Presented by Julia Cicale, Kyle </a:t>
            </a:r>
            <a:r>
              <a:rPr lang="en-US" sz="2400" dirty="0" err="1" smtClean="0">
                <a:solidFill>
                  <a:srgbClr val="D9D9D9"/>
                </a:solidFill>
              </a:rPr>
              <a:t>Erchinger</a:t>
            </a:r>
            <a:r>
              <a:rPr lang="en-US" sz="2400" dirty="0" smtClean="0">
                <a:solidFill>
                  <a:srgbClr val="D9D9D9"/>
                </a:solidFill>
              </a:rPr>
              <a:t>, Kelsey Laurent, and Michelle </a:t>
            </a:r>
            <a:r>
              <a:rPr lang="en-US" sz="2400" dirty="0" err="1" smtClean="0">
                <a:solidFill>
                  <a:srgbClr val="D9D9D9"/>
                </a:solidFill>
              </a:rPr>
              <a:t>Kinn</a:t>
            </a:r>
            <a:endParaRPr lang="en-US" sz="2400" dirty="0">
              <a:solidFill>
                <a:srgbClr val="D9D9D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16494" y="49493"/>
            <a:ext cx="5568836" cy="6858000"/>
          </a:xfrm>
          <a:prstGeom prst="rect">
            <a:avLst/>
          </a:prstGeom>
        </p:spPr>
      </p:pic>
      <p:sp>
        <p:nvSpPr>
          <p:cNvPr id="6" name="Title 5"/>
          <p:cNvSpPr>
            <a:spLocks noGrp="1"/>
          </p:cNvSpPr>
          <p:nvPr>
            <p:ph type="title"/>
          </p:nvPr>
        </p:nvSpPr>
        <p:spPr/>
        <p:txBody>
          <a:bodyPr/>
          <a:lstStyle/>
          <a:p>
            <a:r>
              <a:rPr lang="en-US" dirty="0" smtClean="0"/>
              <a:t>Objectives – The Problem</a:t>
            </a:r>
            <a:endParaRPr lang="en-US" dirty="0"/>
          </a:p>
        </p:txBody>
      </p:sp>
      <p:sp>
        <p:nvSpPr>
          <p:cNvPr id="7" name="Content Placeholder 6"/>
          <p:cNvSpPr>
            <a:spLocks noGrp="1"/>
          </p:cNvSpPr>
          <p:nvPr>
            <p:ph idx="1"/>
          </p:nvPr>
        </p:nvSpPr>
        <p:spPr>
          <a:xfrm>
            <a:off x="457200" y="1417638"/>
            <a:ext cx="8229600" cy="5188739"/>
          </a:xfrm>
        </p:spPr>
        <p:txBody>
          <a:bodyPr>
            <a:normAutofit fontScale="85000" lnSpcReduction="10000"/>
          </a:bodyPr>
          <a:lstStyle/>
          <a:p>
            <a:r>
              <a:rPr lang="en-US" dirty="0" smtClean="0"/>
              <a:t>Create a working game of Clue!</a:t>
            </a:r>
          </a:p>
          <a:p>
            <a:pPr lvl="1"/>
            <a:r>
              <a:rPr lang="en-US" dirty="0" smtClean="0"/>
              <a:t>This will include one human player and up to five computer players</a:t>
            </a:r>
          </a:p>
          <a:p>
            <a:r>
              <a:rPr lang="en-US" dirty="0" smtClean="0"/>
              <a:t>Game Setup</a:t>
            </a:r>
          </a:p>
          <a:p>
            <a:pPr lvl="1"/>
            <a:r>
              <a:rPr lang="en-US" dirty="0" smtClean="0"/>
              <a:t>We need a board</a:t>
            </a:r>
          </a:p>
          <a:p>
            <a:pPr lvl="1"/>
            <a:r>
              <a:rPr lang="en-US" dirty="0" smtClean="0"/>
              <a:t>Up to 6 players (1 human, remaining computer)</a:t>
            </a:r>
          </a:p>
          <a:p>
            <a:pPr lvl="1"/>
            <a:r>
              <a:rPr lang="en-US" dirty="0" smtClean="0"/>
              <a:t>21 cards (18 dealt out to players)</a:t>
            </a:r>
          </a:p>
          <a:p>
            <a:pPr lvl="1"/>
            <a:r>
              <a:rPr lang="en-US" dirty="0" smtClean="0"/>
              <a:t>A killer envelope including suspect, weapon, and location</a:t>
            </a:r>
          </a:p>
          <a:p>
            <a:r>
              <a:rPr lang="en-US" dirty="0" smtClean="0"/>
              <a:t>Game Play</a:t>
            </a:r>
          </a:p>
          <a:p>
            <a:pPr lvl="1"/>
            <a:r>
              <a:rPr lang="en-US" dirty="0" smtClean="0"/>
              <a:t>Players must be able to traverse the board</a:t>
            </a:r>
          </a:p>
          <a:p>
            <a:pPr lvl="1"/>
            <a:r>
              <a:rPr lang="en-US" dirty="0" smtClean="0"/>
              <a:t>Players must be able to make suggestions and accusations</a:t>
            </a:r>
          </a:p>
          <a:p>
            <a:pPr lvl="1"/>
            <a:r>
              <a:rPr lang="en-US" dirty="0" smtClean="0"/>
              <a:t>Players must be able to disprove other players’ suggestions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16494" y="49493"/>
            <a:ext cx="5568836" cy="6858000"/>
          </a:xfrm>
          <a:prstGeom prst="rect">
            <a:avLst/>
          </a:prstGeom>
        </p:spPr>
      </p:pic>
      <p:sp>
        <p:nvSpPr>
          <p:cNvPr id="6" name="Title 5"/>
          <p:cNvSpPr>
            <a:spLocks noGrp="1"/>
          </p:cNvSpPr>
          <p:nvPr>
            <p:ph type="title"/>
          </p:nvPr>
        </p:nvSpPr>
        <p:spPr/>
        <p:txBody>
          <a:bodyPr/>
          <a:lstStyle/>
          <a:p>
            <a:r>
              <a:rPr lang="en-US" dirty="0" smtClean="0"/>
              <a:t>Solution: Data Structures!</a:t>
            </a:r>
            <a:endParaRPr lang="en-US" dirty="0"/>
          </a:p>
        </p:txBody>
      </p:sp>
      <p:sp>
        <p:nvSpPr>
          <p:cNvPr id="7" name="Content Placeholder 6"/>
          <p:cNvSpPr>
            <a:spLocks noGrp="1"/>
          </p:cNvSpPr>
          <p:nvPr>
            <p:ph idx="1"/>
          </p:nvPr>
        </p:nvSpPr>
        <p:spPr>
          <a:xfrm>
            <a:off x="457200" y="4673600"/>
            <a:ext cx="8229600" cy="2182813"/>
          </a:xfrm>
        </p:spPr>
        <p:txBody>
          <a:bodyPr>
            <a:normAutofit/>
          </a:bodyPr>
          <a:lstStyle/>
          <a:p>
            <a:r>
              <a:rPr lang="en-US" sz="2600" dirty="0" smtClean="0"/>
              <a:t>The board is a graph (the rooms are the nodes and their connected rooms are the edges)</a:t>
            </a:r>
          </a:p>
          <a:p>
            <a:r>
              <a:rPr lang="en-US" sz="2600" dirty="0" smtClean="0"/>
              <a:t>The order of players is a </a:t>
            </a:r>
            <a:r>
              <a:rPr lang="en-US" sz="2600" dirty="0" smtClean="0"/>
              <a:t>circular like </a:t>
            </a:r>
            <a:r>
              <a:rPr lang="en-US" sz="2600" dirty="0" smtClean="0"/>
              <a:t>vector</a:t>
            </a:r>
          </a:p>
          <a:p>
            <a:r>
              <a:rPr lang="en-US" sz="2600" dirty="0" smtClean="0"/>
              <a:t>Lots of vectors are used (cards, players, lists)</a:t>
            </a:r>
          </a:p>
        </p:txBody>
      </p:sp>
      <p:cxnSp>
        <p:nvCxnSpPr>
          <p:cNvPr id="39" name="Straight Connector 38"/>
          <p:cNvCxnSpPr/>
          <p:nvPr/>
        </p:nvCxnSpPr>
        <p:spPr>
          <a:xfrm rot="10800000" flipV="1">
            <a:off x="2916745" y="2044700"/>
            <a:ext cx="2579688" cy="199786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2070100" y="1669257"/>
            <a:ext cx="4584700" cy="2609850"/>
            <a:chOff x="2070100" y="1417638"/>
            <a:chExt cx="4584700" cy="2609850"/>
          </a:xfrm>
        </p:grpSpPr>
        <p:sp>
          <p:nvSpPr>
            <p:cNvPr id="8" name="Rounded Rectangle 7"/>
            <p:cNvSpPr/>
            <p:nvPr/>
          </p:nvSpPr>
          <p:spPr>
            <a:xfrm>
              <a:off x="2070100" y="1417638"/>
              <a:ext cx="841375"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Kitchen</a:t>
              </a:r>
              <a:endParaRPr lang="en-US" sz="1400" dirty="0">
                <a:solidFill>
                  <a:schemeClr val="tx1">
                    <a:lumMod val="85000"/>
                    <a:lumOff val="15000"/>
                  </a:schemeClr>
                </a:solidFill>
              </a:endParaRPr>
            </a:p>
          </p:txBody>
        </p:sp>
        <p:sp>
          <p:nvSpPr>
            <p:cNvPr id="11" name="Rounded Rectangle 10"/>
            <p:cNvSpPr/>
            <p:nvPr/>
          </p:nvSpPr>
          <p:spPr>
            <a:xfrm>
              <a:off x="3568700" y="1417638"/>
              <a:ext cx="95250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Ballroom</a:t>
              </a:r>
              <a:endParaRPr lang="en-US" sz="1400" dirty="0">
                <a:solidFill>
                  <a:schemeClr val="tx1">
                    <a:lumMod val="85000"/>
                    <a:lumOff val="15000"/>
                  </a:schemeClr>
                </a:solidFill>
              </a:endParaRPr>
            </a:p>
          </p:txBody>
        </p:sp>
        <p:sp>
          <p:nvSpPr>
            <p:cNvPr id="12" name="Rounded Rectangle 11"/>
            <p:cNvSpPr/>
            <p:nvPr/>
          </p:nvSpPr>
          <p:spPr>
            <a:xfrm>
              <a:off x="5299580" y="1417638"/>
              <a:ext cx="135522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Conservatory</a:t>
              </a:r>
              <a:endParaRPr lang="en-US" sz="1400" dirty="0">
                <a:solidFill>
                  <a:schemeClr val="tx1">
                    <a:lumMod val="85000"/>
                    <a:lumOff val="15000"/>
                  </a:schemeClr>
                </a:solidFill>
              </a:endParaRPr>
            </a:p>
          </p:txBody>
        </p:sp>
        <p:sp>
          <p:nvSpPr>
            <p:cNvPr id="13" name="Rounded Rectangle 12"/>
            <p:cNvSpPr/>
            <p:nvPr/>
          </p:nvSpPr>
          <p:spPr>
            <a:xfrm>
              <a:off x="5410200" y="2138363"/>
              <a:ext cx="105410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Billiard Room</a:t>
              </a:r>
              <a:endParaRPr lang="en-US" sz="1400" dirty="0">
                <a:solidFill>
                  <a:schemeClr val="tx1">
                    <a:lumMod val="85000"/>
                    <a:lumOff val="15000"/>
                  </a:schemeClr>
                </a:solidFill>
              </a:endParaRPr>
            </a:p>
          </p:txBody>
        </p:sp>
        <p:sp>
          <p:nvSpPr>
            <p:cNvPr id="14" name="Rounded Rectangle 13"/>
            <p:cNvSpPr/>
            <p:nvPr/>
          </p:nvSpPr>
          <p:spPr>
            <a:xfrm>
              <a:off x="5471030" y="2824163"/>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Library</a:t>
              </a:r>
              <a:endParaRPr lang="en-US" sz="1400" dirty="0">
                <a:solidFill>
                  <a:schemeClr val="tx1">
                    <a:lumMod val="85000"/>
                    <a:lumOff val="15000"/>
                  </a:schemeClr>
                </a:solidFill>
              </a:endParaRPr>
            </a:p>
          </p:txBody>
        </p:sp>
        <p:sp>
          <p:nvSpPr>
            <p:cNvPr id="15" name="Rounded Rectangle 14"/>
            <p:cNvSpPr/>
            <p:nvPr/>
          </p:nvSpPr>
          <p:spPr>
            <a:xfrm>
              <a:off x="5217030" y="352425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Study</a:t>
              </a:r>
              <a:endParaRPr lang="en-US" sz="1400" dirty="0">
                <a:solidFill>
                  <a:schemeClr val="tx1">
                    <a:lumMod val="85000"/>
                    <a:lumOff val="15000"/>
                  </a:schemeClr>
                </a:solidFill>
              </a:endParaRPr>
            </a:p>
          </p:txBody>
        </p:sp>
        <p:sp>
          <p:nvSpPr>
            <p:cNvPr id="16" name="Rounded Rectangle 15"/>
            <p:cNvSpPr/>
            <p:nvPr/>
          </p:nvSpPr>
          <p:spPr>
            <a:xfrm>
              <a:off x="3861810" y="352425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Hall</a:t>
              </a:r>
              <a:endParaRPr lang="en-US" sz="1400" dirty="0">
                <a:solidFill>
                  <a:schemeClr val="tx1">
                    <a:lumMod val="85000"/>
                    <a:lumOff val="15000"/>
                  </a:schemeClr>
                </a:solidFill>
              </a:endParaRPr>
            </a:p>
          </p:txBody>
        </p:sp>
        <p:sp>
          <p:nvSpPr>
            <p:cNvPr id="17" name="Rounded Rectangle 16"/>
            <p:cNvSpPr/>
            <p:nvPr/>
          </p:nvSpPr>
          <p:spPr>
            <a:xfrm>
              <a:off x="2378075" y="352425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Lounge</a:t>
              </a:r>
              <a:endParaRPr lang="en-US" sz="1400" dirty="0">
                <a:solidFill>
                  <a:schemeClr val="tx1">
                    <a:lumMod val="85000"/>
                    <a:lumOff val="15000"/>
                  </a:schemeClr>
                </a:solidFill>
              </a:endParaRPr>
            </a:p>
          </p:txBody>
        </p:sp>
        <p:sp>
          <p:nvSpPr>
            <p:cNvPr id="18" name="Rounded Rectangle 17"/>
            <p:cNvSpPr/>
            <p:nvPr/>
          </p:nvSpPr>
          <p:spPr>
            <a:xfrm>
              <a:off x="2072445" y="238998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Dining Room</a:t>
              </a:r>
              <a:endParaRPr lang="en-US" sz="1400" dirty="0">
                <a:solidFill>
                  <a:schemeClr val="tx1">
                    <a:lumMod val="85000"/>
                    <a:lumOff val="15000"/>
                  </a:schemeClr>
                </a:solidFill>
              </a:endParaRPr>
            </a:p>
          </p:txBody>
        </p:sp>
        <p:cxnSp>
          <p:nvCxnSpPr>
            <p:cNvPr id="21" name="Straight Connector 20"/>
            <p:cNvCxnSpPr>
              <a:stCxn id="8" idx="3"/>
              <a:endCxn id="11" idx="1"/>
            </p:cNvCxnSpPr>
            <p:nvPr/>
          </p:nvCxnSpPr>
          <p:spPr>
            <a:xfrm>
              <a:off x="2911475" y="1669257"/>
              <a:ext cx="657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559805" y="1669257"/>
              <a:ext cx="911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113087" y="3795712"/>
              <a:ext cx="911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9805" y="3795712"/>
              <a:ext cx="911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2"/>
            </p:cNvCxnSpPr>
            <p:nvPr/>
          </p:nvCxnSpPr>
          <p:spPr>
            <a:xfrm rot="16200000" flipH="1">
              <a:off x="2309920" y="3095228"/>
              <a:ext cx="631033" cy="227012"/>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endCxn id="18" idx="0"/>
            </p:cNvCxnSpPr>
            <p:nvPr/>
          </p:nvCxnSpPr>
          <p:spPr>
            <a:xfrm rot="5400000">
              <a:off x="2277378" y="2155427"/>
              <a:ext cx="469106" cy="2"/>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14" idx="0"/>
            </p:cNvCxnSpPr>
            <p:nvPr/>
          </p:nvCxnSpPr>
          <p:spPr>
            <a:xfrm rot="5400000">
              <a:off x="5462714" y="2368677"/>
              <a:ext cx="903288" cy="768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5474351" y="3400679"/>
              <a:ext cx="469106" cy="24714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41" name="Freeform 40"/>
          <p:cNvSpPr/>
          <p:nvPr/>
        </p:nvSpPr>
        <p:spPr>
          <a:xfrm>
            <a:off x="1195917" y="1930400"/>
            <a:ext cx="4506383" cy="2724150"/>
          </a:xfrm>
          <a:custGeom>
            <a:avLst/>
            <a:gdLst>
              <a:gd name="connsiteX0" fmla="*/ 899583 w 4506383"/>
              <a:gd name="connsiteY0" fmla="*/ 0 h 2724150"/>
              <a:gd name="connsiteX1" fmla="*/ 201083 w 4506383"/>
              <a:gd name="connsiteY1" fmla="*/ 1092200 h 2724150"/>
              <a:gd name="connsiteX2" fmla="*/ 518583 w 4506383"/>
              <a:gd name="connsiteY2" fmla="*/ 2463800 h 2724150"/>
              <a:gd name="connsiteX3" fmla="*/ 3312583 w 4506383"/>
              <a:gd name="connsiteY3" fmla="*/ 2654300 h 2724150"/>
              <a:gd name="connsiteX4" fmla="*/ 4506383 w 4506383"/>
              <a:gd name="connsiteY4" fmla="*/ 2286000 h 2724150"/>
              <a:gd name="connsiteX5" fmla="*/ 4506383 w 4506383"/>
              <a:gd name="connsiteY5" fmla="*/ 2286000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6383" h="2724150">
                <a:moveTo>
                  <a:pt x="899583" y="0"/>
                </a:moveTo>
                <a:cubicBezTo>
                  <a:pt x="582083" y="340783"/>
                  <a:pt x="264583" y="681567"/>
                  <a:pt x="201083" y="1092200"/>
                </a:cubicBezTo>
                <a:cubicBezTo>
                  <a:pt x="137583" y="1502833"/>
                  <a:pt x="0" y="2203450"/>
                  <a:pt x="518583" y="2463800"/>
                </a:cubicBezTo>
                <a:cubicBezTo>
                  <a:pt x="1037166" y="2724150"/>
                  <a:pt x="2647950" y="2683933"/>
                  <a:pt x="3312583" y="2654300"/>
                </a:cubicBezTo>
                <a:cubicBezTo>
                  <a:pt x="3977216" y="2624667"/>
                  <a:pt x="4506383" y="2286000"/>
                  <a:pt x="4506383" y="2286000"/>
                </a:cubicBezTo>
                <a:lnTo>
                  <a:pt x="4506383" y="2286000"/>
                </a:lnTo>
              </a:path>
            </a:pathLst>
          </a:cu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16494" y="49493"/>
            <a:ext cx="5568836" cy="6858000"/>
          </a:xfrm>
          <a:prstGeom prst="rect">
            <a:avLst/>
          </a:prstGeom>
        </p:spPr>
      </p:pic>
      <p:sp>
        <p:nvSpPr>
          <p:cNvPr id="6" name="Title 5"/>
          <p:cNvSpPr>
            <a:spLocks noGrp="1"/>
          </p:cNvSpPr>
          <p:nvPr>
            <p:ph type="title"/>
          </p:nvPr>
        </p:nvSpPr>
        <p:spPr/>
        <p:txBody>
          <a:bodyPr/>
          <a:lstStyle/>
          <a:p>
            <a:r>
              <a:rPr lang="en-US" dirty="0" smtClean="0"/>
              <a:t>Solution: Data Structures!</a:t>
            </a:r>
            <a:endParaRPr lang="en-US" dirty="0"/>
          </a:p>
        </p:txBody>
      </p:sp>
      <p:sp>
        <p:nvSpPr>
          <p:cNvPr id="7" name="Content Placeholder 6"/>
          <p:cNvSpPr>
            <a:spLocks noGrp="1"/>
          </p:cNvSpPr>
          <p:nvPr>
            <p:ph idx="1"/>
          </p:nvPr>
        </p:nvSpPr>
        <p:spPr/>
        <p:txBody>
          <a:bodyPr/>
          <a:lstStyle/>
          <a:p>
            <a:r>
              <a:rPr lang="en-US" dirty="0" smtClean="0"/>
              <a:t>Additionally, we created many of our own data unique structures with properties and methods specific to Clue</a:t>
            </a:r>
          </a:p>
          <a:p>
            <a:r>
              <a:rPr lang="en-US" dirty="0" smtClean="0"/>
              <a:t>Enumerations and structures were also helpful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954" y="22035"/>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3954" y="20448"/>
            <a:ext cx="5568836" cy="6858000"/>
          </a:xfrm>
          <a:prstGeom prst="rect">
            <a:avLst/>
          </a:prstGeom>
        </p:spPr>
      </p:pic>
      <p:sp>
        <p:nvSpPr>
          <p:cNvPr id="9" name="Title 5"/>
          <p:cNvSpPr txBox="1">
            <a:spLocks/>
          </p:cNvSpPr>
          <p:nvPr/>
        </p:nvSpPr>
        <p:spPr>
          <a:xfrm>
            <a:off x="440706" y="7669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Demo</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7" name="Picture 6" descr="Screen Shot 2016-08-02 at 5.12.50 PM.png"/>
          <p:cNvPicPr>
            <a:picLocks noChangeAspect="1"/>
          </p:cNvPicPr>
          <p:nvPr/>
        </p:nvPicPr>
        <p:blipFill>
          <a:blip r:embed="rId4"/>
          <a:stretch>
            <a:fillRect/>
          </a:stretch>
        </p:blipFill>
        <p:spPr>
          <a:xfrm>
            <a:off x="212106" y="1179785"/>
            <a:ext cx="8703294" cy="49791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Rectangle 5"/>
          <p:cNvSpPr/>
          <p:nvPr/>
        </p:nvSpPr>
        <p:spPr>
          <a:xfrm>
            <a:off x="-6576" y="-9118"/>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sherlock.png"/>
          <p:cNvPicPr>
            <a:picLocks noChangeAspect="1"/>
          </p:cNvPicPr>
          <p:nvPr/>
        </p:nvPicPr>
        <p:blipFill>
          <a:blip r:embed="rId3">
            <a:alphaModFix amt="12000"/>
          </a:blip>
          <a:stretch>
            <a:fillRect/>
          </a:stretch>
        </p:blipFill>
        <p:spPr>
          <a:xfrm>
            <a:off x="9918" y="26418"/>
            <a:ext cx="5568836" cy="6858000"/>
          </a:xfrm>
          <a:prstGeom prst="rect">
            <a:avLst/>
          </a:prstGeom>
        </p:spPr>
      </p:pic>
      <p:sp>
        <p:nvSpPr>
          <p:cNvPr id="8" name="Title 5"/>
          <p:cNvSpPr txBox="1">
            <a:spLocks/>
          </p:cNvSpPr>
          <p:nvPr/>
        </p:nvSpPr>
        <p:spPr>
          <a:xfrm>
            <a:off x="477648" y="2803367"/>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500" b="0" i="0" u="none" strike="noStrike" kern="1200" cap="none" spc="0" normalizeH="0" baseline="0" noProof="0" dirty="0" smtClean="0">
                <a:ln>
                  <a:noFill/>
                </a:ln>
                <a:solidFill>
                  <a:schemeClr val="bg1"/>
                </a:solidFill>
                <a:effectLst/>
                <a:uLnTx/>
                <a:uFillTx/>
                <a:latin typeface="+mj-lt"/>
                <a:ea typeface="+mj-ea"/>
                <a:cs typeface="+mj-cs"/>
              </a:rPr>
              <a:t>Questions?</a:t>
            </a:r>
            <a:endParaRPr kumimoji="0" lang="en-US" sz="75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4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1366</TotalTime>
  <Words>816</Words>
  <Application>Microsoft Macintosh PowerPoint</Application>
  <PresentationFormat>On-screen Show (4:3)</PresentationFormat>
  <Paragraphs>54</Paragraphs>
  <Slides>6</Slides>
  <Notes>6</Notes>
  <HiddenSlides>0</HiddenSlides>
  <MMClips>0</MMClips>
  <ScaleCrop>false</ScaleCrop>
  <HeadingPairs>
    <vt:vector size="4" baseType="variant">
      <vt:variant>
        <vt:lpstr>Design Template</vt:lpstr>
      </vt:variant>
      <vt:variant>
        <vt:i4>1</vt:i4>
      </vt:variant>
      <vt:variant>
        <vt:lpstr>Slide Titles</vt:lpstr>
      </vt:variant>
      <vt:variant>
        <vt:i4>6</vt:i4>
      </vt:variant>
    </vt:vector>
  </HeadingPairs>
  <TitlesOfParts>
    <vt:vector size="7" baseType="lpstr">
      <vt:lpstr>PowerPoint-Template-464</vt:lpstr>
      <vt:lpstr>Clue: The Board Game  on your console!</vt:lpstr>
      <vt:lpstr>Objectives – The Problem</vt:lpstr>
      <vt:lpstr>Solution: Data Structures!</vt:lpstr>
      <vt:lpstr>Solution: Data Structures!</vt:lpstr>
      <vt:lpstr>Slide 5</vt:lpstr>
      <vt:lpstr>Slide 6</vt:lpstr>
    </vt:vector>
  </TitlesOfParts>
  <Company>Ithaca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Clue: The Board Game  on your console!</dc:title>
  <dc:creator>Julia Cicale</dc:creator>
  <cp:lastModifiedBy>Julia Cicale</cp:lastModifiedBy>
  <cp:revision>4</cp:revision>
  <dcterms:created xsi:type="dcterms:W3CDTF">2016-08-03T03:17:25Z</dcterms:created>
  <dcterms:modified xsi:type="dcterms:W3CDTF">2016-08-03T03:33:34Z</dcterms:modified>
</cp:coreProperties>
</file>