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19" autoAdjust="0"/>
  </p:normalViewPr>
  <p:slideViewPr>
    <p:cSldViewPr snapToGrid="0">
      <p:cViewPr>
        <p:scale>
          <a:sx n="66" d="100"/>
          <a:sy n="66" d="100"/>
        </p:scale>
        <p:origin x="1531" y="4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11/8/2023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11/8/2023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11/8/2023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11/8/2023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11/8/2023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11/8/2023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Global DEMOGRAPHY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256072" y="2682240"/>
            <a:ext cx="5839928" cy="3454400"/>
          </a:xfrm>
        </p:spPr>
        <p:txBody>
          <a:bodyPr>
            <a:noAutofit/>
          </a:bodyPr>
          <a:lstStyle/>
          <a:p>
            <a:r>
              <a:rPr lang="en-US" sz="1800" dirty="0"/>
              <a:t>Stage 2:</a:t>
            </a:r>
            <a:br>
              <a:rPr lang="en-US" sz="1600" dirty="0"/>
            </a:br>
            <a:r>
              <a:rPr lang="en-US" sz="1600" dirty="0"/>
              <a:t> Early Industrial Society high </a:t>
            </a:r>
            <a:r>
              <a:rPr lang="en-US" sz="1600" dirty="0" err="1"/>
              <a:t>orth</a:t>
            </a:r>
            <a:r>
              <a:rPr lang="en-US" sz="1600" dirty="0"/>
              <a:t> cases, falling death rate, </a:t>
            </a:r>
            <a:r>
              <a:rPr lang="en-US" sz="1600" dirty="0" err="1"/>
              <a:t>hig</a:t>
            </a:r>
            <a:r>
              <a:rPr lang="en-US" sz="1600" dirty="0"/>
              <a:t> population growth</a:t>
            </a:r>
            <a:br>
              <a:rPr lang="en-US" sz="1600" dirty="0"/>
            </a:br>
            <a:br>
              <a:rPr lang="en-US" sz="1600" dirty="0"/>
            </a:br>
            <a:r>
              <a:rPr lang="en-US" sz="1600" dirty="0"/>
              <a:t>Reasons for the changes in birth rate</a:t>
            </a:r>
            <a:br>
              <a:rPr lang="en-US" sz="1600" dirty="0"/>
            </a:br>
            <a:br>
              <a:rPr lang="en-US" sz="1600" dirty="0"/>
            </a:br>
            <a:r>
              <a:rPr lang="en-US" sz="1600" dirty="0"/>
              <a:t>1. Children are needed for farming</a:t>
            </a:r>
            <a:br>
              <a:rPr lang="en-US" sz="1600" dirty="0"/>
            </a:br>
            <a:br>
              <a:rPr lang="en-US" sz="1600" dirty="0"/>
            </a:br>
            <a:r>
              <a:rPr lang="en-US" sz="1600" dirty="0"/>
              <a:t>2. They die at an early age due to </a:t>
            </a:r>
            <a:r>
              <a:rPr lang="en-US" sz="1600" dirty="0" err="1"/>
              <a:t>inesses</a:t>
            </a:r>
            <a:br>
              <a:rPr lang="en-US" sz="1600" dirty="0"/>
            </a:br>
            <a:br>
              <a:rPr lang="en-US" sz="1600" dirty="0"/>
            </a:br>
            <a:r>
              <a:rPr lang="en-US" sz="1600" dirty="0"/>
              <a:t>3. No family planning and conception/giving birth is encouraged by religion and society.</a:t>
            </a:r>
            <a:br>
              <a:rPr lang="en-US" sz="1600" dirty="0"/>
            </a:br>
            <a:br>
              <a:rPr lang="en-US" sz="1600" dirty="0"/>
            </a:br>
            <a:r>
              <a:rPr lang="en-US" sz="1600" dirty="0"/>
              <a:t>Reasons for the changes in death rate</a:t>
            </a:r>
            <a:br>
              <a:rPr lang="en-US" sz="1600" dirty="0"/>
            </a:br>
            <a:br>
              <a:rPr lang="en-US" sz="1600" dirty="0"/>
            </a:br>
            <a:r>
              <a:rPr lang="en-US" sz="1600" dirty="0"/>
              <a:t>1. Improvements in medical care</a:t>
            </a:r>
            <a:br>
              <a:rPr lang="en-US" sz="1600" dirty="0"/>
            </a:br>
            <a:br>
              <a:rPr lang="en-US" sz="1600" dirty="0"/>
            </a:br>
            <a:r>
              <a:rPr lang="en-US" sz="1600" dirty="0"/>
              <a:t>2. Water</a:t>
            </a:r>
            <a:br>
              <a:rPr lang="en-US" sz="1600" dirty="0"/>
            </a:br>
            <a:br>
              <a:rPr lang="en-US" sz="1600" dirty="0"/>
            </a:br>
            <a:r>
              <a:rPr lang="en-US" sz="1600" dirty="0"/>
              <a:t>3. Supply and sanitation</a:t>
            </a:r>
            <a:br>
              <a:rPr lang="en-US" sz="1600" dirty="0"/>
            </a:br>
            <a:br>
              <a:rPr lang="en-US" sz="1600" dirty="0"/>
            </a:br>
            <a:r>
              <a:rPr lang="en-US" sz="1600" dirty="0"/>
              <a:t>4. Fewer children die</a:t>
            </a:r>
          </a:p>
        </p:txBody>
      </p:sp>
      <p:pic>
        <p:nvPicPr>
          <p:cNvPr id="3" name="Picture 2">
            <a:extLst>
              <a:ext uri="{FF2B5EF4-FFF2-40B4-BE49-F238E27FC236}">
                <a16:creationId xmlns:a16="http://schemas.microsoft.com/office/drawing/2014/main" id="{01C7A410-9958-826D-F646-143EF6DAF184}"/>
              </a:ext>
            </a:extLst>
          </p:cNvPr>
          <p:cNvPicPr>
            <a:picLocks noChangeAspect="1"/>
          </p:cNvPicPr>
          <p:nvPr/>
        </p:nvPicPr>
        <p:blipFill>
          <a:blip r:embed="rId2"/>
          <a:stretch>
            <a:fillRect/>
          </a:stretch>
        </p:blipFill>
        <p:spPr>
          <a:xfrm>
            <a:off x="6096000" y="721360"/>
            <a:ext cx="5839928" cy="5899359"/>
          </a:xfrm>
          <a:prstGeom prst="rect">
            <a:avLst/>
          </a:prstGeom>
        </p:spPr>
      </p:pic>
    </p:spTree>
    <p:extLst>
      <p:ext uri="{BB962C8B-B14F-4D97-AF65-F5344CB8AC3E}">
        <p14:creationId xmlns:p14="http://schemas.microsoft.com/office/powerpoint/2010/main" val="195290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256072" y="2682240"/>
            <a:ext cx="5839928" cy="3454400"/>
          </a:xfrm>
        </p:spPr>
        <p:txBody>
          <a:bodyPr>
            <a:noAutofit/>
          </a:bodyPr>
          <a:lstStyle/>
          <a:p>
            <a:r>
              <a:rPr lang="en-US" sz="1800" dirty="0"/>
              <a:t>Stage 3: </a:t>
            </a:r>
            <a:br>
              <a:rPr lang="en-US" sz="1600" dirty="0"/>
            </a:br>
            <a:r>
              <a:rPr lang="en-US" sz="1600" dirty="0"/>
              <a:t>Late Industrial Society low death rate, falling birth rate, high population growth</a:t>
            </a:r>
            <a:br>
              <a:rPr lang="en-US" sz="1600" dirty="0"/>
            </a:br>
            <a:br>
              <a:rPr lang="en-US" sz="1600" dirty="0"/>
            </a:br>
            <a:r>
              <a:rPr lang="en-US" sz="1600" dirty="0"/>
              <a:t>Reasons for the changes in birth rate</a:t>
            </a:r>
            <a:br>
              <a:rPr lang="en-US" sz="1600" dirty="0"/>
            </a:br>
            <a:br>
              <a:rPr lang="en-US" sz="1600" dirty="0"/>
            </a:br>
            <a:r>
              <a:rPr lang="en-US" sz="1600" dirty="0"/>
              <a:t>1. Improved medical care and diet</a:t>
            </a:r>
            <a:br>
              <a:rPr lang="en-US" sz="1600" dirty="0"/>
            </a:br>
            <a:br>
              <a:rPr lang="en-US" sz="1600" dirty="0"/>
            </a:br>
            <a:r>
              <a:rPr lang="en-US" sz="1600" dirty="0"/>
              <a:t>2. Fewer children are needed for work</a:t>
            </a:r>
            <a:br>
              <a:rPr lang="en-US" sz="1600" dirty="0"/>
            </a:br>
            <a:br>
              <a:rPr lang="en-US" sz="1600" dirty="0"/>
            </a:br>
            <a:r>
              <a:rPr lang="en-US" sz="1600" dirty="0"/>
              <a:t>Reasons for the changes in the death rate</a:t>
            </a:r>
            <a:br>
              <a:rPr lang="en-US" sz="1600" dirty="0"/>
            </a:br>
            <a:br>
              <a:rPr lang="en-US" sz="1600" dirty="0"/>
            </a:br>
            <a:r>
              <a:rPr lang="en-US" sz="1600" dirty="0"/>
              <a:t>1. Improvements in medical care</a:t>
            </a:r>
            <a:br>
              <a:rPr lang="en-US" sz="1600" dirty="0"/>
            </a:br>
            <a:br>
              <a:rPr lang="en-US" sz="1600" dirty="0"/>
            </a:br>
            <a:r>
              <a:rPr lang="en-US" sz="1600" dirty="0"/>
              <a:t>2. Water</a:t>
            </a:r>
            <a:br>
              <a:rPr lang="en-US" sz="1600" dirty="0"/>
            </a:br>
            <a:br>
              <a:rPr lang="en-US" sz="1600" dirty="0"/>
            </a:br>
            <a:r>
              <a:rPr lang="en-US" sz="1600" dirty="0"/>
              <a:t>3. Supply and sanitation</a:t>
            </a:r>
            <a:br>
              <a:rPr lang="en-US" sz="1600" dirty="0"/>
            </a:br>
            <a:br>
              <a:rPr lang="en-US" sz="1600" dirty="0"/>
            </a:br>
            <a:r>
              <a:rPr lang="en-US" sz="1600" dirty="0"/>
              <a:t>4. Fewer children die</a:t>
            </a:r>
            <a:br>
              <a:rPr lang="en-US" sz="1600" dirty="0"/>
            </a:br>
            <a:endParaRPr lang="en-US" sz="1600" dirty="0"/>
          </a:p>
        </p:txBody>
      </p:sp>
      <p:pic>
        <p:nvPicPr>
          <p:cNvPr id="3" name="Picture 2">
            <a:extLst>
              <a:ext uri="{FF2B5EF4-FFF2-40B4-BE49-F238E27FC236}">
                <a16:creationId xmlns:a16="http://schemas.microsoft.com/office/drawing/2014/main" id="{5A82C89C-6263-2122-EE6A-9B8E0493180B}"/>
              </a:ext>
            </a:extLst>
          </p:cNvPr>
          <p:cNvPicPr>
            <a:picLocks noChangeAspect="1"/>
          </p:cNvPicPr>
          <p:nvPr/>
        </p:nvPicPr>
        <p:blipFill>
          <a:blip r:embed="rId2"/>
          <a:stretch>
            <a:fillRect/>
          </a:stretch>
        </p:blipFill>
        <p:spPr>
          <a:xfrm>
            <a:off x="6096000" y="721360"/>
            <a:ext cx="5839928" cy="5899359"/>
          </a:xfrm>
          <a:prstGeom prst="rect">
            <a:avLst/>
          </a:prstGeom>
        </p:spPr>
      </p:pic>
    </p:spTree>
    <p:extLst>
      <p:ext uri="{BB962C8B-B14F-4D97-AF65-F5344CB8AC3E}">
        <p14:creationId xmlns:p14="http://schemas.microsoft.com/office/powerpoint/2010/main" val="320170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256072" y="2485471"/>
            <a:ext cx="5839928" cy="3454400"/>
          </a:xfrm>
        </p:spPr>
        <p:txBody>
          <a:bodyPr>
            <a:noAutofit/>
          </a:bodyPr>
          <a:lstStyle/>
          <a:p>
            <a:r>
              <a:rPr lang="en-US" sz="1800" dirty="0"/>
              <a:t>Stage 4:</a:t>
            </a:r>
            <a:br>
              <a:rPr lang="en-US" sz="1600" dirty="0"/>
            </a:br>
            <a:r>
              <a:rPr lang="en-US" sz="1600" dirty="0"/>
              <a:t> Post Industrial Society - low birth and death rates, low population growth</a:t>
            </a:r>
            <a:br>
              <a:rPr lang="en-US" sz="1600" dirty="0"/>
            </a:br>
            <a:br>
              <a:rPr lang="en-US" sz="1600" dirty="0"/>
            </a:br>
            <a:r>
              <a:rPr lang="en-US" sz="1600" dirty="0"/>
              <a:t>Reasons for the changes in birth rate</a:t>
            </a:r>
            <a:br>
              <a:rPr lang="en-US" sz="1600" dirty="0"/>
            </a:br>
            <a:br>
              <a:rPr lang="en-US" sz="1600" dirty="0"/>
            </a:br>
            <a:r>
              <a:rPr lang="en-US" sz="1600" dirty="0"/>
              <a:t>1. Family planning</a:t>
            </a:r>
            <a:br>
              <a:rPr lang="en-US" sz="1600" dirty="0"/>
            </a:br>
            <a:br>
              <a:rPr lang="en-US" sz="1600" dirty="0"/>
            </a:br>
            <a:r>
              <a:rPr lang="en-US" sz="1600" dirty="0"/>
              <a:t>2. Good health</a:t>
            </a:r>
            <a:br>
              <a:rPr lang="en-US" sz="1600" dirty="0"/>
            </a:br>
            <a:br>
              <a:rPr lang="en-US" sz="1600" dirty="0"/>
            </a:br>
            <a:r>
              <a:rPr lang="en-US" sz="1600" dirty="0"/>
              <a:t>3. Later marriages</a:t>
            </a:r>
            <a:br>
              <a:rPr lang="en-US" sz="1600" dirty="0"/>
            </a:br>
            <a:br>
              <a:rPr lang="en-US" sz="1600" dirty="0"/>
            </a:br>
            <a:r>
              <a:rPr lang="en-US" sz="1600" dirty="0"/>
              <a:t>4. Improving status of women</a:t>
            </a:r>
            <a:br>
              <a:rPr lang="en-US" sz="1600" dirty="0"/>
            </a:br>
            <a:br>
              <a:rPr lang="en-US" sz="1600" dirty="0"/>
            </a:br>
            <a:r>
              <a:rPr lang="en-US" sz="1600" dirty="0"/>
              <a:t>reasons for the changes in death rate</a:t>
            </a:r>
            <a:br>
              <a:rPr lang="en-US" sz="1600" dirty="0"/>
            </a:br>
            <a:br>
              <a:rPr lang="en-US" sz="1600" dirty="0"/>
            </a:br>
            <a:r>
              <a:rPr lang="en-US" sz="1600" dirty="0"/>
              <a:t>1. Good health care</a:t>
            </a:r>
            <a:br>
              <a:rPr lang="en-US" sz="1600" dirty="0"/>
            </a:br>
            <a:br>
              <a:rPr lang="en-US" sz="1600" dirty="0"/>
            </a:br>
            <a:r>
              <a:rPr lang="en-US" sz="1600" dirty="0"/>
              <a:t>2. Reliable food supply</a:t>
            </a:r>
            <a:br>
              <a:rPr lang="en-US" sz="1600" dirty="0"/>
            </a:br>
            <a:br>
              <a:rPr lang="en-US" sz="1600" dirty="0"/>
            </a:br>
            <a:r>
              <a:rPr lang="en-US" sz="1600" dirty="0"/>
              <a:t>3. People are living much longer</a:t>
            </a:r>
          </a:p>
        </p:txBody>
      </p:sp>
      <p:pic>
        <p:nvPicPr>
          <p:cNvPr id="3" name="Picture 2">
            <a:extLst>
              <a:ext uri="{FF2B5EF4-FFF2-40B4-BE49-F238E27FC236}">
                <a16:creationId xmlns:a16="http://schemas.microsoft.com/office/drawing/2014/main" id="{0B656C6A-1CBE-9BC1-E20F-5EBC7C160C71}"/>
              </a:ext>
            </a:extLst>
          </p:cNvPr>
          <p:cNvPicPr>
            <a:picLocks noChangeAspect="1"/>
          </p:cNvPicPr>
          <p:nvPr/>
        </p:nvPicPr>
        <p:blipFill>
          <a:blip r:embed="rId2"/>
          <a:stretch>
            <a:fillRect/>
          </a:stretch>
        </p:blipFill>
        <p:spPr>
          <a:xfrm>
            <a:off x="6096000" y="721360"/>
            <a:ext cx="5839928" cy="5899359"/>
          </a:xfrm>
          <a:prstGeom prst="rect">
            <a:avLst/>
          </a:prstGeom>
        </p:spPr>
      </p:pic>
    </p:spTree>
    <p:extLst>
      <p:ext uri="{BB962C8B-B14F-4D97-AF65-F5344CB8AC3E}">
        <p14:creationId xmlns:p14="http://schemas.microsoft.com/office/powerpoint/2010/main" val="44292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256072" y="2485471"/>
            <a:ext cx="5839928" cy="3454400"/>
          </a:xfrm>
        </p:spPr>
        <p:txBody>
          <a:bodyPr>
            <a:noAutofit/>
          </a:bodyPr>
          <a:lstStyle/>
          <a:p>
            <a:r>
              <a:rPr lang="en-US" dirty="0"/>
              <a:t>In summary, based on the demographic transition model, it can be argued that because the industrialized countries underwent a dramatic change that resulted to lower rates of population growth, the developing countries can emulate these for their rates of population growth to become lower.</a:t>
            </a:r>
          </a:p>
        </p:txBody>
      </p:sp>
      <p:pic>
        <p:nvPicPr>
          <p:cNvPr id="3" name="Picture 2">
            <a:extLst>
              <a:ext uri="{FF2B5EF4-FFF2-40B4-BE49-F238E27FC236}">
                <a16:creationId xmlns:a16="http://schemas.microsoft.com/office/drawing/2014/main" id="{0B656C6A-1CBE-9BC1-E20F-5EBC7C160C71}"/>
              </a:ext>
            </a:extLst>
          </p:cNvPr>
          <p:cNvPicPr>
            <a:picLocks noChangeAspect="1"/>
          </p:cNvPicPr>
          <p:nvPr/>
        </p:nvPicPr>
        <p:blipFill>
          <a:blip r:embed="rId2"/>
          <a:stretch>
            <a:fillRect/>
          </a:stretch>
        </p:blipFill>
        <p:spPr>
          <a:xfrm>
            <a:off x="6096000" y="721360"/>
            <a:ext cx="5839928" cy="5899359"/>
          </a:xfrm>
          <a:prstGeom prst="rect">
            <a:avLst/>
          </a:prstGeom>
        </p:spPr>
      </p:pic>
    </p:spTree>
    <p:extLst>
      <p:ext uri="{BB962C8B-B14F-4D97-AF65-F5344CB8AC3E}">
        <p14:creationId xmlns:p14="http://schemas.microsoft.com/office/powerpoint/2010/main" val="47040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71819" y="2728539"/>
            <a:ext cx="5240488" cy="3454400"/>
          </a:xfrm>
        </p:spPr>
        <p:txBody>
          <a:bodyPr>
            <a:noAutofit/>
          </a:bodyPr>
          <a:lstStyle/>
          <a:p>
            <a:r>
              <a:rPr lang="en-US" dirty="0">
                <a:latin typeface="Algerian" panose="04020705040A02060702" pitchFamily="82" charset="0"/>
              </a:rPr>
              <a:t>Criticisms of the Demographic Transition Theory</a:t>
            </a:r>
            <a:br>
              <a:rPr lang="en-US" sz="2000" dirty="0">
                <a:latin typeface="Algerian" panose="04020705040A02060702" pitchFamily="82" charset="0"/>
              </a:rPr>
            </a:br>
            <a:br>
              <a:rPr lang="en-US" sz="2000" dirty="0">
                <a:latin typeface="Algerian" panose="04020705040A02060702" pitchFamily="82" charset="0"/>
              </a:rPr>
            </a:br>
            <a:r>
              <a:rPr lang="en-US" sz="2000" dirty="0">
                <a:latin typeface="Algerian" panose="04020705040A02060702" pitchFamily="82" charset="0"/>
              </a:rPr>
              <a:t>The demographic transition theory is only based on Western societies (Europe, America, Japan). It is not inevitable that there will be a fall in fertility</a:t>
            </a:r>
            <a:br>
              <a:rPr lang="en-US" sz="2000" dirty="0">
                <a:latin typeface="Algerian" panose="04020705040A02060702" pitchFamily="82" charset="0"/>
              </a:rPr>
            </a:br>
            <a:br>
              <a:rPr lang="en-US" sz="2000" dirty="0">
                <a:latin typeface="Algerian" panose="04020705040A02060702" pitchFamily="82" charset="0"/>
              </a:rPr>
            </a:br>
            <a:r>
              <a:rPr lang="en-US" sz="2000" dirty="0">
                <a:latin typeface="Algerian" panose="04020705040A02060702" pitchFamily="82" charset="0"/>
              </a:rPr>
              <a:t>rates in less developed countries. The length of time that the countries will traverse the stages, if they do, is unpredictable. Times have changed since the developed world went through demographic transition</a:t>
            </a:r>
            <a:endParaRPr lang="en-US" sz="2000" dirty="0"/>
          </a:p>
        </p:txBody>
      </p:sp>
      <p:pic>
        <p:nvPicPr>
          <p:cNvPr id="7" name="Picture 6">
            <a:extLst>
              <a:ext uri="{FF2B5EF4-FFF2-40B4-BE49-F238E27FC236}">
                <a16:creationId xmlns:a16="http://schemas.microsoft.com/office/drawing/2014/main" id="{F45E3AA4-80AB-6C22-DACA-1CEA5149A0C3}"/>
              </a:ext>
            </a:extLst>
          </p:cNvPr>
          <p:cNvPicPr>
            <a:picLocks noChangeAspect="1"/>
          </p:cNvPicPr>
          <p:nvPr/>
        </p:nvPicPr>
        <p:blipFill>
          <a:blip r:embed="rId2"/>
          <a:stretch>
            <a:fillRect/>
          </a:stretch>
        </p:blipFill>
        <p:spPr>
          <a:xfrm>
            <a:off x="6339840" y="792480"/>
            <a:ext cx="5596088" cy="5709920"/>
          </a:xfrm>
          <a:prstGeom prst="rect">
            <a:avLst/>
          </a:prstGeom>
        </p:spPr>
      </p:pic>
    </p:spTree>
    <p:extLst>
      <p:ext uri="{BB962C8B-B14F-4D97-AF65-F5344CB8AC3E}">
        <p14:creationId xmlns:p14="http://schemas.microsoft.com/office/powerpoint/2010/main" val="404936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71819" y="2728539"/>
            <a:ext cx="5240488" cy="3454400"/>
          </a:xfrm>
        </p:spPr>
        <p:txBody>
          <a:bodyPr>
            <a:noAutofit/>
          </a:bodyPr>
          <a:lstStyle/>
          <a:p>
            <a:r>
              <a:rPr lang="en-US" dirty="0"/>
              <a:t>Criticisms of the Demographic Transition Theory</a:t>
            </a:r>
            <a:br>
              <a:rPr lang="en-US" sz="2000" dirty="0"/>
            </a:br>
            <a:br>
              <a:rPr lang="en-US" sz="2000" dirty="0"/>
            </a:br>
            <a:r>
              <a:rPr lang="en-US" sz="2000" dirty="0"/>
              <a:t>The demographic transition theory is only based on Western societies (Europe, America, Japan). It is not inevitable that there will be a fall in fertility</a:t>
            </a:r>
            <a:br>
              <a:rPr lang="en-US" sz="2000" dirty="0"/>
            </a:br>
            <a:br>
              <a:rPr lang="en-US" sz="2000" dirty="0"/>
            </a:br>
            <a:r>
              <a:rPr lang="en-US" sz="2000" dirty="0"/>
              <a:t>rates in less developed countries. The length of time that the countries will traverse the stages, if they do, is unpredictable. Times have changed since the developed world went through demographic transition</a:t>
            </a:r>
          </a:p>
        </p:txBody>
      </p:sp>
      <p:pic>
        <p:nvPicPr>
          <p:cNvPr id="7" name="Picture 6">
            <a:extLst>
              <a:ext uri="{FF2B5EF4-FFF2-40B4-BE49-F238E27FC236}">
                <a16:creationId xmlns:a16="http://schemas.microsoft.com/office/drawing/2014/main" id="{F45E3AA4-80AB-6C22-DACA-1CEA5149A0C3}"/>
              </a:ext>
            </a:extLst>
          </p:cNvPr>
          <p:cNvPicPr>
            <a:picLocks noChangeAspect="1"/>
          </p:cNvPicPr>
          <p:nvPr/>
        </p:nvPicPr>
        <p:blipFill>
          <a:blip r:embed="rId2"/>
          <a:stretch>
            <a:fillRect/>
          </a:stretch>
        </p:blipFill>
        <p:spPr>
          <a:xfrm>
            <a:off x="6339840" y="792480"/>
            <a:ext cx="5596088" cy="5709920"/>
          </a:xfrm>
          <a:prstGeom prst="rect">
            <a:avLst/>
          </a:prstGeom>
        </p:spPr>
      </p:pic>
    </p:spTree>
    <p:extLst>
      <p:ext uri="{BB962C8B-B14F-4D97-AF65-F5344CB8AC3E}">
        <p14:creationId xmlns:p14="http://schemas.microsoft.com/office/powerpoint/2010/main" val="4268093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54998" y="1362726"/>
            <a:ext cx="10682004" cy="3454400"/>
          </a:xfrm>
        </p:spPr>
        <p:txBody>
          <a:bodyPr>
            <a:noAutofit/>
          </a:bodyPr>
          <a:lstStyle/>
          <a:p>
            <a:r>
              <a:rPr lang="en-US" sz="3600" dirty="0"/>
              <a:t>SUMMARY:</a:t>
            </a:r>
            <a:br>
              <a:rPr lang="en-US" sz="2000" dirty="0"/>
            </a:br>
            <a:br>
              <a:rPr lang="en-US" sz="2000" dirty="0"/>
            </a:br>
            <a:r>
              <a:rPr lang="en-US" sz="2000" dirty="0"/>
              <a:t>Demography is a study of determinants and consequences of population trends. One important phase in world history is demographic transition where the Malthusian theory had been modified to cater several development stag of various countries. This demographic transition theory is not free from y criticisms at all as the same does not apply to all countries and due to other theories debunking it.</a:t>
            </a:r>
          </a:p>
        </p:txBody>
      </p:sp>
    </p:spTree>
    <p:extLst>
      <p:ext uri="{BB962C8B-B14F-4D97-AF65-F5344CB8AC3E}">
        <p14:creationId xmlns:p14="http://schemas.microsoft.com/office/powerpoint/2010/main" val="2730451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579220" y="2859782"/>
            <a:ext cx="5715251" cy="916458"/>
          </a:xfrm>
        </p:spPr>
        <p:txBody>
          <a:bodyPr>
            <a:noAutofit/>
          </a:bodyPr>
          <a:lstStyle/>
          <a:p>
            <a:r>
              <a:rPr lang="en-US" sz="5400" dirty="0"/>
              <a:t>THANK YOU &lt;3</a:t>
            </a:r>
          </a:p>
        </p:txBody>
      </p:sp>
    </p:spTree>
    <p:extLst>
      <p:ext uri="{BB962C8B-B14F-4D97-AF65-F5344CB8AC3E}">
        <p14:creationId xmlns:p14="http://schemas.microsoft.com/office/powerpoint/2010/main" val="235179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256072" y="2682240"/>
            <a:ext cx="5240488" cy="3454400"/>
          </a:xfrm>
        </p:spPr>
        <p:txBody>
          <a:bodyPr>
            <a:noAutofit/>
          </a:bodyPr>
          <a:lstStyle/>
          <a:p>
            <a:r>
              <a:rPr lang="en-US" b="1" dirty="0"/>
              <a:t>Definition of Terms:</a:t>
            </a:r>
            <a:br>
              <a:rPr lang="en-US" sz="2400" dirty="0"/>
            </a:br>
            <a:br>
              <a:rPr lang="en-US" sz="2400" dirty="0"/>
            </a:br>
            <a:r>
              <a:rPr lang="en-US" sz="2400" dirty="0"/>
              <a:t>Demography-scientific study of the determinants and consequences of human population trends</a:t>
            </a:r>
            <a:br>
              <a:rPr lang="en-US" sz="2400" dirty="0"/>
            </a:br>
            <a:br>
              <a:rPr lang="en-US" sz="2400" dirty="0"/>
            </a:br>
            <a:r>
              <a:rPr lang="en-US" sz="2400" dirty="0"/>
              <a:t>Demographic transition-refers to the transition from high birth and death rates to low birth and death rates as a country develops from pre-industrial to an industrialized economic system</a:t>
            </a:r>
            <a:br>
              <a:rPr lang="en-US" sz="2400" dirty="0"/>
            </a:br>
            <a:endParaRPr lang="en-US" sz="2400" dirty="0"/>
          </a:p>
        </p:txBody>
      </p:sp>
      <p:pic>
        <p:nvPicPr>
          <p:cNvPr id="7" name="Picture 6">
            <a:extLst>
              <a:ext uri="{FF2B5EF4-FFF2-40B4-BE49-F238E27FC236}">
                <a16:creationId xmlns:a16="http://schemas.microsoft.com/office/drawing/2014/main" id="{F45E3AA4-80AB-6C22-DACA-1CEA5149A0C3}"/>
              </a:ext>
            </a:extLst>
          </p:cNvPr>
          <p:cNvPicPr>
            <a:picLocks noChangeAspect="1"/>
          </p:cNvPicPr>
          <p:nvPr/>
        </p:nvPicPr>
        <p:blipFill>
          <a:blip r:embed="rId2"/>
          <a:stretch>
            <a:fillRect/>
          </a:stretch>
        </p:blipFill>
        <p:spPr>
          <a:xfrm>
            <a:off x="6339840" y="792480"/>
            <a:ext cx="5596088" cy="5709920"/>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37352" y="1320800"/>
            <a:ext cx="5758648" cy="5344160"/>
          </a:xfrm>
        </p:spPr>
        <p:txBody>
          <a:bodyPr>
            <a:noAutofit/>
          </a:bodyPr>
          <a:lstStyle/>
          <a:p>
            <a:r>
              <a:rPr lang="en-US" sz="1400" b="1" dirty="0">
                <a:latin typeface="Agency FB" panose="020B0503020202020204" pitchFamily="34" charset="0"/>
              </a:rPr>
              <a:t>INTRODUCTION:</a:t>
            </a:r>
            <a:br>
              <a:rPr lang="en-US" sz="1400" dirty="0"/>
            </a:br>
            <a:br>
              <a:rPr lang="en-US" sz="1400" dirty="0"/>
            </a:br>
            <a:r>
              <a:rPr lang="en-US" sz="1800" dirty="0">
                <a:latin typeface="Algerian" panose="04020705040A02060702" pitchFamily="82" charset="0"/>
              </a:rPr>
              <a:t>Demography:</a:t>
            </a:r>
            <a:br>
              <a:rPr lang="en-US" sz="1400" dirty="0"/>
            </a:br>
            <a:br>
              <a:rPr lang="en-US" sz="1400" dirty="0"/>
            </a:br>
            <a:r>
              <a:rPr lang="en-US" sz="1400" dirty="0"/>
              <a:t>Demography is the scientific study of the determinants and consequences of human population trends. By the beginning of the 21st century, world population reached 6 billion. Most growth has occurred in the past 200 years</a:t>
            </a:r>
            <a:br>
              <a:rPr lang="en-US" sz="1400" dirty="0"/>
            </a:br>
            <a:br>
              <a:rPr lang="en-US" sz="1400" dirty="0"/>
            </a:br>
            <a:r>
              <a:rPr lang="en-US" sz="1400" dirty="0"/>
              <a:t>As can be gleaned from Figure 1, a massive increase of billions of people occurred no less than 200 years ago. This is the global demographic transition, brought by momentous changes, reshaping the economic and demographic life cycles of individuals and restructuring populations. Clearly, before the transition, the growth of world population is close to stationary, depicting that life is short, births were many, growth is slow, and the population is young.</a:t>
            </a:r>
            <a:br>
              <a:rPr lang="en-US" sz="1400" dirty="0"/>
            </a:br>
            <a:br>
              <a:rPr lang="en-US" sz="1400" dirty="0"/>
            </a:br>
            <a:r>
              <a:rPr lang="en-US" sz="1400" dirty="0"/>
              <a:t>Since 1800, global population size has already increased by a factor of six and by 2100 will have risen by a factor of 10. There will then be 50 times as many elderly but only five times as many children; thus, the ratio of elders to children will have risen by a factor of 10. The length of life, which has already more than doubled, will have tripled, while births per woman will have dropped from six to two (Lee, 2003).</a:t>
            </a:r>
          </a:p>
        </p:txBody>
      </p:sp>
      <p:pic>
        <p:nvPicPr>
          <p:cNvPr id="7" name="Picture 6">
            <a:extLst>
              <a:ext uri="{FF2B5EF4-FFF2-40B4-BE49-F238E27FC236}">
                <a16:creationId xmlns:a16="http://schemas.microsoft.com/office/drawing/2014/main" id="{F45E3AA4-80AB-6C22-DACA-1CEA5149A0C3}"/>
              </a:ext>
            </a:extLst>
          </p:cNvPr>
          <p:cNvPicPr>
            <a:picLocks noChangeAspect="1"/>
          </p:cNvPicPr>
          <p:nvPr/>
        </p:nvPicPr>
        <p:blipFill>
          <a:blip r:embed="rId2"/>
          <a:stretch>
            <a:fillRect/>
          </a:stretch>
        </p:blipFill>
        <p:spPr>
          <a:xfrm>
            <a:off x="6339840" y="792480"/>
            <a:ext cx="5596088" cy="5709920"/>
          </a:xfrm>
          <a:prstGeom prst="rect">
            <a:avLst/>
          </a:prstGeom>
        </p:spPr>
      </p:pic>
    </p:spTree>
    <p:extLst>
      <p:ext uri="{BB962C8B-B14F-4D97-AF65-F5344CB8AC3E}">
        <p14:creationId xmlns:p14="http://schemas.microsoft.com/office/powerpoint/2010/main" val="67201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37352" y="1320800"/>
            <a:ext cx="5758648" cy="5344160"/>
          </a:xfrm>
        </p:spPr>
        <p:txBody>
          <a:bodyPr>
            <a:noAutofit/>
          </a:bodyPr>
          <a:lstStyle/>
          <a:p>
            <a:endParaRPr lang="en-US" sz="1400" dirty="0"/>
          </a:p>
        </p:txBody>
      </p:sp>
      <p:pic>
        <p:nvPicPr>
          <p:cNvPr id="4" name="Picture 3">
            <a:extLst>
              <a:ext uri="{FF2B5EF4-FFF2-40B4-BE49-F238E27FC236}">
                <a16:creationId xmlns:a16="http://schemas.microsoft.com/office/drawing/2014/main" id="{CBCB55F2-15AF-166E-51A4-2AA84886B7E0}"/>
              </a:ext>
            </a:extLst>
          </p:cNvPr>
          <p:cNvPicPr>
            <a:picLocks noChangeAspect="1"/>
          </p:cNvPicPr>
          <p:nvPr/>
        </p:nvPicPr>
        <p:blipFill>
          <a:blip r:embed="rId2"/>
          <a:stretch>
            <a:fillRect/>
          </a:stretch>
        </p:blipFill>
        <p:spPr>
          <a:xfrm>
            <a:off x="1005840" y="609600"/>
            <a:ext cx="10210800" cy="6055360"/>
          </a:xfrm>
          <a:prstGeom prst="rect">
            <a:avLst/>
          </a:prstGeom>
        </p:spPr>
      </p:pic>
    </p:spTree>
    <p:extLst>
      <p:ext uri="{BB962C8B-B14F-4D97-AF65-F5344CB8AC3E}">
        <p14:creationId xmlns:p14="http://schemas.microsoft.com/office/powerpoint/2010/main" val="201952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256072" y="2306320"/>
            <a:ext cx="5758648" cy="3129280"/>
          </a:xfrm>
        </p:spPr>
        <p:txBody>
          <a:bodyPr>
            <a:noAutofit/>
          </a:bodyPr>
          <a:lstStyle/>
          <a:p>
            <a:r>
              <a:rPr lang="en-US" sz="2000" dirty="0"/>
              <a:t>The Malthusian Theory:</a:t>
            </a:r>
            <a:br>
              <a:rPr lang="en-US" sz="1400" dirty="0"/>
            </a:br>
            <a:br>
              <a:rPr lang="en-US" sz="1400" dirty="0"/>
            </a:br>
            <a:r>
              <a:rPr lang="en-US" sz="1400" dirty="0"/>
              <a:t>Thomas Malthus (1766-1834) was the first person to draw widespread </a:t>
            </a:r>
            <a:r>
              <a:rPr lang="en-US" sz="1400" dirty="0" err="1"/>
              <a:t>ttention</a:t>
            </a:r>
            <a:r>
              <a:rPr lang="en-US" sz="1400" dirty="0"/>
              <a:t> to the two components of natural increase-births and deaths fertility and mortality). Malthus formulated an essay titled "Essay on the Principle of Population," initially published in 1789, wherein he postulated that population tended to grow geometrically, while the means of subsistence grew only arithmetically (Figure 2) Thomas Malthus also argued that the difference between geometric and arithmetic growth created a tension between the team between the growth of population and that of means of subsistence-this gap could not persist indefinitely. </a:t>
            </a:r>
            <a:br>
              <a:rPr lang="en-US" sz="1400" dirty="0"/>
            </a:br>
            <a:br>
              <a:rPr lang="en-US" sz="1400" dirty="0"/>
            </a:br>
            <a:r>
              <a:rPr lang="en-US" sz="1400" dirty="0"/>
              <a:t>Also, in the said essay, it was mentioned that population was held in equilibrium with the slowly growing economy. Faster population growth would depress wages, causing mortality</a:t>
            </a:r>
          </a:p>
        </p:txBody>
      </p:sp>
      <p:pic>
        <p:nvPicPr>
          <p:cNvPr id="4" name="Picture 3">
            <a:extLst>
              <a:ext uri="{FF2B5EF4-FFF2-40B4-BE49-F238E27FC236}">
                <a16:creationId xmlns:a16="http://schemas.microsoft.com/office/drawing/2014/main" id="{B00148B3-893A-BDFE-A025-8259264C837F}"/>
              </a:ext>
            </a:extLst>
          </p:cNvPr>
          <p:cNvPicPr>
            <a:picLocks noChangeAspect="1"/>
          </p:cNvPicPr>
          <p:nvPr/>
        </p:nvPicPr>
        <p:blipFill>
          <a:blip r:embed="rId2"/>
          <a:stretch>
            <a:fillRect/>
          </a:stretch>
        </p:blipFill>
        <p:spPr>
          <a:xfrm>
            <a:off x="6177282" y="671332"/>
            <a:ext cx="5501574" cy="5706319"/>
          </a:xfrm>
          <a:prstGeom prst="rect">
            <a:avLst/>
          </a:prstGeom>
        </p:spPr>
      </p:pic>
    </p:spTree>
    <p:extLst>
      <p:ext uri="{BB962C8B-B14F-4D97-AF65-F5344CB8AC3E}">
        <p14:creationId xmlns:p14="http://schemas.microsoft.com/office/powerpoint/2010/main" val="291330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256072" y="2306320"/>
            <a:ext cx="5758648" cy="3129280"/>
          </a:xfrm>
        </p:spPr>
        <p:txBody>
          <a:bodyPr>
            <a:noAutofit/>
          </a:bodyPr>
          <a:lstStyle/>
          <a:p>
            <a:r>
              <a:rPr lang="en-US" sz="1600" dirty="0"/>
              <a:t>to rise due to famine, war or disease-in short, misery Depressed wages w also cause postponement of marriage, resulting in prostitution and other c including </a:t>
            </a:r>
            <a:r>
              <a:rPr lang="en-US" sz="1600" dirty="0" err="1"/>
              <a:t>contraceptiore</a:t>
            </a:r>
            <a:r>
              <a:rPr lang="en-US" sz="1600" dirty="0"/>
              <a:t> this he called the "preventive check.</a:t>
            </a:r>
            <a:br>
              <a:rPr lang="en-US" sz="1600" dirty="0"/>
            </a:br>
            <a:br>
              <a:rPr lang="en-US" sz="1600" dirty="0"/>
            </a:br>
            <a:r>
              <a:rPr lang="en-US" sz="1600" dirty="0"/>
              <a:t>Since population could potentially grow more rapidly than the </a:t>
            </a:r>
            <a:r>
              <a:rPr lang="en-US" sz="1600" dirty="0" err="1"/>
              <a:t>econo</a:t>
            </a:r>
            <a:r>
              <a:rPr lang="en-US" sz="1600" dirty="0"/>
              <a:t> was always held in check by misery and vice, which were therefore the </a:t>
            </a:r>
            <a:r>
              <a:rPr lang="en-US" sz="1600" dirty="0" err="1"/>
              <a:t>inev</a:t>
            </a:r>
            <a:r>
              <a:rPr lang="en-US" sz="1600" dirty="0"/>
              <a:t> human lot. Economic progress could help only temporarily because population could soon grow to its new equilibrium level, where misery and vice would hold it in check. Only through moral restraint-that is, the chaste </a:t>
            </a:r>
            <a:r>
              <a:rPr lang="en-US" sz="1600" dirty="0" err="1"/>
              <a:t>postponemen</a:t>
            </a:r>
            <a:r>
              <a:rPr lang="en-US" sz="1600" dirty="0"/>
              <a:t> of marriage-did Malthus believe that humanity might avoid this fate, and he thought this an unlikely outcome (Lee, 2003)</a:t>
            </a:r>
          </a:p>
        </p:txBody>
      </p:sp>
      <p:pic>
        <p:nvPicPr>
          <p:cNvPr id="3" name="Picture 2">
            <a:extLst>
              <a:ext uri="{FF2B5EF4-FFF2-40B4-BE49-F238E27FC236}">
                <a16:creationId xmlns:a16="http://schemas.microsoft.com/office/drawing/2014/main" id="{F9A0F0CB-B7B8-9F37-A0A8-CC1FCCF5A4EB}"/>
              </a:ext>
            </a:extLst>
          </p:cNvPr>
          <p:cNvPicPr>
            <a:picLocks noChangeAspect="1"/>
          </p:cNvPicPr>
          <p:nvPr/>
        </p:nvPicPr>
        <p:blipFill>
          <a:blip r:embed="rId2"/>
          <a:stretch>
            <a:fillRect/>
          </a:stretch>
        </p:blipFill>
        <p:spPr>
          <a:xfrm>
            <a:off x="6177282" y="671332"/>
            <a:ext cx="5501574" cy="5706319"/>
          </a:xfrm>
          <a:prstGeom prst="rect">
            <a:avLst/>
          </a:prstGeom>
        </p:spPr>
      </p:pic>
    </p:spTree>
    <p:extLst>
      <p:ext uri="{BB962C8B-B14F-4D97-AF65-F5344CB8AC3E}">
        <p14:creationId xmlns:p14="http://schemas.microsoft.com/office/powerpoint/2010/main" val="307841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256072" y="2682240"/>
            <a:ext cx="5240488" cy="3454400"/>
          </a:xfrm>
        </p:spPr>
        <p:txBody>
          <a:bodyPr>
            <a:noAutofit/>
          </a:bodyPr>
          <a:lstStyle/>
          <a:p>
            <a:r>
              <a:rPr lang="en-US" sz="3200" dirty="0">
                <a:latin typeface="Algerian" panose="04020705040A02060702" pitchFamily="82" charset="0"/>
              </a:rPr>
              <a:t>Population Explosion:</a:t>
            </a:r>
            <a:br>
              <a:rPr lang="en-US" sz="3200" dirty="0">
                <a:latin typeface="Algerian" panose="04020705040A02060702" pitchFamily="82" charset="0"/>
              </a:rPr>
            </a:br>
            <a:br>
              <a:rPr lang="en-US" sz="2400" dirty="0"/>
            </a:br>
            <a:r>
              <a:rPr lang="en-US" sz="2400" dirty="0"/>
              <a:t>Contrary to what Malthus predicted, mortality has not risen to curb world population growth. As mentioned, the world population boomed up to near a billion in 1800 and reached 6 billion by the end of the 20th century. Apparently, Malthus did not recognize the force of the Industrial Revolution, which produces exponential growth in the means of subsistence.</a:t>
            </a:r>
          </a:p>
        </p:txBody>
      </p:sp>
      <p:pic>
        <p:nvPicPr>
          <p:cNvPr id="7" name="Picture 6">
            <a:extLst>
              <a:ext uri="{FF2B5EF4-FFF2-40B4-BE49-F238E27FC236}">
                <a16:creationId xmlns:a16="http://schemas.microsoft.com/office/drawing/2014/main" id="{F45E3AA4-80AB-6C22-DACA-1CEA5149A0C3}"/>
              </a:ext>
            </a:extLst>
          </p:cNvPr>
          <p:cNvPicPr>
            <a:picLocks noChangeAspect="1"/>
          </p:cNvPicPr>
          <p:nvPr/>
        </p:nvPicPr>
        <p:blipFill>
          <a:blip r:embed="rId2"/>
          <a:stretch>
            <a:fillRect/>
          </a:stretch>
        </p:blipFill>
        <p:spPr>
          <a:xfrm>
            <a:off x="6339840" y="792480"/>
            <a:ext cx="5596088" cy="5709920"/>
          </a:xfrm>
          <a:prstGeom prst="rect">
            <a:avLst/>
          </a:prstGeom>
        </p:spPr>
      </p:pic>
    </p:spTree>
    <p:extLst>
      <p:ext uri="{BB962C8B-B14F-4D97-AF65-F5344CB8AC3E}">
        <p14:creationId xmlns:p14="http://schemas.microsoft.com/office/powerpoint/2010/main" val="233980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256072" y="2682240"/>
            <a:ext cx="5240488" cy="3454400"/>
          </a:xfrm>
        </p:spPr>
        <p:txBody>
          <a:bodyPr>
            <a:noAutofit/>
          </a:bodyPr>
          <a:lstStyle/>
          <a:p>
            <a:r>
              <a:rPr lang="en-US" sz="2400" dirty="0">
                <a:latin typeface="Algerian" panose="04020705040A02060702" pitchFamily="82" charset="0"/>
              </a:rPr>
              <a:t>The Demographic Transition:	</a:t>
            </a:r>
            <a:br>
              <a:rPr lang="en-US" sz="2400" dirty="0">
                <a:latin typeface="Algerian" panose="04020705040A02060702" pitchFamily="82" charset="0"/>
              </a:rPr>
            </a:br>
            <a:br>
              <a:rPr lang="en-US" sz="2400" dirty="0">
                <a:latin typeface="Algerian" panose="04020705040A02060702" pitchFamily="82" charset="0"/>
              </a:rPr>
            </a:br>
            <a:r>
              <a:rPr lang="en-US" sz="2000" dirty="0"/>
              <a:t>During the first half of the 20th century, </a:t>
            </a:r>
            <a:r>
              <a:rPr lang="en-US" sz="2000" dirty="0" err="1"/>
              <a:t>demograph</a:t>
            </a:r>
            <a:r>
              <a:rPr lang="en-US" sz="2000" dirty="0"/>
              <a:t> notion of the demographic transition. The </a:t>
            </a:r>
            <a:r>
              <a:rPr lang="en-US" sz="2000" dirty="0" err="1"/>
              <a:t>Demograph</a:t>
            </a:r>
            <a:r>
              <a:rPr lang="en-US" sz="2000" dirty="0"/>
              <a:t> </a:t>
            </a:r>
            <a:r>
              <a:rPr lang="en-US" sz="2000" dirty="0" err="1"/>
              <a:t>Tranton</a:t>
            </a:r>
            <a:r>
              <a:rPr lang="en-US" sz="2000" dirty="0"/>
              <a:t> Framework conceived the illustrates population growth in terms of </a:t>
            </a:r>
            <a:r>
              <a:rPr lang="en-US" sz="2000" dirty="0" err="1"/>
              <a:t>discrepances</a:t>
            </a:r>
            <a:r>
              <a:rPr lang="en-US" sz="2000" dirty="0"/>
              <a:t> and changes in </a:t>
            </a:r>
            <a:r>
              <a:rPr lang="en-US" sz="2000" dirty="0" err="1"/>
              <a:t>tw</a:t>
            </a:r>
            <a:r>
              <a:rPr lang="en-US" sz="2000" dirty="0"/>
              <a:t> crude vital rates-mortality and fertility</a:t>
            </a:r>
            <a:br>
              <a:rPr lang="en-US" sz="2000" dirty="0"/>
            </a:br>
            <a:br>
              <a:rPr lang="en-US" sz="2000" dirty="0"/>
            </a:br>
            <a:r>
              <a:rPr lang="en-US" sz="2000" dirty="0"/>
              <a:t>Stripped off the essentials, demographic transition refers to the transition from high birth and death rates to low birth and death rates as a country develops from a pre-industrial to an industrialized economic system</a:t>
            </a:r>
          </a:p>
        </p:txBody>
      </p:sp>
      <p:pic>
        <p:nvPicPr>
          <p:cNvPr id="4" name="Picture 3">
            <a:extLst>
              <a:ext uri="{FF2B5EF4-FFF2-40B4-BE49-F238E27FC236}">
                <a16:creationId xmlns:a16="http://schemas.microsoft.com/office/drawing/2014/main" id="{D0EAFE34-5213-DAD4-3450-74FF4040B921}"/>
              </a:ext>
            </a:extLst>
          </p:cNvPr>
          <p:cNvPicPr>
            <a:picLocks noChangeAspect="1"/>
          </p:cNvPicPr>
          <p:nvPr/>
        </p:nvPicPr>
        <p:blipFill>
          <a:blip r:embed="rId2"/>
          <a:stretch>
            <a:fillRect/>
          </a:stretch>
        </p:blipFill>
        <p:spPr>
          <a:xfrm>
            <a:off x="5496560" y="590310"/>
            <a:ext cx="6552686" cy="6065134"/>
          </a:xfrm>
          <a:prstGeom prst="rect">
            <a:avLst/>
          </a:prstGeom>
        </p:spPr>
      </p:pic>
    </p:spTree>
    <p:extLst>
      <p:ext uri="{BB962C8B-B14F-4D97-AF65-F5344CB8AC3E}">
        <p14:creationId xmlns:p14="http://schemas.microsoft.com/office/powerpoint/2010/main" val="66686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256072" y="2682240"/>
            <a:ext cx="5839928" cy="3454400"/>
          </a:xfrm>
        </p:spPr>
        <p:txBody>
          <a:bodyPr>
            <a:noAutofit/>
          </a:bodyPr>
          <a:lstStyle/>
          <a:p>
            <a:r>
              <a:rPr lang="en-US" sz="1800" dirty="0"/>
              <a:t>Stage 1:</a:t>
            </a:r>
            <a:br>
              <a:rPr lang="en-US" sz="1800" dirty="0"/>
            </a:br>
            <a:r>
              <a:rPr lang="en-US" sz="1800" dirty="0"/>
              <a:t> </a:t>
            </a:r>
            <a:r>
              <a:rPr lang="en-US" sz="1600" dirty="0"/>
              <a:t>Preindustrial Society - high and unstable birth and death rates population growth rate slow, importance of children, low life expectancy</a:t>
            </a:r>
            <a:br>
              <a:rPr lang="en-US" sz="1600" dirty="0"/>
            </a:br>
            <a:br>
              <a:rPr lang="en-US" sz="1600" dirty="0"/>
            </a:br>
            <a:r>
              <a:rPr lang="en-US" sz="1600" dirty="0"/>
              <a:t>Reasons for the changes in birth rate</a:t>
            </a:r>
            <a:br>
              <a:rPr lang="en-US" sz="1600" dirty="0"/>
            </a:br>
            <a:br>
              <a:rPr lang="en-US" sz="1600" dirty="0"/>
            </a:br>
            <a:r>
              <a:rPr lang="en-US" sz="1600" dirty="0"/>
              <a:t>1. Children are needed for farming.</a:t>
            </a:r>
            <a:br>
              <a:rPr lang="en-US" sz="1600" dirty="0"/>
            </a:br>
            <a:br>
              <a:rPr lang="en-US" sz="1600" dirty="0"/>
            </a:br>
            <a:r>
              <a:rPr lang="en-US" sz="1600" dirty="0"/>
              <a:t>2. They die at an early age due to illnesses,</a:t>
            </a:r>
            <a:br>
              <a:rPr lang="en-US" sz="1600" dirty="0"/>
            </a:br>
            <a:br>
              <a:rPr lang="en-US" sz="1600" dirty="0"/>
            </a:br>
            <a:r>
              <a:rPr lang="en-US" sz="1600" dirty="0"/>
              <a:t>3. No family planning and conception/giving birth is encouraged by religion and society.</a:t>
            </a:r>
            <a:br>
              <a:rPr lang="en-US" sz="1600" dirty="0"/>
            </a:br>
            <a:br>
              <a:rPr lang="en-US" sz="1600" dirty="0"/>
            </a:br>
            <a:r>
              <a:rPr lang="en-US" sz="1600" dirty="0"/>
              <a:t>Reasons for the changes in death rate</a:t>
            </a:r>
            <a:br>
              <a:rPr lang="en-US" sz="1600" dirty="0"/>
            </a:br>
            <a:br>
              <a:rPr lang="en-US" sz="1600" dirty="0"/>
            </a:br>
            <a:r>
              <a:rPr lang="en-US" sz="1600" dirty="0"/>
              <a:t>1. Disease</a:t>
            </a:r>
            <a:br>
              <a:rPr lang="en-US" sz="1600" dirty="0"/>
            </a:br>
            <a:br>
              <a:rPr lang="en-US" sz="1600" dirty="0"/>
            </a:br>
            <a:r>
              <a:rPr lang="en-US" sz="1600" dirty="0"/>
              <a:t>2. Famine</a:t>
            </a:r>
            <a:br>
              <a:rPr lang="en-US" sz="1600" dirty="0"/>
            </a:br>
            <a:br>
              <a:rPr lang="en-US" sz="1600" dirty="0"/>
            </a:br>
            <a:r>
              <a:rPr lang="en-US" sz="1600" dirty="0"/>
              <a:t>3. Poor medical knowledge</a:t>
            </a:r>
          </a:p>
        </p:txBody>
      </p:sp>
      <p:pic>
        <p:nvPicPr>
          <p:cNvPr id="4" name="Picture 3">
            <a:extLst>
              <a:ext uri="{FF2B5EF4-FFF2-40B4-BE49-F238E27FC236}">
                <a16:creationId xmlns:a16="http://schemas.microsoft.com/office/drawing/2014/main" id="{A455C160-1197-747C-F056-FCF8503D83C3}"/>
              </a:ext>
            </a:extLst>
          </p:cNvPr>
          <p:cNvPicPr>
            <a:picLocks noChangeAspect="1"/>
          </p:cNvPicPr>
          <p:nvPr/>
        </p:nvPicPr>
        <p:blipFill>
          <a:blip r:embed="rId2"/>
          <a:stretch>
            <a:fillRect/>
          </a:stretch>
        </p:blipFill>
        <p:spPr>
          <a:xfrm>
            <a:off x="6096000" y="721360"/>
            <a:ext cx="5839928" cy="5899359"/>
          </a:xfrm>
          <a:prstGeom prst="rect">
            <a:avLst/>
          </a:prstGeom>
        </p:spPr>
      </p:pic>
    </p:spTree>
    <p:extLst>
      <p:ext uri="{BB962C8B-B14F-4D97-AF65-F5344CB8AC3E}">
        <p14:creationId xmlns:p14="http://schemas.microsoft.com/office/powerpoint/2010/main" val="1615515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{DEBE0FF3-B060-4F5F-9E1E-FD4FA3316F1F}tf33552983_win32</Template>
  <TotalTime>62</TotalTime>
  <Words>1345</Words>
  <Application>Microsoft Office PowerPoint</Application>
  <PresentationFormat>Widescreen</PresentationFormat>
  <Paragraphs>16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Agency FB</vt:lpstr>
      <vt:lpstr>Algerian</vt:lpstr>
      <vt:lpstr>Franklin Gothic Book</vt:lpstr>
      <vt:lpstr>Franklin Gothic Demi</vt:lpstr>
      <vt:lpstr>Wingdings 2</vt:lpstr>
      <vt:lpstr>DividendVTI</vt:lpstr>
      <vt:lpstr>Global DEMOGRAPHY </vt:lpstr>
      <vt:lpstr>Definition of Terms:  Demography-scientific study of the determinants and consequences of human population trends  Demographic transition-refers to the transition from high birth and death rates to low birth and death rates as a country develops from pre-industrial to an industrialized economic system </vt:lpstr>
      <vt:lpstr>INTRODUCTION:  Demography:  Demography is the scientific study of the determinants and consequences of human population trends. By the beginning of the 21st century, world population reached 6 billion. Most growth has occurred in the past 200 years  As can be gleaned from Figure 1, a massive increase of billions of people occurred no less than 200 years ago. This is the global demographic transition, brought by momentous changes, reshaping the economic and demographic life cycles of individuals and restructuring populations. Clearly, before the transition, the growth of world population is close to stationary, depicting that life is short, births were many, growth is slow, and the population is young.  Since 1800, global population size has already increased by a factor of six and by 2100 will have risen by a factor of 10. There will then be 50 times as many elderly but only five times as many children; thus, the ratio of elders to children will have risen by a factor of 10. The length of life, which has already more than doubled, will have tripled, while births per woman will have dropped from six to two (Lee, 2003).</vt:lpstr>
      <vt:lpstr>PowerPoint Presentation</vt:lpstr>
      <vt:lpstr>The Malthusian Theory:  Thomas Malthus (1766-1834) was the first person to draw widespread ttention to the two components of natural increase-births and deaths fertility and mortality). Malthus formulated an essay titled "Essay on the Principle of Population," initially published in 1789, wherein he postulated that population tended to grow geometrically, while the means of subsistence grew only arithmetically (Figure 2) Thomas Malthus also argued that the difference between geometric and arithmetic growth created a tension between the team between the growth of population and that of means of subsistence-this gap could not persist indefinitely.   Also, in the said essay, it was mentioned that population was held in equilibrium with the slowly growing economy. Faster population growth would depress wages, causing mortality</vt:lpstr>
      <vt:lpstr>to rise due to famine, war or disease-in short, misery Depressed wages w also cause postponement of marriage, resulting in prostitution and other c including contraceptiore this he called the "preventive check.  Since population could potentially grow more rapidly than the econo was always held in check by misery and vice, which were therefore the inev human lot. Economic progress could help only temporarily because population could soon grow to its new equilibrium level, where misery and vice would hold it in check. Only through moral restraint-that is, the chaste postponemen of marriage-did Malthus believe that humanity might avoid this fate, and he thought this an unlikely outcome (Lee, 2003)</vt:lpstr>
      <vt:lpstr>Population Explosion:  Contrary to what Malthus predicted, mortality has not risen to curb world population growth. As mentioned, the world population boomed up to near a billion in 1800 and reached 6 billion by the end of the 20th century. Apparently, Malthus did not recognize the force of the Industrial Revolution, which produces exponential growth in the means of subsistence.</vt:lpstr>
      <vt:lpstr>The Demographic Transition:   During the first half of the 20th century, demograph notion of the demographic transition. The Demograph Tranton Framework conceived the illustrates population growth in terms of discrepances and changes in tw crude vital rates-mortality and fertility  Stripped off the essentials, demographic transition refers to the transition from high birth and death rates to low birth and death rates as a country develops from a pre-industrial to an industrialized economic system</vt:lpstr>
      <vt:lpstr>Stage 1:  Preindustrial Society - high and unstable birth and death rates population growth rate slow, importance of children, low life expectancy  Reasons for the changes in birth rate  1. Children are needed for farming.  2. They die at an early age due to illnesses,  3. No family planning and conception/giving birth is encouraged by religion and society.  Reasons for the changes in death rate  1. Disease  2. Famine  3. Poor medical knowledge</vt:lpstr>
      <vt:lpstr>Stage 2:  Early Industrial Society high orth cases, falling death rate, hig population growth  Reasons for the changes in birth rate  1. Children are needed for farming  2. They die at an early age due to inesses  3. No family planning and conception/giving birth is encouraged by religion and society.  Reasons for the changes in death rate  1. Improvements in medical care  2. Water  3. Supply and sanitation  4. Fewer children die</vt:lpstr>
      <vt:lpstr>Stage 3:  Late Industrial Society low death rate, falling birth rate, high population growth  Reasons for the changes in birth rate  1. Improved medical care and diet  2. Fewer children are needed for work  Reasons for the changes in the death rate  1. Improvements in medical care  2. Water  3. Supply and sanitation  4. Fewer children die </vt:lpstr>
      <vt:lpstr>Stage 4:  Post Industrial Society - low birth and death rates, low population growth  Reasons for the changes in birth rate  1. Family planning  2. Good health  3. Later marriages  4. Improving status of women  reasons for the changes in death rate  1. Good health care  2. Reliable food supply  3. People are living much longer</vt:lpstr>
      <vt:lpstr>In summary, based on the demographic transition model, it can be argued that because the industrialized countries underwent a dramatic change that resulted to lower rates of population growth, the developing countries can emulate these for their rates of population growth to become lower.</vt:lpstr>
      <vt:lpstr>Criticisms of the Demographic Transition Theory  The demographic transition theory is only based on Western societies (Europe, America, Japan). It is not inevitable that there will be a fall in fertility  rates in less developed countries. The length of time that the countries will traverse the stages, if they do, is unpredictable. Times have changed since the developed world went through demographic transition</vt:lpstr>
      <vt:lpstr>Criticisms of the Demographic Transition Theory  The demographic transition theory is only based on Western societies (Europe, America, Japan). It is not inevitable that there will be a fall in fertility  rates in less developed countries. The length of time that the countries will traverse the stages, if they do, is unpredictable. Times have changed since the developed world went through demographic transition</vt:lpstr>
      <vt:lpstr>SUMMARY:  Demography is a study of determinants and consequences of population trends. One important phase in world history is demographic transition where the Malthusian theory had been modified to cater several development stag of various countries. This demographic transition theory is not free from y criticisms at all as the same does not apply to all countries and due to other theories debunking it.</vt:lpstr>
      <vt:lpstr>THANK YOU &lt;3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DEMOGRAPHY </dc:title>
  <dc:creator>francis partusa</dc:creator>
  <cp:lastModifiedBy>francis partusa</cp:lastModifiedBy>
  <cp:revision>1</cp:revision>
  <dcterms:created xsi:type="dcterms:W3CDTF">2023-11-08T22:30:23Z</dcterms:created>
  <dcterms:modified xsi:type="dcterms:W3CDTF">2023-11-08T23:32:58Z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