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Montserrat Light" charset="1" panose="00000400000000000000"/>
      <p:regular r:id="rId12"/>
    </p:embeddedFont>
    <p:embeddedFont>
      <p:font typeface="Montserrat Light Bold" charset="1" panose="00000800000000000000"/>
      <p:regular r:id="rId13"/>
    </p:embeddedFont>
    <p:embeddedFont>
      <p:font typeface="Montserrat Light Italics" charset="1" panose="00000400000000000000"/>
      <p:regular r:id="rId14"/>
    </p:embeddedFont>
    <p:embeddedFont>
      <p:font typeface="Montserrat Light Bold Italics" charset="1" panose="00000800000000000000"/>
      <p:regular r:id="rId15"/>
    </p:embeddedFont>
    <p:embeddedFont>
      <p:font typeface="Canva Sans" charset="1" panose="020B0503030501040103"/>
      <p:regular r:id="rId16"/>
    </p:embeddedFont>
    <p:embeddedFont>
      <p:font typeface="Canva Sans Bold" charset="1" panose="020B0803030501040103"/>
      <p:regular r:id="rId17"/>
    </p:embeddedFont>
    <p:embeddedFont>
      <p:font typeface="Canva Sans Italics" charset="1" panose="020B0503030501040103"/>
      <p:regular r:id="rId18"/>
    </p:embeddedFont>
    <p:embeddedFont>
      <p:font typeface="Canva Sans Bold Italics" charset="1" panose="020B0803030501040103"/>
      <p:regular r:id="rId19"/>
    </p:embeddedFont>
    <p:embeddedFont>
      <p:font typeface="Canva Sans Medium" charset="1" panose="020B0603030501040103"/>
      <p:regular r:id="rId20"/>
    </p:embeddedFont>
    <p:embeddedFont>
      <p:font typeface="Canva Sans Medium Italics" charset="1" panose="020B0603030501040103"/>
      <p:regular r:id="rId21"/>
    </p:embeddedFont>
    <p:embeddedFont>
      <p:font typeface="Open Sauce" charset="1" panose="00000500000000000000"/>
      <p:regular r:id="rId22"/>
    </p:embeddedFont>
    <p:embeddedFont>
      <p:font typeface="Open Sauce Bold" charset="1" panose="00000800000000000000"/>
      <p:regular r:id="rId23"/>
    </p:embeddedFont>
    <p:embeddedFont>
      <p:font typeface="Open Sauce Italics" charset="1" panose="00000500000000000000"/>
      <p:regular r:id="rId24"/>
    </p:embeddedFont>
    <p:embeddedFont>
      <p:font typeface="Open Sauce Bold Italics" charset="1" panose="00000800000000000000"/>
      <p:regular r:id="rId25"/>
    </p:embeddedFont>
    <p:embeddedFont>
      <p:font typeface="Open Sauce Light" charset="1" panose="00000400000000000000"/>
      <p:regular r:id="rId26"/>
    </p:embeddedFont>
    <p:embeddedFont>
      <p:font typeface="Open Sauce Light Italics" charset="1" panose="00000400000000000000"/>
      <p:regular r:id="rId27"/>
    </p:embeddedFont>
    <p:embeddedFont>
      <p:font typeface="Open Sauce Medium" charset="1" panose="00000600000000000000"/>
      <p:regular r:id="rId28"/>
    </p:embeddedFont>
    <p:embeddedFont>
      <p:font typeface="Open Sauce Medium Italics" charset="1" panose="00000600000000000000"/>
      <p:regular r:id="rId29"/>
    </p:embeddedFont>
    <p:embeddedFont>
      <p:font typeface="Open Sauce Semi-Bold" charset="1" panose="00000700000000000000"/>
      <p:regular r:id="rId30"/>
    </p:embeddedFont>
    <p:embeddedFont>
      <p:font typeface="Open Sauce Semi-Bold Italics" charset="1" panose="00000700000000000000"/>
      <p:regular r:id="rId31"/>
    </p:embeddedFont>
    <p:embeddedFont>
      <p:font typeface="Open Sauce Heavy" charset="1" panose="00000A00000000000000"/>
      <p:regular r:id="rId32"/>
    </p:embeddedFont>
    <p:embeddedFont>
      <p:font typeface="Open Sauce Heavy Italics" charset="1" panose="00000A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44" Target="slides/slide11.xml" Type="http://schemas.openxmlformats.org/officeDocument/2006/relationships/slide"/><Relationship Id="rId45" Target="slides/slide12.xml" Type="http://schemas.openxmlformats.org/officeDocument/2006/relationships/slide"/><Relationship Id="rId46" Target="slides/slide13.xml" Type="http://schemas.openxmlformats.org/officeDocument/2006/relationships/slide"/><Relationship Id="rId47" Target="slides/slide14.xml" Type="http://schemas.openxmlformats.org/officeDocument/2006/relationships/slide"/><Relationship Id="rId48" Target="slides/slide15.xml" Type="http://schemas.openxmlformats.org/officeDocument/2006/relationships/slide"/><Relationship Id="rId49" Target="slides/slide16.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028014" y="793833"/>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236347" y="3974410"/>
            <a:ext cx="9815307" cy="2420983"/>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GLOBAL POPULATION</a:t>
            </a:r>
          </a:p>
          <a:p>
            <a:pPr algn="ctr">
              <a:lnSpc>
                <a:spcPts val="9748"/>
              </a:lnSpc>
            </a:pPr>
            <a:r>
              <a:rPr lang="en-US" sz="7063" spc="692">
                <a:solidFill>
                  <a:srgbClr val="231F20"/>
                </a:solidFill>
                <a:latin typeface="Oswald Bold"/>
              </a:rPr>
              <a:t>AND MOBILITY</a:t>
            </a:r>
          </a:p>
        </p:txBody>
      </p:sp>
      <p:sp>
        <p:nvSpPr>
          <p:cNvPr name="TextBox 10" id="10"/>
          <p:cNvSpPr txBox="true"/>
          <p:nvPr/>
        </p:nvSpPr>
        <p:spPr>
          <a:xfrm rot="0">
            <a:off x="0" y="7971230"/>
            <a:ext cx="13121014" cy="512444"/>
          </a:xfrm>
          <a:prstGeom prst="rect">
            <a:avLst/>
          </a:prstGeom>
        </p:spPr>
        <p:txBody>
          <a:bodyPr anchor="t" rtlCol="false" tIns="0" lIns="0" bIns="0" rIns="0">
            <a:spAutoFit/>
          </a:bodyPr>
          <a:lstStyle/>
          <a:p>
            <a:pPr algn="ctr">
              <a:lnSpc>
                <a:spcPts val="4140"/>
              </a:lnSpc>
              <a:spcBef>
                <a:spcPct val="0"/>
              </a:spcBef>
            </a:pPr>
            <a:r>
              <a:rPr lang="en-US" sz="3000" spc="294">
                <a:solidFill>
                  <a:srgbClr val="231F20"/>
                </a:solidFill>
                <a:latin typeface="Oswald Bold"/>
              </a:rPr>
              <a:t>BY : KENNETH OBRADOR, RYAN JAY MIANO, AND JUNIFER  VERDIDA</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0" y="255922"/>
            <a:ext cx="18288000" cy="9023985"/>
          </a:xfrm>
          <a:prstGeom prst="rect">
            <a:avLst/>
          </a:prstGeom>
        </p:spPr>
        <p:txBody>
          <a:bodyPr anchor="t" rtlCol="false" tIns="0" lIns="0" bIns="0" rIns="0">
            <a:spAutoFit/>
          </a:bodyPr>
          <a:lstStyle/>
          <a:p>
            <a:pPr algn="ctr">
              <a:lnSpc>
                <a:spcPts val="5519"/>
              </a:lnSpc>
            </a:pPr>
            <a:r>
              <a:rPr lang="en-US" sz="3999" spc="391">
                <a:solidFill>
                  <a:srgbClr val="000000"/>
                </a:solidFill>
                <a:latin typeface="Oswald Bold"/>
              </a:rPr>
              <a:t>IN 1994, GAWC REDEFINED AND RE-CATEGORIZED THE CLASSIFICATIONS AS FOLLOWS:</a:t>
            </a:r>
          </a:p>
          <a:p>
            <a:pPr>
              <a:lnSpc>
                <a:spcPts val="5519"/>
              </a:lnSpc>
            </a:pPr>
          </a:p>
          <a:p>
            <a:pPr>
              <a:lnSpc>
                <a:spcPts val="5519"/>
              </a:lnSpc>
            </a:pPr>
            <a:r>
              <a:rPr lang="en-US" sz="3999" spc="391">
                <a:solidFill>
                  <a:srgbClr val="000000"/>
                </a:solidFill>
                <a:latin typeface="Oswald Bold"/>
              </a:rPr>
              <a:t>WELL ROUNDED GLOBAL CITIES</a:t>
            </a:r>
          </a:p>
          <a:p>
            <a:pPr marL="863599" indent="-431800" lvl="1">
              <a:lnSpc>
                <a:spcPts val="5519"/>
              </a:lnSpc>
              <a:buFont typeface="Arial"/>
              <a:buChar char="•"/>
            </a:pPr>
            <a:r>
              <a:rPr lang="en-US" sz="3999" spc="391">
                <a:solidFill>
                  <a:srgbClr val="000000"/>
                </a:solidFill>
                <a:latin typeface="Oswald"/>
              </a:rPr>
              <a:t>Very large contribution: London and New York City</a:t>
            </a:r>
          </a:p>
          <a:p>
            <a:pPr marL="863599" indent="-431800" lvl="1">
              <a:lnSpc>
                <a:spcPts val="5519"/>
              </a:lnSpc>
              <a:buFont typeface="Arial"/>
              <a:buChar char="•"/>
            </a:pPr>
            <a:r>
              <a:rPr lang="en-US" sz="3999" spc="391">
                <a:solidFill>
                  <a:srgbClr val="000000"/>
                </a:solidFill>
                <a:latin typeface="Oswald"/>
              </a:rPr>
              <a:t>Smaller contribution and with cultural bias: Los Angeles, Paris, and San Francisco</a:t>
            </a:r>
          </a:p>
          <a:p>
            <a:pPr marL="863599" indent="-431800" lvl="1">
              <a:lnSpc>
                <a:spcPts val="5519"/>
              </a:lnSpc>
              <a:buFont typeface="Arial"/>
              <a:buChar char="•"/>
            </a:pPr>
            <a:r>
              <a:rPr lang="en-US" sz="3999" spc="391">
                <a:solidFill>
                  <a:srgbClr val="000000"/>
                </a:solidFill>
                <a:latin typeface="Oswald"/>
              </a:rPr>
              <a:t>Incipient global cities: Amsterdam, Boston, Chicago, Madrid, Milan, Moscow Toronto</a:t>
            </a:r>
          </a:p>
          <a:p>
            <a:pPr>
              <a:lnSpc>
                <a:spcPts val="5519"/>
              </a:lnSpc>
            </a:pPr>
          </a:p>
          <a:p>
            <a:pPr>
              <a:lnSpc>
                <a:spcPts val="5519"/>
              </a:lnSpc>
            </a:pPr>
            <a:r>
              <a:rPr lang="en-US" sz="3999" spc="391">
                <a:solidFill>
                  <a:srgbClr val="000000"/>
                </a:solidFill>
                <a:latin typeface="Oswald Bold"/>
              </a:rPr>
              <a:t>GLOBAL NICHE CITIES-SPECIALIZED GLOBAL CONTRIBUTIONS</a:t>
            </a:r>
          </a:p>
          <a:p>
            <a:pPr marL="863599" indent="-431800" lvl="1">
              <a:lnSpc>
                <a:spcPts val="5519"/>
              </a:lnSpc>
              <a:buFont typeface="Arial"/>
              <a:buChar char="•"/>
            </a:pPr>
            <a:r>
              <a:rPr lang="en-US" sz="3999" spc="391">
                <a:solidFill>
                  <a:srgbClr val="000000"/>
                </a:solidFill>
                <a:latin typeface="Oswald"/>
              </a:rPr>
              <a:t>Economic: Hong Kong, Singapore, and Tokyo</a:t>
            </a:r>
          </a:p>
          <a:p>
            <a:pPr marL="863599" indent="-431800" lvl="1">
              <a:lnSpc>
                <a:spcPts val="5519"/>
              </a:lnSpc>
              <a:buFont typeface="Arial"/>
              <a:buChar char="•"/>
            </a:pPr>
            <a:r>
              <a:rPr lang="en-US" sz="3999" spc="391">
                <a:solidFill>
                  <a:srgbClr val="000000"/>
                </a:solidFill>
                <a:latin typeface="Oswald"/>
              </a:rPr>
              <a:t>Political and social: Brussels, Geneva, Strasbourg, and Washington</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6948636" y="171450"/>
            <a:ext cx="4390727" cy="857250"/>
          </a:xfrm>
          <a:prstGeom prst="rect">
            <a:avLst/>
          </a:prstGeom>
        </p:spPr>
        <p:txBody>
          <a:bodyPr anchor="t" rtlCol="false" tIns="0" lIns="0" bIns="0" rIns="0">
            <a:spAutoFit/>
          </a:bodyPr>
          <a:lstStyle/>
          <a:p>
            <a:pPr algn="ctr">
              <a:lnSpc>
                <a:spcPts val="6900"/>
              </a:lnSpc>
              <a:spcBef>
                <a:spcPct val="0"/>
              </a:spcBef>
            </a:pPr>
            <a:r>
              <a:rPr lang="en-US" sz="5000" spc="490">
                <a:solidFill>
                  <a:srgbClr val="000000"/>
                </a:solidFill>
                <a:latin typeface="Oswald Bold"/>
              </a:rPr>
              <a:t>WORLD CITIES</a:t>
            </a:r>
          </a:p>
        </p:txBody>
      </p:sp>
      <p:sp>
        <p:nvSpPr>
          <p:cNvPr name="TextBox 3" id="3"/>
          <p:cNvSpPr txBox="true"/>
          <p:nvPr/>
        </p:nvSpPr>
        <p:spPr>
          <a:xfrm rot="0">
            <a:off x="0" y="1718713"/>
            <a:ext cx="18288000" cy="6537198"/>
          </a:xfrm>
          <a:prstGeom prst="rect">
            <a:avLst/>
          </a:prstGeom>
        </p:spPr>
        <p:txBody>
          <a:bodyPr anchor="t" rtlCol="false" tIns="0" lIns="0" bIns="0" rIns="0">
            <a:spAutoFit/>
          </a:bodyPr>
          <a:lstStyle/>
          <a:p>
            <a:pPr>
              <a:lnSpc>
                <a:spcPts val="4692"/>
              </a:lnSpc>
            </a:pPr>
            <a:r>
              <a:rPr lang="en-US" sz="3400" spc="333">
                <a:solidFill>
                  <a:srgbClr val="000000"/>
                </a:solidFill>
                <a:latin typeface="Oswald Bold"/>
              </a:rPr>
              <a:t>SUBNET ARTICULATOR CITIES</a:t>
            </a:r>
          </a:p>
          <a:p>
            <a:pPr algn="l">
              <a:lnSpc>
                <a:spcPts val="4692"/>
              </a:lnSpc>
            </a:pPr>
          </a:p>
          <a:p>
            <a:pPr marL="647700" indent="-323850" lvl="1">
              <a:lnSpc>
                <a:spcPts val="4140"/>
              </a:lnSpc>
              <a:buFont typeface="Arial"/>
              <a:buChar char="•"/>
            </a:pPr>
            <a:r>
              <a:rPr lang="en-US" sz="3000" spc="294">
                <a:solidFill>
                  <a:srgbClr val="000000"/>
                </a:solidFill>
                <a:latin typeface="Oswald"/>
              </a:rPr>
              <a:t>CULTURAL: BERLIN, COPENHAGEN, MELBOURNE, MUNICH, OSLO, ROME, STOCKHOLM</a:t>
            </a:r>
          </a:p>
          <a:p>
            <a:pPr marL="647700" indent="-323850" lvl="1">
              <a:lnSpc>
                <a:spcPts val="4140"/>
              </a:lnSpc>
              <a:buFont typeface="Arial"/>
              <a:buChar char="•"/>
            </a:pPr>
            <a:r>
              <a:rPr lang="en-US" sz="3000" spc="294">
                <a:solidFill>
                  <a:srgbClr val="000000"/>
                </a:solidFill>
                <a:latin typeface="Oswald"/>
              </a:rPr>
              <a:t>POLITICAL: BANGKOK, BEIJING, VIENNA </a:t>
            </a:r>
          </a:p>
          <a:p>
            <a:pPr marL="647700" indent="-323850" lvl="1">
              <a:lnSpc>
                <a:spcPts val="4140"/>
              </a:lnSpc>
              <a:buFont typeface="Arial"/>
              <a:buChar char="•"/>
            </a:pPr>
            <a:r>
              <a:rPr lang="en-US" sz="3000" spc="294">
                <a:solidFill>
                  <a:srgbClr val="000000"/>
                </a:solidFill>
                <a:latin typeface="Oswald"/>
              </a:rPr>
              <a:t>SOCIAL: MANILA, NAIROBI, OTTAWA</a:t>
            </a:r>
          </a:p>
          <a:p>
            <a:pPr>
              <a:lnSpc>
                <a:spcPts val="4140"/>
              </a:lnSpc>
            </a:pPr>
          </a:p>
          <a:p>
            <a:pPr>
              <a:lnSpc>
                <a:spcPts val="4691"/>
              </a:lnSpc>
            </a:pPr>
            <a:r>
              <a:rPr lang="en-US" sz="3399" spc="333">
                <a:solidFill>
                  <a:srgbClr val="000000"/>
                </a:solidFill>
                <a:latin typeface="Oswald Bold"/>
              </a:rPr>
              <a:t>WORLDWIDE LEADING CITIES</a:t>
            </a:r>
          </a:p>
          <a:p>
            <a:pPr>
              <a:lnSpc>
                <a:spcPts val="4691"/>
              </a:lnSpc>
            </a:pPr>
          </a:p>
          <a:p>
            <a:pPr marL="647700" indent="-323850" lvl="1">
              <a:lnSpc>
                <a:spcPts val="4140"/>
              </a:lnSpc>
              <a:buFont typeface="Arial"/>
              <a:buChar char="•"/>
            </a:pPr>
            <a:r>
              <a:rPr lang="en-US" sz="3000" spc="294">
                <a:solidFill>
                  <a:srgbClr val="000000"/>
                </a:solidFill>
                <a:latin typeface="Oswald"/>
              </a:rPr>
              <a:t>PRIMARILY ECONOMIC GLOBAL CONTRIBUTIONS: FRANKFURT, MIAMI, MUNICH, OSAKA, SINGAPORE, SYDNEY, ZURICH</a:t>
            </a:r>
            <a:r>
              <a:rPr lang="en-US" sz="3000" spc="294">
                <a:solidFill>
                  <a:srgbClr val="000000"/>
                </a:solidFill>
                <a:latin typeface="Oswald Bold"/>
              </a:rPr>
              <a:t> </a:t>
            </a:r>
          </a:p>
          <a:p>
            <a:pPr marL="647700" indent="-323850" lvl="1">
              <a:lnSpc>
                <a:spcPts val="4140"/>
              </a:lnSpc>
              <a:buFont typeface="Arial"/>
              <a:buChar char="•"/>
            </a:pPr>
            <a:r>
              <a:rPr lang="en-US" sz="3000" spc="294">
                <a:solidFill>
                  <a:srgbClr val="000000"/>
                </a:solidFill>
                <a:latin typeface="Oswald"/>
              </a:rPr>
              <a:t>PRIMARILY NON-ECONOMIC GLOBAL CONTRIBUTIONS: ABIDJAN, ADDIS ABABA, ATLANTA, BASLE, BARCELONA, CAIRO, DENVER, HARARE, LYON, MANILA, MEXICO CITY, MUMBAI, NEW DELHI, SHANGHAI</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0" y="133909"/>
            <a:ext cx="18288000" cy="9220200"/>
          </a:xfrm>
          <a:prstGeom prst="rect">
            <a:avLst/>
          </a:prstGeom>
        </p:spPr>
        <p:txBody>
          <a:bodyPr anchor="t" rtlCol="false" tIns="0" lIns="0" bIns="0" rIns="0">
            <a:spAutoFit/>
          </a:bodyPr>
          <a:lstStyle/>
          <a:p>
            <a:pPr algn="ctr">
              <a:lnSpc>
                <a:spcPts val="5519"/>
              </a:lnSpc>
            </a:pPr>
            <a:r>
              <a:rPr lang="en-US" sz="3999" spc="391">
                <a:solidFill>
                  <a:srgbClr val="000000"/>
                </a:solidFill>
                <a:latin typeface="Oswald Bold"/>
              </a:rPr>
              <a:t>GLOBAL CITY INDEX</a:t>
            </a:r>
          </a:p>
          <a:p>
            <a:pPr algn="ctr">
              <a:lnSpc>
                <a:spcPts val="4830"/>
              </a:lnSpc>
            </a:pPr>
            <a:r>
              <a:rPr lang="en-US" sz="3500" spc="343">
                <a:solidFill>
                  <a:srgbClr val="000000"/>
                </a:solidFill>
                <a:latin typeface="Oswald"/>
              </a:rPr>
              <a:t>- GLOBAL CITY INDEX CONSISTS OF INDICATORS AND PARAMETERS USED TO DETERMINE AND MEASURE THE CATEGORIES OF GLOBAL CITIES AND TO WHAT EXTENT THEY FUNCTION AS GLOBAL CITIE. GLOBAL CITIES INDEX USES CRITERIA ACROSS FIVE DIMENSIONS:</a:t>
            </a:r>
          </a:p>
          <a:p>
            <a:pPr algn="ctr">
              <a:lnSpc>
                <a:spcPts val="4830"/>
              </a:lnSpc>
            </a:pPr>
          </a:p>
          <a:p>
            <a:pPr marL="755652" indent="-377826" lvl="1">
              <a:lnSpc>
                <a:spcPts val="4830"/>
              </a:lnSpc>
              <a:buFont typeface="Arial"/>
              <a:buChar char="•"/>
            </a:pPr>
            <a:r>
              <a:rPr lang="en-US" sz="3500" spc="343">
                <a:solidFill>
                  <a:srgbClr val="000000"/>
                </a:solidFill>
                <a:latin typeface="Oswald Bold"/>
              </a:rPr>
              <a:t>BUSINESS ACTIVITY</a:t>
            </a:r>
            <a:r>
              <a:rPr lang="en-US" sz="3500" spc="343">
                <a:solidFill>
                  <a:srgbClr val="000000"/>
                </a:solidFill>
                <a:latin typeface="Oswald"/>
              </a:rPr>
              <a:t> - PRESENCE OF HEADQUARTERS, SERVICES FIRMS, NUMBER O INTERNATIONAL CONFERENCES, VALUE OF GOODS THROUGH PORTS AND AIRPORTS</a:t>
            </a:r>
          </a:p>
          <a:p>
            <a:pPr marL="755652" indent="-377826" lvl="1">
              <a:lnSpc>
                <a:spcPts val="4830"/>
              </a:lnSpc>
              <a:buFont typeface="Arial"/>
              <a:buChar char="•"/>
            </a:pPr>
            <a:r>
              <a:rPr lang="en-US" sz="3500" spc="343">
                <a:solidFill>
                  <a:srgbClr val="000000"/>
                </a:solidFill>
                <a:latin typeface="Oswald Bold"/>
              </a:rPr>
              <a:t>HUMAN CAPITAL</a:t>
            </a:r>
            <a:r>
              <a:rPr lang="en-US" sz="3500" spc="343">
                <a:solidFill>
                  <a:srgbClr val="000000"/>
                </a:solidFill>
                <a:latin typeface="Oswald"/>
              </a:rPr>
              <a:t> - SIZE OF FOREIGN-BORN POPULATION, QUALITY OF UNIVERSITIES NUMBER OF INTERNATIONAL SCHOOLS, INTERNATIONAL STUDENT POPULATION </a:t>
            </a:r>
          </a:p>
          <a:p>
            <a:pPr marL="755652" indent="-377826" lvl="1">
              <a:lnSpc>
                <a:spcPts val="4830"/>
              </a:lnSpc>
              <a:buFont typeface="Arial"/>
              <a:buChar char="•"/>
            </a:pPr>
            <a:r>
              <a:rPr lang="en-US" sz="3500" spc="343">
                <a:solidFill>
                  <a:srgbClr val="000000"/>
                </a:solidFill>
                <a:latin typeface="Oswald Bold"/>
              </a:rPr>
              <a:t>INFORMATION EXCHANGE</a:t>
            </a:r>
            <a:r>
              <a:rPr lang="en-US" sz="3500" spc="343">
                <a:solidFill>
                  <a:srgbClr val="000000"/>
                </a:solidFill>
                <a:latin typeface="Oswald"/>
              </a:rPr>
              <a:t> - ACCESSIBILITY OF MAJOR TV NEWS, NUMBER OR INTERNATIONAL NEWS BUREAUS</a:t>
            </a:r>
          </a:p>
          <a:p>
            <a:pPr marL="755652" indent="-377826" lvl="1">
              <a:lnSpc>
                <a:spcPts val="4830"/>
              </a:lnSpc>
              <a:buFont typeface="Arial"/>
              <a:buChar char="•"/>
            </a:pPr>
            <a:r>
              <a:rPr lang="en-US" sz="3500" spc="343">
                <a:solidFill>
                  <a:srgbClr val="000000"/>
                </a:solidFill>
                <a:latin typeface="Oswald Bold"/>
              </a:rPr>
              <a:t>CULTURAL EXPERIENCE</a:t>
            </a:r>
            <a:r>
              <a:rPr lang="en-US" sz="3500" spc="343">
                <a:solidFill>
                  <a:srgbClr val="000000"/>
                </a:solidFill>
                <a:latin typeface="Oswald"/>
              </a:rPr>
              <a:t> - NUMBER OF SPORTING EVENTS, MUSEUMS, PERFORMING ARTS VENUES</a:t>
            </a:r>
          </a:p>
          <a:p>
            <a:pPr marL="755652" indent="-377826" lvl="1">
              <a:lnSpc>
                <a:spcPts val="4830"/>
              </a:lnSpc>
              <a:buFont typeface="Arial"/>
              <a:buChar char="•"/>
            </a:pPr>
            <a:r>
              <a:rPr lang="en-US" sz="3500" spc="343">
                <a:solidFill>
                  <a:srgbClr val="000000"/>
                </a:solidFill>
                <a:latin typeface="Oswald Bold"/>
              </a:rPr>
              <a:t>POLITICAL ENGAGEMENT</a:t>
            </a:r>
            <a:r>
              <a:rPr lang="en-US" sz="3500" spc="343">
                <a:solidFill>
                  <a:srgbClr val="000000"/>
                </a:solidFill>
                <a:latin typeface="Oswald"/>
              </a:rPr>
              <a:t> - NUMBER OF EMBASSIES, CONSULATES, INTERNATIONA ORGANIZATIONS, POLITICAL CONFERENCES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0" y="190500"/>
            <a:ext cx="18288000" cy="9695307"/>
          </a:xfrm>
          <a:prstGeom prst="rect">
            <a:avLst/>
          </a:prstGeom>
        </p:spPr>
        <p:txBody>
          <a:bodyPr anchor="t" rtlCol="false" tIns="0" lIns="0" bIns="0" rIns="0">
            <a:spAutoFit/>
          </a:bodyPr>
          <a:lstStyle/>
          <a:p>
            <a:pPr algn="ctr">
              <a:lnSpc>
                <a:spcPts val="6210"/>
              </a:lnSpc>
            </a:pPr>
            <a:r>
              <a:rPr lang="en-US" sz="4500" spc="441">
                <a:solidFill>
                  <a:srgbClr val="000000"/>
                </a:solidFill>
                <a:latin typeface="Oswald Bold"/>
              </a:rPr>
              <a:t>GLOBAL POWER CITY INDEX</a:t>
            </a:r>
          </a:p>
          <a:p>
            <a:pPr marL="734058" indent="-367029" lvl="1">
              <a:lnSpc>
                <a:spcPts val="4691"/>
              </a:lnSpc>
              <a:buFont typeface="Arial"/>
              <a:buChar char="•"/>
            </a:pPr>
            <a:r>
              <a:rPr lang="en-US" sz="3399" spc="333">
                <a:solidFill>
                  <a:srgbClr val="000000"/>
                </a:solidFill>
                <a:latin typeface="Oswald Bold"/>
              </a:rPr>
              <a:t>Global Power City Index</a:t>
            </a:r>
            <a:r>
              <a:rPr lang="en-US" sz="3399" spc="333">
                <a:solidFill>
                  <a:srgbClr val="000000"/>
                </a:solidFill>
                <a:latin typeface="Oswald"/>
              </a:rPr>
              <a:t> evaluates and ranks the major cities of the world according to their magnetism or their comprehensive power to attract people capital, and enterprises from around the world. In 2011, a report called "The Global Power City Index 2011" considered several functional areas:</a:t>
            </a:r>
          </a:p>
          <a:p>
            <a:pPr>
              <a:lnSpc>
                <a:spcPts val="4691"/>
              </a:lnSpc>
            </a:pPr>
          </a:p>
          <a:p>
            <a:pPr marL="669289" indent="-334645" lvl="1">
              <a:lnSpc>
                <a:spcPts val="4277"/>
              </a:lnSpc>
              <a:buFont typeface="Arial"/>
              <a:buChar char="•"/>
            </a:pPr>
            <a:r>
              <a:rPr lang="en-US" sz="3099" spc="303">
                <a:solidFill>
                  <a:srgbClr val="000000"/>
                </a:solidFill>
                <a:latin typeface="Oswald Bold"/>
              </a:rPr>
              <a:t>Economy</a:t>
            </a:r>
            <a:r>
              <a:rPr lang="en-US" sz="3099" spc="303">
                <a:solidFill>
                  <a:srgbClr val="000000"/>
                </a:solidFill>
                <a:latin typeface="Oswald"/>
              </a:rPr>
              <a:t> - refers to market attractiveness, economic vitality, business environment, regulations, and risk</a:t>
            </a:r>
          </a:p>
          <a:p>
            <a:pPr marL="669289" indent="-334645" lvl="1">
              <a:lnSpc>
                <a:spcPts val="4277"/>
              </a:lnSpc>
              <a:buFont typeface="Arial"/>
              <a:buChar char="•"/>
            </a:pPr>
            <a:r>
              <a:rPr lang="en-US" sz="3099" spc="303">
                <a:solidFill>
                  <a:srgbClr val="000000"/>
                </a:solidFill>
                <a:latin typeface="Oswald Bold"/>
              </a:rPr>
              <a:t>Research and development</a:t>
            </a:r>
            <a:r>
              <a:rPr lang="en-US" sz="3099" spc="303">
                <a:solidFill>
                  <a:srgbClr val="000000"/>
                </a:solidFill>
                <a:latin typeface="Oswald"/>
              </a:rPr>
              <a:t> - refers to research background, readiness for accepting and supporting researches, and research achievement</a:t>
            </a:r>
          </a:p>
          <a:p>
            <a:pPr marL="669289" indent="-334645" lvl="1">
              <a:lnSpc>
                <a:spcPts val="4277"/>
              </a:lnSpc>
              <a:buFont typeface="Arial"/>
              <a:buChar char="•"/>
            </a:pPr>
            <a:r>
              <a:rPr lang="en-US" sz="3099" spc="303">
                <a:solidFill>
                  <a:srgbClr val="000000"/>
                </a:solidFill>
                <a:latin typeface="Oswald Bold"/>
              </a:rPr>
              <a:t>Cultural interaction</a:t>
            </a:r>
            <a:r>
              <a:rPr lang="en-US" sz="3099" spc="303">
                <a:solidFill>
                  <a:srgbClr val="000000"/>
                </a:solidFill>
                <a:latin typeface="Oswald"/>
              </a:rPr>
              <a:t> - refers to trendsetting potential, accommodation environment, dining and shopping, and volume of interaction</a:t>
            </a:r>
          </a:p>
          <a:p>
            <a:pPr marL="669289" indent="-334645" lvl="1">
              <a:lnSpc>
                <a:spcPts val="4277"/>
              </a:lnSpc>
              <a:buFont typeface="Arial"/>
              <a:buChar char="•"/>
            </a:pPr>
            <a:r>
              <a:rPr lang="en-US" sz="3099" spc="303">
                <a:solidFill>
                  <a:srgbClr val="000000"/>
                </a:solidFill>
                <a:latin typeface="Oswald Bold"/>
              </a:rPr>
              <a:t>Livability</a:t>
            </a:r>
            <a:r>
              <a:rPr lang="en-US" sz="3099" spc="303">
                <a:solidFill>
                  <a:srgbClr val="000000"/>
                </a:solidFill>
                <a:latin typeface="Oswald"/>
              </a:rPr>
              <a:t> - refers to working environment, cost of living, security and safety, and life support functions</a:t>
            </a:r>
          </a:p>
          <a:p>
            <a:pPr marL="669289" indent="-334645" lvl="1">
              <a:lnSpc>
                <a:spcPts val="4277"/>
              </a:lnSpc>
              <a:buFont typeface="Arial"/>
              <a:buChar char="•"/>
            </a:pPr>
            <a:r>
              <a:rPr lang="en-US" sz="3099" spc="303">
                <a:solidFill>
                  <a:srgbClr val="000000"/>
                </a:solidFill>
                <a:latin typeface="Oswald Bold"/>
              </a:rPr>
              <a:t>Environment</a:t>
            </a:r>
            <a:r>
              <a:rPr lang="en-US" sz="3099" spc="303">
                <a:solidFill>
                  <a:srgbClr val="000000"/>
                </a:solidFill>
                <a:latin typeface="Oswald"/>
              </a:rPr>
              <a:t> - refers to ecology, pollution, and natural environment</a:t>
            </a:r>
          </a:p>
          <a:p>
            <a:pPr marL="669289" indent="-334645" lvl="1">
              <a:lnSpc>
                <a:spcPts val="4277"/>
              </a:lnSpc>
              <a:buFont typeface="Arial"/>
              <a:buChar char="•"/>
            </a:pPr>
            <a:r>
              <a:rPr lang="en-US" sz="3099" spc="303">
                <a:solidFill>
                  <a:srgbClr val="000000"/>
                </a:solidFill>
                <a:latin typeface="Oswald Bold"/>
              </a:rPr>
              <a:t>Accessibility</a:t>
            </a:r>
            <a:r>
              <a:rPr lang="en-US" sz="3099" spc="303">
                <a:solidFill>
                  <a:srgbClr val="000000"/>
                </a:solidFill>
                <a:latin typeface="Oswald"/>
              </a:rPr>
              <a:t> - refers to international transport infrastructure and inner city transportation infrastructure</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4178647" y="8388"/>
            <a:ext cx="9930705" cy="9360408"/>
          </a:xfrm>
          <a:prstGeom prst="rect">
            <a:avLst/>
          </a:prstGeom>
        </p:spPr>
        <p:txBody>
          <a:bodyPr anchor="t" rtlCol="false" tIns="0" lIns="0" bIns="0" rIns="0">
            <a:spAutoFit/>
          </a:bodyPr>
          <a:lstStyle/>
          <a:p>
            <a:pPr algn="ctr">
              <a:lnSpc>
                <a:spcPts val="6900"/>
              </a:lnSpc>
            </a:pPr>
            <a:r>
              <a:rPr lang="en-US" sz="5000" spc="490">
                <a:solidFill>
                  <a:srgbClr val="000000"/>
                </a:solidFill>
                <a:latin typeface="Oswald Bold"/>
              </a:rPr>
              <a:t>(TOP 10 GLOBAL POWER CITIES)</a:t>
            </a:r>
          </a:p>
          <a:p>
            <a:pPr>
              <a:lnSpc>
                <a:spcPts val="6900"/>
              </a:lnSpc>
            </a:pPr>
          </a:p>
          <a:p>
            <a:pPr marL="949964" indent="-474982" lvl="1">
              <a:lnSpc>
                <a:spcPts val="6072"/>
              </a:lnSpc>
              <a:buFont typeface="Arial"/>
              <a:buChar char="•"/>
            </a:pPr>
            <a:r>
              <a:rPr lang="en-US" sz="4400" spc="431">
                <a:solidFill>
                  <a:srgbClr val="000000"/>
                </a:solidFill>
                <a:latin typeface="Oswald Bold"/>
              </a:rPr>
              <a:t>LONDON</a:t>
            </a:r>
          </a:p>
          <a:p>
            <a:pPr marL="949964" indent="-474982" lvl="1">
              <a:lnSpc>
                <a:spcPts val="6072"/>
              </a:lnSpc>
              <a:buFont typeface="Arial"/>
              <a:buChar char="•"/>
            </a:pPr>
            <a:r>
              <a:rPr lang="en-US" sz="4400" spc="431">
                <a:solidFill>
                  <a:srgbClr val="000000"/>
                </a:solidFill>
                <a:latin typeface="Oswald Bold"/>
              </a:rPr>
              <a:t>NEW YORK CITY </a:t>
            </a:r>
          </a:p>
          <a:p>
            <a:pPr marL="949964" indent="-474982" lvl="1">
              <a:lnSpc>
                <a:spcPts val="6072"/>
              </a:lnSpc>
              <a:buFont typeface="Arial"/>
              <a:buChar char="•"/>
            </a:pPr>
            <a:r>
              <a:rPr lang="en-US" sz="4400" spc="431">
                <a:solidFill>
                  <a:srgbClr val="000000"/>
                </a:solidFill>
                <a:latin typeface="Oswald Bold"/>
              </a:rPr>
              <a:t>TOKYO</a:t>
            </a:r>
          </a:p>
          <a:p>
            <a:pPr marL="949964" indent="-474982" lvl="1">
              <a:lnSpc>
                <a:spcPts val="6072"/>
              </a:lnSpc>
              <a:buFont typeface="Arial"/>
              <a:buChar char="•"/>
            </a:pPr>
            <a:r>
              <a:rPr lang="en-US" sz="4400" spc="431">
                <a:solidFill>
                  <a:srgbClr val="000000"/>
                </a:solidFill>
                <a:latin typeface="Oswald Bold"/>
              </a:rPr>
              <a:t>PARIS</a:t>
            </a:r>
          </a:p>
          <a:p>
            <a:pPr marL="949964" indent="-474982" lvl="1">
              <a:lnSpc>
                <a:spcPts val="6072"/>
              </a:lnSpc>
              <a:buFont typeface="Arial"/>
              <a:buChar char="•"/>
            </a:pPr>
            <a:r>
              <a:rPr lang="en-US" sz="4400" spc="431">
                <a:solidFill>
                  <a:srgbClr val="000000"/>
                </a:solidFill>
                <a:latin typeface="Oswald Bold"/>
              </a:rPr>
              <a:t>SINGAPORE</a:t>
            </a:r>
          </a:p>
          <a:p>
            <a:pPr marL="949964" indent="-474982" lvl="1">
              <a:lnSpc>
                <a:spcPts val="6072"/>
              </a:lnSpc>
              <a:buFont typeface="Arial"/>
              <a:buChar char="•"/>
            </a:pPr>
            <a:r>
              <a:rPr lang="en-US" sz="4400" spc="431">
                <a:solidFill>
                  <a:srgbClr val="000000"/>
                </a:solidFill>
                <a:latin typeface="Oswald Bold"/>
              </a:rPr>
              <a:t>SEOUL</a:t>
            </a:r>
          </a:p>
          <a:p>
            <a:pPr marL="949964" indent="-474982" lvl="1">
              <a:lnSpc>
                <a:spcPts val="6072"/>
              </a:lnSpc>
              <a:buFont typeface="Arial"/>
              <a:buChar char="•"/>
            </a:pPr>
            <a:r>
              <a:rPr lang="en-US" sz="4400" spc="431">
                <a:solidFill>
                  <a:srgbClr val="000000"/>
                </a:solidFill>
                <a:latin typeface="Oswald Bold"/>
              </a:rPr>
              <a:t>AMSTERDAM</a:t>
            </a:r>
          </a:p>
          <a:p>
            <a:pPr marL="949964" indent="-474982" lvl="1">
              <a:lnSpc>
                <a:spcPts val="6072"/>
              </a:lnSpc>
              <a:buFont typeface="Arial"/>
              <a:buChar char="•"/>
            </a:pPr>
            <a:r>
              <a:rPr lang="en-US" sz="4400" spc="431">
                <a:solidFill>
                  <a:srgbClr val="000000"/>
                </a:solidFill>
                <a:latin typeface="Oswald Bold"/>
              </a:rPr>
              <a:t>BERLIN</a:t>
            </a:r>
          </a:p>
          <a:p>
            <a:pPr marL="949964" indent="-474982" lvl="1">
              <a:lnSpc>
                <a:spcPts val="6072"/>
              </a:lnSpc>
              <a:buFont typeface="Arial"/>
              <a:buChar char="•"/>
            </a:pPr>
            <a:r>
              <a:rPr lang="en-US" sz="4400" spc="431">
                <a:solidFill>
                  <a:srgbClr val="000000"/>
                </a:solidFill>
                <a:latin typeface="Oswald Bold"/>
              </a:rPr>
              <a:t>HONG KONG </a:t>
            </a:r>
          </a:p>
          <a:p>
            <a:pPr marL="949964" indent="-474982" lvl="1">
              <a:lnSpc>
                <a:spcPts val="6072"/>
              </a:lnSpc>
              <a:buFont typeface="Arial"/>
              <a:buChar char="•"/>
            </a:pPr>
            <a:r>
              <a:rPr lang="en-US" sz="4400" spc="431">
                <a:solidFill>
                  <a:srgbClr val="000000"/>
                </a:solidFill>
                <a:latin typeface="Oswald Bold"/>
              </a:rPr>
              <a:t>SYDNEY</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0" y="348615"/>
            <a:ext cx="18288000" cy="7687056"/>
          </a:xfrm>
          <a:prstGeom prst="rect">
            <a:avLst/>
          </a:prstGeom>
        </p:spPr>
        <p:txBody>
          <a:bodyPr anchor="t" rtlCol="false" tIns="0" lIns="0" bIns="0" rIns="0">
            <a:spAutoFit/>
          </a:bodyPr>
          <a:lstStyle/>
          <a:p>
            <a:pPr algn="ctr">
              <a:lnSpc>
                <a:spcPts val="5933"/>
              </a:lnSpc>
            </a:pPr>
            <a:r>
              <a:rPr lang="en-US" sz="4299" spc="421">
                <a:solidFill>
                  <a:srgbClr val="000000"/>
                </a:solidFill>
                <a:latin typeface="Oswald Bold"/>
              </a:rPr>
              <a:t>THE OTHER SIDE OF GLOBAL CITIES</a:t>
            </a:r>
          </a:p>
          <a:p>
            <a:pPr algn="ctr">
              <a:lnSpc>
                <a:spcPts val="5519"/>
              </a:lnSpc>
            </a:pPr>
          </a:p>
          <a:p>
            <a:pPr marL="863599" indent="-431800" lvl="1">
              <a:lnSpc>
                <a:spcPts val="5519"/>
              </a:lnSpc>
              <a:spcBef>
                <a:spcPct val="0"/>
              </a:spcBef>
              <a:buFont typeface="Arial"/>
              <a:buChar char="•"/>
            </a:pPr>
            <a:r>
              <a:rPr lang="en-US" sz="3999" spc="391">
                <a:solidFill>
                  <a:srgbClr val="000000"/>
                </a:solidFill>
                <a:latin typeface="Oswald Bold"/>
              </a:rPr>
              <a:t>Global cities, such as Los Angeles, Mumbai, Manila, and Bangkok, are not perfect due to their urban sprawls, massive freeways, and insufficient public transportation. These cities are also heavily polluted due to the absence of regulation in the automobile industries and the process of gentrification. In Manila, for example, massive shanties remain despite the skyscrapers. Additionally, these cities are common locations for crimes, both nationally and internationally, such as attacks in Paris, 9/11 in New York City, and crimes in Metro Manila.</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663080" y="224462"/>
            <a:ext cx="3073152" cy="857250"/>
          </a:xfrm>
          <a:prstGeom prst="rect">
            <a:avLst/>
          </a:prstGeom>
        </p:spPr>
        <p:txBody>
          <a:bodyPr anchor="t" rtlCol="false" tIns="0" lIns="0" bIns="0" rIns="0">
            <a:spAutoFit/>
          </a:bodyPr>
          <a:lstStyle/>
          <a:p>
            <a:pPr algn="ctr">
              <a:lnSpc>
                <a:spcPts val="6900"/>
              </a:lnSpc>
              <a:spcBef>
                <a:spcPct val="0"/>
              </a:spcBef>
            </a:pPr>
            <a:r>
              <a:rPr lang="en-US" sz="5000" spc="490">
                <a:solidFill>
                  <a:srgbClr val="000000"/>
                </a:solidFill>
                <a:latin typeface="Oswald Bold"/>
              </a:rPr>
              <a:t>SUMMARY</a:t>
            </a:r>
          </a:p>
        </p:txBody>
      </p:sp>
      <p:sp>
        <p:nvSpPr>
          <p:cNvPr name="TextBox 3" id="3"/>
          <p:cNvSpPr txBox="true"/>
          <p:nvPr/>
        </p:nvSpPr>
        <p:spPr>
          <a:xfrm rot="0">
            <a:off x="2458233" y="1899259"/>
            <a:ext cx="13371534" cy="5697474"/>
          </a:xfrm>
          <a:prstGeom prst="rect">
            <a:avLst/>
          </a:prstGeom>
        </p:spPr>
        <p:txBody>
          <a:bodyPr anchor="t" rtlCol="false" tIns="0" lIns="0" bIns="0" rIns="0">
            <a:spAutoFit/>
          </a:bodyPr>
          <a:lstStyle/>
          <a:p>
            <a:pPr algn="ctr">
              <a:lnSpc>
                <a:spcPts val="5657"/>
              </a:lnSpc>
              <a:spcBef>
                <a:spcPct val="0"/>
              </a:spcBef>
            </a:pPr>
            <a:r>
              <a:rPr lang="en-US" sz="4099" spc="401">
                <a:solidFill>
                  <a:srgbClr val="000000"/>
                </a:solidFill>
                <a:latin typeface="Oswald Bold"/>
              </a:rPr>
              <a:t>Globalization involves the formation of global cities that facilitate processes and flows, perpetuating the phenomenon. Manila is a low-level global city, but the other side of these cities is also known worldwide. The challenge is to address this "other side" while these cities function, as it is essential to understand and manage the global landscape.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992532" y="-9303999"/>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617175" y="1289960"/>
            <a:ext cx="8904094" cy="1173480"/>
          </a:xfrm>
          <a:prstGeom prst="rect">
            <a:avLst/>
          </a:prstGeom>
        </p:spPr>
        <p:txBody>
          <a:bodyPr anchor="t" rtlCol="false" tIns="0" lIns="0" bIns="0" rIns="0">
            <a:spAutoFit/>
          </a:bodyPr>
          <a:lstStyle/>
          <a:p>
            <a:pPr algn="ctr" marL="0" indent="0" lvl="0">
              <a:lnSpc>
                <a:spcPts val="9659"/>
              </a:lnSpc>
              <a:spcBef>
                <a:spcPct val="0"/>
              </a:spcBef>
            </a:pPr>
            <a:r>
              <a:rPr lang="en-US" sz="6999" spc="685">
                <a:solidFill>
                  <a:srgbClr val="231F20"/>
                </a:solidFill>
                <a:latin typeface="Oswald Bold"/>
              </a:rPr>
              <a:t>GLOBAL  CITIES</a:t>
            </a:r>
          </a:p>
        </p:txBody>
      </p:sp>
      <p:sp>
        <p:nvSpPr>
          <p:cNvPr name="TextBox 5" id="5"/>
          <p:cNvSpPr txBox="true"/>
          <p:nvPr/>
        </p:nvSpPr>
        <p:spPr>
          <a:xfrm rot="0">
            <a:off x="1914574" y="2881522"/>
            <a:ext cx="8187907" cy="4698713"/>
          </a:xfrm>
          <a:prstGeom prst="rect">
            <a:avLst/>
          </a:prstGeom>
        </p:spPr>
        <p:txBody>
          <a:bodyPr anchor="t" rtlCol="false" tIns="0" lIns="0" bIns="0" rIns="0">
            <a:spAutoFit/>
          </a:bodyPr>
          <a:lstStyle/>
          <a:p>
            <a:pPr marL="623151" indent="-311575" lvl="1">
              <a:lnSpc>
                <a:spcPts val="4040"/>
              </a:lnSpc>
              <a:buFont typeface="Arial"/>
              <a:buChar char="•"/>
            </a:pPr>
            <a:r>
              <a:rPr lang="en-US" sz="2886">
                <a:solidFill>
                  <a:srgbClr val="100F0D"/>
                </a:solidFill>
                <a:latin typeface="Montserrat Light Bold"/>
              </a:rPr>
              <a:t> Central sites for advanced services and facilities of telecommunication which are necessary for the execution and the management of global economic activities. In those sites, corporate headquarters tend to center, particularly companies that are operative in more than one country (Sassen, 2005).</a:t>
            </a:r>
          </a:p>
        </p:txBody>
      </p:sp>
      <p:sp>
        <p:nvSpPr>
          <p:cNvPr name="Freeform 6" id="6"/>
          <p:cNvSpPr/>
          <p:nvPr/>
        </p:nvSpPr>
        <p:spPr>
          <a:xfrm flipH="false" flipV="false" rot="887923">
            <a:off x="-6354809" y="7655779"/>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766073" y="457200"/>
            <a:ext cx="6296620" cy="1028700"/>
          </a:xfrm>
          <a:prstGeom prst="rect">
            <a:avLst/>
          </a:prstGeom>
        </p:spPr>
        <p:txBody>
          <a:bodyPr anchor="t" rtlCol="false" tIns="0" lIns="0" bIns="0" rIns="0">
            <a:spAutoFit/>
          </a:bodyPr>
          <a:lstStyle/>
          <a:p>
            <a:pPr algn="ctr">
              <a:lnSpc>
                <a:spcPts val="8400"/>
              </a:lnSpc>
            </a:pPr>
            <a:r>
              <a:rPr lang="en-US" sz="6000">
                <a:solidFill>
                  <a:srgbClr val="000000"/>
                </a:solidFill>
                <a:latin typeface="Canva Sans Bold"/>
              </a:rPr>
              <a:t>The Global Cities</a:t>
            </a:r>
          </a:p>
        </p:txBody>
      </p:sp>
      <p:sp>
        <p:nvSpPr>
          <p:cNvPr name="TextBox 3" id="3"/>
          <p:cNvSpPr txBox="true"/>
          <p:nvPr/>
        </p:nvSpPr>
        <p:spPr>
          <a:xfrm rot="0">
            <a:off x="1345402" y="1843973"/>
            <a:ext cx="14167030" cy="6683044"/>
          </a:xfrm>
          <a:prstGeom prst="rect">
            <a:avLst/>
          </a:prstGeom>
        </p:spPr>
        <p:txBody>
          <a:bodyPr anchor="t" rtlCol="false" tIns="0" lIns="0" bIns="0" rIns="0">
            <a:spAutoFit/>
          </a:bodyPr>
          <a:lstStyle/>
          <a:p>
            <a:pPr algn="ctr" marL="752780" indent="-376390" lvl="1">
              <a:lnSpc>
                <a:spcPts val="4811"/>
              </a:lnSpc>
              <a:spcBef>
                <a:spcPct val="0"/>
              </a:spcBef>
              <a:buFont typeface="Arial"/>
              <a:buChar char="•"/>
            </a:pPr>
            <a:r>
              <a:rPr lang="en-US" sz="3486" spc="341">
                <a:solidFill>
                  <a:srgbClr val="000000"/>
                </a:solidFill>
                <a:latin typeface="Oswald"/>
              </a:rPr>
              <a:t> Global cities are crucial nodes in the interconnected systems of information and money, with wealth captured by specialized businesses. They serve as central sites for advanced services and telecommunication facilities, facilitating global economic activities. Examples of global cities include New York, London, Tokyo, and Singapore. The global city is the main physical and geographic player of globalizing forces, integrating people, capital, and ideas into daily experiences. Cosmopolitanism is associated with these cities, as large, diverse cities attract people, material, and cultural products from around the world, promoting travel and exploration.</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896466" y="478155"/>
            <a:ext cx="16495068" cy="1005840"/>
          </a:xfrm>
          <a:prstGeom prst="rect">
            <a:avLst/>
          </a:prstGeom>
        </p:spPr>
        <p:txBody>
          <a:bodyPr anchor="t" rtlCol="false" tIns="0" lIns="0" bIns="0" rIns="0">
            <a:spAutoFit/>
          </a:bodyPr>
          <a:lstStyle/>
          <a:p>
            <a:pPr algn="ctr">
              <a:lnSpc>
                <a:spcPts val="8280"/>
              </a:lnSpc>
              <a:spcBef>
                <a:spcPct val="0"/>
              </a:spcBef>
            </a:pPr>
            <a:r>
              <a:rPr lang="en-US" sz="6000" spc="588">
                <a:solidFill>
                  <a:srgbClr val="000000"/>
                </a:solidFill>
                <a:latin typeface="Oswald Bold"/>
              </a:rPr>
              <a:t>GLOBALIZATION AS A SPATIAL PHENOMENON</a:t>
            </a:r>
          </a:p>
        </p:txBody>
      </p:sp>
      <p:sp>
        <p:nvSpPr>
          <p:cNvPr name="TextBox 3" id="3"/>
          <p:cNvSpPr txBox="true"/>
          <p:nvPr/>
        </p:nvSpPr>
        <p:spPr>
          <a:xfrm rot="0">
            <a:off x="2082452" y="2338229"/>
            <a:ext cx="14123096" cy="5238750"/>
          </a:xfrm>
          <a:prstGeom prst="rect">
            <a:avLst/>
          </a:prstGeom>
        </p:spPr>
        <p:txBody>
          <a:bodyPr anchor="t" rtlCol="false" tIns="0" lIns="0" bIns="0" rIns="0">
            <a:spAutoFit/>
          </a:bodyPr>
          <a:lstStyle/>
          <a:p>
            <a:pPr algn="ctr">
              <a:lnSpc>
                <a:spcPts val="6900"/>
              </a:lnSpc>
              <a:spcBef>
                <a:spcPct val="0"/>
              </a:spcBef>
            </a:pPr>
            <a:r>
              <a:rPr lang="en-US" sz="5000" spc="490">
                <a:solidFill>
                  <a:srgbClr val="000000"/>
                </a:solidFill>
                <a:latin typeface="Oswald"/>
              </a:rPr>
              <a:t>Globalization occurs in physical spaces, with foreign investment, opportunities, and human capital moving to cities. It is spatial, acting on cities and vice versa, with cities like Paris and New York City being integral to globalization due to their essential components.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3320802" y="196539"/>
            <a:ext cx="11646396" cy="680085"/>
          </a:xfrm>
          <a:prstGeom prst="rect">
            <a:avLst/>
          </a:prstGeom>
        </p:spPr>
        <p:txBody>
          <a:bodyPr anchor="t" rtlCol="false" tIns="0" lIns="0" bIns="0" rIns="0">
            <a:spAutoFit/>
          </a:bodyPr>
          <a:lstStyle/>
          <a:p>
            <a:pPr algn="ctr">
              <a:lnSpc>
                <a:spcPts val="5519"/>
              </a:lnSpc>
              <a:spcBef>
                <a:spcPct val="0"/>
              </a:spcBef>
            </a:pPr>
            <a:r>
              <a:rPr lang="en-US" sz="3999" spc="391">
                <a:solidFill>
                  <a:srgbClr val="000000"/>
                </a:solidFill>
                <a:latin typeface="Oswald Bold"/>
              </a:rPr>
              <a:t>GENERAL CHARACTERISTICS OF GLOBAL CITIES</a:t>
            </a:r>
          </a:p>
        </p:txBody>
      </p:sp>
      <p:sp>
        <p:nvSpPr>
          <p:cNvPr name="TextBox 3" id="3"/>
          <p:cNvSpPr txBox="true"/>
          <p:nvPr/>
        </p:nvSpPr>
        <p:spPr>
          <a:xfrm rot="0">
            <a:off x="1028700" y="1142776"/>
            <a:ext cx="15829767" cy="8750808"/>
          </a:xfrm>
          <a:prstGeom prst="rect">
            <a:avLst/>
          </a:prstGeom>
        </p:spPr>
        <p:txBody>
          <a:bodyPr anchor="t" rtlCol="false" tIns="0" lIns="0" bIns="0" rIns="0">
            <a:spAutoFit/>
          </a:bodyPr>
          <a:lstStyle/>
          <a:p>
            <a:pPr marL="474984" indent="-237492" lvl="1">
              <a:lnSpc>
                <a:spcPts val="3036"/>
              </a:lnSpc>
              <a:buFont typeface="Arial"/>
              <a:buChar char="•"/>
            </a:pPr>
            <a:r>
              <a:rPr lang="en-US" sz="2200" spc="215">
                <a:solidFill>
                  <a:srgbClr val="000000"/>
                </a:solidFill>
                <a:latin typeface="Oswald"/>
              </a:rPr>
              <a:t>INTERNATIONAL, FIRST-NAME FAMILIARITY (I.E., "PARIS", "LONDON")</a:t>
            </a:r>
          </a:p>
          <a:p>
            <a:pPr>
              <a:lnSpc>
                <a:spcPts val="3036"/>
              </a:lnSpc>
            </a:pPr>
          </a:p>
          <a:p>
            <a:pPr marL="474984" indent="-237492" lvl="1">
              <a:lnSpc>
                <a:spcPts val="3036"/>
              </a:lnSpc>
              <a:buFont typeface="Arial"/>
              <a:buChar char="•"/>
            </a:pPr>
            <a:r>
              <a:rPr lang="en-US" sz="2200" spc="215">
                <a:solidFill>
                  <a:srgbClr val="000000"/>
                </a:solidFill>
                <a:latin typeface="Oswald"/>
              </a:rPr>
              <a:t>ACTIVE INFLUENCE AND PARTICIPATION IN INTERNATIONAL EVENTS AND WORLD AFFAIRS (I.E., UN HEADQUARTERS IN NEW YORK CITY)</a:t>
            </a:r>
          </a:p>
          <a:p>
            <a:pPr>
              <a:lnSpc>
                <a:spcPts val="3036"/>
              </a:lnSpc>
            </a:pPr>
          </a:p>
          <a:p>
            <a:pPr marL="474984" indent="-237492" lvl="1">
              <a:lnSpc>
                <a:spcPts val="3036"/>
              </a:lnSpc>
              <a:buFont typeface="Arial"/>
              <a:buChar char="•"/>
            </a:pPr>
            <a:r>
              <a:rPr lang="en-US" sz="2200" spc="215">
                <a:solidFill>
                  <a:srgbClr val="000000"/>
                </a:solidFill>
                <a:latin typeface="Oswald"/>
              </a:rPr>
              <a:t>A FAIRLY LARGE POPULATION</a:t>
            </a:r>
          </a:p>
          <a:p>
            <a:pPr>
              <a:lnSpc>
                <a:spcPts val="3036"/>
              </a:lnSpc>
            </a:pPr>
          </a:p>
          <a:p>
            <a:pPr marL="474984" indent="-237492" lvl="1">
              <a:lnSpc>
                <a:spcPts val="3036"/>
              </a:lnSpc>
              <a:buFont typeface="Arial"/>
              <a:buChar char="•"/>
            </a:pPr>
            <a:r>
              <a:rPr lang="en-US" sz="2200" spc="215">
                <a:solidFill>
                  <a:srgbClr val="000000"/>
                </a:solidFill>
                <a:latin typeface="Oswald"/>
              </a:rPr>
              <a:t>A MAJOR INTERNATIONAL AIRPORT (I.E., LONDON HEATHROW AIRPORT) THAT SERVES AS AN ESTABLISHED HUB FOR SEVERAL INTERNATIONAL AIRLINES </a:t>
            </a:r>
          </a:p>
          <a:p>
            <a:pPr>
              <a:lnSpc>
                <a:spcPts val="3036"/>
              </a:lnSpc>
            </a:pPr>
          </a:p>
          <a:p>
            <a:pPr marL="474984" indent="-237492" lvl="1">
              <a:lnSpc>
                <a:spcPts val="3036"/>
              </a:lnSpc>
              <a:buFont typeface="Arial"/>
              <a:buChar char="•"/>
            </a:pPr>
            <a:r>
              <a:rPr lang="en-US" sz="2200" spc="215">
                <a:solidFill>
                  <a:srgbClr val="000000"/>
                </a:solidFill>
                <a:latin typeface="Oswald"/>
              </a:rPr>
              <a:t>PRESENCE OF AN ADVANCED TRANSPORTATION SYSTEM THAT INCLUDES SEVERAL FOB FREEWAYS AND/OR A LARGE MASS TRANSIT NETWORK OFFERING MULTIPLE MODES OF TRANSPORTATION </a:t>
            </a:r>
          </a:p>
          <a:p>
            <a:pPr>
              <a:lnSpc>
                <a:spcPts val="3036"/>
              </a:lnSpc>
            </a:pPr>
          </a:p>
          <a:p>
            <a:pPr marL="474984" indent="-237492" lvl="1">
              <a:lnSpc>
                <a:spcPts val="3036"/>
              </a:lnSpc>
              <a:buFont typeface="Arial"/>
              <a:buChar char="•"/>
            </a:pPr>
            <a:r>
              <a:rPr lang="en-US" sz="2200" spc="215">
                <a:solidFill>
                  <a:srgbClr val="000000"/>
                </a:solidFill>
                <a:latin typeface="Oswald"/>
              </a:rPr>
              <a:t>PRESENCE OF INTERNATIONAL FINANCIAL INSTITUTIONS, LAW FIRMS, AND STOCK EXCHANGES (I.E., NEW YORK STOCK EXCHANGE)</a:t>
            </a:r>
          </a:p>
          <a:p>
            <a:pPr>
              <a:lnSpc>
                <a:spcPts val="3036"/>
              </a:lnSpc>
            </a:pPr>
          </a:p>
          <a:p>
            <a:pPr marL="474984" indent="-237492" lvl="1">
              <a:lnSpc>
                <a:spcPts val="3036"/>
              </a:lnSpc>
              <a:buFont typeface="Arial"/>
              <a:buChar char="•"/>
            </a:pPr>
            <a:r>
              <a:rPr lang="en-US" sz="2200" spc="215">
                <a:solidFill>
                  <a:srgbClr val="000000"/>
                </a:solidFill>
                <a:latin typeface="Oswald"/>
              </a:rPr>
              <a:t>PRESENCE OF ADVANCED COMMUNICATIONS INFRASTRUCTURE ON WHICH MODERN TRANSNATIONAL CORPORATIONS RELY PRESENCE OF WORLD-RENOWNED CULTURAL</a:t>
            </a:r>
          </a:p>
          <a:p>
            <a:pPr>
              <a:lnSpc>
                <a:spcPts val="3036"/>
              </a:lnSpc>
            </a:pPr>
          </a:p>
          <a:p>
            <a:pPr marL="474984" indent="-237492" lvl="1">
              <a:lnSpc>
                <a:spcPts val="3036"/>
              </a:lnSpc>
              <a:spcBef>
                <a:spcPct val="0"/>
              </a:spcBef>
              <a:buFont typeface="Arial"/>
              <a:buChar char="•"/>
            </a:pPr>
            <a:r>
              <a:rPr lang="en-US" sz="2200" spc="215">
                <a:solidFill>
                  <a:srgbClr val="000000"/>
                </a:solidFill>
                <a:latin typeface="Oswald"/>
              </a:rPr>
              <a:t>INSTITUTIONS TE, MUSEUMS, UNITED PRESENCE OF SEVERAL POWERFUL AND INFLUENTIAL MEDIA OUTLETS WITH AN INTERNATIONAL REACH (I.E., THE NEW YORK TIMES, AGENCE FRANCE-PRESS PRESENCE OF A MAJOR SPORTS FACILITIES, HOME TEAMS IN MAJOR LEAGUE SPORTS, AND THE ABILITY AND HISTORICAL EXPERIENCE TO HOST INTERNATIONAL SPORTING EVENTS (L.E., OLYMPICS, WORLD CUPS)</a:t>
            </a:r>
            <a:r>
              <a:rPr lang="en-US" sz="2200" spc="215">
                <a:solidFill>
                  <a:srgbClr val="000000"/>
                </a:solidFill>
                <a:latin typeface="Oswald"/>
              </a:rPr>
              <a:t> </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3755454" y="1032614"/>
            <a:ext cx="10777091" cy="857250"/>
          </a:xfrm>
          <a:prstGeom prst="rect">
            <a:avLst/>
          </a:prstGeom>
        </p:spPr>
        <p:txBody>
          <a:bodyPr anchor="t" rtlCol="false" tIns="0" lIns="0" bIns="0" rIns="0">
            <a:spAutoFit/>
          </a:bodyPr>
          <a:lstStyle/>
          <a:p>
            <a:pPr algn="ctr">
              <a:lnSpc>
                <a:spcPts val="6900"/>
              </a:lnSpc>
              <a:spcBef>
                <a:spcPct val="0"/>
              </a:spcBef>
            </a:pPr>
            <a:r>
              <a:rPr lang="en-US" sz="5000" spc="490">
                <a:solidFill>
                  <a:srgbClr val="000000"/>
                </a:solidFill>
                <a:latin typeface="Oswald Bold"/>
              </a:rPr>
              <a:t>IDENTIFICATION OF GLOBAL CITIES</a:t>
            </a:r>
          </a:p>
        </p:txBody>
      </p:sp>
      <p:sp>
        <p:nvSpPr>
          <p:cNvPr name="TextBox 3" id="3"/>
          <p:cNvSpPr txBox="true"/>
          <p:nvPr/>
        </p:nvSpPr>
        <p:spPr>
          <a:xfrm rot="0">
            <a:off x="1522706" y="2883503"/>
            <a:ext cx="15242589" cy="4515187"/>
          </a:xfrm>
          <a:prstGeom prst="rect">
            <a:avLst/>
          </a:prstGeom>
        </p:spPr>
        <p:txBody>
          <a:bodyPr anchor="t" rtlCol="false" tIns="0" lIns="0" bIns="0" rIns="0">
            <a:spAutoFit/>
          </a:bodyPr>
          <a:lstStyle/>
          <a:p>
            <a:pPr algn="ctr">
              <a:lnSpc>
                <a:spcPts val="5154"/>
              </a:lnSpc>
              <a:spcBef>
                <a:spcPct val="0"/>
              </a:spcBef>
            </a:pPr>
            <a:r>
              <a:rPr lang="en-US" sz="3735" spc="366">
                <a:solidFill>
                  <a:srgbClr val="000000"/>
                </a:solidFill>
                <a:latin typeface="Oswald Bold"/>
              </a:rPr>
              <a:t>In The Global City by Sassen (1996), she only identified three global cities- New York, London, and Tokyo. An attempt to define and categorize world cities was made in 1999 by the Globalization and World Cities Study Group and Network (GaWC). GaWC ranked cities based on provision of "advanced prod services such as accountancy, advertising, finance, and law by international corporations.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0" y="164308"/>
            <a:ext cx="12299820" cy="2118675"/>
          </a:xfrm>
          <a:prstGeom prst="rect">
            <a:avLst/>
          </a:prstGeom>
        </p:spPr>
        <p:txBody>
          <a:bodyPr anchor="t" rtlCol="false" tIns="0" lIns="0" bIns="0" rIns="0">
            <a:spAutoFit/>
          </a:bodyPr>
          <a:lstStyle/>
          <a:p>
            <a:pPr algn="ctr">
              <a:lnSpc>
                <a:spcPts val="5642"/>
              </a:lnSpc>
              <a:spcBef>
                <a:spcPct val="0"/>
              </a:spcBef>
            </a:pPr>
            <a:r>
              <a:rPr lang="en-US" sz="4088" spc="400">
                <a:solidFill>
                  <a:srgbClr val="000000"/>
                </a:solidFill>
                <a:latin typeface="Oswald Bold"/>
              </a:rPr>
              <a:t>THE GAWC INVENTORY IDENTIFIED THREE  LEVELS OF WORLD CITIES AND SEVER ALL SEA RANKS</a:t>
            </a:r>
          </a:p>
        </p:txBody>
      </p:sp>
      <p:sp>
        <p:nvSpPr>
          <p:cNvPr name="TextBox 3" id="3"/>
          <p:cNvSpPr txBox="true"/>
          <p:nvPr/>
        </p:nvSpPr>
        <p:spPr>
          <a:xfrm rot="0">
            <a:off x="1028700" y="2930665"/>
            <a:ext cx="9630295" cy="5773870"/>
          </a:xfrm>
          <a:prstGeom prst="rect">
            <a:avLst/>
          </a:prstGeom>
        </p:spPr>
        <p:txBody>
          <a:bodyPr anchor="t" rtlCol="false" tIns="0" lIns="0" bIns="0" rIns="0">
            <a:spAutoFit/>
          </a:bodyPr>
          <a:lstStyle/>
          <a:p>
            <a:pPr algn="ctr" marL="895400" indent="-447700" lvl="1">
              <a:lnSpc>
                <a:spcPts val="5723"/>
              </a:lnSpc>
              <a:buFont typeface="Arial"/>
              <a:buChar char="•"/>
            </a:pPr>
            <a:r>
              <a:rPr lang="en-US" sz="4147" spc="406">
                <a:solidFill>
                  <a:srgbClr val="000000"/>
                </a:solidFill>
                <a:latin typeface="Oswald Bold"/>
              </a:rPr>
              <a:t>ALPHA  WORLD CITIES</a:t>
            </a:r>
          </a:p>
          <a:p>
            <a:pPr algn="ctr">
              <a:lnSpc>
                <a:spcPts val="5723"/>
              </a:lnSpc>
            </a:pPr>
            <a:r>
              <a:rPr lang="en-US" sz="4147" spc="406">
                <a:solidFill>
                  <a:srgbClr val="000000"/>
                </a:solidFill>
                <a:latin typeface="Oswald"/>
              </a:rPr>
              <a:t> (FULL SERVICE WORLD  CITIES)</a:t>
            </a:r>
          </a:p>
          <a:p>
            <a:pPr algn="ctr">
              <a:lnSpc>
                <a:spcPts val="5723"/>
              </a:lnSpc>
            </a:pPr>
          </a:p>
          <a:p>
            <a:pPr algn="ctr" marL="895400" indent="-447700" lvl="1">
              <a:lnSpc>
                <a:spcPts val="5723"/>
              </a:lnSpc>
              <a:buFont typeface="Arial"/>
              <a:buChar char="•"/>
            </a:pPr>
            <a:r>
              <a:rPr lang="en-US" sz="4147" spc="406">
                <a:solidFill>
                  <a:srgbClr val="000000"/>
                </a:solidFill>
                <a:latin typeface="Oswald Bold"/>
              </a:rPr>
              <a:t>BETA WORLD CITIES</a:t>
            </a:r>
          </a:p>
          <a:p>
            <a:pPr algn="ctr">
              <a:lnSpc>
                <a:spcPts val="5723"/>
              </a:lnSpc>
            </a:pPr>
            <a:r>
              <a:rPr lang="en-US" sz="4147" spc="406">
                <a:solidFill>
                  <a:srgbClr val="000000"/>
                </a:solidFill>
                <a:latin typeface="Oswald"/>
              </a:rPr>
              <a:t>(MAJOR WORLD CITIES)</a:t>
            </a:r>
          </a:p>
          <a:p>
            <a:pPr algn="ctr">
              <a:lnSpc>
                <a:spcPts val="5723"/>
              </a:lnSpc>
            </a:pPr>
          </a:p>
          <a:p>
            <a:pPr algn="ctr" marL="895400" indent="-447700" lvl="1">
              <a:lnSpc>
                <a:spcPts val="5723"/>
              </a:lnSpc>
              <a:buFont typeface="Arial"/>
              <a:buChar char="•"/>
            </a:pPr>
            <a:r>
              <a:rPr lang="en-US" sz="4147" spc="406">
                <a:solidFill>
                  <a:srgbClr val="000000"/>
                </a:solidFill>
                <a:latin typeface="Oswald Bold"/>
              </a:rPr>
              <a:t>GAMMA WORLD CITIES</a:t>
            </a:r>
          </a:p>
          <a:p>
            <a:pPr algn="ctr">
              <a:lnSpc>
                <a:spcPts val="5723"/>
              </a:lnSpc>
            </a:pPr>
            <a:r>
              <a:rPr lang="en-US" sz="4147" spc="406">
                <a:solidFill>
                  <a:srgbClr val="000000"/>
                </a:solidFill>
                <a:latin typeface="Oswald"/>
              </a:rPr>
              <a:t>(MINOR WORLD CITIES)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28700" y="91275"/>
            <a:ext cx="16490121" cy="9730740"/>
          </a:xfrm>
          <a:prstGeom prst="rect">
            <a:avLst/>
          </a:prstGeom>
        </p:spPr>
        <p:txBody>
          <a:bodyPr anchor="t" rtlCol="false" tIns="0" lIns="0" bIns="0" rIns="0">
            <a:spAutoFit/>
          </a:bodyPr>
          <a:lstStyle/>
          <a:p>
            <a:pPr algn="ctr">
              <a:lnSpc>
                <a:spcPts val="4830"/>
              </a:lnSpc>
            </a:pPr>
            <a:r>
              <a:rPr lang="en-US" sz="3500" spc="343">
                <a:solidFill>
                  <a:srgbClr val="000000"/>
                </a:solidFill>
                <a:latin typeface="Oswald Bold"/>
              </a:rPr>
              <a:t>ALPHA WORLD CITIES </a:t>
            </a:r>
            <a:r>
              <a:rPr lang="en-US" sz="3500" spc="343">
                <a:solidFill>
                  <a:srgbClr val="000000"/>
                </a:solidFill>
                <a:latin typeface="Oswald"/>
              </a:rPr>
              <a:t>(FULL SERVICE WORLD CITIES)</a:t>
            </a:r>
          </a:p>
          <a:p>
            <a:pPr algn="ctr">
              <a:lnSpc>
                <a:spcPts val="4830"/>
              </a:lnSpc>
            </a:pPr>
          </a:p>
          <a:p>
            <a:pPr marL="755651" indent="-377825" lvl="1">
              <a:lnSpc>
                <a:spcPts val="4830"/>
              </a:lnSpc>
              <a:buFont typeface="Arial"/>
              <a:buChar char="•"/>
            </a:pPr>
            <a:r>
              <a:rPr lang="en-US" sz="3500" spc="343">
                <a:solidFill>
                  <a:srgbClr val="000000"/>
                </a:solidFill>
                <a:latin typeface="Oswald"/>
              </a:rPr>
              <a:t>12 points: London, New York, Paris, Tokyo</a:t>
            </a:r>
          </a:p>
          <a:p>
            <a:pPr marL="755651" indent="-377825" lvl="1">
              <a:lnSpc>
                <a:spcPts val="4830"/>
              </a:lnSpc>
              <a:buFont typeface="Arial"/>
              <a:buChar char="•"/>
            </a:pPr>
            <a:r>
              <a:rPr lang="en-US" sz="3500" spc="343">
                <a:solidFill>
                  <a:srgbClr val="000000"/>
                </a:solidFill>
                <a:latin typeface="Oswald"/>
              </a:rPr>
              <a:t> 10 points: Chicago, Frankfurt, Hong Kong, Los Angeles, Milan, Singapore</a:t>
            </a:r>
          </a:p>
          <a:p>
            <a:pPr>
              <a:lnSpc>
                <a:spcPts val="4830"/>
              </a:lnSpc>
            </a:pPr>
          </a:p>
          <a:p>
            <a:pPr algn="ctr">
              <a:lnSpc>
                <a:spcPts val="4830"/>
              </a:lnSpc>
            </a:pPr>
            <a:r>
              <a:rPr lang="en-US" sz="3500" spc="343">
                <a:solidFill>
                  <a:srgbClr val="000000"/>
                </a:solidFill>
                <a:latin typeface="Oswald Bold"/>
              </a:rPr>
              <a:t>BETA WORLD CITIES</a:t>
            </a:r>
            <a:r>
              <a:rPr lang="en-US" sz="3500" spc="343">
                <a:solidFill>
                  <a:srgbClr val="000000"/>
                </a:solidFill>
                <a:latin typeface="Oswald"/>
              </a:rPr>
              <a:t> (MAJOR WORLD CITIES)</a:t>
            </a:r>
          </a:p>
          <a:p>
            <a:pPr>
              <a:lnSpc>
                <a:spcPts val="4830"/>
              </a:lnSpc>
            </a:pPr>
          </a:p>
          <a:p>
            <a:pPr marL="755651" indent="-377825" lvl="1">
              <a:lnSpc>
                <a:spcPts val="4830"/>
              </a:lnSpc>
              <a:buFont typeface="Arial"/>
              <a:buChar char="•"/>
            </a:pPr>
            <a:r>
              <a:rPr lang="en-US" sz="3500" spc="343">
                <a:solidFill>
                  <a:srgbClr val="000000"/>
                </a:solidFill>
                <a:latin typeface="Oswald"/>
              </a:rPr>
              <a:t>9 points: San Francisco, Sydney, Toronto, Zurich</a:t>
            </a:r>
          </a:p>
          <a:p>
            <a:pPr marL="755651" indent="-377825" lvl="1">
              <a:lnSpc>
                <a:spcPts val="4830"/>
              </a:lnSpc>
              <a:buFont typeface="Arial"/>
              <a:buChar char="•"/>
            </a:pPr>
            <a:r>
              <a:rPr lang="en-US" sz="3500" spc="343">
                <a:solidFill>
                  <a:srgbClr val="000000"/>
                </a:solidFill>
                <a:latin typeface="Oswald"/>
              </a:rPr>
              <a:t>8 points: Brussels, Madrid, Mexico City, Sao Paulo</a:t>
            </a:r>
          </a:p>
          <a:p>
            <a:pPr marL="755651" indent="-377825" lvl="1">
              <a:lnSpc>
                <a:spcPts val="4830"/>
              </a:lnSpc>
              <a:buFont typeface="Arial"/>
              <a:buChar char="•"/>
            </a:pPr>
            <a:r>
              <a:rPr lang="en-US" sz="3500" spc="343">
                <a:solidFill>
                  <a:srgbClr val="000000"/>
                </a:solidFill>
                <a:latin typeface="Oswald"/>
              </a:rPr>
              <a:t>7 points: Moscow, Seoul</a:t>
            </a:r>
          </a:p>
          <a:p>
            <a:pPr>
              <a:lnSpc>
                <a:spcPts val="4830"/>
              </a:lnSpc>
            </a:pPr>
          </a:p>
          <a:p>
            <a:pPr algn="ctr">
              <a:lnSpc>
                <a:spcPts val="4830"/>
              </a:lnSpc>
            </a:pPr>
            <a:r>
              <a:rPr lang="en-US" sz="3500" spc="343">
                <a:solidFill>
                  <a:srgbClr val="000000"/>
                </a:solidFill>
                <a:latin typeface="Oswald Bold"/>
              </a:rPr>
              <a:t>GAMMA WORLD CITIES</a:t>
            </a:r>
            <a:r>
              <a:rPr lang="en-US" sz="3500" spc="343">
                <a:solidFill>
                  <a:srgbClr val="000000"/>
                </a:solidFill>
                <a:latin typeface="Oswald"/>
              </a:rPr>
              <a:t> (MINOR WORLD CITIES)</a:t>
            </a:r>
          </a:p>
          <a:p>
            <a:pPr algn="ctr">
              <a:lnSpc>
                <a:spcPts val="4830"/>
              </a:lnSpc>
            </a:pPr>
          </a:p>
          <a:p>
            <a:pPr marL="755651" indent="-377825" lvl="1">
              <a:lnSpc>
                <a:spcPts val="4830"/>
              </a:lnSpc>
              <a:buFont typeface="Arial"/>
              <a:buChar char="•"/>
            </a:pPr>
            <a:r>
              <a:rPr lang="en-US" sz="3500" spc="343">
                <a:solidFill>
                  <a:srgbClr val="000000"/>
                </a:solidFill>
                <a:latin typeface="Oswald"/>
              </a:rPr>
              <a:t>6 points: Amsterdam, Boston, Caracas, Dallas, Dusseldorf, Geneva, Houston, Jakarta, Johannesburg, Melbourne, Osaka, Prague, Santiago, Taipe, Washington</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28700" y="3409726"/>
            <a:ext cx="17259300" cy="3025140"/>
          </a:xfrm>
          <a:prstGeom prst="rect">
            <a:avLst/>
          </a:prstGeom>
        </p:spPr>
        <p:txBody>
          <a:bodyPr anchor="t" rtlCol="false" tIns="0" lIns="0" bIns="0" rIns="0">
            <a:spAutoFit/>
          </a:bodyPr>
          <a:lstStyle/>
          <a:p>
            <a:pPr marL="755651" indent="-377825" lvl="1">
              <a:lnSpc>
                <a:spcPts val="4830"/>
              </a:lnSpc>
              <a:buFont typeface="Arial"/>
              <a:buChar char="•"/>
            </a:pPr>
            <a:r>
              <a:rPr lang="en-US" sz="3500" spc="343">
                <a:solidFill>
                  <a:srgbClr val="000000"/>
                </a:solidFill>
                <a:latin typeface="Oswald"/>
              </a:rPr>
              <a:t>5 points: Bangkok, Beijing, Montreal, Rome, Stockholm, Warsaw</a:t>
            </a:r>
          </a:p>
          <a:p>
            <a:pPr marL="755651" indent="-377825" lvl="1">
              <a:lnSpc>
                <a:spcPts val="4830"/>
              </a:lnSpc>
              <a:buFont typeface="Arial"/>
              <a:buChar char="•"/>
            </a:pPr>
            <a:r>
              <a:rPr lang="en-US" sz="3500" spc="343">
                <a:solidFill>
                  <a:srgbClr val="000000"/>
                </a:solidFill>
                <a:latin typeface="Oswald"/>
              </a:rPr>
              <a:t>4 points: Atlanta, Barcelona, Berlin, Budapest, Buenos Aires, Copenhage Hamburg, Istanbul, Kuala Lumpur, Manila, Miami, Minneapolis, Shanghai</a:t>
            </a:r>
          </a:p>
          <a:p>
            <a:pPr>
              <a:lnSpc>
                <a:spcPts val="4830"/>
              </a:lnSpc>
            </a:pPr>
          </a:p>
          <a:p>
            <a:pPr algn="ctr">
              <a:lnSpc>
                <a:spcPts val="483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DAFinrVXJ1M</dc:identifier>
  <dcterms:modified xsi:type="dcterms:W3CDTF">2011-08-01T06:04:30Z</dcterms:modified>
  <cp:revision>1</cp:revision>
  <dc:title>Gray white simple modern Thesis Defense Presentation </dc:title>
</cp:coreProperties>
</file>