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71" r:id="rId3"/>
    <p:sldId id="272" r:id="rId4"/>
    <p:sldId id="273" r:id="rId5"/>
    <p:sldId id="270" r:id="rId6"/>
    <p:sldId id="260" r:id="rId7"/>
    <p:sldId id="266" r:id="rId8"/>
    <p:sldId id="267" r:id="rId9"/>
    <p:sldId id="261" r:id="rId10"/>
    <p:sldId id="262" r:id="rId11"/>
    <p:sldId id="263" r:id="rId12"/>
    <p:sldId id="264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C3AC3-A093-485E-A0D2-42263061409E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6ABF-426B-4D01-8C69-F780D24D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30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C3AC3-A093-485E-A0D2-42263061409E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6ABF-426B-4D01-8C69-F780D24D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73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C3AC3-A093-485E-A0D2-42263061409E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6ABF-426B-4D01-8C69-F780D24D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40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C3AC3-A093-485E-A0D2-42263061409E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6ABF-426B-4D01-8C69-F780D24D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955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C3AC3-A093-485E-A0D2-42263061409E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6ABF-426B-4D01-8C69-F780D24D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778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C3AC3-A093-485E-A0D2-42263061409E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6ABF-426B-4D01-8C69-F780D24D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32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C3AC3-A093-485E-A0D2-42263061409E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6ABF-426B-4D01-8C69-F780D24D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38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C3AC3-A093-485E-A0D2-42263061409E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6ABF-426B-4D01-8C69-F780D24D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C3AC3-A093-485E-A0D2-42263061409E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6ABF-426B-4D01-8C69-F780D24D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48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C3AC3-A093-485E-A0D2-42263061409E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6ABF-426B-4D01-8C69-F780D24D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94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C3AC3-A093-485E-A0D2-42263061409E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6ABF-426B-4D01-8C69-F780D24D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665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C3AC3-A093-485E-A0D2-42263061409E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C6ABF-426B-4D01-8C69-F780D24D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540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589" y="258246"/>
            <a:ext cx="10515600" cy="762635"/>
          </a:xfrm>
        </p:spPr>
        <p:txBody>
          <a:bodyPr>
            <a:noAutofit/>
          </a:bodyPr>
          <a:lstStyle/>
          <a:p>
            <a:r>
              <a:rPr lang="en-US" sz="7200" dirty="0" smtClean="0">
                <a:solidFill>
                  <a:schemeClr val="accent1"/>
                </a:solidFill>
                <a:latin typeface="KPMG Extralight" panose="020B0303030202040204" pitchFamily="34" charset="0"/>
              </a:rPr>
              <a:t>AHS &amp; </a:t>
            </a:r>
            <a:r>
              <a:rPr lang="en-US" sz="7200" dirty="0" smtClean="0">
                <a:solidFill>
                  <a:schemeClr val="accent1"/>
                </a:solidFill>
                <a:latin typeface="KPMG Extralight" panose="020B0303030202040204" pitchFamily="34" charset="0"/>
              </a:rPr>
              <a:t>ADS v1</a:t>
            </a:r>
            <a:endParaRPr lang="en-US" sz="7200" dirty="0">
              <a:solidFill>
                <a:schemeClr val="accent1"/>
              </a:solidFill>
              <a:latin typeface="KPMG Extralight" panose="020B0303030202040204" pitchFamily="34" charset="0"/>
            </a:endParaRPr>
          </a:p>
        </p:txBody>
      </p:sp>
      <p:sp>
        <p:nvSpPr>
          <p:cNvPr id="46" name="Rectangle 45"/>
          <p:cNvSpPr>
            <a:spLocks/>
          </p:cNvSpPr>
          <p:nvPr/>
        </p:nvSpPr>
        <p:spPr>
          <a:xfrm>
            <a:off x="9002339" y="1076265"/>
            <a:ext cx="3189660" cy="574135"/>
          </a:xfrm>
          <a:prstGeom prst="rect">
            <a:avLst/>
          </a:prstGeom>
          <a:solidFill>
            <a:schemeClr val="accent5"/>
          </a:solidFill>
          <a:ln>
            <a:solidFill>
              <a:srgbClr val="005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Univers for KPMG" panose="020B0603020202020204" pitchFamily="34" charset="0"/>
              </a:rPr>
              <a:t>Next Steps</a:t>
            </a:r>
            <a:endParaRPr lang="en-US" sz="2400" b="1" dirty="0">
              <a:solidFill>
                <a:schemeClr val="bg1"/>
              </a:solidFill>
              <a:latin typeface="Univers for KPMG" panose="020B0603020202020204" pitchFamily="34" charset="0"/>
            </a:endParaRPr>
          </a:p>
        </p:txBody>
      </p:sp>
      <p:sp>
        <p:nvSpPr>
          <p:cNvPr id="47" name="Rectangle 30"/>
          <p:cNvSpPr>
            <a:spLocks noChangeArrowheads="1"/>
          </p:cNvSpPr>
          <p:nvPr/>
        </p:nvSpPr>
        <p:spPr bwMode="gray">
          <a:xfrm>
            <a:off x="9002339" y="1650400"/>
            <a:ext cx="3189661" cy="5207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5EB8"/>
            </a:solidFill>
          </a:ln>
          <a:effectLst/>
          <a:extLst/>
        </p:spPr>
        <p:txBody>
          <a:bodyPr lIns="45720" tIns="45720" rIns="45720" bIns="45720">
            <a:noAutofit/>
          </a:bodyPr>
          <a:lstStyle/>
          <a:p>
            <a:pPr marL="0" lvl="2" algn="ctr">
              <a:spcBef>
                <a:spcPct val="10000"/>
              </a:spcBef>
              <a:buClr>
                <a:schemeClr val="tx1"/>
              </a:buClr>
            </a:pPr>
            <a:r>
              <a:rPr lang="en-CA" b="1" dirty="0" smtClean="0">
                <a:latin typeface="Univers for KPMG Light" panose="020B0403020202020204" pitchFamily="34" charset="0"/>
                <a:cs typeface="Arial" pitchFamily="34" charset="0"/>
              </a:rPr>
              <a:t>Innovation 1:</a:t>
            </a:r>
          </a:p>
          <a:p>
            <a:pPr marL="285750" lvl="2" indent="-285750">
              <a:spcBef>
                <a:spcPct val="1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sz="1400" dirty="0" smtClean="0">
              <a:latin typeface="Univers for KPMG Light" panose="020B0403020202020204" pitchFamily="34" charset="0"/>
              <a:cs typeface="Arial" pitchFamily="34" charset="0"/>
            </a:endParaRPr>
          </a:p>
          <a:p>
            <a:pPr marL="2857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CA" sz="1400" dirty="0" smtClean="0">
                <a:latin typeface="Univers for KPMG Light" panose="020B0403020202020204" pitchFamily="34" charset="0"/>
                <a:cs typeface="Arial" pitchFamily="34" charset="0"/>
              </a:rPr>
              <a:t>Owner: </a:t>
            </a:r>
          </a:p>
          <a:p>
            <a:pPr marL="742950" lvl="3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sz="1400" dirty="0" smtClean="0">
              <a:latin typeface="Univers for KPMG Light" panose="020B0403020202020204" pitchFamily="34" charset="0"/>
              <a:cs typeface="Arial" pitchFamily="34" charset="0"/>
            </a:endParaRPr>
          </a:p>
          <a:p>
            <a:pPr marL="2857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CA" sz="1400" dirty="0" smtClean="0">
                <a:latin typeface="Univers for KPMG Light" panose="020B0403020202020204" pitchFamily="34" charset="0"/>
                <a:cs typeface="Arial" pitchFamily="34" charset="0"/>
              </a:rPr>
              <a:t>Timeline:</a:t>
            </a:r>
          </a:p>
          <a:p>
            <a:pPr marL="457200" lvl="3">
              <a:buClr>
                <a:schemeClr val="tx1"/>
              </a:buClr>
            </a:pPr>
            <a:endParaRPr lang="en-CA" sz="1400" dirty="0" smtClean="0">
              <a:latin typeface="Univers for KPMG Light" panose="020B0403020202020204" pitchFamily="34" charset="0"/>
              <a:cs typeface="Arial" pitchFamily="34" charset="0"/>
            </a:endParaRPr>
          </a:p>
          <a:p>
            <a:pPr marL="2857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CA" sz="1400" dirty="0" smtClean="0">
                <a:latin typeface="Univers for KPMG Light" panose="020B0403020202020204" pitchFamily="34" charset="0"/>
                <a:cs typeface="Arial" pitchFamily="34" charset="0"/>
              </a:rPr>
              <a:t>Next Step Description:</a:t>
            </a:r>
          </a:p>
          <a:p>
            <a:pPr marL="742950" lvl="3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sz="1400" dirty="0" smtClean="0">
              <a:latin typeface="Univers for KPMG Light" panose="020B0403020202020204" pitchFamily="34" charset="0"/>
              <a:cs typeface="Arial" pitchFamily="34" charset="0"/>
            </a:endParaRPr>
          </a:p>
          <a:p>
            <a:pPr marL="742950" lvl="3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dirty="0" smtClean="0">
              <a:latin typeface="Univers for KPMG Light" panose="020B0403020202020204" pitchFamily="34" charset="0"/>
              <a:cs typeface="Arial" pitchFamily="34" charset="0"/>
            </a:endParaRPr>
          </a:p>
          <a:p>
            <a:pPr marL="0" lvl="2" algn="ctr">
              <a:spcBef>
                <a:spcPct val="10000"/>
              </a:spcBef>
              <a:buClr>
                <a:schemeClr val="tx1"/>
              </a:buClr>
            </a:pPr>
            <a:endParaRPr lang="en-CA" dirty="0" smtClean="0">
              <a:latin typeface="Univers for KPMG Light" panose="020B0403020202020204" pitchFamily="34" charset="0"/>
              <a:cs typeface="Arial" pitchFamily="34" charset="0"/>
            </a:endParaRPr>
          </a:p>
          <a:p>
            <a:pPr marL="0" lvl="2" algn="ctr">
              <a:spcBef>
                <a:spcPct val="10000"/>
              </a:spcBef>
              <a:buClr>
                <a:schemeClr val="tx1"/>
              </a:buClr>
            </a:pPr>
            <a:r>
              <a:rPr lang="en-CA" b="1" dirty="0" smtClean="0">
                <a:latin typeface="Univers for KPMG Light" panose="020B0403020202020204" pitchFamily="34" charset="0"/>
                <a:cs typeface="Arial" pitchFamily="34" charset="0"/>
              </a:rPr>
              <a:t>Innovation 2:</a:t>
            </a:r>
          </a:p>
          <a:p>
            <a:pPr marL="285750" lvl="2" indent="-285750">
              <a:spcBef>
                <a:spcPct val="1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sz="1400" dirty="0" smtClean="0">
              <a:latin typeface="Univers for KPMG Light" panose="020B0403020202020204" pitchFamily="34" charset="0"/>
              <a:cs typeface="Arial" pitchFamily="34" charset="0"/>
            </a:endParaRPr>
          </a:p>
          <a:p>
            <a:pPr marL="2857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CA" sz="1400" dirty="0" smtClean="0">
                <a:latin typeface="Univers for KPMG Light" panose="020B0403020202020204" pitchFamily="34" charset="0"/>
                <a:cs typeface="Arial" pitchFamily="34" charset="0"/>
              </a:rPr>
              <a:t>Owner: </a:t>
            </a:r>
          </a:p>
          <a:p>
            <a:pPr marL="742950" lvl="3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sz="1400" dirty="0" smtClean="0">
              <a:latin typeface="Univers for KPMG Light" panose="020B0403020202020204" pitchFamily="34" charset="0"/>
              <a:cs typeface="Arial" pitchFamily="34" charset="0"/>
            </a:endParaRPr>
          </a:p>
          <a:p>
            <a:pPr marL="2857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CA" sz="1400" dirty="0" smtClean="0">
                <a:latin typeface="Univers for KPMG Light" panose="020B0403020202020204" pitchFamily="34" charset="0"/>
                <a:cs typeface="Arial" pitchFamily="34" charset="0"/>
              </a:rPr>
              <a:t>Timeline:</a:t>
            </a:r>
          </a:p>
          <a:p>
            <a:pPr marL="742950" lvl="3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sz="1400" dirty="0" smtClean="0">
              <a:latin typeface="Univers for KPMG Light" panose="020B0403020202020204" pitchFamily="34" charset="0"/>
              <a:cs typeface="Arial" pitchFamily="34" charset="0"/>
            </a:endParaRPr>
          </a:p>
          <a:p>
            <a:pPr marL="742950" lvl="3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sz="1400" dirty="0" smtClean="0">
              <a:latin typeface="Univers for KPMG Light" panose="020B0403020202020204" pitchFamily="34" charset="0"/>
              <a:cs typeface="Arial" pitchFamily="34" charset="0"/>
            </a:endParaRPr>
          </a:p>
          <a:p>
            <a:pPr marL="2857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CA" sz="1400" dirty="0" smtClean="0">
                <a:latin typeface="Univers for KPMG Light" panose="020B0403020202020204" pitchFamily="34" charset="0"/>
                <a:cs typeface="Arial" pitchFamily="34" charset="0"/>
              </a:rPr>
              <a:t>Next Step Description:</a:t>
            </a:r>
          </a:p>
          <a:p>
            <a:pPr marL="742950" lvl="3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sz="1400" dirty="0" smtClean="0">
              <a:latin typeface="Univers for KPMG Light" panose="020B0403020202020204" pitchFamily="34" charset="0"/>
              <a:cs typeface="Arial" pitchFamily="34" charset="0"/>
            </a:endParaRPr>
          </a:p>
          <a:p>
            <a:pPr marL="742950" lvl="3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sz="1400" dirty="0" smtClean="0">
              <a:latin typeface="Univers for KPMG Light" panose="020B0403020202020204" pitchFamily="34" charset="0"/>
              <a:cs typeface="Arial" pitchFamily="34" charset="0"/>
            </a:endParaRPr>
          </a:p>
          <a:p>
            <a:pPr marL="742950" lvl="3" indent="-285750">
              <a:lnSpc>
                <a:spcPct val="2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sz="1400" dirty="0" smtClean="0">
              <a:latin typeface="Univers for KPMG Light" panose="020B0403020202020204" pitchFamily="34" charset="0"/>
              <a:cs typeface="Arial" pitchFamily="34" charset="0"/>
            </a:endParaRPr>
          </a:p>
          <a:p>
            <a:pPr marL="285750" lvl="2" indent="-285750">
              <a:lnSpc>
                <a:spcPct val="150000"/>
              </a:lnSpc>
              <a:spcBef>
                <a:spcPct val="1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sz="1400" dirty="0">
              <a:latin typeface="Univers for KPMG Light" panose="020B0403020202020204" pitchFamily="34" charset="0"/>
              <a:cs typeface="Arial" pitchFamily="34" charset="0"/>
            </a:endParaRPr>
          </a:p>
          <a:p>
            <a:pPr marL="285750" lvl="2" indent="-285750">
              <a:lnSpc>
                <a:spcPct val="150000"/>
              </a:lnSpc>
              <a:spcBef>
                <a:spcPct val="1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sz="1400" dirty="0" smtClean="0">
              <a:latin typeface="Univers for KPMG Light" panose="020B0403020202020204" pitchFamily="34" charset="0"/>
              <a:cs typeface="Arial" pitchFamily="34" charset="0"/>
            </a:endParaRPr>
          </a:p>
          <a:p>
            <a:pPr marL="285750" lvl="2" indent="-285750">
              <a:lnSpc>
                <a:spcPct val="150000"/>
              </a:lnSpc>
              <a:spcBef>
                <a:spcPct val="1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sz="1400" dirty="0" smtClean="0">
              <a:latin typeface="Univers for KPMG Light" panose="020B0403020202020204" pitchFamily="34" charset="0"/>
              <a:cs typeface="Arial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04978" y="1152000"/>
            <a:ext cx="8481822" cy="5593207"/>
            <a:chOff x="83058" y="1274953"/>
            <a:chExt cx="7663741" cy="5237607"/>
          </a:xfrm>
        </p:grpSpPr>
        <p:sp>
          <p:nvSpPr>
            <p:cNvPr id="5" name="Freeform 4"/>
            <p:cNvSpPr>
              <a:spLocks noChangeArrowheads="1"/>
            </p:cNvSpPr>
            <p:nvPr/>
          </p:nvSpPr>
          <p:spPr bwMode="auto">
            <a:xfrm>
              <a:off x="2175640" y="1655883"/>
              <a:ext cx="3915509" cy="4745117"/>
            </a:xfrm>
            <a:custGeom>
              <a:avLst/>
              <a:gdLst>
                <a:gd name="connsiteX0" fmla="*/ 1658768 w 3317536"/>
                <a:gd name="connsiteY0" fmla="*/ 0 h 4171022"/>
                <a:gd name="connsiteX1" fmla="*/ 1659210 w 3317536"/>
                <a:gd name="connsiteY1" fmla="*/ 105 h 4171022"/>
                <a:gd name="connsiteX2" fmla="*/ 3317536 w 3317536"/>
                <a:gd name="connsiteY2" fmla="*/ 2085511 h 4171022"/>
                <a:gd name="connsiteX3" fmla="*/ 1659210 w 3317536"/>
                <a:gd name="connsiteY3" fmla="*/ 4170917 h 4171022"/>
                <a:gd name="connsiteX4" fmla="*/ 1658768 w 3317536"/>
                <a:gd name="connsiteY4" fmla="*/ 4171022 h 4171022"/>
                <a:gd name="connsiteX5" fmla="*/ 1658326 w 3317536"/>
                <a:gd name="connsiteY5" fmla="*/ 4170917 h 4171022"/>
                <a:gd name="connsiteX6" fmla="*/ 0 w 3317536"/>
                <a:gd name="connsiteY6" fmla="*/ 2085511 h 4171022"/>
                <a:gd name="connsiteX7" fmla="*/ 1658326 w 3317536"/>
                <a:gd name="connsiteY7" fmla="*/ 105 h 4171022"/>
                <a:gd name="connsiteX8" fmla="*/ 1658768 w 3317536"/>
                <a:gd name="connsiteY8" fmla="*/ 0 h 4171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17536" h="4171022">
                  <a:moveTo>
                    <a:pt x="1658768" y="0"/>
                  </a:moveTo>
                  <a:lnTo>
                    <a:pt x="1659210" y="105"/>
                  </a:lnTo>
                  <a:cubicBezTo>
                    <a:pt x="2619960" y="276571"/>
                    <a:pt x="3317536" y="1105673"/>
                    <a:pt x="3317536" y="2085511"/>
                  </a:cubicBezTo>
                  <a:cubicBezTo>
                    <a:pt x="3317536" y="3065350"/>
                    <a:pt x="2619960" y="3894451"/>
                    <a:pt x="1659210" y="4170917"/>
                  </a:cubicBezTo>
                  <a:lnTo>
                    <a:pt x="1658768" y="4171022"/>
                  </a:lnTo>
                  <a:lnTo>
                    <a:pt x="1658326" y="4170917"/>
                  </a:lnTo>
                  <a:cubicBezTo>
                    <a:pt x="697576" y="3894451"/>
                    <a:pt x="0" y="3065350"/>
                    <a:pt x="0" y="2085511"/>
                  </a:cubicBezTo>
                  <a:cubicBezTo>
                    <a:pt x="0" y="1105673"/>
                    <a:pt x="697576" y="276571"/>
                    <a:pt x="1658326" y="105"/>
                  </a:cubicBezTo>
                  <a:lnTo>
                    <a:pt x="1658768" y="0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square" anchor="ctr">
              <a:noAutofit/>
            </a:bodyPr>
            <a:lstStyle>
              <a:lvl1pPr>
                <a:spcBef>
                  <a:spcPct val="40000"/>
                </a:spcBef>
                <a:defRPr sz="1000" b="1">
                  <a:solidFill>
                    <a:schemeClr val="tx2"/>
                  </a:solidFill>
                  <a:latin typeface="Univers 45 Light" pitchFamily="2" charset="0"/>
                </a:defRPr>
              </a:lvl1pPr>
              <a:lvl2pPr marL="742950" indent="-285750">
                <a:spcBef>
                  <a:spcPct val="4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2pPr>
              <a:lvl3pPr marL="11430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3pPr>
              <a:lvl4pPr marL="16002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4pPr>
              <a:lvl5pPr marL="20574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b="0">
                <a:solidFill>
                  <a:schemeClr val="tx1"/>
                </a:solidFill>
              </a:endParaRPr>
            </a:p>
          </p:txBody>
        </p:sp>
        <p:sp>
          <p:nvSpPr>
            <p:cNvPr id="6" name="Freeform 5"/>
            <p:cNvSpPr>
              <a:spLocks noChangeArrowheads="1"/>
            </p:cNvSpPr>
            <p:nvPr/>
          </p:nvSpPr>
          <p:spPr bwMode="auto">
            <a:xfrm>
              <a:off x="519991" y="1544320"/>
              <a:ext cx="3613404" cy="4968240"/>
            </a:xfrm>
            <a:custGeom>
              <a:avLst/>
              <a:gdLst>
                <a:gd name="connsiteX0" fmla="*/ 2360168 w 3061568"/>
                <a:gd name="connsiteY0" fmla="*/ 0 h 4367150"/>
                <a:gd name="connsiteX1" fmla="*/ 2835824 w 3061568"/>
                <a:gd name="connsiteY1" fmla="*/ 44362 h 4367150"/>
                <a:gd name="connsiteX2" fmla="*/ 3061568 w 3061568"/>
                <a:gd name="connsiteY2" fmla="*/ 98064 h 4367150"/>
                <a:gd name="connsiteX3" fmla="*/ 3061126 w 3061568"/>
                <a:gd name="connsiteY3" fmla="*/ 98169 h 4367150"/>
                <a:gd name="connsiteX4" fmla="*/ 1402800 w 3061568"/>
                <a:gd name="connsiteY4" fmla="*/ 2183575 h 4367150"/>
                <a:gd name="connsiteX5" fmla="*/ 3061126 w 3061568"/>
                <a:gd name="connsiteY5" fmla="*/ 4268981 h 4367150"/>
                <a:gd name="connsiteX6" fmla="*/ 3061568 w 3061568"/>
                <a:gd name="connsiteY6" fmla="*/ 4269086 h 4367150"/>
                <a:gd name="connsiteX7" fmla="*/ 2835824 w 3061568"/>
                <a:gd name="connsiteY7" fmla="*/ 4322788 h 4367150"/>
                <a:gd name="connsiteX8" fmla="*/ 2360168 w 3061568"/>
                <a:gd name="connsiteY8" fmla="*/ 4367150 h 4367150"/>
                <a:gd name="connsiteX9" fmla="*/ 0 w 3061568"/>
                <a:gd name="connsiteY9" fmla="*/ 2183575 h 4367150"/>
                <a:gd name="connsiteX10" fmla="*/ 2360168 w 3061568"/>
                <a:gd name="connsiteY10" fmla="*/ 0 h 436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61568" h="4367150">
                  <a:moveTo>
                    <a:pt x="2360168" y="0"/>
                  </a:moveTo>
                  <a:cubicBezTo>
                    <a:pt x="2523104" y="0"/>
                    <a:pt x="2682183" y="15275"/>
                    <a:pt x="2835824" y="44362"/>
                  </a:cubicBezTo>
                  <a:lnTo>
                    <a:pt x="3061568" y="98064"/>
                  </a:lnTo>
                  <a:lnTo>
                    <a:pt x="3061126" y="98169"/>
                  </a:lnTo>
                  <a:cubicBezTo>
                    <a:pt x="2100376" y="374635"/>
                    <a:pt x="1402800" y="1203737"/>
                    <a:pt x="1402800" y="2183575"/>
                  </a:cubicBezTo>
                  <a:cubicBezTo>
                    <a:pt x="1402800" y="3163414"/>
                    <a:pt x="2100376" y="3992515"/>
                    <a:pt x="3061126" y="4268981"/>
                  </a:cubicBezTo>
                  <a:lnTo>
                    <a:pt x="3061568" y="4269086"/>
                  </a:lnTo>
                  <a:lnTo>
                    <a:pt x="2835824" y="4322788"/>
                  </a:lnTo>
                  <a:cubicBezTo>
                    <a:pt x="2682183" y="4351875"/>
                    <a:pt x="2523104" y="4367150"/>
                    <a:pt x="2360168" y="4367150"/>
                  </a:cubicBezTo>
                  <a:cubicBezTo>
                    <a:pt x="1056683" y="4367150"/>
                    <a:pt x="0" y="3389530"/>
                    <a:pt x="0" y="2183575"/>
                  </a:cubicBezTo>
                  <a:cubicBezTo>
                    <a:pt x="0" y="977620"/>
                    <a:pt x="1056683" y="0"/>
                    <a:pt x="236016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5000"/>
                    <a:lumOff val="95000"/>
                  </a:schemeClr>
                </a:gs>
                <a:gs pos="74000">
                  <a:schemeClr val="accent4">
                    <a:lumMod val="45000"/>
                    <a:lumOff val="55000"/>
                  </a:schemeClr>
                </a:gs>
                <a:gs pos="83000">
                  <a:schemeClr val="accent4">
                    <a:lumMod val="45000"/>
                    <a:lumOff val="55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noAutofit/>
            </a:bodyPr>
            <a:lstStyle>
              <a:lvl1pPr>
                <a:spcBef>
                  <a:spcPct val="40000"/>
                </a:spcBef>
                <a:defRPr sz="1000" b="1">
                  <a:solidFill>
                    <a:schemeClr val="tx2"/>
                  </a:solidFill>
                  <a:latin typeface="Univers 45 Light" pitchFamily="2" charset="0"/>
                </a:defRPr>
              </a:lvl1pPr>
              <a:lvl2pPr marL="742950" indent="-285750">
                <a:spcBef>
                  <a:spcPct val="4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2pPr>
              <a:lvl3pPr marL="11430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3pPr>
              <a:lvl4pPr marL="16002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4pPr>
              <a:lvl5pPr marL="20574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b="0">
                <a:solidFill>
                  <a:schemeClr val="tx1"/>
                </a:solidFill>
              </a:endParaRPr>
            </a:p>
          </p:txBody>
        </p:sp>
        <p:sp>
          <p:nvSpPr>
            <p:cNvPr id="7" name="Freeform 6"/>
            <p:cNvSpPr>
              <a:spLocks noChangeArrowheads="1"/>
            </p:cNvSpPr>
            <p:nvPr/>
          </p:nvSpPr>
          <p:spPr bwMode="auto">
            <a:xfrm>
              <a:off x="4133395" y="1544320"/>
              <a:ext cx="3613404" cy="4968240"/>
            </a:xfrm>
            <a:custGeom>
              <a:avLst/>
              <a:gdLst>
                <a:gd name="connsiteX0" fmla="*/ 701400 w 3061568"/>
                <a:gd name="connsiteY0" fmla="*/ 0 h 4367150"/>
                <a:gd name="connsiteX1" fmla="*/ 3061568 w 3061568"/>
                <a:gd name="connsiteY1" fmla="*/ 2183575 h 4367150"/>
                <a:gd name="connsiteX2" fmla="*/ 701400 w 3061568"/>
                <a:gd name="connsiteY2" fmla="*/ 4367150 h 4367150"/>
                <a:gd name="connsiteX3" fmla="*/ 225744 w 3061568"/>
                <a:gd name="connsiteY3" fmla="*/ 4322788 h 4367150"/>
                <a:gd name="connsiteX4" fmla="*/ 0 w 3061568"/>
                <a:gd name="connsiteY4" fmla="*/ 4269086 h 4367150"/>
                <a:gd name="connsiteX5" fmla="*/ 442 w 3061568"/>
                <a:gd name="connsiteY5" fmla="*/ 4268981 h 4367150"/>
                <a:gd name="connsiteX6" fmla="*/ 1658768 w 3061568"/>
                <a:gd name="connsiteY6" fmla="*/ 2183575 h 4367150"/>
                <a:gd name="connsiteX7" fmla="*/ 442 w 3061568"/>
                <a:gd name="connsiteY7" fmla="*/ 98169 h 4367150"/>
                <a:gd name="connsiteX8" fmla="*/ 0 w 3061568"/>
                <a:gd name="connsiteY8" fmla="*/ 98064 h 4367150"/>
                <a:gd name="connsiteX9" fmla="*/ 225744 w 3061568"/>
                <a:gd name="connsiteY9" fmla="*/ 44362 h 4367150"/>
                <a:gd name="connsiteX10" fmla="*/ 701400 w 3061568"/>
                <a:gd name="connsiteY10" fmla="*/ 0 h 436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61568" h="4367150">
                  <a:moveTo>
                    <a:pt x="701400" y="0"/>
                  </a:moveTo>
                  <a:cubicBezTo>
                    <a:pt x="2004885" y="0"/>
                    <a:pt x="3061568" y="977620"/>
                    <a:pt x="3061568" y="2183575"/>
                  </a:cubicBezTo>
                  <a:cubicBezTo>
                    <a:pt x="3061568" y="3389530"/>
                    <a:pt x="2004885" y="4367150"/>
                    <a:pt x="701400" y="4367150"/>
                  </a:cubicBezTo>
                  <a:cubicBezTo>
                    <a:pt x="538465" y="4367150"/>
                    <a:pt x="379385" y="4351875"/>
                    <a:pt x="225744" y="4322788"/>
                  </a:cubicBezTo>
                  <a:lnTo>
                    <a:pt x="0" y="4269086"/>
                  </a:lnTo>
                  <a:lnTo>
                    <a:pt x="442" y="4268981"/>
                  </a:lnTo>
                  <a:cubicBezTo>
                    <a:pt x="961192" y="3992515"/>
                    <a:pt x="1658768" y="3163414"/>
                    <a:pt x="1658768" y="2183575"/>
                  </a:cubicBezTo>
                  <a:cubicBezTo>
                    <a:pt x="1658768" y="1203737"/>
                    <a:pt x="961192" y="374635"/>
                    <a:pt x="442" y="98169"/>
                  </a:cubicBezTo>
                  <a:lnTo>
                    <a:pt x="0" y="98064"/>
                  </a:lnTo>
                  <a:lnTo>
                    <a:pt x="225744" y="44362"/>
                  </a:lnTo>
                  <a:cubicBezTo>
                    <a:pt x="379385" y="15275"/>
                    <a:pt x="538465" y="0"/>
                    <a:pt x="70140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noAutofit/>
            </a:bodyPr>
            <a:lstStyle>
              <a:lvl1pPr>
                <a:spcBef>
                  <a:spcPct val="40000"/>
                </a:spcBef>
                <a:defRPr sz="1000" b="1">
                  <a:solidFill>
                    <a:schemeClr val="tx2"/>
                  </a:solidFill>
                  <a:latin typeface="Univers 45 Light" pitchFamily="2" charset="0"/>
                </a:defRPr>
              </a:lvl1pPr>
              <a:lvl2pPr marL="742950" indent="-285750">
                <a:spcBef>
                  <a:spcPct val="4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2pPr>
              <a:lvl3pPr marL="11430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3pPr>
              <a:lvl4pPr marL="16002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4pPr>
              <a:lvl5pPr marL="20574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b="0">
                <a:solidFill>
                  <a:schemeClr val="tx1"/>
                </a:solidFill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2975154" y="2809367"/>
              <a:ext cx="2316480" cy="2428240"/>
              <a:chOff x="3015216" y="2540000"/>
              <a:chExt cx="2316480" cy="2428240"/>
            </a:xfrm>
          </p:grpSpPr>
          <p:cxnSp>
            <p:nvCxnSpPr>
              <p:cNvPr id="42" name="Straight Arrow Connector 41"/>
              <p:cNvCxnSpPr/>
              <p:nvPr/>
            </p:nvCxnSpPr>
            <p:spPr>
              <a:xfrm flipV="1">
                <a:off x="3017520" y="2540000"/>
                <a:ext cx="30480" cy="242374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>
                <a:off x="3015216" y="4963746"/>
                <a:ext cx="2316480" cy="4494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26" name="Picture 2" descr="Image result for goldcorp logo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96" t="37541" r="7432" b="43388"/>
            <a:stretch/>
          </p:blipFill>
          <p:spPr bwMode="auto">
            <a:xfrm>
              <a:off x="83058" y="1274953"/>
              <a:ext cx="2306320" cy="375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teck 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6741" y="1274953"/>
              <a:ext cx="873760" cy="3417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Image result for nueva union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9284" y="1864042"/>
              <a:ext cx="1331936" cy="6759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48"/>
            <p:cNvSpPr txBox="1"/>
            <p:nvPr/>
          </p:nvSpPr>
          <p:spPr>
            <a:xfrm>
              <a:off x="2477745" y="2655590"/>
              <a:ext cx="400110" cy="162856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Value</a:t>
              </a:r>
              <a:endParaRPr 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 rot="5400000">
              <a:off x="3963050" y="4590200"/>
              <a:ext cx="400110" cy="161544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Complexity/Time</a:t>
              </a:r>
              <a:endParaRPr 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04977" y="1152000"/>
            <a:ext cx="8481822" cy="5593207"/>
            <a:chOff x="83058" y="1274953"/>
            <a:chExt cx="7663741" cy="5237607"/>
          </a:xfrm>
        </p:grpSpPr>
        <p:sp>
          <p:nvSpPr>
            <p:cNvPr id="27" name="Freeform 26"/>
            <p:cNvSpPr>
              <a:spLocks noChangeArrowheads="1"/>
            </p:cNvSpPr>
            <p:nvPr/>
          </p:nvSpPr>
          <p:spPr bwMode="auto">
            <a:xfrm>
              <a:off x="2175640" y="1655883"/>
              <a:ext cx="3915509" cy="4745117"/>
            </a:xfrm>
            <a:custGeom>
              <a:avLst/>
              <a:gdLst>
                <a:gd name="connsiteX0" fmla="*/ 1658768 w 3317536"/>
                <a:gd name="connsiteY0" fmla="*/ 0 h 4171022"/>
                <a:gd name="connsiteX1" fmla="*/ 1659210 w 3317536"/>
                <a:gd name="connsiteY1" fmla="*/ 105 h 4171022"/>
                <a:gd name="connsiteX2" fmla="*/ 3317536 w 3317536"/>
                <a:gd name="connsiteY2" fmla="*/ 2085511 h 4171022"/>
                <a:gd name="connsiteX3" fmla="*/ 1659210 w 3317536"/>
                <a:gd name="connsiteY3" fmla="*/ 4170917 h 4171022"/>
                <a:gd name="connsiteX4" fmla="*/ 1658768 w 3317536"/>
                <a:gd name="connsiteY4" fmla="*/ 4171022 h 4171022"/>
                <a:gd name="connsiteX5" fmla="*/ 1658326 w 3317536"/>
                <a:gd name="connsiteY5" fmla="*/ 4170917 h 4171022"/>
                <a:gd name="connsiteX6" fmla="*/ 0 w 3317536"/>
                <a:gd name="connsiteY6" fmla="*/ 2085511 h 4171022"/>
                <a:gd name="connsiteX7" fmla="*/ 1658326 w 3317536"/>
                <a:gd name="connsiteY7" fmla="*/ 105 h 4171022"/>
                <a:gd name="connsiteX8" fmla="*/ 1658768 w 3317536"/>
                <a:gd name="connsiteY8" fmla="*/ 0 h 4171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17536" h="4171022">
                  <a:moveTo>
                    <a:pt x="1658768" y="0"/>
                  </a:moveTo>
                  <a:lnTo>
                    <a:pt x="1659210" y="105"/>
                  </a:lnTo>
                  <a:cubicBezTo>
                    <a:pt x="2619960" y="276571"/>
                    <a:pt x="3317536" y="1105673"/>
                    <a:pt x="3317536" y="2085511"/>
                  </a:cubicBezTo>
                  <a:cubicBezTo>
                    <a:pt x="3317536" y="3065350"/>
                    <a:pt x="2619960" y="3894451"/>
                    <a:pt x="1659210" y="4170917"/>
                  </a:cubicBezTo>
                  <a:lnTo>
                    <a:pt x="1658768" y="4171022"/>
                  </a:lnTo>
                  <a:lnTo>
                    <a:pt x="1658326" y="4170917"/>
                  </a:lnTo>
                  <a:cubicBezTo>
                    <a:pt x="697576" y="3894451"/>
                    <a:pt x="0" y="3065350"/>
                    <a:pt x="0" y="2085511"/>
                  </a:cubicBezTo>
                  <a:cubicBezTo>
                    <a:pt x="0" y="1105673"/>
                    <a:pt x="697576" y="276571"/>
                    <a:pt x="1658326" y="105"/>
                  </a:cubicBezTo>
                  <a:lnTo>
                    <a:pt x="1658768" y="0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square" anchor="ctr">
              <a:noAutofit/>
            </a:bodyPr>
            <a:lstStyle>
              <a:lvl1pPr>
                <a:spcBef>
                  <a:spcPct val="40000"/>
                </a:spcBef>
                <a:defRPr sz="1000" b="1">
                  <a:solidFill>
                    <a:schemeClr val="tx2"/>
                  </a:solidFill>
                  <a:latin typeface="Univers 45 Light" pitchFamily="2" charset="0"/>
                </a:defRPr>
              </a:lvl1pPr>
              <a:lvl2pPr marL="742950" indent="-285750">
                <a:spcBef>
                  <a:spcPct val="4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2pPr>
              <a:lvl3pPr marL="11430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3pPr>
              <a:lvl4pPr marL="16002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4pPr>
              <a:lvl5pPr marL="20574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b="0">
                <a:solidFill>
                  <a:schemeClr val="tx1"/>
                </a:solidFill>
              </a:endParaRPr>
            </a:p>
          </p:txBody>
        </p:sp>
        <p:sp>
          <p:nvSpPr>
            <p:cNvPr id="28" name="Freeform 27"/>
            <p:cNvSpPr>
              <a:spLocks noChangeArrowheads="1"/>
            </p:cNvSpPr>
            <p:nvPr/>
          </p:nvSpPr>
          <p:spPr bwMode="auto">
            <a:xfrm>
              <a:off x="519991" y="1544320"/>
              <a:ext cx="3613404" cy="4968240"/>
            </a:xfrm>
            <a:custGeom>
              <a:avLst/>
              <a:gdLst>
                <a:gd name="connsiteX0" fmla="*/ 2360168 w 3061568"/>
                <a:gd name="connsiteY0" fmla="*/ 0 h 4367150"/>
                <a:gd name="connsiteX1" fmla="*/ 2835824 w 3061568"/>
                <a:gd name="connsiteY1" fmla="*/ 44362 h 4367150"/>
                <a:gd name="connsiteX2" fmla="*/ 3061568 w 3061568"/>
                <a:gd name="connsiteY2" fmla="*/ 98064 h 4367150"/>
                <a:gd name="connsiteX3" fmla="*/ 3061126 w 3061568"/>
                <a:gd name="connsiteY3" fmla="*/ 98169 h 4367150"/>
                <a:gd name="connsiteX4" fmla="*/ 1402800 w 3061568"/>
                <a:gd name="connsiteY4" fmla="*/ 2183575 h 4367150"/>
                <a:gd name="connsiteX5" fmla="*/ 3061126 w 3061568"/>
                <a:gd name="connsiteY5" fmla="*/ 4268981 h 4367150"/>
                <a:gd name="connsiteX6" fmla="*/ 3061568 w 3061568"/>
                <a:gd name="connsiteY6" fmla="*/ 4269086 h 4367150"/>
                <a:gd name="connsiteX7" fmla="*/ 2835824 w 3061568"/>
                <a:gd name="connsiteY7" fmla="*/ 4322788 h 4367150"/>
                <a:gd name="connsiteX8" fmla="*/ 2360168 w 3061568"/>
                <a:gd name="connsiteY8" fmla="*/ 4367150 h 4367150"/>
                <a:gd name="connsiteX9" fmla="*/ 0 w 3061568"/>
                <a:gd name="connsiteY9" fmla="*/ 2183575 h 4367150"/>
                <a:gd name="connsiteX10" fmla="*/ 2360168 w 3061568"/>
                <a:gd name="connsiteY10" fmla="*/ 0 h 436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61568" h="4367150">
                  <a:moveTo>
                    <a:pt x="2360168" y="0"/>
                  </a:moveTo>
                  <a:cubicBezTo>
                    <a:pt x="2523104" y="0"/>
                    <a:pt x="2682183" y="15275"/>
                    <a:pt x="2835824" y="44362"/>
                  </a:cubicBezTo>
                  <a:lnTo>
                    <a:pt x="3061568" y="98064"/>
                  </a:lnTo>
                  <a:lnTo>
                    <a:pt x="3061126" y="98169"/>
                  </a:lnTo>
                  <a:cubicBezTo>
                    <a:pt x="2100376" y="374635"/>
                    <a:pt x="1402800" y="1203737"/>
                    <a:pt x="1402800" y="2183575"/>
                  </a:cubicBezTo>
                  <a:cubicBezTo>
                    <a:pt x="1402800" y="3163414"/>
                    <a:pt x="2100376" y="3992515"/>
                    <a:pt x="3061126" y="4268981"/>
                  </a:cubicBezTo>
                  <a:lnTo>
                    <a:pt x="3061568" y="4269086"/>
                  </a:lnTo>
                  <a:lnTo>
                    <a:pt x="2835824" y="4322788"/>
                  </a:lnTo>
                  <a:cubicBezTo>
                    <a:pt x="2682183" y="4351875"/>
                    <a:pt x="2523104" y="4367150"/>
                    <a:pt x="2360168" y="4367150"/>
                  </a:cubicBezTo>
                  <a:cubicBezTo>
                    <a:pt x="1056683" y="4367150"/>
                    <a:pt x="0" y="3389530"/>
                    <a:pt x="0" y="2183575"/>
                  </a:cubicBezTo>
                  <a:cubicBezTo>
                    <a:pt x="0" y="977620"/>
                    <a:pt x="1056683" y="0"/>
                    <a:pt x="236016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5000"/>
                    <a:lumOff val="95000"/>
                  </a:schemeClr>
                </a:gs>
                <a:gs pos="74000">
                  <a:schemeClr val="accent4">
                    <a:lumMod val="45000"/>
                    <a:lumOff val="55000"/>
                  </a:schemeClr>
                </a:gs>
                <a:gs pos="83000">
                  <a:schemeClr val="accent4">
                    <a:lumMod val="45000"/>
                    <a:lumOff val="55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noAutofit/>
            </a:bodyPr>
            <a:lstStyle>
              <a:lvl1pPr>
                <a:spcBef>
                  <a:spcPct val="40000"/>
                </a:spcBef>
                <a:defRPr sz="1000" b="1">
                  <a:solidFill>
                    <a:schemeClr val="tx2"/>
                  </a:solidFill>
                  <a:latin typeface="Univers 45 Light" pitchFamily="2" charset="0"/>
                </a:defRPr>
              </a:lvl1pPr>
              <a:lvl2pPr marL="742950" indent="-285750">
                <a:spcBef>
                  <a:spcPct val="4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2pPr>
              <a:lvl3pPr marL="11430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3pPr>
              <a:lvl4pPr marL="16002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4pPr>
              <a:lvl5pPr marL="20574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b="0">
                <a:solidFill>
                  <a:schemeClr val="tx1"/>
                </a:solidFill>
              </a:endParaRPr>
            </a:p>
          </p:txBody>
        </p:sp>
        <p:sp>
          <p:nvSpPr>
            <p:cNvPr id="29" name="Freeform 28"/>
            <p:cNvSpPr>
              <a:spLocks noChangeArrowheads="1"/>
            </p:cNvSpPr>
            <p:nvPr/>
          </p:nvSpPr>
          <p:spPr bwMode="auto">
            <a:xfrm>
              <a:off x="4133395" y="1544320"/>
              <a:ext cx="3613404" cy="4968240"/>
            </a:xfrm>
            <a:custGeom>
              <a:avLst/>
              <a:gdLst>
                <a:gd name="connsiteX0" fmla="*/ 701400 w 3061568"/>
                <a:gd name="connsiteY0" fmla="*/ 0 h 4367150"/>
                <a:gd name="connsiteX1" fmla="*/ 3061568 w 3061568"/>
                <a:gd name="connsiteY1" fmla="*/ 2183575 h 4367150"/>
                <a:gd name="connsiteX2" fmla="*/ 701400 w 3061568"/>
                <a:gd name="connsiteY2" fmla="*/ 4367150 h 4367150"/>
                <a:gd name="connsiteX3" fmla="*/ 225744 w 3061568"/>
                <a:gd name="connsiteY3" fmla="*/ 4322788 h 4367150"/>
                <a:gd name="connsiteX4" fmla="*/ 0 w 3061568"/>
                <a:gd name="connsiteY4" fmla="*/ 4269086 h 4367150"/>
                <a:gd name="connsiteX5" fmla="*/ 442 w 3061568"/>
                <a:gd name="connsiteY5" fmla="*/ 4268981 h 4367150"/>
                <a:gd name="connsiteX6" fmla="*/ 1658768 w 3061568"/>
                <a:gd name="connsiteY6" fmla="*/ 2183575 h 4367150"/>
                <a:gd name="connsiteX7" fmla="*/ 442 w 3061568"/>
                <a:gd name="connsiteY7" fmla="*/ 98169 h 4367150"/>
                <a:gd name="connsiteX8" fmla="*/ 0 w 3061568"/>
                <a:gd name="connsiteY8" fmla="*/ 98064 h 4367150"/>
                <a:gd name="connsiteX9" fmla="*/ 225744 w 3061568"/>
                <a:gd name="connsiteY9" fmla="*/ 44362 h 4367150"/>
                <a:gd name="connsiteX10" fmla="*/ 701400 w 3061568"/>
                <a:gd name="connsiteY10" fmla="*/ 0 h 436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61568" h="4367150">
                  <a:moveTo>
                    <a:pt x="701400" y="0"/>
                  </a:moveTo>
                  <a:cubicBezTo>
                    <a:pt x="2004885" y="0"/>
                    <a:pt x="3061568" y="977620"/>
                    <a:pt x="3061568" y="2183575"/>
                  </a:cubicBezTo>
                  <a:cubicBezTo>
                    <a:pt x="3061568" y="3389530"/>
                    <a:pt x="2004885" y="4367150"/>
                    <a:pt x="701400" y="4367150"/>
                  </a:cubicBezTo>
                  <a:cubicBezTo>
                    <a:pt x="538465" y="4367150"/>
                    <a:pt x="379385" y="4351875"/>
                    <a:pt x="225744" y="4322788"/>
                  </a:cubicBezTo>
                  <a:lnTo>
                    <a:pt x="0" y="4269086"/>
                  </a:lnTo>
                  <a:lnTo>
                    <a:pt x="442" y="4268981"/>
                  </a:lnTo>
                  <a:cubicBezTo>
                    <a:pt x="961192" y="3992515"/>
                    <a:pt x="1658768" y="3163414"/>
                    <a:pt x="1658768" y="2183575"/>
                  </a:cubicBezTo>
                  <a:cubicBezTo>
                    <a:pt x="1658768" y="1203737"/>
                    <a:pt x="961192" y="374635"/>
                    <a:pt x="442" y="98169"/>
                  </a:cubicBezTo>
                  <a:lnTo>
                    <a:pt x="0" y="98064"/>
                  </a:lnTo>
                  <a:lnTo>
                    <a:pt x="225744" y="44362"/>
                  </a:lnTo>
                  <a:cubicBezTo>
                    <a:pt x="379385" y="15275"/>
                    <a:pt x="538465" y="0"/>
                    <a:pt x="70140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9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noAutofit/>
            </a:bodyPr>
            <a:lstStyle>
              <a:lvl1pPr>
                <a:spcBef>
                  <a:spcPct val="40000"/>
                </a:spcBef>
                <a:defRPr sz="1000" b="1">
                  <a:solidFill>
                    <a:schemeClr val="tx2"/>
                  </a:solidFill>
                  <a:latin typeface="Univers 45 Light" pitchFamily="2" charset="0"/>
                </a:defRPr>
              </a:lvl1pPr>
              <a:lvl2pPr marL="742950" indent="-285750">
                <a:spcBef>
                  <a:spcPct val="4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2pPr>
              <a:lvl3pPr marL="11430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3pPr>
              <a:lvl4pPr marL="16002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4pPr>
              <a:lvl5pPr marL="20574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b="0">
                <a:solidFill>
                  <a:schemeClr val="tx1"/>
                </a:solidFill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2975154" y="2809367"/>
              <a:ext cx="2316480" cy="2428240"/>
              <a:chOff x="3015216" y="2540000"/>
              <a:chExt cx="2316480" cy="2428240"/>
            </a:xfrm>
          </p:grpSpPr>
          <p:cxnSp>
            <p:nvCxnSpPr>
              <p:cNvPr id="36" name="Straight Arrow Connector 35"/>
              <p:cNvCxnSpPr/>
              <p:nvPr/>
            </p:nvCxnSpPr>
            <p:spPr>
              <a:xfrm flipV="1">
                <a:off x="3017520" y="2540000"/>
                <a:ext cx="30480" cy="242374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3015216" y="4963746"/>
                <a:ext cx="2316480" cy="4494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1" name="Picture 2" descr="Image result for goldcorp logo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96" t="37541" r="7432" b="43388"/>
            <a:stretch/>
          </p:blipFill>
          <p:spPr bwMode="auto">
            <a:xfrm>
              <a:off x="83058" y="1274953"/>
              <a:ext cx="2306320" cy="375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4" descr="Image result for teck 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6741" y="1274953"/>
              <a:ext cx="873760" cy="3417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6" descr="Image result for nueva union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9284" y="1864042"/>
              <a:ext cx="1331936" cy="6759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2477745" y="2655590"/>
              <a:ext cx="400110" cy="162856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Value</a:t>
              </a:r>
              <a:endParaRPr 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 rot="5400000">
              <a:off x="3963050" y="4590200"/>
              <a:ext cx="400110" cy="161544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Complexity/Time</a:t>
              </a:r>
              <a:endParaRPr 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80" y="345523"/>
            <a:ext cx="730742" cy="73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097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589" y="258246"/>
            <a:ext cx="10515600" cy="762635"/>
          </a:xfrm>
        </p:spPr>
        <p:txBody>
          <a:bodyPr>
            <a:noAutofit/>
          </a:bodyPr>
          <a:lstStyle/>
          <a:p>
            <a:r>
              <a:rPr lang="en-US" sz="7200" dirty="0" smtClean="0">
                <a:solidFill>
                  <a:schemeClr val="accent1"/>
                </a:solidFill>
                <a:latin typeface="KPMG Extralight" panose="020B0303030202040204" pitchFamily="34" charset="0"/>
              </a:rPr>
              <a:t>Energy Efficient Flowsheet</a:t>
            </a:r>
            <a:endParaRPr lang="en-US" sz="7200" dirty="0">
              <a:solidFill>
                <a:schemeClr val="accent1"/>
              </a:solidFill>
              <a:latin typeface="KPMG Extralight" panose="020B0303030202040204" pitchFamily="34" charset="0"/>
            </a:endParaRPr>
          </a:p>
        </p:txBody>
      </p:sp>
      <p:sp>
        <p:nvSpPr>
          <p:cNvPr id="46" name="Rectangle 45"/>
          <p:cNvSpPr>
            <a:spLocks/>
          </p:cNvSpPr>
          <p:nvPr/>
        </p:nvSpPr>
        <p:spPr>
          <a:xfrm>
            <a:off x="9002339" y="1076265"/>
            <a:ext cx="3189660" cy="574135"/>
          </a:xfrm>
          <a:prstGeom prst="rect">
            <a:avLst/>
          </a:prstGeom>
          <a:solidFill>
            <a:schemeClr val="accent5"/>
          </a:solidFill>
          <a:ln>
            <a:solidFill>
              <a:srgbClr val="005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Univers for KPMG" panose="020B0603020202020204" pitchFamily="34" charset="0"/>
              </a:rPr>
              <a:t>Next Steps</a:t>
            </a:r>
            <a:endParaRPr lang="en-US" sz="2400" b="1" dirty="0">
              <a:solidFill>
                <a:schemeClr val="bg1"/>
              </a:solidFill>
              <a:latin typeface="Univers for KPMG" panose="020B0603020202020204" pitchFamily="34" charset="0"/>
            </a:endParaRPr>
          </a:p>
        </p:txBody>
      </p:sp>
      <p:sp>
        <p:nvSpPr>
          <p:cNvPr id="47" name="Rectangle 30"/>
          <p:cNvSpPr>
            <a:spLocks noChangeArrowheads="1"/>
          </p:cNvSpPr>
          <p:nvPr/>
        </p:nvSpPr>
        <p:spPr bwMode="gray">
          <a:xfrm>
            <a:off x="9002339" y="1650400"/>
            <a:ext cx="3189661" cy="5207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5EB8"/>
            </a:solidFill>
          </a:ln>
          <a:effectLst/>
          <a:extLst/>
        </p:spPr>
        <p:txBody>
          <a:bodyPr lIns="45720" tIns="45720" rIns="45720" bIns="45720">
            <a:noAutofit/>
          </a:bodyPr>
          <a:lstStyle/>
          <a:p>
            <a:pPr marL="0" lvl="2" algn="ctr">
              <a:spcBef>
                <a:spcPct val="10000"/>
              </a:spcBef>
              <a:buClr>
                <a:schemeClr val="tx1"/>
              </a:buClr>
            </a:pPr>
            <a:r>
              <a:rPr lang="en-CA" b="1" dirty="0" smtClean="0">
                <a:latin typeface="Univers for KPMG Light" panose="020B0403020202020204" pitchFamily="34" charset="0"/>
                <a:cs typeface="Arial" pitchFamily="34" charset="0"/>
              </a:rPr>
              <a:t>Innovation 1:</a:t>
            </a:r>
          </a:p>
          <a:p>
            <a:pPr marL="285750" lvl="2" indent="-285750">
              <a:spcBef>
                <a:spcPct val="1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sz="1400" dirty="0" smtClean="0">
              <a:latin typeface="Univers for KPMG Light" panose="020B0403020202020204" pitchFamily="34" charset="0"/>
              <a:cs typeface="Arial" pitchFamily="34" charset="0"/>
            </a:endParaRPr>
          </a:p>
          <a:p>
            <a:pPr marL="2857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CA" sz="1400" dirty="0" smtClean="0">
                <a:latin typeface="Univers for KPMG Light" panose="020B0403020202020204" pitchFamily="34" charset="0"/>
                <a:cs typeface="Arial" pitchFamily="34" charset="0"/>
              </a:rPr>
              <a:t>Owner: </a:t>
            </a:r>
          </a:p>
          <a:p>
            <a:pPr marL="742950" lvl="3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sz="1400" dirty="0" smtClean="0">
              <a:latin typeface="Univers for KPMG Light" panose="020B0403020202020204" pitchFamily="34" charset="0"/>
              <a:cs typeface="Arial" pitchFamily="34" charset="0"/>
            </a:endParaRPr>
          </a:p>
          <a:p>
            <a:pPr marL="2857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CA" sz="1400" dirty="0" smtClean="0">
                <a:latin typeface="Univers for KPMG Light" panose="020B0403020202020204" pitchFamily="34" charset="0"/>
                <a:cs typeface="Arial" pitchFamily="34" charset="0"/>
              </a:rPr>
              <a:t>Timeline:</a:t>
            </a:r>
          </a:p>
          <a:p>
            <a:pPr marL="457200" lvl="3">
              <a:buClr>
                <a:schemeClr val="tx1"/>
              </a:buClr>
            </a:pPr>
            <a:endParaRPr lang="en-CA" sz="1400" dirty="0" smtClean="0">
              <a:latin typeface="Univers for KPMG Light" panose="020B0403020202020204" pitchFamily="34" charset="0"/>
              <a:cs typeface="Arial" pitchFamily="34" charset="0"/>
            </a:endParaRPr>
          </a:p>
          <a:p>
            <a:pPr marL="2857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CA" sz="1400" dirty="0" smtClean="0">
                <a:latin typeface="Univers for KPMG Light" panose="020B0403020202020204" pitchFamily="34" charset="0"/>
                <a:cs typeface="Arial" pitchFamily="34" charset="0"/>
              </a:rPr>
              <a:t>Next Step Description:</a:t>
            </a:r>
          </a:p>
          <a:p>
            <a:pPr marL="742950" lvl="3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sz="1400" dirty="0" smtClean="0">
              <a:latin typeface="Univers for KPMG Light" panose="020B0403020202020204" pitchFamily="34" charset="0"/>
              <a:cs typeface="Arial" pitchFamily="34" charset="0"/>
            </a:endParaRPr>
          </a:p>
          <a:p>
            <a:pPr marL="742950" lvl="3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dirty="0" smtClean="0">
              <a:latin typeface="Univers for KPMG Light" panose="020B0403020202020204" pitchFamily="34" charset="0"/>
              <a:cs typeface="Arial" pitchFamily="34" charset="0"/>
            </a:endParaRPr>
          </a:p>
          <a:p>
            <a:pPr marL="0" lvl="2" algn="ctr">
              <a:spcBef>
                <a:spcPct val="10000"/>
              </a:spcBef>
              <a:buClr>
                <a:schemeClr val="tx1"/>
              </a:buClr>
            </a:pPr>
            <a:endParaRPr lang="en-CA" dirty="0" smtClean="0">
              <a:latin typeface="Univers for KPMG Light" panose="020B0403020202020204" pitchFamily="34" charset="0"/>
              <a:cs typeface="Arial" pitchFamily="34" charset="0"/>
            </a:endParaRPr>
          </a:p>
          <a:p>
            <a:pPr marL="0" lvl="2" algn="ctr">
              <a:spcBef>
                <a:spcPct val="10000"/>
              </a:spcBef>
              <a:buClr>
                <a:schemeClr val="tx1"/>
              </a:buClr>
            </a:pPr>
            <a:r>
              <a:rPr lang="en-CA" b="1" dirty="0" smtClean="0">
                <a:latin typeface="Univers for KPMG Light" panose="020B0403020202020204" pitchFamily="34" charset="0"/>
                <a:cs typeface="Arial" pitchFamily="34" charset="0"/>
              </a:rPr>
              <a:t>Innovation 2:</a:t>
            </a:r>
          </a:p>
          <a:p>
            <a:pPr marL="285750" lvl="2" indent="-285750">
              <a:spcBef>
                <a:spcPct val="1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sz="1400" dirty="0" smtClean="0">
              <a:latin typeface="Univers for KPMG Light" panose="020B0403020202020204" pitchFamily="34" charset="0"/>
              <a:cs typeface="Arial" pitchFamily="34" charset="0"/>
            </a:endParaRPr>
          </a:p>
          <a:p>
            <a:pPr marL="2857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CA" sz="1400" dirty="0" smtClean="0">
                <a:latin typeface="Univers for KPMG Light" panose="020B0403020202020204" pitchFamily="34" charset="0"/>
                <a:cs typeface="Arial" pitchFamily="34" charset="0"/>
              </a:rPr>
              <a:t>Owner: </a:t>
            </a:r>
          </a:p>
          <a:p>
            <a:pPr marL="742950" lvl="3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sz="1400" dirty="0" smtClean="0">
              <a:latin typeface="Univers for KPMG Light" panose="020B0403020202020204" pitchFamily="34" charset="0"/>
              <a:cs typeface="Arial" pitchFamily="34" charset="0"/>
            </a:endParaRPr>
          </a:p>
          <a:p>
            <a:pPr marL="2857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CA" sz="1400" dirty="0" smtClean="0">
                <a:latin typeface="Univers for KPMG Light" panose="020B0403020202020204" pitchFamily="34" charset="0"/>
                <a:cs typeface="Arial" pitchFamily="34" charset="0"/>
              </a:rPr>
              <a:t>Timeline:</a:t>
            </a:r>
          </a:p>
          <a:p>
            <a:pPr marL="742950" lvl="3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sz="1400" dirty="0" smtClean="0">
              <a:latin typeface="Univers for KPMG Light" panose="020B0403020202020204" pitchFamily="34" charset="0"/>
              <a:cs typeface="Arial" pitchFamily="34" charset="0"/>
            </a:endParaRPr>
          </a:p>
          <a:p>
            <a:pPr marL="742950" lvl="3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sz="1400" dirty="0" smtClean="0">
              <a:latin typeface="Univers for KPMG Light" panose="020B0403020202020204" pitchFamily="34" charset="0"/>
              <a:cs typeface="Arial" pitchFamily="34" charset="0"/>
            </a:endParaRPr>
          </a:p>
          <a:p>
            <a:pPr marL="2857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CA" sz="1400" dirty="0" smtClean="0">
                <a:latin typeface="Univers for KPMG Light" panose="020B0403020202020204" pitchFamily="34" charset="0"/>
                <a:cs typeface="Arial" pitchFamily="34" charset="0"/>
              </a:rPr>
              <a:t>Next Step Description:</a:t>
            </a:r>
          </a:p>
          <a:p>
            <a:pPr marL="742950" lvl="3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sz="1400" dirty="0" smtClean="0">
              <a:latin typeface="Univers for KPMG Light" panose="020B0403020202020204" pitchFamily="34" charset="0"/>
              <a:cs typeface="Arial" pitchFamily="34" charset="0"/>
            </a:endParaRPr>
          </a:p>
          <a:p>
            <a:pPr marL="742950" lvl="3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sz="1400" dirty="0" smtClean="0">
              <a:latin typeface="Univers for KPMG Light" panose="020B0403020202020204" pitchFamily="34" charset="0"/>
              <a:cs typeface="Arial" pitchFamily="34" charset="0"/>
            </a:endParaRPr>
          </a:p>
          <a:p>
            <a:pPr marL="742950" lvl="3" indent="-285750">
              <a:lnSpc>
                <a:spcPct val="2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sz="1400" dirty="0" smtClean="0">
              <a:latin typeface="Univers for KPMG Light" panose="020B0403020202020204" pitchFamily="34" charset="0"/>
              <a:cs typeface="Arial" pitchFamily="34" charset="0"/>
            </a:endParaRPr>
          </a:p>
          <a:p>
            <a:pPr marL="285750" lvl="2" indent="-285750">
              <a:lnSpc>
                <a:spcPct val="150000"/>
              </a:lnSpc>
              <a:spcBef>
                <a:spcPct val="1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sz="1400" dirty="0">
              <a:latin typeface="Univers for KPMG Light" panose="020B0403020202020204" pitchFamily="34" charset="0"/>
              <a:cs typeface="Arial" pitchFamily="34" charset="0"/>
            </a:endParaRPr>
          </a:p>
          <a:p>
            <a:pPr marL="285750" lvl="2" indent="-285750">
              <a:lnSpc>
                <a:spcPct val="150000"/>
              </a:lnSpc>
              <a:spcBef>
                <a:spcPct val="1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sz="1400" dirty="0" smtClean="0">
              <a:latin typeface="Univers for KPMG Light" panose="020B0403020202020204" pitchFamily="34" charset="0"/>
              <a:cs typeface="Arial" pitchFamily="34" charset="0"/>
            </a:endParaRPr>
          </a:p>
          <a:p>
            <a:pPr marL="285750" lvl="2" indent="-285750">
              <a:lnSpc>
                <a:spcPct val="150000"/>
              </a:lnSpc>
              <a:spcBef>
                <a:spcPct val="1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sz="1400" dirty="0" smtClean="0">
              <a:latin typeface="Univers for KPMG Light" panose="020B0403020202020204" pitchFamily="34" charset="0"/>
              <a:cs typeface="Arial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04978" y="1152000"/>
            <a:ext cx="8481822" cy="5593207"/>
            <a:chOff x="83058" y="1274953"/>
            <a:chExt cx="7663741" cy="5237607"/>
          </a:xfrm>
        </p:grpSpPr>
        <p:sp>
          <p:nvSpPr>
            <p:cNvPr id="5" name="Freeform 4"/>
            <p:cNvSpPr>
              <a:spLocks noChangeArrowheads="1"/>
            </p:cNvSpPr>
            <p:nvPr/>
          </p:nvSpPr>
          <p:spPr bwMode="auto">
            <a:xfrm>
              <a:off x="2175640" y="1655883"/>
              <a:ext cx="3915509" cy="4745117"/>
            </a:xfrm>
            <a:custGeom>
              <a:avLst/>
              <a:gdLst>
                <a:gd name="connsiteX0" fmla="*/ 1658768 w 3317536"/>
                <a:gd name="connsiteY0" fmla="*/ 0 h 4171022"/>
                <a:gd name="connsiteX1" fmla="*/ 1659210 w 3317536"/>
                <a:gd name="connsiteY1" fmla="*/ 105 h 4171022"/>
                <a:gd name="connsiteX2" fmla="*/ 3317536 w 3317536"/>
                <a:gd name="connsiteY2" fmla="*/ 2085511 h 4171022"/>
                <a:gd name="connsiteX3" fmla="*/ 1659210 w 3317536"/>
                <a:gd name="connsiteY3" fmla="*/ 4170917 h 4171022"/>
                <a:gd name="connsiteX4" fmla="*/ 1658768 w 3317536"/>
                <a:gd name="connsiteY4" fmla="*/ 4171022 h 4171022"/>
                <a:gd name="connsiteX5" fmla="*/ 1658326 w 3317536"/>
                <a:gd name="connsiteY5" fmla="*/ 4170917 h 4171022"/>
                <a:gd name="connsiteX6" fmla="*/ 0 w 3317536"/>
                <a:gd name="connsiteY6" fmla="*/ 2085511 h 4171022"/>
                <a:gd name="connsiteX7" fmla="*/ 1658326 w 3317536"/>
                <a:gd name="connsiteY7" fmla="*/ 105 h 4171022"/>
                <a:gd name="connsiteX8" fmla="*/ 1658768 w 3317536"/>
                <a:gd name="connsiteY8" fmla="*/ 0 h 4171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17536" h="4171022">
                  <a:moveTo>
                    <a:pt x="1658768" y="0"/>
                  </a:moveTo>
                  <a:lnTo>
                    <a:pt x="1659210" y="105"/>
                  </a:lnTo>
                  <a:cubicBezTo>
                    <a:pt x="2619960" y="276571"/>
                    <a:pt x="3317536" y="1105673"/>
                    <a:pt x="3317536" y="2085511"/>
                  </a:cubicBezTo>
                  <a:cubicBezTo>
                    <a:pt x="3317536" y="3065350"/>
                    <a:pt x="2619960" y="3894451"/>
                    <a:pt x="1659210" y="4170917"/>
                  </a:cubicBezTo>
                  <a:lnTo>
                    <a:pt x="1658768" y="4171022"/>
                  </a:lnTo>
                  <a:lnTo>
                    <a:pt x="1658326" y="4170917"/>
                  </a:lnTo>
                  <a:cubicBezTo>
                    <a:pt x="697576" y="3894451"/>
                    <a:pt x="0" y="3065350"/>
                    <a:pt x="0" y="2085511"/>
                  </a:cubicBezTo>
                  <a:cubicBezTo>
                    <a:pt x="0" y="1105673"/>
                    <a:pt x="697576" y="276571"/>
                    <a:pt x="1658326" y="105"/>
                  </a:cubicBezTo>
                  <a:lnTo>
                    <a:pt x="1658768" y="0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square" anchor="ctr">
              <a:noAutofit/>
            </a:bodyPr>
            <a:lstStyle>
              <a:lvl1pPr>
                <a:spcBef>
                  <a:spcPct val="40000"/>
                </a:spcBef>
                <a:defRPr sz="1000" b="1">
                  <a:solidFill>
                    <a:schemeClr val="tx2"/>
                  </a:solidFill>
                  <a:latin typeface="Univers 45 Light" pitchFamily="2" charset="0"/>
                </a:defRPr>
              </a:lvl1pPr>
              <a:lvl2pPr marL="742950" indent="-285750">
                <a:spcBef>
                  <a:spcPct val="4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2pPr>
              <a:lvl3pPr marL="11430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3pPr>
              <a:lvl4pPr marL="16002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4pPr>
              <a:lvl5pPr marL="20574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b="0">
                <a:solidFill>
                  <a:schemeClr val="tx1"/>
                </a:solidFill>
              </a:endParaRPr>
            </a:p>
          </p:txBody>
        </p:sp>
        <p:sp>
          <p:nvSpPr>
            <p:cNvPr id="6" name="Freeform 5"/>
            <p:cNvSpPr>
              <a:spLocks noChangeArrowheads="1"/>
            </p:cNvSpPr>
            <p:nvPr/>
          </p:nvSpPr>
          <p:spPr bwMode="auto">
            <a:xfrm>
              <a:off x="519991" y="1544320"/>
              <a:ext cx="3613404" cy="4968240"/>
            </a:xfrm>
            <a:custGeom>
              <a:avLst/>
              <a:gdLst>
                <a:gd name="connsiteX0" fmla="*/ 2360168 w 3061568"/>
                <a:gd name="connsiteY0" fmla="*/ 0 h 4367150"/>
                <a:gd name="connsiteX1" fmla="*/ 2835824 w 3061568"/>
                <a:gd name="connsiteY1" fmla="*/ 44362 h 4367150"/>
                <a:gd name="connsiteX2" fmla="*/ 3061568 w 3061568"/>
                <a:gd name="connsiteY2" fmla="*/ 98064 h 4367150"/>
                <a:gd name="connsiteX3" fmla="*/ 3061126 w 3061568"/>
                <a:gd name="connsiteY3" fmla="*/ 98169 h 4367150"/>
                <a:gd name="connsiteX4" fmla="*/ 1402800 w 3061568"/>
                <a:gd name="connsiteY4" fmla="*/ 2183575 h 4367150"/>
                <a:gd name="connsiteX5" fmla="*/ 3061126 w 3061568"/>
                <a:gd name="connsiteY5" fmla="*/ 4268981 h 4367150"/>
                <a:gd name="connsiteX6" fmla="*/ 3061568 w 3061568"/>
                <a:gd name="connsiteY6" fmla="*/ 4269086 h 4367150"/>
                <a:gd name="connsiteX7" fmla="*/ 2835824 w 3061568"/>
                <a:gd name="connsiteY7" fmla="*/ 4322788 h 4367150"/>
                <a:gd name="connsiteX8" fmla="*/ 2360168 w 3061568"/>
                <a:gd name="connsiteY8" fmla="*/ 4367150 h 4367150"/>
                <a:gd name="connsiteX9" fmla="*/ 0 w 3061568"/>
                <a:gd name="connsiteY9" fmla="*/ 2183575 h 4367150"/>
                <a:gd name="connsiteX10" fmla="*/ 2360168 w 3061568"/>
                <a:gd name="connsiteY10" fmla="*/ 0 h 436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61568" h="4367150">
                  <a:moveTo>
                    <a:pt x="2360168" y="0"/>
                  </a:moveTo>
                  <a:cubicBezTo>
                    <a:pt x="2523104" y="0"/>
                    <a:pt x="2682183" y="15275"/>
                    <a:pt x="2835824" y="44362"/>
                  </a:cubicBezTo>
                  <a:lnTo>
                    <a:pt x="3061568" y="98064"/>
                  </a:lnTo>
                  <a:lnTo>
                    <a:pt x="3061126" y="98169"/>
                  </a:lnTo>
                  <a:cubicBezTo>
                    <a:pt x="2100376" y="374635"/>
                    <a:pt x="1402800" y="1203737"/>
                    <a:pt x="1402800" y="2183575"/>
                  </a:cubicBezTo>
                  <a:cubicBezTo>
                    <a:pt x="1402800" y="3163414"/>
                    <a:pt x="2100376" y="3992515"/>
                    <a:pt x="3061126" y="4268981"/>
                  </a:cubicBezTo>
                  <a:lnTo>
                    <a:pt x="3061568" y="4269086"/>
                  </a:lnTo>
                  <a:lnTo>
                    <a:pt x="2835824" y="4322788"/>
                  </a:lnTo>
                  <a:cubicBezTo>
                    <a:pt x="2682183" y="4351875"/>
                    <a:pt x="2523104" y="4367150"/>
                    <a:pt x="2360168" y="4367150"/>
                  </a:cubicBezTo>
                  <a:cubicBezTo>
                    <a:pt x="1056683" y="4367150"/>
                    <a:pt x="0" y="3389530"/>
                    <a:pt x="0" y="2183575"/>
                  </a:cubicBezTo>
                  <a:cubicBezTo>
                    <a:pt x="0" y="977620"/>
                    <a:pt x="1056683" y="0"/>
                    <a:pt x="236016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5000"/>
                    <a:lumOff val="95000"/>
                  </a:schemeClr>
                </a:gs>
                <a:gs pos="74000">
                  <a:schemeClr val="accent4">
                    <a:lumMod val="45000"/>
                    <a:lumOff val="55000"/>
                  </a:schemeClr>
                </a:gs>
                <a:gs pos="83000">
                  <a:schemeClr val="accent4">
                    <a:lumMod val="45000"/>
                    <a:lumOff val="55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noAutofit/>
            </a:bodyPr>
            <a:lstStyle>
              <a:lvl1pPr>
                <a:spcBef>
                  <a:spcPct val="40000"/>
                </a:spcBef>
                <a:defRPr sz="1000" b="1">
                  <a:solidFill>
                    <a:schemeClr val="tx2"/>
                  </a:solidFill>
                  <a:latin typeface="Univers 45 Light" pitchFamily="2" charset="0"/>
                </a:defRPr>
              </a:lvl1pPr>
              <a:lvl2pPr marL="742950" indent="-285750">
                <a:spcBef>
                  <a:spcPct val="4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2pPr>
              <a:lvl3pPr marL="11430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3pPr>
              <a:lvl4pPr marL="16002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4pPr>
              <a:lvl5pPr marL="20574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b="0">
                <a:solidFill>
                  <a:schemeClr val="tx1"/>
                </a:solidFill>
              </a:endParaRPr>
            </a:p>
          </p:txBody>
        </p:sp>
        <p:sp>
          <p:nvSpPr>
            <p:cNvPr id="7" name="Freeform 6"/>
            <p:cNvSpPr>
              <a:spLocks noChangeArrowheads="1"/>
            </p:cNvSpPr>
            <p:nvPr/>
          </p:nvSpPr>
          <p:spPr bwMode="auto">
            <a:xfrm>
              <a:off x="4133395" y="1544320"/>
              <a:ext cx="3613404" cy="4968240"/>
            </a:xfrm>
            <a:custGeom>
              <a:avLst/>
              <a:gdLst>
                <a:gd name="connsiteX0" fmla="*/ 701400 w 3061568"/>
                <a:gd name="connsiteY0" fmla="*/ 0 h 4367150"/>
                <a:gd name="connsiteX1" fmla="*/ 3061568 w 3061568"/>
                <a:gd name="connsiteY1" fmla="*/ 2183575 h 4367150"/>
                <a:gd name="connsiteX2" fmla="*/ 701400 w 3061568"/>
                <a:gd name="connsiteY2" fmla="*/ 4367150 h 4367150"/>
                <a:gd name="connsiteX3" fmla="*/ 225744 w 3061568"/>
                <a:gd name="connsiteY3" fmla="*/ 4322788 h 4367150"/>
                <a:gd name="connsiteX4" fmla="*/ 0 w 3061568"/>
                <a:gd name="connsiteY4" fmla="*/ 4269086 h 4367150"/>
                <a:gd name="connsiteX5" fmla="*/ 442 w 3061568"/>
                <a:gd name="connsiteY5" fmla="*/ 4268981 h 4367150"/>
                <a:gd name="connsiteX6" fmla="*/ 1658768 w 3061568"/>
                <a:gd name="connsiteY6" fmla="*/ 2183575 h 4367150"/>
                <a:gd name="connsiteX7" fmla="*/ 442 w 3061568"/>
                <a:gd name="connsiteY7" fmla="*/ 98169 h 4367150"/>
                <a:gd name="connsiteX8" fmla="*/ 0 w 3061568"/>
                <a:gd name="connsiteY8" fmla="*/ 98064 h 4367150"/>
                <a:gd name="connsiteX9" fmla="*/ 225744 w 3061568"/>
                <a:gd name="connsiteY9" fmla="*/ 44362 h 4367150"/>
                <a:gd name="connsiteX10" fmla="*/ 701400 w 3061568"/>
                <a:gd name="connsiteY10" fmla="*/ 0 h 436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61568" h="4367150">
                  <a:moveTo>
                    <a:pt x="701400" y="0"/>
                  </a:moveTo>
                  <a:cubicBezTo>
                    <a:pt x="2004885" y="0"/>
                    <a:pt x="3061568" y="977620"/>
                    <a:pt x="3061568" y="2183575"/>
                  </a:cubicBezTo>
                  <a:cubicBezTo>
                    <a:pt x="3061568" y="3389530"/>
                    <a:pt x="2004885" y="4367150"/>
                    <a:pt x="701400" y="4367150"/>
                  </a:cubicBezTo>
                  <a:cubicBezTo>
                    <a:pt x="538465" y="4367150"/>
                    <a:pt x="379385" y="4351875"/>
                    <a:pt x="225744" y="4322788"/>
                  </a:cubicBezTo>
                  <a:lnTo>
                    <a:pt x="0" y="4269086"/>
                  </a:lnTo>
                  <a:lnTo>
                    <a:pt x="442" y="4268981"/>
                  </a:lnTo>
                  <a:cubicBezTo>
                    <a:pt x="961192" y="3992515"/>
                    <a:pt x="1658768" y="3163414"/>
                    <a:pt x="1658768" y="2183575"/>
                  </a:cubicBezTo>
                  <a:cubicBezTo>
                    <a:pt x="1658768" y="1203737"/>
                    <a:pt x="961192" y="374635"/>
                    <a:pt x="442" y="98169"/>
                  </a:cubicBezTo>
                  <a:lnTo>
                    <a:pt x="0" y="98064"/>
                  </a:lnTo>
                  <a:lnTo>
                    <a:pt x="225744" y="44362"/>
                  </a:lnTo>
                  <a:cubicBezTo>
                    <a:pt x="379385" y="15275"/>
                    <a:pt x="538465" y="0"/>
                    <a:pt x="70140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noAutofit/>
            </a:bodyPr>
            <a:lstStyle>
              <a:lvl1pPr>
                <a:spcBef>
                  <a:spcPct val="40000"/>
                </a:spcBef>
                <a:defRPr sz="1000" b="1">
                  <a:solidFill>
                    <a:schemeClr val="tx2"/>
                  </a:solidFill>
                  <a:latin typeface="Univers 45 Light" pitchFamily="2" charset="0"/>
                </a:defRPr>
              </a:lvl1pPr>
              <a:lvl2pPr marL="742950" indent="-285750">
                <a:spcBef>
                  <a:spcPct val="4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2pPr>
              <a:lvl3pPr marL="11430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3pPr>
              <a:lvl4pPr marL="16002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4pPr>
              <a:lvl5pPr marL="20574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b="0">
                <a:solidFill>
                  <a:schemeClr val="tx1"/>
                </a:solidFill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2975154" y="2809367"/>
              <a:ext cx="2316480" cy="2428240"/>
              <a:chOff x="3015216" y="2540000"/>
              <a:chExt cx="2316480" cy="2428240"/>
            </a:xfrm>
          </p:grpSpPr>
          <p:cxnSp>
            <p:nvCxnSpPr>
              <p:cNvPr id="42" name="Straight Arrow Connector 41"/>
              <p:cNvCxnSpPr/>
              <p:nvPr/>
            </p:nvCxnSpPr>
            <p:spPr>
              <a:xfrm flipV="1">
                <a:off x="3017520" y="2540000"/>
                <a:ext cx="30480" cy="242374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>
                <a:off x="3015216" y="4963746"/>
                <a:ext cx="2316480" cy="4494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26" name="Picture 2" descr="Image result for goldcorp logo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96" t="37541" r="7432" b="43388"/>
            <a:stretch/>
          </p:blipFill>
          <p:spPr bwMode="auto">
            <a:xfrm>
              <a:off x="83058" y="1274953"/>
              <a:ext cx="2306320" cy="375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teck 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6741" y="1274953"/>
              <a:ext cx="873760" cy="3417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Image result for nueva union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9284" y="1864042"/>
              <a:ext cx="1331936" cy="6759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48"/>
            <p:cNvSpPr txBox="1"/>
            <p:nvPr/>
          </p:nvSpPr>
          <p:spPr>
            <a:xfrm>
              <a:off x="2477745" y="2655590"/>
              <a:ext cx="400110" cy="162856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Value</a:t>
              </a:r>
              <a:endParaRPr 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 rot="5400000">
              <a:off x="3963050" y="4590200"/>
              <a:ext cx="400110" cy="161544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Complexity/Time</a:t>
              </a:r>
              <a:endParaRPr 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95" y="316217"/>
            <a:ext cx="770224" cy="770224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204977" y="1152000"/>
            <a:ext cx="8481822" cy="5593207"/>
            <a:chOff x="83058" y="1274953"/>
            <a:chExt cx="7663741" cy="5237607"/>
          </a:xfrm>
        </p:grpSpPr>
        <p:sp>
          <p:nvSpPr>
            <p:cNvPr id="20" name="Freeform 19"/>
            <p:cNvSpPr>
              <a:spLocks noChangeArrowheads="1"/>
            </p:cNvSpPr>
            <p:nvPr/>
          </p:nvSpPr>
          <p:spPr bwMode="auto">
            <a:xfrm>
              <a:off x="2175640" y="1655883"/>
              <a:ext cx="3915509" cy="4745117"/>
            </a:xfrm>
            <a:custGeom>
              <a:avLst/>
              <a:gdLst>
                <a:gd name="connsiteX0" fmla="*/ 1658768 w 3317536"/>
                <a:gd name="connsiteY0" fmla="*/ 0 h 4171022"/>
                <a:gd name="connsiteX1" fmla="*/ 1659210 w 3317536"/>
                <a:gd name="connsiteY1" fmla="*/ 105 h 4171022"/>
                <a:gd name="connsiteX2" fmla="*/ 3317536 w 3317536"/>
                <a:gd name="connsiteY2" fmla="*/ 2085511 h 4171022"/>
                <a:gd name="connsiteX3" fmla="*/ 1659210 w 3317536"/>
                <a:gd name="connsiteY3" fmla="*/ 4170917 h 4171022"/>
                <a:gd name="connsiteX4" fmla="*/ 1658768 w 3317536"/>
                <a:gd name="connsiteY4" fmla="*/ 4171022 h 4171022"/>
                <a:gd name="connsiteX5" fmla="*/ 1658326 w 3317536"/>
                <a:gd name="connsiteY5" fmla="*/ 4170917 h 4171022"/>
                <a:gd name="connsiteX6" fmla="*/ 0 w 3317536"/>
                <a:gd name="connsiteY6" fmla="*/ 2085511 h 4171022"/>
                <a:gd name="connsiteX7" fmla="*/ 1658326 w 3317536"/>
                <a:gd name="connsiteY7" fmla="*/ 105 h 4171022"/>
                <a:gd name="connsiteX8" fmla="*/ 1658768 w 3317536"/>
                <a:gd name="connsiteY8" fmla="*/ 0 h 4171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17536" h="4171022">
                  <a:moveTo>
                    <a:pt x="1658768" y="0"/>
                  </a:moveTo>
                  <a:lnTo>
                    <a:pt x="1659210" y="105"/>
                  </a:lnTo>
                  <a:cubicBezTo>
                    <a:pt x="2619960" y="276571"/>
                    <a:pt x="3317536" y="1105673"/>
                    <a:pt x="3317536" y="2085511"/>
                  </a:cubicBezTo>
                  <a:cubicBezTo>
                    <a:pt x="3317536" y="3065350"/>
                    <a:pt x="2619960" y="3894451"/>
                    <a:pt x="1659210" y="4170917"/>
                  </a:cubicBezTo>
                  <a:lnTo>
                    <a:pt x="1658768" y="4171022"/>
                  </a:lnTo>
                  <a:lnTo>
                    <a:pt x="1658326" y="4170917"/>
                  </a:lnTo>
                  <a:cubicBezTo>
                    <a:pt x="697576" y="3894451"/>
                    <a:pt x="0" y="3065350"/>
                    <a:pt x="0" y="2085511"/>
                  </a:cubicBezTo>
                  <a:cubicBezTo>
                    <a:pt x="0" y="1105673"/>
                    <a:pt x="697576" y="276571"/>
                    <a:pt x="1658326" y="105"/>
                  </a:cubicBezTo>
                  <a:lnTo>
                    <a:pt x="1658768" y="0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square" anchor="ctr">
              <a:noAutofit/>
            </a:bodyPr>
            <a:lstStyle>
              <a:lvl1pPr>
                <a:spcBef>
                  <a:spcPct val="40000"/>
                </a:spcBef>
                <a:defRPr sz="1000" b="1">
                  <a:solidFill>
                    <a:schemeClr val="tx2"/>
                  </a:solidFill>
                  <a:latin typeface="Univers 45 Light" pitchFamily="2" charset="0"/>
                </a:defRPr>
              </a:lvl1pPr>
              <a:lvl2pPr marL="742950" indent="-285750">
                <a:spcBef>
                  <a:spcPct val="4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2pPr>
              <a:lvl3pPr marL="11430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3pPr>
              <a:lvl4pPr marL="16002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4pPr>
              <a:lvl5pPr marL="20574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b="0">
                <a:solidFill>
                  <a:schemeClr val="tx1"/>
                </a:solidFill>
              </a:endParaRPr>
            </a:p>
          </p:txBody>
        </p:sp>
        <p:sp>
          <p:nvSpPr>
            <p:cNvPr id="21" name="Freeform 20"/>
            <p:cNvSpPr>
              <a:spLocks noChangeArrowheads="1"/>
            </p:cNvSpPr>
            <p:nvPr/>
          </p:nvSpPr>
          <p:spPr bwMode="auto">
            <a:xfrm>
              <a:off x="519991" y="1544320"/>
              <a:ext cx="3613404" cy="4968240"/>
            </a:xfrm>
            <a:custGeom>
              <a:avLst/>
              <a:gdLst>
                <a:gd name="connsiteX0" fmla="*/ 2360168 w 3061568"/>
                <a:gd name="connsiteY0" fmla="*/ 0 h 4367150"/>
                <a:gd name="connsiteX1" fmla="*/ 2835824 w 3061568"/>
                <a:gd name="connsiteY1" fmla="*/ 44362 h 4367150"/>
                <a:gd name="connsiteX2" fmla="*/ 3061568 w 3061568"/>
                <a:gd name="connsiteY2" fmla="*/ 98064 h 4367150"/>
                <a:gd name="connsiteX3" fmla="*/ 3061126 w 3061568"/>
                <a:gd name="connsiteY3" fmla="*/ 98169 h 4367150"/>
                <a:gd name="connsiteX4" fmla="*/ 1402800 w 3061568"/>
                <a:gd name="connsiteY4" fmla="*/ 2183575 h 4367150"/>
                <a:gd name="connsiteX5" fmla="*/ 3061126 w 3061568"/>
                <a:gd name="connsiteY5" fmla="*/ 4268981 h 4367150"/>
                <a:gd name="connsiteX6" fmla="*/ 3061568 w 3061568"/>
                <a:gd name="connsiteY6" fmla="*/ 4269086 h 4367150"/>
                <a:gd name="connsiteX7" fmla="*/ 2835824 w 3061568"/>
                <a:gd name="connsiteY7" fmla="*/ 4322788 h 4367150"/>
                <a:gd name="connsiteX8" fmla="*/ 2360168 w 3061568"/>
                <a:gd name="connsiteY8" fmla="*/ 4367150 h 4367150"/>
                <a:gd name="connsiteX9" fmla="*/ 0 w 3061568"/>
                <a:gd name="connsiteY9" fmla="*/ 2183575 h 4367150"/>
                <a:gd name="connsiteX10" fmla="*/ 2360168 w 3061568"/>
                <a:gd name="connsiteY10" fmla="*/ 0 h 436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61568" h="4367150">
                  <a:moveTo>
                    <a:pt x="2360168" y="0"/>
                  </a:moveTo>
                  <a:cubicBezTo>
                    <a:pt x="2523104" y="0"/>
                    <a:pt x="2682183" y="15275"/>
                    <a:pt x="2835824" y="44362"/>
                  </a:cubicBezTo>
                  <a:lnTo>
                    <a:pt x="3061568" y="98064"/>
                  </a:lnTo>
                  <a:lnTo>
                    <a:pt x="3061126" y="98169"/>
                  </a:lnTo>
                  <a:cubicBezTo>
                    <a:pt x="2100376" y="374635"/>
                    <a:pt x="1402800" y="1203737"/>
                    <a:pt x="1402800" y="2183575"/>
                  </a:cubicBezTo>
                  <a:cubicBezTo>
                    <a:pt x="1402800" y="3163414"/>
                    <a:pt x="2100376" y="3992515"/>
                    <a:pt x="3061126" y="4268981"/>
                  </a:cubicBezTo>
                  <a:lnTo>
                    <a:pt x="3061568" y="4269086"/>
                  </a:lnTo>
                  <a:lnTo>
                    <a:pt x="2835824" y="4322788"/>
                  </a:lnTo>
                  <a:cubicBezTo>
                    <a:pt x="2682183" y="4351875"/>
                    <a:pt x="2523104" y="4367150"/>
                    <a:pt x="2360168" y="4367150"/>
                  </a:cubicBezTo>
                  <a:cubicBezTo>
                    <a:pt x="1056683" y="4367150"/>
                    <a:pt x="0" y="3389530"/>
                    <a:pt x="0" y="2183575"/>
                  </a:cubicBezTo>
                  <a:cubicBezTo>
                    <a:pt x="0" y="977620"/>
                    <a:pt x="1056683" y="0"/>
                    <a:pt x="236016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5000"/>
                    <a:lumOff val="95000"/>
                  </a:schemeClr>
                </a:gs>
                <a:gs pos="74000">
                  <a:schemeClr val="accent4">
                    <a:lumMod val="45000"/>
                    <a:lumOff val="55000"/>
                  </a:schemeClr>
                </a:gs>
                <a:gs pos="83000">
                  <a:schemeClr val="accent4">
                    <a:lumMod val="45000"/>
                    <a:lumOff val="55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noAutofit/>
            </a:bodyPr>
            <a:lstStyle>
              <a:lvl1pPr>
                <a:spcBef>
                  <a:spcPct val="40000"/>
                </a:spcBef>
                <a:defRPr sz="1000" b="1">
                  <a:solidFill>
                    <a:schemeClr val="tx2"/>
                  </a:solidFill>
                  <a:latin typeface="Univers 45 Light" pitchFamily="2" charset="0"/>
                </a:defRPr>
              </a:lvl1pPr>
              <a:lvl2pPr marL="742950" indent="-285750">
                <a:spcBef>
                  <a:spcPct val="4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2pPr>
              <a:lvl3pPr marL="11430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3pPr>
              <a:lvl4pPr marL="16002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4pPr>
              <a:lvl5pPr marL="20574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b="0">
                <a:solidFill>
                  <a:schemeClr val="tx1"/>
                </a:solidFill>
              </a:endParaRPr>
            </a:p>
          </p:txBody>
        </p:sp>
        <p:sp>
          <p:nvSpPr>
            <p:cNvPr id="22" name="Freeform 21"/>
            <p:cNvSpPr>
              <a:spLocks noChangeArrowheads="1"/>
            </p:cNvSpPr>
            <p:nvPr/>
          </p:nvSpPr>
          <p:spPr bwMode="auto">
            <a:xfrm>
              <a:off x="4133395" y="1544320"/>
              <a:ext cx="3613404" cy="4968240"/>
            </a:xfrm>
            <a:custGeom>
              <a:avLst/>
              <a:gdLst>
                <a:gd name="connsiteX0" fmla="*/ 701400 w 3061568"/>
                <a:gd name="connsiteY0" fmla="*/ 0 h 4367150"/>
                <a:gd name="connsiteX1" fmla="*/ 3061568 w 3061568"/>
                <a:gd name="connsiteY1" fmla="*/ 2183575 h 4367150"/>
                <a:gd name="connsiteX2" fmla="*/ 701400 w 3061568"/>
                <a:gd name="connsiteY2" fmla="*/ 4367150 h 4367150"/>
                <a:gd name="connsiteX3" fmla="*/ 225744 w 3061568"/>
                <a:gd name="connsiteY3" fmla="*/ 4322788 h 4367150"/>
                <a:gd name="connsiteX4" fmla="*/ 0 w 3061568"/>
                <a:gd name="connsiteY4" fmla="*/ 4269086 h 4367150"/>
                <a:gd name="connsiteX5" fmla="*/ 442 w 3061568"/>
                <a:gd name="connsiteY5" fmla="*/ 4268981 h 4367150"/>
                <a:gd name="connsiteX6" fmla="*/ 1658768 w 3061568"/>
                <a:gd name="connsiteY6" fmla="*/ 2183575 h 4367150"/>
                <a:gd name="connsiteX7" fmla="*/ 442 w 3061568"/>
                <a:gd name="connsiteY7" fmla="*/ 98169 h 4367150"/>
                <a:gd name="connsiteX8" fmla="*/ 0 w 3061568"/>
                <a:gd name="connsiteY8" fmla="*/ 98064 h 4367150"/>
                <a:gd name="connsiteX9" fmla="*/ 225744 w 3061568"/>
                <a:gd name="connsiteY9" fmla="*/ 44362 h 4367150"/>
                <a:gd name="connsiteX10" fmla="*/ 701400 w 3061568"/>
                <a:gd name="connsiteY10" fmla="*/ 0 h 436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61568" h="4367150">
                  <a:moveTo>
                    <a:pt x="701400" y="0"/>
                  </a:moveTo>
                  <a:cubicBezTo>
                    <a:pt x="2004885" y="0"/>
                    <a:pt x="3061568" y="977620"/>
                    <a:pt x="3061568" y="2183575"/>
                  </a:cubicBezTo>
                  <a:cubicBezTo>
                    <a:pt x="3061568" y="3389530"/>
                    <a:pt x="2004885" y="4367150"/>
                    <a:pt x="701400" y="4367150"/>
                  </a:cubicBezTo>
                  <a:cubicBezTo>
                    <a:pt x="538465" y="4367150"/>
                    <a:pt x="379385" y="4351875"/>
                    <a:pt x="225744" y="4322788"/>
                  </a:cubicBezTo>
                  <a:lnTo>
                    <a:pt x="0" y="4269086"/>
                  </a:lnTo>
                  <a:lnTo>
                    <a:pt x="442" y="4268981"/>
                  </a:lnTo>
                  <a:cubicBezTo>
                    <a:pt x="961192" y="3992515"/>
                    <a:pt x="1658768" y="3163414"/>
                    <a:pt x="1658768" y="2183575"/>
                  </a:cubicBezTo>
                  <a:cubicBezTo>
                    <a:pt x="1658768" y="1203737"/>
                    <a:pt x="961192" y="374635"/>
                    <a:pt x="442" y="98169"/>
                  </a:cubicBezTo>
                  <a:lnTo>
                    <a:pt x="0" y="98064"/>
                  </a:lnTo>
                  <a:lnTo>
                    <a:pt x="225744" y="44362"/>
                  </a:lnTo>
                  <a:cubicBezTo>
                    <a:pt x="379385" y="15275"/>
                    <a:pt x="538465" y="0"/>
                    <a:pt x="70140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9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noAutofit/>
            </a:bodyPr>
            <a:lstStyle>
              <a:lvl1pPr>
                <a:spcBef>
                  <a:spcPct val="40000"/>
                </a:spcBef>
                <a:defRPr sz="1000" b="1">
                  <a:solidFill>
                    <a:schemeClr val="tx2"/>
                  </a:solidFill>
                  <a:latin typeface="Univers 45 Light" pitchFamily="2" charset="0"/>
                </a:defRPr>
              </a:lvl1pPr>
              <a:lvl2pPr marL="742950" indent="-285750">
                <a:spcBef>
                  <a:spcPct val="4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2pPr>
              <a:lvl3pPr marL="11430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3pPr>
              <a:lvl4pPr marL="16002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4pPr>
              <a:lvl5pPr marL="20574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b="0">
                <a:solidFill>
                  <a:schemeClr val="tx1"/>
                </a:solidFill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2975154" y="2809367"/>
              <a:ext cx="2316480" cy="2428240"/>
              <a:chOff x="3015216" y="2540000"/>
              <a:chExt cx="2316480" cy="2428240"/>
            </a:xfrm>
          </p:grpSpPr>
          <p:cxnSp>
            <p:nvCxnSpPr>
              <p:cNvPr id="29" name="Straight Arrow Connector 28"/>
              <p:cNvCxnSpPr/>
              <p:nvPr/>
            </p:nvCxnSpPr>
            <p:spPr>
              <a:xfrm flipV="1">
                <a:off x="3017520" y="2540000"/>
                <a:ext cx="30480" cy="242374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3015216" y="4963746"/>
                <a:ext cx="2316480" cy="4494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4" name="Picture 2" descr="Image result for goldcorp logo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96" t="37541" r="7432" b="43388"/>
            <a:stretch/>
          </p:blipFill>
          <p:spPr bwMode="auto">
            <a:xfrm>
              <a:off x="83058" y="1274953"/>
              <a:ext cx="2306320" cy="375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" descr="Image result for teck 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6741" y="1274953"/>
              <a:ext cx="873760" cy="3417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6" descr="Image result for nueva union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9284" y="1864042"/>
              <a:ext cx="1331936" cy="6759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/>
            <p:cNvSpPr txBox="1"/>
            <p:nvPr/>
          </p:nvSpPr>
          <p:spPr>
            <a:xfrm>
              <a:off x="2477745" y="2655590"/>
              <a:ext cx="400110" cy="162856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Value</a:t>
              </a:r>
              <a:endParaRPr 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 rot="5400000">
              <a:off x="3963050" y="4590200"/>
              <a:ext cx="400110" cy="161544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Complexity/Time</a:t>
              </a:r>
              <a:endParaRPr 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9805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589" y="258246"/>
            <a:ext cx="10515600" cy="762635"/>
          </a:xfrm>
        </p:spPr>
        <p:txBody>
          <a:bodyPr>
            <a:noAutofit/>
          </a:bodyPr>
          <a:lstStyle/>
          <a:p>
            <a:r>
              <a:rPr lang="en-US" sz="7200" dirty="0" smtClean="0">
                <a:solidFill>
                  <a:schemeClr val="accent1"/>
                </a:solidFill>
                <a:latin typeface="KPMG Extralight" panose="020B0303030202040204" pitchFamily="34" charset="0"/>
              </a:rPr>
              <a:t>Water Reduction / Eco Tails</a:t>
            </a:r>
            <a:endParaRPr lang="en-US" sz="7200" dirty="0">
              <a:solidFill>
                <a:schemeClr val="accent1"/>
              </a:solidFill>
              <a:latin typeface="KPMG Extralight" panose="020B0303030202040204" pitchFamily="34" charset="0"/>
            </a:endParaRPr>
          </a:p>
        </p:txBody>
      </p:sp>
      <p:sp>
        <p:nvSpPr>
          <p:cNvPr id="46" name="Rectangle 45"/>
          <p:cNvSpPr>
            <a:spLocks/>
          </p:cNvSpPr>
          <p:nvPr/>
        </p:nvSpPr>
        <p:spPr>
          <a:xfrm>
            <a:off x="9002339" y="1076265"/>
            <a:ext cx="3189660" cy="574135"/>
          </a:xfrm>
          <a:prstGeom prst="rect">
            <a:avLst/>
          </a:prstGeom>
          <a:solidFill>
            <a:schemeClr val="accent5"/>
          </a:solidFill>
          <a:ln>
            <a:solidFill>
              <a:srgbClr val="005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Univers for KPMG" panose="020B0603020202020204" pitchFamily="34" charset="0"/>
              </a:rPr>
              <a:t>Next Steps</a:t>
            </a:r>
            <a:endParaRPr lang="en-US" sz="2400" b="1" dirty="0">
              <a:solidFill>
                <a:schemeClr val="bg1"/>
              </a:solidFill>
              <a:latin typeface="Univers for KPMG" panose="020B0603020202020204" pitchFamily="34" charset="0"/>
            </a:endParaRPr>
          </a:p>
        </p:txBody>
      </p:sp>
      <p:sp>
        <p:nvSpPr>
          <p:cNvPr id="47" name="Rectangle 30"/>
          <p:cNvSpPr>
            <a:spLocks noChangeArrowheads="1"/>
          </p:cNvSpPr>
          <p:nvPr/>
        </p:nvSpPr>
        <p:spPr bwMode="gray">
          <a:xfrm>
            <a:off x="9002339" y="1650400"/>
            <a:ext cx="3189661" cy="5207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5EB8"/>
            </a:solidFill>
          </a:ln>
          <a:effectLst/>
          <a:extLst/>
        </p:spPr>
        <p:txBody>
          <a:bodyPr lIns="45720" tIns="45720" rIns="45720" bIns="45720">
            <a:noAutofit/>
          </a:bodyPr>
          <a:lstStyle/>
          <a:p>
            <a:pPr marL="0" lvl="2" algn="ctr">
              <a:spcBef>
                <a:spcPct val="10000"/>
              </a:spcBef>
              <a:buClr>
                <a:schemeClr val="tx1"/>
              </a:buClr>
            </a:pPr>
            <a:r>
              <a:rPr lang="en-CA" b="1" dirty="0" smtClean="0">
                <a:latin typeface="Univers for KPMG Light" panose="020B0403020202020204" pitchFamily="34" charset="0"/>
                <a:cs typeface="Arial" pitchFamily="34" charset="0"/>
              </a:rPr>
              <a:t>Innovation 1:</a:t>
            </a:r>
          </a:p>
          <a:p>
            <a:pPr marL="285750" lvl="2" indent="-285750">
              <a:spcBef>
                <a:spcPct val="1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sz="1400" dirty="0" smtClean="0">
              <a:latin typeface="Univers for KPMG Light" panose="020B0403020202020204" pitchFamily="34" charset="0"/>
              <a:cs typeface="Arial" pitchFamily="34" charset="0"/>
            </a:endParaRPr>
          </a:p>
          <a:p>
            <a:pPr marL="2857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CA" sz="1400" dirty="0" smtClean="0">
                <a:latin typeface="Univers for KPMG Light" panose="020B0403020202020204" pitchFamily="34" charset="0"/>
                <a:cs typeface="Arial" pitchFamily="34" charset="0"/>
              </a:rPr>
              <a:t>Owner: </a:t>
            </a:r>
          </a:p>
          <a:p>
            <a:pPr marL="742950" lvl="3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sz="1400" dirty="0" smtClean="0">
              <a:latin typeface="Univers for KPMG Light" panose="020B0403020202020204" pitchFamily="34" charset="0"/>
              <a:cs typeface="Arial" pitchFamily="34" charset="0"/>
            </a:endParaRPr>
          </a:p>
          <a:p>
            <a:pPr marL="2857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CA" sz="1400" dirty="0" smtClean="0">
                <a:latin typeface="Univers for KPMG Light" panose="020B0403020202020204" pitchFamily="34" charset="0"/>
                <a:cs typeface="Arial" pitchFamily="34" charset="0"/>
              </a:rPr>
              <a:t>Timeline:</a:t>
            </a:r>
          </a:p>
          <a:p>
            <a:pPr marL="457200" lvl="3">
              <a:buClr>
                <a:schemeClr val="tx1"/>
              </a:buClr>
            </a:pPr>
            <a:endParaRPr lang="en-CA" sz="1400" dirty="0" smtClean="0">
              <a:latin typeface="Univers for KPMG Light" panose="020B0403020202020204" pitchFamily="34" charset="0"/>
              <a:cs typeface="Arial" pitchFamily="34" charset="0"/>
            </a:endParaRPr>
          </a:p>
          <a:p>
            <a:pPr marL="2857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CA" sz="1400" dirty="0" smtClean="0">
                <a:latin typeface="Univers for KPMG Light" panose="020B0403020202020204" pitchFamily="34" charset="0"/>
                <a:cs typeface="Arial" pitchFamily="34" charset="0"/>
              </a:rPr>
              <a:t>Next Step Description:</a:t>
            </a:r>
          </a:p>
          <a:p>
            <a:pPr marL="742950" lvl="3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sz="1400" dirty="0" smtClean="0">
              <a:latin typeface="Univers for KPMG Light" panose="020B0403020202020204" pitchFamily="34" charset="0"/>
              <a:cs typeface="Arial" pitchFamily="34" charset="0"/>
            </a:endParaRPr>
          </a:p>
          <a:p>
            <a:pPr marL="742950" lvl="3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dirty="0" smtClean="0">
              <a:latin typeface="Univers for KPMG Light" panose="020B0403020202020204" pitchFamily="34" charset="0"/>
              <a:cs typeface="Arial" pitchFamily="34" charset="0"/>
            </a:endParaRPr>
          </a:p>
          <a:p>
            <a:pPr marL="0" lvl="2" algn="ctr">
              <a:spcBef>
                <a:spcPct val="10000"/>
              </a:spcBef>
              <a:buClr>
                <a:schemeClr val="tx1"/>
              </a:buClr>
            </a:pPr>
            <a:endParaRPr lang="en-CA" dirty="0" smtClean="0">
              <a:latin typeface="Univers for KPMG Light" panose="020B0403020202020204" pitchFamily="34" charset="0"/>
              <a:cs typeface="Arial" pitchFamily="34" charset="0"/>
            </a:endParaRPr>
          </a:p>
          <a:p>
            <a:pPr marL="0" lvl="2" algn="ctr">
              <a:spcBef>
                <a:spcPct val="10000"/>
              </a:spcBef>
              <a:buClr>
                <a:schemeClr val="tx1"/>
              </a:buClr>
            </a:pPr>
            <a:r>
              <a:rPr lang="en-CA" b="1" dirty="0" smtClean="0">
                <a:latin typeface="Univers for KPMG Light" panose="020B0403020202020204" pitchFamily="34" charset="0"/>
                <a:cs typeface="Arial" pitchFamily="34" charset="0"/>
              </a:rPr>
              <a:t>Innovation 2:</a:t>
            </a:r>
          </a:p>
          <a:p>
            <a:pPr marL="285750" lvl="2" indent="-285750">
              <a:spcBef>
                <a:spcPct val="1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sz="1400" dirty="0" smtClean="0">
              <a:latin typeface="Univers for KPMG Light" panose="020B0403020202020204" pitchFamily="34" charset="0"/>
              <a:cs typeface="Arial" pitchFamily="34" charset="0"/>
            </a:endParaRPr>
          </a:p>
          <a:p>
            <a:pPr marL="2857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CA" sz="1400" dirty="0" smtClean="0">
                <a:latin typeface="Univers for KPMG Light" panose="020B0403020202020204" pitchFamily="34" charset="0"/>
                <a:cs typeface="Arial" pitchFamily="34" charset="0"/>
              </a:rPr>
              <a:t>Owner: </a:t>
            </a:r>
          </a:p>
          <a:p>
            <a:pPr marL="742950" lvl="3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sz="1400" dirty="0" smtClean="0">
              <a:latin typeface="Univers for KPMG Light" panose="020B0403020202020204" pitchFamily="34" charset="0"/>
              <a:cs typeface="Arial" pitchFamily="34" charset="0"/>
            </a:endParaRPr>
          </a:p>
          <a:p>
            <a:pPr marL="2857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CA" sz="1400" dirty="0" smtClean="0">
                <a:latin typeface="Univers for KPMG Light" panose="020B0403020202020204" pitchFamily="34" charset="0"/>
                <a:cs typeface="Arial" pitchFamily="34" charset="0"/>
              </a:rPr>
              <a:t>Timeline:</a:t>
            </a:r>
          </a:p>
          <a:p>
            <a:pPr marL="742950" lvl="3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sz="1400" dirty="0" smtClean="0">
              <a:latin typeface="Univers for KPMG Light" panose="020B0403020202020204" pitchFamily="34" charset="0"/>
              <a:cs typeface="Arial" pitchFamily="34" charset="0"/>
            </a:endParaRPr>
          </a:p>
          <a:p>
            <a:pPr marL="742950" lvl="3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sz="1400" dirty="0" smtClean="0">
              <a:latin typeface="Univers for KPMG Light" panose="020B0403020202020204" pitchFamily="34" charset="0"/>
              <a:cs typeface="Arial" pitchFamily="34" charset="0"/>
            </a:endParaRPr>
          </a:p>
          <a:p>
            <a:pPr marL="2857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CA" sz="1400" dirty="0" smtClean="0">
                <a:latin typeface="Univers for KPMG Light" panose="020B0403020202020204" pitchFamily="34" charset="0"/>
                <a:cs typeface="Arial" pitchFamily="34" charset="0"/>
              </a:rPr>
              <a:t>Next Step Description:</a:t>
            </a:r>
          </a:p>
          <a:p>
            <a:pPr marL="742950" lvl="3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sz="1400" dirty="0" smtClean="0">
              <a:latin typeface="Univers for KPMG Light" panose="020B0403020202020204" pitchFamily="34" charset="0"/>
              <a:cs typeface="Arial" pitchFamily="34" charset="0"/>
            </a:endParaRPr>
          </a:p>
          <a:p>
            <a:pPr marL="742950" lvl="3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sz="1400" dirty="0" smtClean="0">
              <a:latin typeface="Univers for KPMG Light" panose="020B0403020202020204" pitchFamily="34" charset="0"/>
              <a:cs typeface="Arial" pitchFamily="34" charset="0"/>
            </a:endParaRPr>
          </a:p>
          <a:p>
            <a:pPr marL="742950" lvl="3" indent="-285750">
              <a:lnSpc>
                <a:spcPct val="2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sz="1400" dirty="0" smtClean="0">
              <a:latin typeface="Univers for KPMG Light" panose="020B0403020202020204" pitchFamily="34" charset="0"/>
              <a:cs typeface="Arial" pitchFamily="34" charset="0"/>
            </a:endParaRPr>
          </a:p>
          <a:p>
            <a:pPr marL="285750" lvl="2" indent="-285750">
              <a:lnSpc>
                <a:spcPct val="150000"/>
              </a:lnSpc>
              <a:spcBef>
                <a:spcPct val="1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sz="1400" dirty="0">
              <a:latin typeface="Univers for KPMG Light" panose="020B0403020202020204" pitchFamily="34" charset="0"/>
              <a:cs typeface="Arial" pitchFamily="34" charset="0"/>
            </a:endParaRPr>
          </a:p>
          <a:p>
            <a:pPr marL="285750" lvl="2" indent="-285750">
              <a:lnSpc>
                <a:spcPct val="150000"/>
              </a:lnSpc>
              <a:spcBef>
                <a:spcPct val="1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sz="1400" dirty="0" smtClean="0">
              <a:latin typeface="Univers for KPMG Light" panose="020B0403020202020204" pitchFamily="34" charset="0"/>
              <a:cs typeface="Arial" pitchFamily="34" charset="0"/>
            </a:endParaRPr>
          </a:p>
          <a:p>
            <a:pPr marL="285750" lvl="2" indent="-285750">
              <a:lnSpc>
                <a:spcPct val="150000"/>
              </a:lnSpc>
              <a:spcBef>
                <a:spcPct val="1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sz="1400" dirty="0" smtClean="0">
              <a:latin typeface="Univers for KPMG Light" panose="020B0403020202020204" pitchFamily="34" charset="0"/>
              <a:cs typeface="Arial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04978" y="1152000"/>
            <a:ext cx="8481822" cy="5593207"/>
            <a:chOff x="83058" y="1274953"/>
            <a:chExt cx="7663741" cy="5237607"/>
          </a:xfrm>
        </p:grpSpPr>
        <p:sp>
          <p:nvSpPr>
            <p:cNvPr id="5" name="Freeform 4"/>
            <p:cNvSpPr>
              <a:spLocks noChangeArrowheads="1"/>
            </p:cNvSpPr>
            <p:nvPr/>
          </p:nvSpPr>
          <p:spPr bwMode="auto">
            <a:xfrm>
              <a:off x="2175640" y="1655883"/>
              <a:ext cx="3915509" cy="4745117"/>
            </a:xfrm>
            <a:custGeom>
              <a:avLst/>
              <a:gdLst>
                <a:gd name="connsiteX0" fmla="*/ 1658768 w 3317536"/>
                <a:gd name="connsiteY0" fmla="*/ 0 h 4171022"/>
                <a:gd name="connsiteX1" fmla="*/ 1659210 w 3317536"/>
                <a:gd name="connsiteY1" fmla="*/ 105 h 4171022"/>
                <a:gd name="connsiteX2" fmla="*/ 3317536 w 3317536"/>
                <a:gd name="connsiteY2" fmla="*/ 2085511 h 4171022"/>
                <a:gd name="connsiteX3" fmla="*/ 1659210 w 3317536"/>
                <a:gd name="connsiteY3" fmla="*/ 4170917 h 4171022"/>
                <a:gd name="connsiteX4" fmla="*/ 1658768 w 3317536"/>
                <a:gd name="connsiteY4" fmla="*/ 4171022 h 4171022"/>
                <a:gd name="connsiteX5" fmla="*/ 1658326 w 3317536"/>
                <a:gd name="connsiteY5" fmla="*/ 4170917 h 4171022"/>
                <a:gd name="connsiteX6" fmla="*/ 0 w 3317536"/>
                <a:gd name="connsiteY6" fmla="*/ 2085511 h 4171022"/>
                <a:gd name="connsiteX7" fmla="*/ 1658326 w 3317536"/>
                <a:gd name="connsiteY7" fmla="*/ 105 h 4171022"/>
                <a:gd name="connsiteX8" fmla="*/ 1658768 w 3317536"/>
                <a:gd name="connsiteY8" fmla="*/ 0 h 4171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17536" h="4171022">
                  <a:moveTo>
                    <a:pt x="1658768" y="0"/>
                  </a:moveTo>
                  <a:lnTo>
                    <a:pt x="1659210" y="105"/>
                  </a:lnTo>
                  <a:cubicBezTo>
                    <a:pt x="2619960" y="276571"/>
                    <a:pt x="3317536" y="1105673"/>
                    <a:pt x="3317536" y="2085511"/>
                  </a:cubicBezTo>
                  <a:cubicBezTo>
                    <a:pt x="3317536" y="3065350"/>
                    <a:pt x="2619960" y="3894451"/>
                    <a:pt x="1659210" y="4170917"/>
                  </a:cubicBezTo>
                  <a:lnTo>
                    <a:pt x="1658768" y="4171022"/>
                  </a:lnTo>
                  <a:lnTo>
                    <a:pt x="1658326" y="4170917"/>
                  </a:lnTo>
                  <a:cubicBezTo>
                    <a:pt x="697576" y="3894451"/>
                    <a:pt x="0" y="3065350"/>
                    <a:pt x="0" y="2085511"/>
                  </a:cubicBezTo>
                  <a:cubicBezTo>
                    <a:pt x="0" y="1105673"/>
                    <a:pt x="697576" y="276571"/>
                    <a:pt x="1658326" y="105"/>
                  </a:cubicBezTo>
                  <a:lnTo>
                    <a:pt x="1658768" y="0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square" anchor="ctr">
              <a:noAutofit/>
            </a:bodyPr>
            <a:lstStyle>
              <a:lvl1pPr>
                <a:spcBef>
                  <a:spcPct val="40000"/>
                </a:spcBef>
                <a:defRPr sz="1000" b="1">
                  <a:solidFill>
                    <a:schemeClr val="tx2"/>
                  </a:solidFill>
                  <a:latin typeface="Univers 45 Light" pitchFamily="2" charset="0"/>
                </a:defRPr>
              </a:lvl1pPr>
              <a:lvl2pPr marL="742950" indent="-285750">
                <a:spcBef>
                  <a:spcPct val="4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2pPr>
              <a:lvl3pPr marL="11430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3pPr>
              <a:lvl4pPr marL="16002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4pPr>
              <a:lvl5pPr marL="20574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b="0">
                <a:solidFill>
                  <a:schemeClr val="tx1"/>
                </a:solidFill>
              </a:endParaRPr>
            </a:p>
          </p:txBody>
        </p:sp>
        <p:sp>
          <p:nvSpPr>
            <p:cNvPr id="6" name="Freeform 5"/>
            <p:cNvSpPr>
              <a:spLocks noChangeArrowheads="1"/>
            </p:cNvSpPr>
            <p:nvPr/>
          </p:nvSpPr>
          <p:spPr bwMode="auto">
            <a:xfrm>
              <a:off x="519991" y="1544320"/>
              <a:ext cx="3613404" cy="4968240"/>
            </a:xfrm>
            <a:custGeom>
              <a:avLst/>
              <a:gdLst>
                <a:gd name="connsiteX0" fmla="*/ 2360168 w 3061568"/>
                <a:gd name="connsiteY0" fmla="*/ 0 h 4367150"/>
                <a:gd name="connsiteX1" fmla="*/ 2835824 w 3061568"/>
                <a:gd name="connsiteY1" fmla="*/ 44362 h 4367150"/>
                <a:gd name="connsiteX2" fmla="*/ 3061568 w 3061568"/>
                <a:gd name="connsiteY2" fmla="*/ 98064 h 4367150"/>
                <a:gd name="connsiteX3" fmla="*/ 3061126 w 3061568"/>
                <a:gd name="connsiteY3" fmla="*/ 98169 h 4367150"/>
                <a:gd name="connsiteX4" fmla="*/ 1402800 w 3061568"/>
                <a:gd name="connsiteY4" fmla="*/ 2183575 h 4367150"/>
                <a:gd name="connsiteX5" fmla="*/ 3061126 w 3061568"/>
                <a:gd name="connsiteY5" fmla="*/ 4268981 h 4367150"/>
                <a:gd name="connsiteX6" fmla="*/ 3061568 w 3061568"/>
                <a:gd name="connsiteY6" fmla="*/ 4269086 h 4367150"/>
                <a:gd name="connsiteX7" fmla="*/ 2835824 w 3061568"/>
                <a:gd name="connsiteY7" fmla="*/ 4322788 h 4367150"/>
                <a:gd name="connsiteX8" fmla="*/ 2360168 w 3061568"/>
                <a:gd name="connsiteY8" fmla="*/ 4367150 h 4367150"/>
                <a:gd name="connsiteX9" fmla="*/ 0 w 3061568"/>
                <a:gd name="connsiteY9" fmla="*/ 2183575 h 4367150"/>
                <a:gd name="connsiteX10" fmla="*/ 2360168 w 3061568"/>
                <a:gd name="connsiteY10" fmla="*/ 0 h 436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61568" h="4367150">
                  <a:moveTo>
                    <a:pt x="2360168" y="0"/>
                  </a:moveTo>
                  <a:cubicBezTo>
                    <a:pt x="2523104" y="0"/>
                    <a:pt x="2682183" y="15275"/>
                    <a:pt x="2835824" y="44362"/>
                  </a:cubicBezTo>
                  <a:lnTo>
                    <a:pt x="3061568" y="98064"/>
                  </a:lnTo>
                  <a:lnTo>
                    <a:pt x="3061126" y="98169"/>
                  </a:lnTo>
                  <a:cubicBezTo>
                    <a:pt x="2100376" y="374635"/>
                    <a:pt x="1402800" y="1203737"/>
                    <a:pt x="1402800" y="2183575"/>
                  </a:cubicBezTo>
                  <a:cubicBezTo>
                    <a:pt x="1402800" y="3163414"/>
                    <a:pt x="2100376" y="3992515"/>
                    <a:pt x="3061126" y="4268981"/>
                  </a:cubicBezTo>
                  <a:lnTo>
                    <a:pt x="3061568" y="4269086"/>
                  </a:lnTo>
                  <a:lnTo>
                    <a:pt x="2835824" y="4322788"/>
                  </a:lnTo>
                  <a:cubicBezTo>
                    <a:pt x="2682183" y="4351875"/>
                    <a:pt x="2523104" y="4367150"/>
                    <a:pt x="2360168" y="4367150"/>
                  </a:cubicBezTo>
                  <a:cubicBezTo>
                    <a:pt x="1056683" y="4367150"/>
                    <a:pt x="0" y="3389530"/>
                    <a:pt x="0" y="2183575"/>
                  </a:cubicBezTo>
                  <a:cubicBezTo>
                    <a:pt x="0" y="977620"/>
                    <a:pt x="1056683" y="0"/>
                    <a:pt x="236016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5000"/>
                    <a:lumOff val="95000"/>
                  </a:schemeClr>
                </a:gs>
                <a:gs pos="74000">
                  <a:schemeClr val="accent4">
                    <a:lumMod val="45000"/>
                    <a:lumOff val="55000"/>
                  </a:schemeClr>
                </a:gs>
                <a:gs pos="83000">
                  <a:schemeClr val="accent4">
                    <a:lumMod val="45000"/>
                    <a:lumOff val="55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noAutofit/>
            </a:bodyPr>
            <a:lstStyle>
              <a:lvl1pPr>
                <a:spcBef>
                  <a:spcPct val="40000"/>
                </a:spcBef>
                <a:defRPr sz="1000" b="1">
                  <a:solidFill>
                    <a:schemeClr val="tx2"/>
                  </a:solidFill>
                  <a:latin typeface="Univers 45 Light" pitchFamily="2" charset="0"/>
                </a:defRPr>
              </a:lvl1pPr>
              <a:lvl2pPr marL="742950" indent="-285750">
                <a:spcBef>
                  <a:spcPct val="4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2pPr>
              <a:lvl3pPr marL="11430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3pPr>
              <a:lvl4pPr marL="16002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4pPr>
              <a:lvl5pPr marL="20574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b="0">
                <a:solidFill>
                  <a:schemeClr val="tx1"/>
                </a:solidFill>
              </a:endParaRPr>
            </a:p>
          </p:txBody>
        </p:sp>
        <p:sp>
          <p:nvSpPr>
            <p:cNvPr id="7" name="Freeform 6"/>
            <p:cNvSpPr>
              <a:spLocks noChangeArrowheads="1"/>
            </p:cNvSpPr>
            <p:nvPr/>
          </p:nvSpPr>
          <p:spPr bwMode="auto">
            <a:xfrm>
              <a:off x="4133395" y="1544320"/>
              <a:ext cx="3613404" cy="4968240"/>
            </a:xfrm>
            <a:custGeom>
              <a:avLst/>
              <a:gdLst>
                <a:gd name="connsiteX0" fmla="*/ 701400 w 3061568"/>
                <a:gd name="connsiteY0" fmla="*/ 0 h 4367150"/>
                <a:gd name="connsiteX1" fmla="*/ 3061568 w 3061568"/>
                <a:gd name="connsiteY1" fmla="*/ 2183575 h 4367150"/>
                <a:gd name="connsiteX2" fmla="*/ 701400 w 3061568"/>
                <a:gd name="connsiteY2" fmla="*/ 4367150 h 4367150"/>
                <a:gd name="connsiteX3" fmla="*/ 225744 w 3061568"/>
                <a:gd name="connsiteY3" fmla="*/ 4322788 h 4367150"/>
                <a:gd name="connsiteX4" fmla="*/ 0 w 3061568"/>
                <a:gd name="connsiteY4" fmla="*/ 4269086 h 4367150"/>
                <a:gd name="connsiteX5" fmla="*/ 442 w 3061568"/>
                <a:gd name="connsiteY5" fmla="*/ 4268981 h 4367150"/>
                <a:gd name="connsiteX6" fmla="*/ 1658768 w 3061568"/>
                <a:gd name="connsiteY6" fmla="*/ 2183575 h 4367150"/>
                <a:gd name="connsiteX7" fmla="*/ 442 w 3061568"/>
                <a:gd name="connsiteY7" fmla="*/ 98169 h 4367150"/>
                <a:gd name="connsiteX8" fmla="*/ 0 w 3061568"/>
                <a:gd name="connsiteY8" fmla="*/ 98064 h 4367150"/>
                <a:gd name="connsiteX9" fmla="*/ 225744 w 3061568"/>
                <a:gd name="connsiteY9" fmla="*/ 44362 h 4367150"/>
                <a:gd name="connsiteX10" fmla="*/ 701400 w 3061568"/>
                <a:gd name="connsiteY10" fmla="*/ 0 h 436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61568" h="4367150">
                  <a:moveTo>
                    <a:pt x="701400" y="0"/>
                  </a:moveTo>
                  <a:cubicBezTo>
                    <a:pt x="2004885" y="0"/>
                    <a:pt x="3061568" y="977620"/>
                    <a:pt x="3061568" y="2183575"/>
                  </a:cubicBezTo>
                  <a:cubicBezTo>
                    <a:pt x="3061568" y="3389530"/>
                    <a:pt x="2004885" y="4367150"/>
                    <a:pt x="701400" y="4367150"/>
                  </a:cubicBezTo>
                  <a:cubicBezTo>
                    <a:pt x="538465" y="4367150"/>
                    <a:pt x="379385" y="4351875"/>
                    <a:pt x="225744" y="4322788"/>
                  </a:cubicBezTo>
                  <a:lnTo>
                    <a:pt x="0" y="4269086"/>
                  </a:lnTo>
                  <a:lnTo>
                    <a:pt x="442" y="4268981"/>
                  </a:lnTo>
                  <a:cubicBezTo>
                    <a:pt x="961192" y="3992515"/>
                    <a:pt x="1658768" y="3163414"/>
                    <a:pt x="1658768" y="2183575"/>
                  </a:cubicBezTo>
                  <a:cubicBezTo>
                    <a:pt x="1658768" y="1203737"/>
                    <a:pt x="961192" y="374635"/>
                    <a:pt x="442" y="98169"/>
                  </a:cubicBezTo>
                  <a:lnTo>
                    <a:pt x="0" y="98064"/>
                  </a:lnTo>
                  <a:lnTo>
                    <a:pt x="225744" y="44362"/>
                  </a:lnTo>
                  <a:cubicBezTo>
                    <a:pt x="379385" y="15275"/>
                    <a:pt x="538465" y="0"/>
                    <a:pt x="70140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noAutofit/>
            </a:bodyPr>
            <a:lstStyle>
              <a:lvl1pPr>
                <a:spcBef>
                  <a:spcPct val="40000"/>
                </a:spcBef>
                <a:defRPr sz="1000" b="1">
                  <a:solidFill>
                    <a:schemeClr val="tx2"/>
                  </a:solidFill>
                  <a:latin typeface="Univers 45 Light" pitchFamily="2" charset="0"/>
                </a:defRPr>
              </a:lvl1pPr>
              <a:lvl2pPr marL="742950" indent="-285750">
                <a:spcBef>
                  <a:spcPct val="4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2pPr>
              <a:lvl3pPr marL="11430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3pPr>
              <a:lvl4pPr marL="16002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4pPr>
              <a:lvl5pPr marL="20574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b="0">
                <a:solidFill>
                  <a:schemeClr val="tx1"/>
                </a:solidFill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2975154" y="2809367"/>
              <a:ext cx="2316480" cy="2428240"/>
              <a:chOff x="3015216" y="2540000"/>
              <a:chExt cx="2316480" cy="2428240"/>
            </a:xfrm>
          </p:grpSpPr>
          <p:cxnSp>
            <p:nvCxnSpPr>
              <p:cNvPr id="42" name="Straight Arrow Connector 41"/>
              <p:cNvCxnSpPr/>
              <p:nvPr/>
            </p:nvCxnSpPr>
            <p:spPr>
              <a:xfrm flipV="1">
                <a:off x="3017520" y="2540000"/>
                <a:ext cx="30480" cy="242374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>
                <a:off x="3015216" y="4963746"/>
                <a:ext cx="2316480" cy="4494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26" name="Picture 2" descr="Image result for goldcorp logo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96" t="37541" r="7432" b="43388"/>
            <a:stretch/>
          </p:blipFill>
          <p:spPr bwMode="auto">
            <a:xfrm>
              <a:off x="83058" y="1274953"/>
              <a:ext cx="2306320" cy="375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teck 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6741" y="1274953"/>
              <a:ext cx="873760" cy="3417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Image result for nueva union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9284" y="1864042"/>
              <a:ext cx="1331936" cy="6759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48"/>
            <p:cNvSpPr txBox="1"/>
            <p:nvPr/>
          </p:nvSpPr>
          <p:spPr>
            <a:xfrm>
              <a:off x="2477745" y="2655590"/>
              <a:ext cx="400110" cy="162856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Value</a:t>
              </a:r>
              <a:endParaRPr 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 rot="5400000">
              <a:off x="3963050" y="4590200"/>
              <a:ext cx="400110" cy="161544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Complexity/Time</a:t>
              </a:r>
              <a:endParaRPr 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04977" y="1152000"/>
            <a:ext cx="8481822" cy="5593207"/>
            <a:chOff x="83058" y="1274953"/>
            <a:chExt cx="7663741" cy="5237607"/>
          </a:xfrm>
        </p:grpSpPr>
        <p:sp>
          <p:nvSpPr>
            <p:cNvPr id="20" name="Freeform 19"/>
            <p:cNvSpPr>
              <a:spLocks noChangeArrowheads="1"/>
            </p:cNvSpPr>
            <p:nvPr/>
          </p:nvSpPr>
          <p:spPr bwMode="auto">
            <a:xfrm>
              <a:off x="2175640" y="1655883"/>
              <a:ext cx="3915509" cy="4745117"/>
            </a:xfrm>
            <a:custGeom>
              <a:avLst/>
              <a:gdLst>
                <a:gd name="connsiteX0" fmla="*/ 1658768 w 3317536"/>
                <a:gd name="connsiteY0" fmla="*/ 0 h 4171022"/>
                <a:gd name="connsiteX1" fmla="*/ 1659210 w 3317536"/>
                <a:gd name="connsiteY1" fmla="*/ 105 h 4171022"/>
                <a:gd name="connsiteX2" fmla="*/ 3317536 w 3317536"/>
                <a:gd name="connsiteY2" fmla="*/ 2085511 h 4171022"/>
                <a:gd name="connsiteX3" fmla="*/ 1659210 w 3317536"/>
                <a:gd name="connsiteY3" fmla="*/ 4170917 h 4171022"/>
                <a:gd name="connsiteX4" fmla="*/ 1658768 w 3317536"/>
                <a:gd name="connsiteY4" fmla="*/ 4171022 h 4171022"/>
                <a:gd name="connsiteX5" fmla="*/ 1658326 w 3317536"/>
                <a:gd name="connsiteY5" fmla="*/ 4170917 h 4171022"/>
                <a:gd name="connsiteX6" fmla="*/ 0 w 3317536"/>
                <a:gd name="connsiteY6" fmla="*/ 2085511 h 4171022"/>
                <a:gd name="connsiteX7" fmla="*/ 1658326 w 3317536"/>
                <a:gd name="connsiteY7" fmla="*/ 105 h 4171022"/>
                <a:gd name="connsiteX8" fmla="*/ 1658768 w 3317536"/>
                <a:gd name="connsiteY8" fmla="*/ 0 h 4171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17536" h="4171022">
                  <a:moveTo>
                    <a:pt x="1658768" y="0"/>
                  </a:moveTo>
                  <a:lnTo>
                    <a:pt x="1659210" y="105"/>
                  </a:lnTo>
                  <a:cubicBezTo>
                    <a:pt x="2619960" y="276571"/>
                    <a:pt x="3317536" y="1105673"/>
                    <a:pt x="3317536" y="2085511"/>
                  </a:cubicBezTo>
                  <a:cubicBezTo>
                    <a:pt x="3317536" y="3065350"/>
                    <a:pt x="2619960" y="3894451"/>
                    <a:pt x="1659210" y="4170917"/>
                  </a:cubicBezTo>
                  <a:lnTo>
                    <a:pt x="1658768" y="4171022"/>
                  </a:lnTo>
                  <a:lnTo>
                    <a:pt x="1658326" y="4170917"/>
                  </a:lnTo>
                  <a:cubicBezTo>
                    <a:pt x="697576" y="3894451"/>
                    <a:pt x="0" y="3065350"/>
                    <a:pt x="0" y="2085511"/>
                  </a:cubicBezTo>
                  <a:cubicBezTo>
                    <a:pt x="0" y="1105673"/>
                    <a:pt x="697576" y="276571"/>
                    <a:pt x="1658326" y="105"/>
                  </a:cubicBezTo>
                  <a:lnTo>
                    <a:pt x="1658768" y="0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square" anchor="ctr">
              <a:noAutofit/>
            </a:bodyPr>
            <a:lstStyle>
              <a:lvl1pPr>
                <a:spcBef>
                  <a:spcPct val="40000"/>
                </a:spcBef>
                <a:defRPr sz="1000" b="1">
                  <a:solidFill>
                    <a:schemeClr val="tx2"/>
                  </a:solidFill>
                  <a:latin typeface="Univers 45 Light" pitchFamily="2" charset="0"/>
                </a:defRPr>
              </a:lvl1pPr>
              <a:lvl2pPr marL="742950" indent="-285750">
                <a:spcBef>
                  <a:spcPct val="4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2pPr>
              <a:lvl3pPr marL="11430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3pPr>
              <a:lvl4pPr marL="16002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4pPr>
              <a:lvl5pPr marL="20574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b="0">
                <a:solidFill>
                  <a:schemeClr val="tx1"/>
                </a:solidFill>
              </a:endParaRPr>
            </a:p>
          </p:txBody>
        </p:sp>
        <p:sp>
          <p:nvSpPr>
            <p:cNvPr id="21" name="Freeform 20"/>
            <p:cNvSpPr>
              <a:spLocks noChangeArrowheads="1"/>
            </p:cNvSpPr>
            <p:nvPr/>
          </p:nvSpPr>
          <p:spPr bwMode="auto">
            <a:xfrm>
              <a:off x="519991" y="1544320"/>
              <a:ext cx="3613404" cy="4968240"/>
            </a:xfrm>
            <a:custGeom>
              <a:avLst/>
              <a:gdLst>
                <a:gd name="connsiteX0" fmla="*/ 2360168 w 3061568"/>
                <a:gd name="connsiteY0" fmla="*/ 0 h 4367150"/>
                <a:gd name="connsiteX1" fmla="*/ 2835824 w 3061568"/>
                <a:gd name="connsiteY1" fmla="*/ 44362 h 4367150"/>
                <a:gd name="connsiteX2" fmla="*/ 3061568 w 3061568"/>
                <a:gd name="connsiteY2" fmla="*/ 98064 h 4367150"/>
                <a:gd name="connsiteX3" fmla="*/ 3061126 w 3061568"/>
                <a:gd name="connsiteY3" fmla="*/ 98169 h 4367150"/>
                <a:gd name="connsiteX4" fmla="*/ 1402800 w 3061568"/>
                <a:gd name="connsiteY4" fmla="*/ 2183575 h 4367150"/>
                <a:gd name="connsiteX5" fmla="*/ 3061126 w 3061568"/>
                <a:gd name="connsiteY5" fmla="*/ 4268981 h 4367150"/>
                <a:gd name="connsiteX6" fmla="*/ 3061568 w 3061568"/>
                <a:gd name="connsiteY6" fmla="*/ 4269086 h 4367150"/>
                <a:gd name="connsiteX7" fmla="*/ 2835824 w 3061568"/>
                <a:gd name="connsiteY7" fmla="*/ 4322788 h 4367150"/>
                <a:gd name="connsiteX8" fmla="*/ 2360168 w 3061568"/>
                <a:gd name="connsiteY8" fmla="*/ 4367150 h 4367150"/>
                <a:gd name="connsiteX9" fmla="*/ 0 w 3061568"/>
                <a:gd name="connsiteY9" fmla="*/ 2183575 h 4367150"/>
                <a:gd name="connsiteX10" fmla="*/ 2360168 w 3061568"/>
                <a:gd name="connsiteY10" fmla="*/ 0 h 436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61568" h="4367150">
                  <a:moveTo>
                    <a:pt x="2360168" y="0"/>
                  </a:moveTo>
                  <a:cubicBezTo>
                    <a:pt x="2523104" y="0"/>
                    <a:pt x="2682183" y="15275"/>
                    <a:pt x="2835824" y="44362"/>
                  </a:cubicBezTo>
                  <a:lnTo>
                    <a:pt x="3061568" y="98064"/>
                  </a:lnTo>
                  <a:lnTo>
                    <a:pt x="3061126" y="98169"/>
                  </a:lnTo>
                  <a:cubicBezTo>
                    <a:pt x="2100376" y="374635"/>
                    <a:pt x="1402800" y="1203737"/>
                    <a:pt x="1402800" y="2183575"/>
                  </a:cubicBezTo>
                  <a:cubicBezTo>
                    <a:pt x="1402800" y="3163414"/>
                    <a:pt x="2100376" y="3992515"/>
                    <a:pt x="3061126" y="4268981"/>
                  </a:cubicBezTo>
                  <a:lnTo>
                    <a:pt x="3061568" y="4269086"/>
                  </a:lnTo>
                  <a:lnTo>
                    <a:pt x="2835824" y="4322788"/>
                  </a:lnTo>
                  <a:cubicBezTo>
                    <a:pt x="2682183" y="4351875"/>
                    <a:pt x="2523104" y="4367150"/>
                    <a:pt x="2360168" y="4367150"/>
                  </a:cubicBezTo>
                  <a:cubicBezTo>
                    <a:pt x="1056683" y="4367150"/>
                    <a:pt x="0" y="3389530"/>
                    <a:pt x="0" y="2183575"/>
                  </a:cubicBezTo>
                  <a:cubicBezTo>
                    <a:pt x="0" y="977620"/>
                    <a:pt x="1056683" y="0"/>
                    <a:pt x="236016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5000"/>
                    <a:lumOff val="95000"/>
                  </a:schemeClr>
                </a:gs>
                <a:gs pos="74000">
                  <a:schemeClr val="accent4">
                    <a:lumMod val="45000"/>
                    <a:lumOff val="55000"/>
                  </a:schemeClr>
                </a:gs>
                <a:gs pos="83000">
                  <a:schemeClr val="accent4">
                    <a:lumMod val="45000"/>
                    <a:lumOff val="55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noAutofit/>
            </a:bodyPr>
            <a:lstStyle>
              <a:lvl1pPr>
                <a:spcBef>
                  <a:spcPct val="40000"/>
                </a:spcBef>
                <a:defRPr sz="1000" b="1">
                  <a:solidFill>
                    <a:schemeClr val="tx2"/>
                  </a:solidFill>
                  <a:latin typeface="Univers 45 Light" pitchFamily="2" charset="0"/>
                </a:defRPr>
              </a:lvl1pPr>
              <a:lvl2pPr marL="742950" indent="-285750">
                <a:spcBef>
                  <a:spcPct val="4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2pPr>
              <a:lvl3pPr marL="11430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3pPr>
              <a:lvl4pPr marL="16002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4pPr>
              <a:lvl5pPr marL="20574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b="0">
                <a:solidFill>
                  <a:schemeClr val="tx1"/>
                </a:solidFill>
              </a:endParaRPr>
            </a:p>
          </p:txBody>
        </p:sp>
        <p:sp>
          <p:nvSpPr>
            <p:cNvPr id="22" name="Freeform 21"/>
            <p:cNvSpPr>
              <a:spLocks noChangeArrowheads="1"/>
            </p:cNvSpPr>
            <p:nvPr/>
          </p:nvSpPr>
          <p:spPr bwMode="auto">
            <a:xfrm>
              <a:off x="4133395" y="1544320"/>
              <a:ext cx="3613404" cy="4968240"/>
            </a:xfrm>
            <a:custGeom>
              <a:avLst/>
              <a:gdLst>
                <a:gd name="connsiteX0" fmla="*/ 701400 w 3061568"/>
                <a:gd name="connsiteY0" fmla="*/ 0 h 4367150"/>
                <a:gd name="connsiteX1" fmla="*/ 3061568 w 3061568"/>
                <a:gd name="connsiteY1" fmla="*/ 2183575 h 4367150"/>
                <a:gd name="connsiteX2" fmla="*/ 701400 w 3061568"/>
                <a:gd name="connsiteY2" fmla="*/ 4367150 h 4367150"/>
                <a:gd name="connsiteX3" fmla="*/ 225744 w 3061568"/>
                <a:gd name="connsiteY3" fmla="*/ 4322788 h 4367150"/>
                <a:gd name="connsiteX4" fmla="*/ 0 w 3061568"/>
                <a:gd name="connsiteY4" fmla="*/ 4269086 h 4367150"/>
                <a:gd name="connsiteX5" fmla="*/ 442 w 3061568"/>
                <a:gd name="connsiteY5" fmla="*/ 4268981 h 4367150"/>
                <a:gd name="connsiteX6" fmla="*/ 1658768 w 3061568"/>
                <a:gd name="connsiteY6" fmla="*/ 2183575 h 4367150"/>
                <a:gd name="connsiteX7" fmla="*/ 442 w 3061568"/>
                <a:gd name="connsiteY7" fmla="*/ 98169 h 4367150"/>
                <a:gd name="connsiteX8" fmla="*/ 0 w 3061568"/>
                <a:gd name="connsiteY8" fmla="*/ 98064 h 4367150"/>
                <a:gd name="connsiteX9" fmla="*/ 225744 w 3061568"/>
                <a:gd name="connsiteY9" fmla="*/ 44362 h 4367150"/>
                <a:gd name="connsiteX10" fmla="*/ 701400 w 3061568"/>
                <a:gd name="connsiteY10" fmla="*/ 0 h 436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61568" h="4367150">
                  <a:moveTo>
                    <a:pt x="701400" y="0"/>
                  </a:moveTo>
                  <a:cubicBezTo>
                    <a:pt x="2004885" y="0"/>
                    <a:pt x="3061568" y="977620"/>
                    <a:pt x="3061568" y="2183575"/>
                  </a:cubicBezTo>
                  <a:cubicBezTo>
                    <a:pt x="3061568" y="3389530"/>
                    <a:pt x="2004885" y="4367150"/>
                    <a:pt x="701400" y="4367150"/>
                  </a:cubicBezTo>
                  <a:cubicBezTo>
                    <a:pt x="538465" y="4367150"/>
                    <a:pt x="379385" y="4351875"/>
                    <a:pt x="225744" y="4322788"/>
                  </a:cubicBezTo>
                  <a:lnTo>
                    <a:pt x="0" y="4269086"/>
                  </a:lnTo>
                  <a:lnTo>
                    <a:pt x="442" y="4268981"/>
                  </a:lnTo>
                  <a:cubicBezTo>
                    <a:pt x="961192" y="3992515"/>
                    <a:pt x="1658768" y="3163414"/>
                    <a:pt x="1658768" y="2183575"/>
                  </a:cubicBezTo>
                  <a:cubicBezTo>
                    <a:pt x="1658768" y="1203737"/>
                    <a:pt x="961192" y="374635"/>
                    <a:pt x="442" y="98169"/>
                  </a:cubicBezTo>
                  <a:lnTo>
                    <a:pt x="0" y="98064"/>
                  </a:lnTo>
                  <a:lnTo>
                    <a:pt x="225744" y="44362"/>
                  </a:lnTo>
                  <a:cubicBezTo>
                    <a:pt x="379385" y="15275"/>
                    <a:pt x="538465" y="0"/>
                    <a:pt x="70140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9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noAutofit/>
            </a:bodyPr>
            <a:lstStyle>
              <a:lvl1pPr>
                <a:spcBef>
                  <a:spcPct val="40000"/>
                </a:spcBef>
                <a:defRPr sz="1000" b="1">
                  <a:solidFill>
                    <a:schemeClr val="tx2"/>
                  </a:solidFill>
                  <a:latin typeface="Univers 45 Light" pitchFamily="2" charset="0"/>
                </a:defRPr>
              </a:lvl1pPr>
              <a:lvl2pPr marL="742950" indent="-285750">
                <a:spcBef>
                  <a:spcPct val="4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2pPr>
              <a:lvl3pPr marL="11430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3pPr>
              <a:lvl4pPr marL="16002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4pPr>
              <a:lvl5pPr marL="20574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b="0">
                <a:solidFill>
                  <a:schemeClr val="tx1"/>
                </a:solidFill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2975154" y="2809367"/>
              <a:ext cx="2316480" cy="2428240"/>
              <a:chOff x="3015216" y="2540000"/>
              <a:chExt cx="2316480" cy="2428240"/>
            </a:xfrm>
          </p:grpSpPr>
          <p:cxnSp>
            <p:nvCxnSpPr>
              <p:cNvPr id="29" name="Straight Arrow Connector 28"/>
              <p:cNvCxnSpPr/>
              <p:nvPr/>
            </p:nvCxnSpPr>
            <p:spPr>
              <a:xfrm flipV="1">
                <a:off x="3017520" y="2540000"/>
                <a:ext cx="30480" cy="242374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3015216" y="4963746"/>
                <a:ext cx="2316480" cy="4494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4" name="Picture 2" descr="Image result for goldcorp logo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96" t="37541" r="7432" b="43388"/>
            <a:stretch/>
          </p:blipFill>
          <p:spPr bwMode="auto">
            <a:xfrm>
              <a:off x="83058" y="1274953"/>
              <a:ext cx="2306320" cy="375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" descr="Image result for teck 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6741" y="1274953"/>
              <a:ext cx="873760" cy="3417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6" descr="Image result for nueva union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9284" y="1864042"/>
              <a:ext cx="1331936" cy="6759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/>
            <p:cNvSpPr txBox="1"/>
            <p:nvPr/>
          </p:nvSpPr>
          <p:spPr>
            <a:xfrm>
              <a:off x="2477745" y="2655590"/>
              <a:ext cx="400110" cy="162856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Value</a:t>
              </a:r>
              <a:endParaRPr 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 rot="5400000">
              <a:off x="3963050" y="4590200"/>
              <a:ext cx="400110" cy="161544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Complexity/Time</a:t>
              </a:r>
              <a:endParaRPr 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31" y="333791"/>
            <a:ext cx="752649" cy="75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988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589" y="258246"/>
            <a:ext cx="10515600" cy="762635"/>
          </a:xfrm>
        </p:spPr>
        <p:txBody>
          <a:bodyPr>
            <a:noAutofit/>
          </a:bodyPr>
          <a:lstStyle/>
          <a:p>
            <a:r>
              <a:rPr lang="en-US" sz="7200" dirty="0" smtClean="0">
                <a:solidFill>
                  <a:schemeClr val="accent1"/>
                </a:solidFill>
                <a:latin typeface="KPMG Extralight" panose="020B0303030202040204" pitchFamily="34" charset="0"/>
              </a:rPr>
              <a:t>What Else Are We Working On?</a:t>
            </a:r>
            <a:endParaRPr lang="en-US" sz="7200" dirty="0">
              <a:solidFill>
                <a:schemeClr val="accent1"/>
              </a:solidFill>
              <a:latin typeface="KPMG Extralight" panose="020B0303030202040204" pitchFamily="34" charset="0"/>
            </a:endParaRPr>
          </a:p>
        </p:txBody>
      </p:sp>
      <p:sp>
        <p:nvSpPr>
          <p:cNvPr id="46" name="Rectangle 45"/>
          <p:cNvSpPr>
            <a:spLocks/>
          </p:cNvSpPr>
          <p:nvPr/>
        </p:nvSpPr>
        <p:spPr>
          <a:xfrm>
            <a:off x="9002339" y="1076265"/>
            <a:ext cx="3189660" cy="574135"/>
          </a:xfrm>
          <a:prstGeom prst="rect">
            <a:avLst/>
          </a:prstGeom>
          <a:solidFill>
            <a:schemeClr val="accent5"/>
          </a:solidFill>
          <a:ln>
            <a:solidFill>
              <a:srgbClr val="005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Univers for KPMG" panose="020B0603020202020204" pitchFamily="34" charset="0"/>
              </a:rPr>
              <a:t>Next Steps</a:t>
            </a:r>
            <a:endParaRPr lang="en-US" sz="2400" b="1" dirty="0">
              <a:solidFill>
                <a:schemeClr val="bg1"/>
              </a:solidFill>
              <a:latin typeface="Univers for KPMG" panose="020B0603020202020204" pitchFamily="34" charset="0"/>
            </a:endParaRPr>
          </a:p>
        </p:txBody>
      </p:sp>
      <p:sp>
        <p:nvSpPr>
          <p:cNvPr id="47" name="Rectangle 30"/>
          <p:cNvSpPr>
            <a:spLocks noChangeArrowheads="1"/>
          </p:cNvSpPr>
          <p:nvPr/>
        </p:nvSpPr>
        <p:spPr bwMode="gray">
          <a:xfrm>
            <a:off x="9002339" y="1650400"/>
            <a:ext cx="3189661" cy="5207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5EB8"/>
            </a:solidFill>
          </a:ln>
          <a:effectLst/>
          <a:extLst/>
        </p:spPr>
        <p:txBody>
          <a:bodyPr lIns="45720" tIns="45720" rIns="45720" bIns="45720">
            <a:noAutofit/>
          </a:bodyPr>
          <a:lstStyle/>
          <a:p>
            <a:pPr marL="0" lvl="2" algn="ctr">
              <a:spcBef>
                <a:spcPct val="10000"/>
              </a:spcBef>
              <a:buClr>
                <a:schemeClr val="tx1"/>
              </a:buClr>
            </a:pPr>
            <a:r>
              <a:rPr lang="en-CA" b="1" dirty="0" smtClean="0">
                <a:latin typeface="Univers for KPMG Light" panose="020B0403020202020204" pitchFamily="34" charset="0"/>
                <a:cs typeface="Arial" pitchFamily="34" charset="0"/>
              </a:rPr>
              <a:t>Innovation 1:</a:t>
            </a:r>
          </a:p>
          <a:p>
            <a:pPr marL="285750" lvl="2" indent="-285750">
              <a:spcBef>
                <a:spcPct val="1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sz="1400" dirty="0" smtClean="0">
              <a:latin typeface="Univers for KPMG Light" panose="020B0403020202020204" pitchFamily="34" charset="0"/>
              <a:cs typeface="Arial" pitchFamily="34" charset="0"/>
            </a:endParaRPr>
          </a:p>
          <a:p>
            <a:pPr marL="2857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CA" sz="1400" dirty="0" smtClean="0">
                <a:latin typeface="Univers for KPMG Light" panose="020B0403020202020204" pitchFamily="34" charset="0"/>
                <a:cs typeface="Arial" pitchFamily="34" charset="0"/>
              </a:rPr>
              <a:t>Owner: </a:t>
            </a:r>
          </a:p>
          <a:p>
            <a:pPr marL="742950" lvl="3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sz="1400" dirty="0" smtClean="0">
              <a:latin typeface="Univers for KPMG Light" panose="020B0403020202020204" pitchFamily="34" charset="0"/>
              <a:cs typeface="Arial" pitchFamily="34" charset="0"/>
            </a:endParaRPr>
          </a:p>
          <a:p>
            <a:pPr marL="2857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CA" sz="1400" dirty="0" smtClean="0">
                <a:latin typeface="Univers for KPMG Light" panose="020B0403020202020204" pitchFamily="34" charset="0"/>
                <a:cs typeface="Arial" pitchFamily="34" charset="0"/>
              </a:rPr>
              <a:t>Timeline:</a:t>
            </a:r>
          </a:p>
          <a:p>
            <a:pPr marL="457200" lvl="3">
              <a:buClr>
                <a:schemeClr val="tx1"/>
              </a:buClr>
            </a:pPr>
            <a:endParaRPr lang="en-CA" sz="1400" dirty="0" smtClean="0">
              <a:latin typeface="Univers for KPMG Light" panose="020B0403020202020204" pitchFamily="34" charset="0"/>
              <a:cs typeface="Arial" pitchFamily="34" charset="0"/>
            </a:endParaRPr>
          </a:p>
          <a:p>
            <a:pPr marL="2857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CA" sz="1400" dirty="0" smtClean="0">
                <a:latin typeface="Univers for KPMG Light" panose="020B0403020202020204" pitchFamily="34" charset="0"/>
                <a:cs typeface="Arial" pitchFamily="34" charset="0"/>
              </a:rPr>
              <a:t>Next Step Description:</a:t>
            </a:r>
          </a:p>
          <a:p>
            <a:pPr marL="742950" lvl="3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sz="1400" dirty="0" smtClean="0">
              <a:latin typeface="Univers for KPMG Light" panose="020B0403020202020204" pitchFamily="34" charset="0"/>
              <a:cs typeface="Arial" pitchFamily="34" charset="0"/>
            </a:endParaRPr>
          </a:p>
          <a:p>
            <a:pPr marL="742950" lvl="3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dirty="0" smtClean="0">
              <a:latin typeface="Univers for KPMG Light" panose="020B0403020202020204" pitchFamily="34" charset="0"/>
              <a:cs typeface="Arial" pitchFamily="34" charset="0"/>
            </a:endParaRPr>
          </a:p>
          <a:p>
            <a:pPr marL="0" lvl="2" algn="ctr">
              <a:spcBef>
                <a:spcPct val="10000"/>
              </a:spcBef>
              <a:buClr>
                <a:schemeClr val="tx1"/>
              </a:buClr>
            </a:pPr>
            <a:endParaRPr lang="en-CA" dirty="0" smtClean="0">
              <a:latin typeface="Univers for KPMG Light" panose="020B0403020202020204" pitchFamily="34" charset="0"/>
              <a:cs typeface="Arial" pitchFamily="34" charset="0"/>
            </a:endParaRPr>
          </a:p>
          <a:p>
            <a:pPr marL="0" lvl="2" algn="ctr">
              <a:spcBef>
                <a:spcPct val="10000"/>
              </a:spcBef>
              <a:buClr>
                <a:schemeClr val="tx1"/>
              </a:buClr>
            </a:pPr>
            <a:r>
              <a:rPr lang="en-CA" b="1" dirty="0" smtClean="0">
                <a:latin typeface="Univers for KPMG Light" panose="020B0403020202020204" pitchFamily="34" charset="0"/>
                <a:cs typeface="Arial" pitchFamily="34" charset="0"/>
              </a:rPr>
              <a:t>Innovation 2:</a:t>
            </a:r>
          </a:p>
          <a:p>
            <a:pPr marL="285750" lvl="2" indent="-285750">
              <a:spcBef>
                <a:spcPct val="1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sz="1400" dirty="0" smtClean="0">
              <a:latin typeface="Univers for KPMG Light" panose="020B0403020202020204" pitchFamily="34" charset="0"/>
              <a:cs typeface="Arial" pitchFamily="34" charset="0"/>
            </a:endParaRPr>
          </a:p>
          <a:p>
            <a:pPr marL="2857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CA" sz="1400" dirty="0" smtClean="0">
                <a:latin typeface="Univers for KPMG Light" panose="020B0403020202020204" pitchFamily="34" charset="0"/>
                <a:cs typeface="Arial" pitchFamily="34" charset="0"/>
              </a:rPr>
              <a:t>Owner: </a:t>
            </a:r>
          </a:p>
          <a:p>
            <a:pPr marL="742950" lvl="3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sz="1400" dirty="0" smtClean="0">
              <a:latin typeface="Univers for KPMG Light" panose="020B0403020202020204" pitchFamily="34" charset="0"/>
              <a:cs typeface="Arial" pitchFamily="34" charset="0"/>
            </a:endParaRPr>
          </a:p>
          <a:p>
            <a:pPr marL="2857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CA" sz="1400" dirty="0" smtClean="0">
                <a:latin typeface="Univers for KPMG Light" panose="020B0403020202020204" pitchFamily="34" charset="0"/>
                <a:cs typeface="Arial" pitchFamily="34" charset="0"/>
              </a:rPr>
              <a:t>Timeline:</a:t>
            </a:r>
          </a:p>
          <a:p>
            <a:pPr marL="742950" lvl="3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sz="1400" dirty="0" smtClean="0">
              <a:latin typeface="Univers for KPMG Light" panose="020B0403020202020204" pitchFamily="34" charset="0"/>
              <a:cs typeface="Arial" pitchFamily="34" charset="0"/>
            </a:endParaRPr>
          </a:p>
          <a:p>
            <a:pPr marL="742950" lvl="3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sz="1400" dirty="0" smtClean="0">
              <a:latin typeface="Univers for KPMG Light" panose="020B0403020202020204" pitchFamily="34" charset="0"/>
              <a:cs typeface="Arial" pitchFamily="34" charset="0"/>
            </a:endParaRPr>
          </a:p>
          <a:p>
            <a:pPr marL="2857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CA" sz="1400" dirty="0" smtClean="0">
                <a:latin typeface="Univers for KPMG Light" panose="020B0403020202020204" pitchFamily="34" charset="0"/>
                <a:cs typeface="Arial" pitchFamily="34" charset="0"/>
              </a:rPr>
              <a:t>Next Step Description:</a:t>
            </a:r>
          </a:p>
          <a:p>
            <a:pPr marL="742950" lvl="3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sz="1400" dirty="0" smtClean="0">
              <a:latin typeface="Univers for KPMG Light" panose="020B0403020202020204" pitchFamily="34" charset="0"/>
              <a:cs typeface="Arial" pitchFamily="34" charset="0"/>
            </a:endParaRPr>
          </a:p>
          <a:p>
            <a:pPr marL="742950" lvl="3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sz="1400" dirty="0" smtClean="0">
              <a:latin typeface="Univers for KPMG Light" panose="020B0403020202020204" pitchFamily="34" charset="0"/>
              <a:cs typeface="Arial" pitchFamily="34" charset="0"/>
            </a:endParaRPr>
          </a:p>
          <a:p>
            <a:pPr marL="742950" lvl="3" indent="-285750">
              <a:lnSpc>
                <a:spcPct val="2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sz="1400" dirty="0" smtClean="0">
              <a:latin typeface="Univers for KPMG Light" panose="020B0403020202020204" pitchFamily="34" charset="0"/>
              <a:cs typeface="Arial" pitchFamily="34" charset="0"/>
            </a:endParaRPr>
          </a:p>
          <a:p>
            <a:pPr marL="285750" lvl="2" indent="-285750">
              <a:lnSpc>
                <a:spcPct val="150000"/>
              </a:lnSpc>
              <a:spcBef>
                <a:spcPct val="1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sz="1400" dirty="0">
              <a:latin typeface="Univers for KPMG Light" panose="020B0403020202020204" pitchFamily="34" charset="0"/>
              <a:cs typeface="Arial" pitchFamily="34" charset="0"/>
            </a:endParaRPr>
          </a:p>
          <a:p>
            <a:pPr marL="285750" lvl="2" indent="-285750">
              <a:lnSpc>
                <a:spcPct val="150000"/>
              </a:lnSpc>
              <a:spcBef>
                <a:spcPct val="1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sz="1400" dirty="0" smtClean="0">
              <a:latin typeface="Univers for KPMG Light" panose="020B0403020202020204" pitchFamily="34" charset="0"/>
              <a:cs typeface="Arial" pitchFamily="34" charset="0"/>
            </a:endParaRPr>
          </a:p>
          <a:p>
            <a:pPr marL="285750" lvl="2" indent="-285750">
              <a:lnSpc>
                <a:spcPct val="150000"/>
              </a:lnSpc>
              <a:spcBef>
                <a:spcPct val="1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sz="1400" dirty="0" smtClean="0">
              <a:latin typeface="Univers for KPMG Light" panose="020B0403020202020204" pitchFamily="34" charset="0"/>
              <a:cs typeface="Arial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04977" y="1152000"/>
            <a:ext cx="8481822" cy="5593207"/>
            <a:chOff x="83058" y="1274953"/>
            <a:chExt cx="7663741" cy="5237607"/>
          </a:xfrm>
        </p:grpSpPr>
        <p:sp>
          <p:nvSpPr>
            <p:cNvPr id="5" name="Freeform 4"/>
            <p:cNvSpPr>
              <a:spLocks noChangeArrowheads="1"/>
            </p:cNvSpPr>
            <p:nvPr/>
          </p:nvSpPr>
          <p:spPr bwMode="auto">
            <a:xfrm>
              <a:off x="2175640" y="1655883"/>
              <a:ext cx="3915509" cy="4745117"/>
            </a:xfrm>
            <a:custGeom>
              <a:avLst/>
              <a:gdLst>
                <a:gd name="connsiteX0" fmla="*/ 1658768 w 3317536"/>
                <a:gd name="connsiteY0" fmla="*/ 0 h 4171022"/>
                <a:gd name="connsiteX1" fmla="*/ 1659210 w 3317536"/>
                <a:gd name="connsiteY1" fmla="*/ 105 h 4171022"/>
                <a:gd name="connsiteX2" fmla="*/ 3317536 w 3317536"/>
                <a:gd name="connsiteY2" fmla="*/ 2085511 h 4171022"/>
                <a:gd name="connsiteX3" fmla="*/ 1659210 w 3317536"/>
                <a:gd name="connsiteY3" fmla="*/ 4170917 h 4171022"/>
                <a:gd name="connsiteX4" fmla="*/ 1658768 w 3317536"/>
                <a:gd name="connsiteY4" fmla="*/ 4171022 h 4171022"/>
                <a:gd name="connsiteX5" fmla="*/ 1658326 w 3317536"/>
                <a:gd name="connsiteY5" fmla="*/ 4170917 h 4171022"/>
                <a:gd name="connsiteX6" fmla="*/ 0 w 3317536"/>
                <a:gd name="connsiteY6" fmla="*/ 2085511 h 4171022"/>
                <a:gd name="connsiteX7" fmla="*/ 1658326 w 3317536"/>
                <a:gd name="connsiteY7" fmla="*/ 105 h 4171022"/>
                <a:gd name="connsiteX8" fmla="*/ 1658768 w 3317536"/>
                <a:gd name="connsiteY8" fmla="*/ 0 h 4171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17536" h="4171022">
                  <a:moveTo>
                    <a:pt x="1658768" y="0"/>
                  </a:moveTo>
                  <a:lnTo>
                    <a:pt x="1659210" y="105"/>
                  </a:lnTo>
                  <a:cubicBezTo>
                    <a:pt x="2619960" y="276571"/>
                    <a:pt x="3317536" y="1105673"/>
                    <a:pt x="3317536" y="2085511"/>
                  </a:cubicBezTo>
                  <a:cubicBezTo>
                    <a:pt x="3317536" y="3065350"/>
                    <a:pt x="2619960" y="3894451"/>
                    <a:pt x="1659210" y="4170917"/>
                  </a:cubicBezTo>
                  <a:lnTo>
                    <a:pt x="1658768" y="4171022"/>
                  </a:lnTo>
                  <a:lnTo>
                    <a:pt x="1658326" y="4170917"/>
                  </a:lnTo>
                  <a:cubicBezTo>
                    <a:pt x="697576" y="3894451"/>
                    <a:pt x="0" y="3065350"/>
                    <a:pt x="0" y="2085511"/>
                  </a:cubicBezTo>
                  <a:cubicBezTo>
                    <a:pt x="0" y="1105673"/>
                    <a:pt x="697576" y="276571"/>
                    <a:pt x="1658326" y="105"/>
                  </a:cubicBezTo>
                  <a:lnTo>
                    <a:pt x="1658768" y="0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square" anchor="ctr">
              <a:noAutofit/>
            </a:bodyPr>
            <a:lstStyle>
              <a:lvl1pPr>
                <a:spcBef>
                  <a:spcPct val="40000"/>
                </a:spcBef>
                <a:defRPr sz="1000" b="1">
                  <a:solidFill>
                    <a:schemeClr val="tx2"/>
                  </a:solidFill>
                  <a:latin typeface="Univers 45 Light" pitchFamily="2" charset="0"/>
                </a:defRPr>
              </a:lvl1pPr>
              <a:lvl2pPr marL="742950" indent="-285750">
                <a:spcBef>
                  <a:spcPct val="4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2pPr>
              <a:lvl3pPr marL="11430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3pPr>
              <a:lvl4pPr marL="16002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4pPr>
              <a:lvl5pPr marL="20574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b="0">
                <a:solidFill>
                  <a:schemeClr val="tx1"/>
                </a:solidFill>
              </a:endParaRPr>
            </a:p>
          </p:txBody>
        </p:sp>
        <p:sp>
          <p:nvSpPr>
            <p:cNvPr id="6" name="Freeform 5"/>
            <p:cNvSpPr>
              <a:spLocks noChangeArrowheads="1"/>
            </p:cNvSpPr>
            <p:nvPr/>
          </p:nvSpPr>
          <p:spPr bwMode="auto">
            <a:xfrm>
              <a:off x="519991" y="1544320"/>
              <a:ext cx="3613404" cy="4968240"/>
            </a:xfrm>
            <a:custGeom>
              <a:avLst/>
              <a:gdLst>
                <a:gd name="connsiteX0" fmla="*/ 2360168 w 3061568"/>
                <a:gd name="connsiteY0" fmla="*/ 0 h 4367150"/>
                <a:gd name="connsiteX1" fmla="*/ 2835824 w 3061568"/>
                <a:gd name="connsiteY1" fmla="*/ 44362 h 4367150"/>
                <a:gd name="connsiteX2" fmla="*/ 3061568 w 3061568"/>
                <a:gd name="connsiteY2" fmla="*/ 98064 h 4367150"/>
                <a:gd name="connsiteX3" fmla="*/ 3061126 w 3061568"/>
                <a:gd name="connsiteY3" fmla="*/ 98169 h 4367150"/>
                <a:gd name="connsiteX4" fmla="*/ 1402800 w 3061568"/>
                <a:gd name="connsiteY4" fmla="*/ 2183575 h 4367150"/>
                <a:gd name="connsiteX5" fmla="*/ 3061126 w 3061568"/>
                <a:gd name="connsiteY5" fmla="*/ 4268981 h 4367150"/>
                <a:gd name="connsiteX6" fmla="*/ 3061568 w 3061568"/>
                <a:gd name="connsiteY6" fmla="*/ 4269086 h 4367150"/>
                <a:gd name="connsiteX7" fmla="*/ 2835824 w 3061568"/>
                <a:gd name="connsiteY7" fmla="*/ 4322788 h 4367150"/>
                <a:gd name="connsiteX8" fmla="*/ 2360168 w 3061568"/>
                <a:gd name="connsiteY8" fmla="*/ 4367150 h 4367150"/>
                <a:gd name="connsiteX9" fmla="*/ 0 w 3061568"/>
                <a:gd name="connsiteY9" fmla="*/ 2183575 h 4367150"/>
                <a:gd name="connsiteX10" fmla="*/ 2360168 w 3061568"/>
                <a:gd name="connsiteY10" fmla="*/ 0 h 436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61568" h="4367150">
                  <a:moveTo>
                    <a:pt x="2360168" y="0"/>
                  </a:moveTo>
                  <a:cubicBezTo>
                    <a:pt x="2523104" y="0"/>
                    <a:pt x="2682183" y="15275"/>
                    <a:pt x="2835824" y="44362"/>
                  </a:cubicBezTo>
                  <a:lnTo>
                    <a:pt x="3061568" y="98064"/>
                  </a:lnTo>
                  <a:lnTo>
                    <a:pt x="3061126" y="98169"/>
                  </a:lnTo>
                  <a:cubicBezTo>
                    <a:pt x="2100376" y="374635"/>
                    <a:pt x="1402800" y="1203737"/>
                    <a:pt x="1402800" y="2183575"/>
                  </a:cubicBezTo>
                  <a:cubicBezTo>
                    <a:pt x="1402800" y="3163414"/>
                    <a:pt x="2100376" y="3992515"/>
                    <a:pt x="3061126" y="4268981"/>
                  </a:cubicBezTo>
                  <a:lnTo>
                    <a:pt x="3061568" y="4269086"/>
                  </a:lnTo>
                  <a:lnTo>
                    <a:pt x="2835824" y="4322788"/>
                  </a:lnTo>
                  <a:cubicBezTo>
                    <a:pt x="2682183" y="4351875"/>
                    <a:pt x="2523104" y="4367150"/>
                    <a:pt x="2360168" y="4367150"/>
                  </a:cubicBezTo>
                  <a:cubicBezTo>
                    <a:pt x="1056683" y="4367150"/>
                    <a:pt x="0" y="3389530"/>
                    <a:pt x="0" y="2183575"/>
                  </a:cubicBezTo>
                  <a:cubicBezTo>
                    <a:pt x="0" y="977620"/>
                    <a:pt x="1056683" y="0"/>
                    <a:pt x="236016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5000"/>
                    <a:lumOff val="95000"/>
                  </a:schemeClr>
                </a:gs>
                <a:gs pos="74000">
                  <a:schemeClr val="accent4">
                    <a:lumMod val="45000"/>
                    <a:lumOff val="55000"/>
                  </a:schemeClr>
                </a:gs>
                <a:gs pos="83000">
                  <a:schemeClr val="accent4">
                    <a:lumMod val="45000"/>
                    <a:lumOff val="55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noAutofit/>
            </a:bodyPr>
            <a:lstStyle>
              <a:lvl1pPr>
                <a:spcBef>
                  <a:spcPct val="40000"/>
                </a:spcBef>
                <a:defRPr sz="1000" b="1">
                  <a:solidFill>
                    <a:schemeClr val="tx2"/>
                  </a:solidFill>
                  <a:latin typeface="Univers 45 Light" pitchFamily="2" charset="0"/>
                </a:defRPr>
              </a:lvl1pPr>
              <a:lvl2pPr marL="742950" indent="-285750">
                <a:spcBef>
                  <a:spcPct val="4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2pPr>
              <a:lvl3pPr marL="11430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3pPr>
              <a:lvl4pPr marL="16002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4pPr>
              <a:lvl5pPr marL="20574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b="0">
                <a:solidFill>
                  <a:schemeClr val="tx1"/>
                </a:solidFill>
              </a:endParaRPr>
            </a:p>
          </p:txBody>
        </p:sp>
        <p:sp>
          <p:nvSpPr>
            <p:cNvPr id="7" name="Freeform 6"/>
            <p:cNvSpPr>
              <a:spLocks noChangeArrowheads="1"/>
            </p:cNvSpPr>
            <p:nvPr/>
          </p:nvSpPr>
          <p:spPr bwMode="auto">
            <a:xfrm>
              <a:off x="4133395" y="1544320"/>
              <a:ext cx="3613404" cy="4968240"/>
            </a:xfrm>
            <a:custGeom>
              <a:avLst/>
              <a:gdLst>
                <a:gd name="connsiteX0" fmla="*/ 701400 w 3061568"/>
                <a:gd name="connsiteY0" fmla="*/ 0 h 4367150"/>
                <a:gd name="connsiteX1" fmla="*/ 3061568 w 3061568"/>
                <a:gd name="connsiteY1" fmla="*/ 2183575 h 4367150"/>
                <a:gd name="connsiteX2" fmla="*/ 701400 w 3061568"/>
                <a:gd name="connsiteY2" fmla="*/ 4367150 h 4367150"/>
                <a:gd name="connsiteX3" fmla="*/ 225744 w 3061568"/>
                <a:gd name="connsiteY3" fmla="*/ 4322788 h 4367150"/>
                <a:gd name="connsiteX4" fmla="*/ 0 w 3061568"/>
                <a:gd name="connsiteY4" fmla="*/ 4269086 h 4367150"/>
                <a:gd name="connsiteX5" fmla="*/ 442 w 3061568"/>
                <a:gd name="connsiteY5" fmla="*/ 4268981 h 4367150"/>
                <a:gd name="connsiteX6" fmla="*/ 1658768 w 3061568"/>
                <a:gd name="connsiteY6" fmla="*/ 2183575 h 4367150"/>
                <a:gd name="connsiteX7" fmla="*/ 442 w 3061568"/>
                <a:gd name="connsiteY7" fmla="*/ 98169 h 4367150"/>
                <a:gd name="connsiteX8" fmla="*/ 0 w 3061568"/>
                <a:gd name="connsiteY8" fmla="*/ 98064 h 4367150"/>
                <a:gd name="connsiteX9" fmla="*/ 225744 w 3061568"/>
                <a:gd name="connsiteY9" fmla="*/ 44362 h 4367150"/>
                <a:gd name="connsiteX10" fmla="*/ 701400 w 3061568"/>
                <a:gd name="connsiteY10" fmla="*/ 0 h 436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61568" h="4367150">
                  <a:moveTo>
                    <a:pt x="701400" y="0"/>
                  </a:moveTo>
                  <a:cubicBezTo>
                    <a:pt x="2004885" y="0"/>
                    <a:pt x="3061568" y="977620"/>
                    <a:pt x="3061568" y="2183575"/>
                  </a:cubicBezTo>
                  <a:cubicBezTo>
                    <a:pt x="3061568" y="3389530"/>
                    <a:pt x="2004885" y="4367150"/>
                    <a:pt x="701400" y="4367150"/>
                  </a:cubicBezTo>
                  <a:cubicBezTo>
                    <a:pt x="538465" y="4367150"/>
                    <a:pt x="379385" y="4351875"/>
                    <a:pt x="225744" y="4322788"/>
                  </a:cubicBezTo>
                  <a:lnTo>
                    <a:pt x="0" y="4269086"/>
                  </a:lnTo>
                  <a:lnTo>
                    <a:pt x="442" y="4268981"/>
                  </a:lnTo>
                  <a:cubicBezTo>
                    <a:pt x="961192" y="3992515"/>
                    <a:pt x="1658768" y="3163414"/>
                    <a:pt x="1658768" y="2183575"/>
                  </a:cubicBezTo>
                  <a:cubicBezTo>
                    <a:pt x="1658768" y="1203737"/>
                    <a:pt x="961192" y="374635"/>
                    <a:pt x="442" y="98169"/>
                  </a:cubicBezTo>
                  <a:lnTo>
                    <a:pt x="0" y="98064"/>
                  </a:lnTo>
                  <a:lnTo>
                    <a:pt x="225744" y="44362"/>
                  </a:lnTo>
                  <a:cubicBezTo>
                    <a:pt x="379385" y="15275"/>
                    <a:pt x="538465" y="0"/>
                    <a:pt x="70140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9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noAutofit/>
            </a:bodyPr>
            <a:lstStyle>
              <a:lvl1pPr>
                <a:spcBef>
                  <a:spcPct val="40000"/>
                </a:spcBef>
                <a:defRPr sz="1000" b="1">
                  <a:solidFill>
                    <a:schemeClr val="tx2"/>
                  </a:solidFill>
                  <a:latin typeface="Univers 45 Light" pitchFamily="2" charset="0"/>
                </a:defRPr>
              </a:lvl1pPr>
              <a:lvl2pPr marL="742950" indent="-285750">
                <a:spcBef>
                  <a:spcPct val="4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2pPr>
              <a:lvl3pPr marL="11430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3pPr>
              <a:lvl4pPr marL="16002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4pPr>
              <a:lvl5pPr marL="20574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b="0">
                <a:solidFill>
                  <a:schemeClr val="tx1"/>
                </a:solidFill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2975154" y="2809367"/>
              <a:ext cx="2316480" cy="2428240"/>
              <a:chOff x="3015216" y="2540000"/>
              <a:chExt cx="2316480" cy="2428240"/>
            </a:xfrm>
          </p:grpSpPr>
          <p:cxnSp>
            <p:nvCxnSpPr>
              <p:cNvPr id="42" name="Straight Arrow Connector 41"/>
              <p:cNvCxnSpPr/>
              <p:nvPr/>
            </p:nvCxnSpPr>
            <p:spPr>
              <a:xfrm flipV="1">
                <a:off x="3017520" y="2540000"/>
                <a:ext cx="30480" cy="242374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>
                <a:off x="3015216" y="4963746"/>
                <a:ext cx="2316480" cy="4494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26" name="Picture 2" descr="Image result for goldcorp logo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96" t="37541" r="7432" b="43388"/>
            <a:stretch/>
          </p:blipFill>
          <p:spPr bwMode="auto">
            <a:xfrm>
              <a:off x="83058" y="1274953"/>
              <a:ext cx="2306320" cy="375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teck 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6741" y="1274953"/>
              <a:ext cx="873760" cy="3417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Image result for nueva union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9284" y="1864042"/>
              <a:ext cx="1331936" cy="6759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48"/>
            <p:cNvSpPr txBox="1"/>
            <p:nvPr/>
          </p:nvSpPr>
          <p:spPr>
            <a:xfrm>
              <a:off x="2477745" y="2655590"/>
              <a:ext cx="400110" cy="162856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Value</a:t>
              </a:r>
              <a:endParaRPr 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 rot="5400000">
              <a:off x="3963050" y="4590200"/>
              <a:ext cx="400110" cy="161544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Complexity/Time</a:t>
              </a:r>
              <a:endParaRPr 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50" y="386064"/>
            <a:ext cx="690201" cy="69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708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589" y="258246"/>
            <a:ext cx="10515600" cy="762635"/>
          </a:xfrm>
        </p:spPr>
        <p:txBody>
          <a:bodyPr>
            <a:noAutofit/>
          </a:bodyPr>
          <a:lstStyle/>
          <a:p>
            <a:r>
              <a:rPr lang="en-US" sz="7200" dirty="0" err="1" smtClean="0">
                <a:solidFill>
                  <a:schemeClr val="accent1"/>
                </a:solidFill>
                <a:latin typeface="KPMG Extralight" panose="020B0303030202040204" pitchFamily="34" charset="0"/>
              </a:rPr>
              <a:t>Neuva</a:t>
            </a:r>
            <a:r>
              <a:rPr lang="en-US" sz="7200" dirty="0" smtClean="0">
                <a:solidFill>
                  <a:schemeClr val="accent1"/>
                </a:solidFill>
                <a:latin typeface="KPMG Extralight" panose="020B0303030202040204" pitchFamily="34" charset="0"/>
              </a:rPr>
              <a:t> Union Innovation Portfolio</a:t>
            </a:r>
            <a:endParaRPr lang="en-US" sz="7200" dirty="0">
              <a:solidFill>
                <a:schemeClr val="accent1"/>
              </a:solidFill>
              <a:latin typeface="KPMG Extralight" panose="020B0303030202040204" pitchFamily="34" charset="0"/>
            </a:endParaRPr>
          </a:p>
        </p:txBody>
      </p:sp>
      <p:pic>
        <p:nvPicPr>
          <p:cNvPr id="18" name="Picture 6" descr="Image result for nueva union log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2" r="50375" b="30331"/>
          <a:stretch/>
        </p:blipFill>
        <p:spPr bwMode="auto">
          <a:xfrm>
            <a:off x="322791" y="439693"/>
            <a:ext cx="731520" cy="50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1534160" y="1529080"/>
            <a:ext cx="10160" cy="46939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534160" y="6223000"/>
            <a:ext cx="93573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534160" y="3769360"/>
            <a:ext cx="9245600" cy="30380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6334989" y="1529080"/>
            <a:ext cx="0" cy="4693920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6200000">
            <a:off x="657280" y="3553718"/>
            <a:ext cx="1323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797566" y="6269534"/>
            <a:ext cx="3074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Complexity / Time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18853" y="2373064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Stars/Wins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409522" y="2234564"/>
            <a:ext cx="264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Value</a:t>
            </a:r>
          </a:p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Effort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618853" y="4798010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Worth Consideration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409522" y="4798010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Forget It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186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589" y="258246"/>
            <a:ext cx="10515600" cy="762635"/>
          </a:xfrm>
        </p:spPr>
        <p:txBody>
          <a:bodyPr>
            <a:noAutofit/>
          </a:bodyPr>
          <a:lstStyle/>
          <a:p>
            <a:r>
              <a:rPr lang="en-US" sz="7200" dirty="0" smtClean="0">
                <a:solidFill>
                  <a:schemeClr val="accent1"/>
                </a:solidFill>
                <a:latin typeface="KPMG Extralight" panose="020B0303030202040204" pitchFamily="34" charset="0"/>
              </a:rPr>
              <a:t>AHS &amp; </a:t>
            </a:r>
            <a:r>
              <a:rPr lang="en-US" sz="7200" dirty="0" smtClean="0">
                <a:solidFill>
                  <a:schemeClr val="accent1"/>
                </a:solidFill>
                <a:latin typeface="KPMG Extralight" panose="020B0303030202040204" pitchFamily="34" charset="0"/>
              </a:rPr>
              <a:t>ADS v2</a:t>
            </a:r>
            <a:endParaRPr lang="en-US" sz="7200" dirty="0">
              <a:solidFill>
                <a:schemeClr val="accent1"/>
              </a:solidFill>
              <a:latin typeface="KPMG Extralight" panose="020B0303030202040204" pitchFamily="34" charset="0"/>
            </a:endParaRPr>
          </a:p>
        </p:txBody>
      </p:sp>
      <p:sp>
        <p:nvSpPr>
          <p:cNvPr id="46" name="Rectangle 45"/>
          <p:cNvSpPr>
            <a:spLocks/>
          </p:cNvSpPr>
          <p:nvPr/>
        </p:nvSpPr>
        <p:spPr>
          <a:xfrm>
            <a:off x="9002339" y="1076265"/>
            <a:ext cx="3189660" cy="574135"/>
          </a:xfrm>
          <a:prstGeom prst="rect">
            <a:avLst/>
          </a:prstGeom>
          <a:solidFill>
            <a:schemeClr val="accent5"/>
          </a:solidFill>
          <a:ln>
            <a:solidFill>
              <a:srgbClr val="005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Univers for KPMG" panose="020B0603020202020204" pitchFamily="34" charset="0"/>
              </a:rPr>
              <a:t>Next Steps</a:t>
            </a:r>
            <a:endParaRPr lang="en-US" sz="2400" b="1" dirty="0">
              <a:solidFill>
                <a:schemeClr val="bg1"/>
              </a:solidFill>
              <a:latin typeface="Univers for KPMG" panose="020B0603020202020204" pitchFamily="34" charset="0"/>
            </a:endParaRPr>
          </a:p>
        </p:txBody>
      </p:sp>
      <p:sp>
        <p:nvSpPr>
          <p:cNvPr id="47" name="Rectangle 30"/>
          <p:cNvSpPr>
            <a:spLocks noChangeArrowheads="1"/>
          </p:cNvSpPr>
          <p:nvPr/>
        </p:nvSpPr>
        <p:spPr bwMode="gray">
          <a:xfrm>
            <a:off x="9002339" y="1650400"/>
            <a:ext cx="3189661" cy="5207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5EB8"/>
            </a:solidFill>
          </a:ln>
          <a:effectLst/>
          <a:extLst/>
        </p:spPr>
        <p:txBody>
          <a:bodyPr lIns="45720" tIns="45720" rIns="45720" bIns="45720">
            <a:noAutofit/>
          </a:bodyPr>
          <a:lstStyle/>
          <a:p>
            <a:pPr marL="742950" lvl="3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sz="1400" dirty="0" smtClean="0">
              <a:latin typeface="Univers for KPMG Light" panose="020B0403020202020204" pitchFamily="34" charset="0"/>
              <a:cs typeface="Arial" pitchFamily="34" charset="0"/>
            </a:endParaRPr>
          </a:p>
          <a:p>
            <a:pPr marL="742950" lvl="3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sz="1400" dirty="0" smtClean="0">
              <a:latin typeface="Univers for KPMG Light" panose="020B0403020202020204" pitchFamily="34" charset="0"/>
              <a:cs typeface="Arial" pitchFamily="34" charset="0"/>
            </a:endParaRPr>
          </a:p>
          <a:p>
            <a:pPr marL="742950" lvl="3" indent="-285750">
              <a:lnSpc>
                <a:spcPct val="2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sz="1400" dirty="0" smtClean="0">
              <a:latin typeface="Univers for KPMG Light" panose="020B0403020202020204" pitchFamily="34" charset="0"/>
              <a:cs typeface="Arial" pitchFamily="34" charset="0"/>
            </a:endParaRPr>
          </a:p>
          <a:p>
            <a:pPr marL="285750" lvl="2" indent="-285750">
              <a:lnSpc>
                <a:spcPct val="150000"/>
              </a:lnSpc>
              <a:spcBef>
                <a:spcPct val="1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sz="1400" dirty="0">
              <a:latin typeface="Univers for KPMG Light" panose="020B0403020202020204" pitchFamily="34" charset="0"/>
              <a:cs typeface="Arial" pitchFamily="34" charset="0"/>
            </a:endParaRPr>
          </a:p>
          <a:p>
            <a:pPr marL="285750" lvl="2" indent="-285750">
              <a:lnSpc>
                <a:spcPct val="150000"/>
              </a:lnSpc>
              <a:spcBef>
                <a:spcPct val="1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sz="1400" dirty="0" smtClean="0">
              <a:latin typeface="Univers for KPMG Light" panose="020B0403020202020204" pitchFamily="34" charset="0"/>
              <a:cs typeface="Arial" pitchFamily="34" charset="0"/>
            </a:endParaRPr>
          </a:p>
          <a:p>
            <a:pPr marL="285750" lvl="2" indent="-285750">
              <a:lnSpc>
                <a:spcPct val="150000"/>
              </a:lnSpc>
              <a:spcBef>
                <a:spcPct val="1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sz="1400" dirty="0" smtClean="0">
              <a:latin typeface="Univers for KPMG Light" panose="020B0403020202020204" pitchFamily="34" charset="0"/>
              <a:cs typeface="Arial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04978" y="1152000"/>
            <a:ext cx="8481822" cy="5593207"/>
            <a:chOff x="83058" y="1274953"/>
            <a:chExt cx="7663741" cy="5237607"/>
          </a:xfrm>
        </p:grpSpPr>
        <p:sp>
          <p:nvSpPr>
            <p:cNvPr id="5" name="Freeform 4"/>
            <p:cNvSpPr>
              <a:spLocks noChangeArrowheads="1"/>
            </p:cNvSpPr>
            <p:nvPr/>
          </p:nvSpPr>
          <p:spPr bwMode="auto">
            <a:xfrm>
              <a:off x="2175640" y="1655883"/>
              <a:ext cx="3915509" cy="4745117"/>
            </a:xfrm>
            <a:custGeom>
              <a:avLst/>
              <a:gdLst>
                <a:gd name="connsiteX0" fmla="*/ 1658768 w 3317536"/>
                <a:gd name="connsiteY0" fmla="*/ 0 h 4171022"/>
                <a:gd name="connsiteX1" fmla="*/ 1659210 w 3317536"/>
                <a:gd name="connsiteY1" fmla="*/ 105 h 4171022"/>
                <a:gd name="connsiteX2" fmla="*/ 3317536 w 3317536"/>
                <a:gd name="connsiteY2" fmla="*/ 2085511 h 4171022"/>
                <a:gd name="connsiteX3" fmla="*/ 1659210 w 3317536"/>
                <a:gd name="connsiteY3" fmla="*/ 4170917 h 4171022"/>
                <a:gd name="connsiteX4" fmla="*/ 1658768 w 3317536"/>
                <a:gd name="connsiteY4" fmla="*/ 4171022 h 4171022"/>
                <a:gd name="connsiteX5" fmla="*/ 1658326 w 3317536"/>
                <a:gd name="connsiteY5" fmla="*/ 4170917 h 4171022"/>
                <a:gd name="connsiteX6" fmla="*/ 0 w 3317536"/>
                <a:gd name="connsiteY6" fmla="*/ 2085511 h 4171022"/>
                <a:gd name="connsiteX7" fmla="*/ 1658326 w 3317536"/>
                <a:gd name="connsiteY7" fmla="*/ 105 h 4171022"/>
                <a:gd name="connsiteX8" fmla="*/ 1658768 w 3317536"/>
                <a:gd name="connsiteY8" fmla="*/ 0 h 4171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17536" h="4171022">
                  <a:moveTo>
                    <a:pt x="1658768" y="0"/>
                  </a:moveTo>
                  <a:lnTo>
                    <a:pt x="1659210" y="105"/>
                  </a:lnTo>
                  <a:cubicBezTo>
                    <a:pt x="2619960" y="276571"/>
                    <a:pt x="3317536" y="1105673"/>
                    <a:pt x="3317536" y="2085511"/>
                  </a:cubicBezTo>
                  <a:cubicBezTo>
                    <a:pt x="3317536" y="3065350"/>
                    <a:pt x="2619960" y="3894451"/>
                    <a:pt x="1659210" y="4170917"/>
                  </a:cubicBezTo>
                  <a:lnTo>
                    <a:pt x="1658768" y="4171022"/>
                  </a:lnTo>
                  <a:lnTo>
                    <a:pt x="1658326" y="4170917"/>
                  </a:lnTo>
                  <a:cubicBezTo>
                    <a:pt x="697576" y="3894451"/>
                    <a:pt x="0" y="3065350"/>
                    <a:pt x="0" y="2085511"/>
                  </a:cubicBezTo>
                  <a:cubicBezTo>
                    <a:pt x="0" y="1105673"/>
                    <a:pt x="697576" y="276571"/>
                    <a:pt x="1658326" y="105"/>
                  </a:cubicBezTo>
                  <a:lnTo>
                    <a:pt x="1658768" y="0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square" anchor="ctr">
              <a:noAutofit/>
            </a:bodyPr>
            <a:lstStyle>
              <a:lvl1pPr>
                <a:spcBef>
                  <a:spcPct val="40000"/>
                </a:spcBef>
                <a:defRPr sz="1000" b="1">
                  <a:solidFill>
                    <a:schemeClr val="tx2"/>
                  </a:solidFill>
                  <a:latin typeface="Univers 45 Light" pitchFamily="2" charset="0"/>
                </a:defRPr>
              </a:lvl1pPr>
              <a:lvl2pPr marL="742950" indent="-285750">
                <a:spcBef>
                  <a:spcPct val="4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2pPr>
              <a:lvl3pPr marL="11430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3pPr>
              <a:lvl4pPr marL="16002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4pPr>
              <a:lvl5pPr marL="20574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b="0">
                <a:solidFill>
                  <a:schemeClr val="tx1"/>
                </a:solidFill>
              </a:endParaRPr>
            </a:p>
          </p:txBody>
        </p:sp>
        <p:sp>
          <p:nvSpPr>
            <p:cNvPr id="6" name="Freeform 5"/>
            <p:cNvSpPr>
              <a:spLocks noChangeArrowheads="1"/>
            </p:cNvSpPr>
            <p:nvPr/>
          </p:nvSpPr>
          <p:spPr bwMode="auto">
            <a:xfrm>
              <a:off x="519991" y="1544320"/>
              <a:ext cx="3613404" cy="4968240"/>
            </a:xfrm>
            <a:custGeom>
              <a:avLst/>
              <a:gdLst>
                <a:gd name="connsiteX0" fmla="*/ 2360168 w 3061568"/>
                <a:gd name="connsiteY0" fmla="*/ 0 h 4367150"/>
                <a:gd name="connsiteX1" fmla="*/ 2835824 w 3061568"/>
                <a:gd name="connsiteY1" fmla="*/ 44362 h 4367150"/>
                <a:gd name="connsiteX2" fmla="*/ 3061568 w 3061568"/>
                <a:gd name="connsiteY2" fmla="*/ 98064 h 4367150"/>
                <a:gd name="connsiteX3" fmla="*/ 3061126 w 3061568"/>
                <a:gd name="connsiteY3" fmla="*/ 98169 h 4367150"/>
                <a:gd name="connsiteX4" fmla="*/ 1402800 w 3061568"/>
                <a:gd name="connsiteY4" fmla="*/ 2183575 h 4367150"/>
                <a:gd name="connsiteX5" fmla="*/ 3061126 w 3061568"/>
                <a:gd name="connsiteY5" fmla="*/ 4268981 h 4367150"/>
                <a:gd name="connsiteX6" fmla="*/ 3061568 w 3061568"/>
                <a:gd name="connsiteY6" fmla="*/ 4269086 h 4367150"/>
                <a:gd name="connsiteX7" fmla="*/ 2835824 w 3061568"/>
                <a:gd name="connsiteY7" fmla="*/ 4322788 h 4367150"/>
                <a:gd name="connsiteX8" fmla="*/ 2360168 w 3061568"/>
                <a:gd name="connsiteY8" fmla="*/ 4367150 h 4367150"/>
                <a:gd name="connsiteX9" fmla="*/ 0 w 3061568"/>
                <a:gd name="connsiteY9" fmla="*/ 2183575 h 4367150"/>
                <a:gd name="connsiteX10" fmla="*/ 2360168 w 3061568"/>
                <a:gd name="connsiteY10" fmla="*/ 0 h 436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61568" h="4367150">
                  <a:moveTo>
                    <a:pt x="2360168" y="0"/>
                  </a:moveTo>
                  <a:cubicBezTo>
                    <a:pt x="2523104" y="0"/>
                    <a:pt x="2682183" y="15275"/>
                    <a:pt x="2835824" y="44362"/>
                  </a:cubicBezTo>
                  <a:lnTo>
                    <a:pt x="3061568" y="98064"/>
                  </a:lnTo>
                  <a:lnTo>
                    <a:pt x="3061126" y="98169"/>
                  </a:lnTo>
                  <a:cubicBezTo>
                    <a:pt x="2100376" y="374635"/>
                    <a:pt x="1402800" y="1203737"/>
                    <a:pt x="1402800" y="2183575"/>
                  </a:cubicBezTo>
                  <a:cubicBezTo>
                    <a:pt x="1402800" y="3163414"/>
                    <a:pt x="2100376" y="3992515"/>
                    <a:pt x="3061126" y="4268981"/>
                  </a:cubicBezTo>
                  <a:lnTo>
                    <a:pt x="3061568" y="4269086"/>
                  </a:lnTo>
                  <a:lnTo>
                    <a:pt x="2835824" y="4322788"/>
                  </a:lnTo>
                  <a:cubicBezTo>
                    <a:pt x="2682183" y="4351875"/>
                    <a:pt x="2523104" y="4367150"/>
                    <a:pt x="2360168" y="4367150"/>
                  </a:cubicBezTo>
                  <a:cubicBezTo>
                    <a:pt x="1056683" y="4367150"/>
                    <a:pt x="0" y="3389530"/>
                    <a:pt x="0" y="2183575"/>
                  </a:cubicBezTo>
                  <a:cubicBezTo>
                    <a:pt x="0" y="977620"/>
                    <a:pt x="1056683" y="0"/>
                    <a:pt x="236016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5000"/>
                    <a:lumOff val="95000"/>
                  </a:schemeClr>
                </a:gs>
                <a:gs pos="74000">
                  <a:schemeClr val="accent4">
                    <a:lumMod val="45000"/>
                    <a:lumOff val="55000"/>
                  </a:schemeClr>
                </a:gs>
                <a:gs pos="83000">
                  <a:schemeClr val="accent4">
                    <a:lumMod val="45000"/>
                    <a:lumOff val="55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noAutofit/>
            </a:bodyPr>
            <a:lstStyle>
              <a:lvl1pPr>
                <a:spcBef>
                  <a:spcPct val="40000"/>
                </a:spcBef>
                <a:defRPr sz="1000" b="1">
                  <a:solidFill>
                    <a:schemeClr val="tx2"/>
                  </a:solidFill>
                  <a:latin typeface="Univers 45 Light" pitchFamily="2" charset="0"/>
                </a:defRPr>
              </a:lvl1pPr>
              <a:lvl2pPr marL="742950" indent="-285750">
                <a:spcBef>
                  <a:spcPct val="4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2pPr>
              <a:lvl3pPr marL="11430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3pPr>
              <a:lvl4pPr marL="16002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4pPr>
              <a:lvl5pPr marL="20574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b="0">
                <a:solidFill>
                  <a:schemeClr val="tx1"/>
                </a:solidFill>
              </a:endParaRPr>
            </a:p>
          </p:txBody>
        </p:sp>
        <p:sp>
          <p:nvSpPr>
            <p:cNvPr id="7" name="Freeform 6"/>
            <p:cNvSpPr>
              <a:spLocks noChangeArrowheads="1"/>
            </p:cNvSpPr>
            <p:nvPr/>
          </p:nvSpPr>
          <p:spPr bwMode="auto">
            <a:xfrm>
              <a:off x="4133395" y="1544320"/>
              <a:ext cx="3613404" cy="4968240"/>
            </a:xfrm>
            <a:custGeom>
              <a:avLst/>
              <a:gdLst>
                <a:gd name="connsiteX0" fmla="*/ 701400 w 3061568"/>
                <a:gd name="connsiteY0" fmla="*/ 0 h 4367150"/>
                <a:gd name="connsiteX1" fmla="*/ 3061568 w 3061568"/>
                <a:gd name="connsiteY1" fmla="*/ 2183575 h 4367150"/>
                <a:gd name="connsiteX2" fmla="*/ 701400 w 3061568"/>
                <a:gd name="connsiteY2" fmla="*/ 4367150 h 4367150"/>
                <a:gd name="connsiteX3" fmla="*/ 225744 w 3061568"/>
                <a:gd name="connsiteY3" fmla="*/ 4322788 h 4367150"/>
                <a:gd name="connsiteX4" fmla="*/ 0 w 3061568"/>
                <a:gd name="connsiteY4" fmla="*/ 4269086 h 4367150"/>
                <a:gd name="connsiteX5" fmla="*/ 442 w 3061568"/>
                <a:gd name="connsiteY5" fmla="*/ 4268981 h 4367150"/>
                <a:gd name="connsiteX6" fmla="*/ 1658768 w 3061568"/>
                <a:gd name="connsiteY6" fmla="*/ 2183575 h 4367150"/>
                <a:gd name="connsiteX7" fmla="*/ 442 w 3061568"/>
                <a:gd name="connsiteY7" fmla="*/ 98169 h 4367150"/>
                <a:gd name="connsiteX8" fmla="*/ 0 w 3061568"/>
                <a:gd name="connsiteY8" fmla="*/ 98064 h 4367150"/>
                <a:gd name="connsiteX9" fmla="*/ 225744 w 3061568"/>
                <a:gd name="connsiteY9" fmla="*/ 44362 h 4367150"/>
                <a:gd name="connsiteX10" fmla="*/ 701400 w 3061568"/>
                <a:gd name="connsiteY10" fmla="*/ 0 h 436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61568" h="4367150">
                  <a:moveTo>
                    <a:pt x="701400" y="0"/>
                  </a:moveTo>
                  <a:cubicBezTo>
                    <a:pt x="2004885" y="0"/>
                    <a:pt x="3061568" y="977620"/>
                    <a:pt x="3061568" y="2183575"/>
                  </a:cubicBezTo>
                  <a:cubicBezTo>
                    <a:pt x="3061568" y="3389530"/>
                    <a:pt x="2004885" y="4367150"/>
                    <a:pt x="701400" y="4367150"/>
                  </a:cubicBezTo>
                  <a:cubicBezTo>
                    <a:pt x="538465" y="4367150"/>
                    <a:pt x="379385" y="4351875"/>
                    <a:pt x="225744" y="4322788"/>
                  </a:cubicBezTo>
                  <a:lnTo>
                    <a:pt x="0" y="4269086"/>
                  </a:lnTo>
                  <a:lnTo>
                    <a:pt x="442" y="4268981"/>
                  </a:lnTo>
                  <a:cubicBezTo>
                    <a:pt x="961192" y="3992515"/>
                    <a:pt x="1658768" y="3163414"/>
                    <a:pt x="1658768" y="2183575"/>
                  </a:cubicBezTo>
                  <a:cubicBezTo>
                    <a:pt x="1658768" y="1203737"/>
                    <a:pt x="961192" y="374635"/>
                    <a:pt x="442" y="98169"/>
                  </a:cubicBezTo>
                  <a:lnTo>
                    <a:pt x="0" y="98064"/>
                  </a:lnTo>
                  <a:lnTo>
                    <a:pt x="225744" y="44362"/>
                  </a:lnTo>
                  <a:cubicBezTo>
                    <a:pt x="379385" y="15275"/>
                    <a:pt x="538465" y="0"/>
                    <a:pt x="70140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noAutofit/>
            </a:bodyPr>
            <a:lstStyle>
              <a:lvl1pPr>
                <a:spcBef>
                  <a:spcPct val="40000"/>
                </a:spcBef>
                <a:defRPr sz="1000" b="1">
                  <a:solidFill>
                    <a:schemeClr val="tx2"/>
                  </a:solidFill>
                  <a:latin typeface="Univers 45 Light" pitchFamily="2" charset="0"/>
                </a:defRPr>
              </a:lvl1pPr>
              <a:lvl2pPr marL="742950" indent="-285750">
                <a:spcBef>
                  <a:spcPct val="4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2pPr>
              <a:lvl3pPr marL="11430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3pPr>
              <a:lvl4pPr marL="16002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4pPr>
              <a:lvl5pPr marL="20574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b="0">
                <a:solidFill>
                  <a:schemeClr val="tx1"/>
                </a:solidFill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2975154" y="2809367"/>
              <a:ext cx="2316480" cy="2428240"/>
              <a:chOff x="3015216" y="2540000"/>
              <a:chExt cx="2316480" cy="2428240"/>
            </a:xfrm>
          </p:grpSpPr>
          <p:cxnSp>
            <p:nvCxnSpPr>
              <p:cNvPr id="42" name="Straight Arrow Connector 41"/>
              <p:cNvCxnSpPr/>
              <p:nvPr/>
            </p:nvCxnSpPr>
            <p:spPr>
              <a:xfrm flipV="1">
                <a:off x="3017520" y="2540000"/>
                <a:ext cx="30480" cy="242374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>
                <a:off x="3015216" y="4963746"/>
                <a:ext cx="2316480" cy="4494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26" name="Picture 2" descr="Image result for goldcorp logo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96" t="37541" r="7432" b="43388"/>
            <a:stretch/>
          </p:blipFill>
          <p:spPr bwMode="auto">
            <a:xfrm>
              <a:off x="83058" y="1274953"/>
              <a:ext cx="2306320" cy="375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teck 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6741" y="1274953"/>
              <a:ext cx="873760" cy="3417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Image result for nueva union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9284" y="1864042"/>
              <a:ext cx="1331936" cy="6759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48"/>
            <p:cNvSpPr txBox="1"/>
            <p:nvPr/>
          </p:nvSpPr>
          <p:spPr>
            <a:xfrm>
              <a:off x="2477745" y="2655590"/>
              <a:ext cx="400110" cy="162856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Value</a:t>
              </a:r>
              <a:endParaRPr 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 rot="5400000">
              <a:off x="3963050" y="4590200"/>
              <a:ext cx="400110" cy="161544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Complexity/Time</a:t>
              </a:r>
              <a:endParaRPr 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04977" y="1152000"/>
            <a:ext cx="8481822" cy="5593207"/>
            <a:chOff x="83058" y="1274953"/>
            <a:chExt cx="7663741" cy="5237607"/>
          </a:xfrm>
        </p:grpSpPr>
        <p:sp>
          <p:nvSpPr>
            <p:cNvPr id="27" name="Freeform 26"/>
            <p:cNvSpPr>
              <a:spLocks noChangeArrowheads="1"/>
            </p:cNvSpPr>
            <p:nvPr/>
          </p:nvSpPr>
          <p:spPr bwMode="auto">
            <a:xfrm>
              <a:off x="2175640" y="1655883"/>
              <a:ext cx="3915509" cy="4745117"/>
            </a:xfrm>
            <a:custGeom>
              <a:avLst/>
              <a:gdLst>
                <a:gd name="connsiteX0" fmla="*/ 1658768 w 3317536"/>
                <a:gd name="connsiteY0" fmla="*/ 0 h 4171022"/>
                <a:gd name="connsiteX1" fmla="*/ 1659210 w 3317536"/>
                <a:gd name="connsiteY1" fmla="*/ 105 h 4171022"/>
                <a:gd name="connsiteX2" fmla="*/ 3317536 w 3317536"/>
                <a:gd name="connsiteY2" fmla="*/ 2085511 h 4171022"/>
                <a:gd name="connsiteX3" fmla="*/ 1659210 w 3317536"/>
                <a:gd name="connsiteY3" fmla="*/ 4170917 h 4171022"/>
                <a:gd name="connsiteX4" fmla="*/ 1658768 w 3317536"/>
                <a:gd name="connsiteY4" fmla="*/ 4171022 h 4171022"/>
                <a:gd name="connsiteX5" fmla="*/ 1658326 w 3317536"/>
                <a:gd name="connsiteY5" fmla="*/ 4170917 h 4171022"/>
                <a:gd name="connsiteX6" fmla="*/ 0 w 3317536"/>
                <a:gd name="connsiteY6" fmla="*/ 2085511 h 4171022"/>
                <a:gd name="connsiteX7" fmla="*/ 1658326 w 3317536"/>
                <a:gd name="connsiteY7" fmla="*/ 105 h 4171022"/>
                <a:gd name="connsiteX8" fmla="*/ 1658768 w 3317536"/>
                <a:gd name="connsiteY8" fmla="*/ 0 h 4171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17536" h="4171022">
                  <a:moveTo>
                    <a:pt x="1658768" y="0"/>
                  </a:moveTo>
                  <a:lnTo>
                    <a:pt x="1659210" y="105"/>
                  </a:lnTo>
                  <a:cubicBezTo>
                    <a:pt x="2619960" y="276571"/>
                    <a:pt x="3317536" y="1105673"/>
                    <a:pt x="3317536" y="2085511"/>
                  </a:cubicBezTo>
                  <a:cubicBezTo>
                    <a:pt x="3317536" y="3065350"/>
                    <a:pt x="2619960" y="3894451"/>
                    <a:pt x="1659210" y="4170917"/>
                  </a:cubicBezTo>
                  <a:lnTo>
                    <a:pt x="1658768" y="4171022"/>
                  </a:lnTo>
                  <a:lnTo>
                    <a:pt x="1658326" y="4170917"/>
                  </a:lnTo>
                  <a:cubicBezTo>
                    <a:pt x="697576" y="3894451"/>
                    <a:pt x="0" y="3065350"/>
                    <a:pt x="0" y="2085511"/>
                  </a:cubicBezTo>
                  <a:cubicBezTo>
                    <a:pt x="0" y="1105673"/>
                    <a:pt x="697576" y="276571"/>
                    <a:pt x="1658326" y="105"/>
                  </a:cubicBezTo>
                  <a:lnTo>
                    <a:pt x="1658768" y="0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square" anchor="ctr">
              <a:noAutofit/>
            </a:bodyPr>
            <a:lstStyle>
              <a:lvl1pPr>
                <a:spcBef>
                  <a:spcPct val="40000"/>
                </a:spcBef>
                <a:defRPr sz="1000" b="1">
                  <a:solidFill>
                    <a:schemeClr val="tx2"/>
                  </a:solidFill>
                  <a:latin typeface="Univers 45 Light" pitchFamily="2" charset="0"/>
                </a:defRPr>
              </a:lvl1pPr>
              <a:lvl2pPr marL="742950" indent="-285750">
                <a:spcBef>
                  <a:spcPct val="4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2pPr>
              <a:lvl3pPr marL="11430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3pPr>
              <a:lvl4pPr marL="16002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4pPr>
              <a:lvl5pPr marL="20574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b="0">
                <a:solidFill>
                  <a:schemeClr val="tx1"/>
                </a:solidFill>
              </a:endParaRPr>
            </a:p>
          </p:txBody>
        </p:sp>
        <p:sp>
          <p:nvSpPr>
            <p:cNvPr id="28" name="Freeform 27"/>
            <p:cNvSpPr>
              <a:spLocks noChangeArrowheads="1"/>
            </p:cNvSpPr>
            <p:nvPr/>
          </p:nvSpPr>
          <p:spPr bwMode="auto">
            <a:xfrm>
              <a:off x="519991" y="1544320"/>
              <a:ext cx="3613404" cy="4968240"/>
            </a:xfrm>
            <a:custGeom>
              <a:avLst/>
              <a:gdLst>
                <a:gd name="connsiteX0" fmla="*/ 2360168 w 3061568"/>
                <a:gd name="connsiteY0" fmla="*/ 0 h 4367150"/>
                <a:gd name="connsiteX1" fmla="*/ 2835824 w 3061568"/>
                <a:gd name="connsiteY1" fmla="*/ 44362 h 4367150"/>
                <a:gd name="connsiteX2" fmla="*/ 3061568 w 3061568"/>
                <a:gd name="connsiteY2" fmla="*/ 98064 h 4367150"/>
                <a:gd name="connsiteX3" fmla="*/ 3061126 w 3061568"/>
                <a:gd name="connsiteY3" fmla="*/ 98169 h 4367150"/>
                <a:gd name="connsiteX4" fmla="*/ 1402800 w 3061568"/>
                <a:gd name="connsiteY4" fmla="*/ 2183575 h 4367150"/>
                <a:gd name="connsiteX5" fmla="*/ 3061126 w 3061568"/>
                <a:gd name="connsiteY5" fmla="*/ 4268981 h 4367150"/>
                <a:gd name="connsiteX6" fmla="*/ 3061568 w 3061568"/>
                <a:gd name="connsiteY6" fmla="*/ 4269086 h 4367150"/>
                <a:gd name="connsiteX7" fmla="*/ 2835824 w 3061568"/>
                <a:gd name="connsiteY7" fmla="*/ 4322788 h 4367150"/>
                <a:gd name="connsiteX8" fmla="*/ 2360168 w 3061568"/>
                <a:gd name="connsiteY8" fmla="*/ 4367150 h 4367150"/>
                <a:gd name="connsiteX9" fmla="*/ 0 w 3061568"/>
                <a:gd name="connsiteY9" fmla="*/ 2183575 h 4367150"/>
                <a:gd name="connsiteX10" fmla="*/ 2360168 w 3061568"/>
                <a:gd name="connsiteY10" fmla="*/ 0 h 436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61568" h="4367150">
                  <a:moveTo>
                    <a:pt x="2360168" y="0"/>
                  </a:moveTo>
                  <a:cubicBezTo>
                    <a:pt x="2523104" y="0"/>
                    <a:pt x="2682183" y="15275"/>
                    <a:pt x="2835824" y="44362"/>
                  </a:cubicBezTo>
                  <a:lnTo>
                    <a:pt x="3061568" y="98064"/>
                  </a:lnTo>
                  <a:lnTo>
                    <a:pt x="3061126" y="98169"/>
                  </a:lnTo>
                  <a:cubicBezTo>
                    <a:pt x="2100376" y="374635"/>
                    <a:pt x="1402800" y="1203737"/>
                    <a:pt x="1402800" y="2183575"/>
                  </a:cubicBezTo>
                  <a:cubicBezTo>
                    <a:pt x="1402800" y="3163414"/>
                    <a:pt x="2100376" y="3992515"/>
                    <a:pt x="3061126" y="4268981"/>
                  </a:cubicBezTo>
                  <a:lnTo>
                    <a:pt x="3061568" y="4269086"/>
                  </a:lnTo>
                  <a:lnTo>
                    <a:pt x="2835824" y="4322788"/>
                  </a:lnTo>
                  <a:cubicBezTo>
                    <a:pt x="2682183" y="4351875"/>
                    <a:pt x="2523104" y="4367150"/>
                    <a:pt x="2360168" y="4367150"/>
                  </a:cubicBezTo>
                  <a:cubicBezTo>
                    <a:pt x="1056683" y="4367150"/>
                    <a:pt x="0" y="3389530"/>
                    <a:pt x="0" y="2183575"/>
                  </a:cubicBezTo>
                  <a:cubicBezTo>
                    <a:pt x="0" y="977620"/>
                    <a:pt x="1056683" y="0"/>
                    <a:pt x="236016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5000"/>
                    <a:lumOff val="95000"/>
                  </a:schemeClr>
                </a:gs>
                <a:gs pos="74000">
                  <a:schemeClr val="accent4">
                    <a:lumMod val="45000"/>
                    <a:lumOff val="55000"/>
                  </a:schemeClr>
                </a:gs>
                <a:gs pos="83000">
                  <a:schemeClr val="accent4">
                    <a:lumMod val="45000"/>
                    <a:lumOff val="55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noAutofit/>
            </a:bodyPr>
            <a:lstStyle>
              <a:lvl1pPr>
                <a:spcBef>
                  <a:spcPct val="40000"/>
                </a:spcBef>
                <a:defRPr sz="1000" b="1">
                  <a:solidFill>
                    <a:schemeClr val="tx2"/>
                  </a:solidFill>
                  <a:latin typeface="Univers 45 Light" pitchFamily="2" charset="0"/>
                </a:defRPr>
              </a:lvl1pPr>
              <a:lvl2pPr marL="742950" indent="-285750">
                <a:spcBef>
                  <a:spcPct val="4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2pPr>
              <a:lvl3pPr marL="11430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3pPr>
              <a:lvl4pPr marL="16002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4pPr>
              <a:lvl5pPr marL="20574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b="0">
                <a:solidFill>
                  <a:schemeClr val="tx1"/>
                </a:solidFill>
              </a:endParaRPr>
            </a:p>
          </p:txBody>
        </p:sp>
        <p:sp>
          <p:nvSpPr>
            <p:cNvPr id="29" name="Freeform 28"/>
            <p:cNvSpPr>
              <a:spLocks noChangeArrowheads="1"/>
            </p:cNvSpPr>
            <p:nvPr/>
          </p:nvSpPr>
          <p:spPr bwMode="auto">
            <a:xfrm>
              <a:off x="4133395" y="1544320"/>
              <a:ext cx="3613404" cy="4968240"/>
            </a:xfrm>
            <a:custGeom>
              <a:avLst/>
              <a:gdLst>
                <a:gd name="connsiteX0" fmla="*/ 701400 w 3061568"/>
                <a:gd name="connsiteY0" fmla="*/ 0 h 4367150"/>
                <a:gd name="connsiteX1" fmla="*/ 3061568 w 3061568"/>
                <a:gd name="connsiteY1" fmla="*/ 2183575 h 4367150"/>
                <a:gd name="connsiteX2" fmla="*/ 701400 w 3061568"/>
                <a:gd name="connsiteY2" fmla="*/ 4367150 h 4367150"/>
                <a:gd name="connsiteX3" fmla="*/ 225744 w 3061568"/>
                <a:gd name="connsiteY3" fmla="*/ 4322788 h 4367150"/>
                <a:gd name="connsiteX4" fmla="*/ 0 w 3061568"/>
                <a:gd name="connsiteY4" fmla="*/ 4269086 h 4367150"/>
                <a:gd name="connsiteX5" fmla="*/ 442 w 3061568"/>
                <a:gd name="connsiteY5" fmla="*/ 4268981 h 4367150"/>
                <a:gd name="connsiteX6" fmla="*/ 1658768 w 3061568"/>
                <a:gd name="connsiteY6" fmla="*/ 2183575 h 4367150"/>
                <a:gd name="connsiteX7" fmla="*/ 442 w 3061568"/>
                <a:gd name="connsiteY7" fmla="*/ 98169 h 4367150"/>
                <a:gd name="connsiteX8" fmla="*/ 0 w 3061568"/>
                <a:gd name="connsiteY8" fmla="*/ 98064 h 4367150"/>
                <a:gd name="connsiteX9" fmla="*/ 225744 w 3061568"/>
                <a:gd name="connsiteY9" fmla="*/ 44362 h 4367150"/>
                <a:gd name="connsiteX10" fmla="*/ 701400 w 3061568"/>
                <a:gd name="connsiteY10" fmla="*/ 0 h 436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61568" h="4367150">
                  <a:moveTo>
                    <a:pt x="701400" y="0"/>
                  </a:moveTo>
                  <a:cubicBezTo>
                    <a:pt x="2004885" y="0"/>
                    <a:pt x="3061568" y="977620"/>
                    <a:pt x="3061568" y="2183575"/>
                  </a:cubicBezTo>
                  <a:cubicBezTo>
                    <a:pt x="3061568" y="3389530"/>
                    <a:pt x="2004885" y="4367150"/>
                    <a:pt x="701400" y="4367150"/>
                  </a:cubicBezTo>
                  <a:cubicBezTo>
                    <a:pt x="538465" y="4367150"/>
                    <a:pt x="379385" y="4351875"/>
                    <a:pt x="225744" y="4322788"/>
                  </a:cubicBezTo>
                  <a:lnTo>
                    <a:pt x="0" y="4269086"/>
                  </a:lnTo>
                  <a:lnTo>
                    <a:pt x="442" y="4268981"/>
                  </a:lnTo>
                  <a:cubicBezTo>
                    <a:pt x="961192" y="3992515"/>
                    <a:pt x="1658768" y="3163414"/>
                    <a:pt x="1658768" y="2183575"/>
                  </a:cubicBezTo>
                  <a:cubicBezTo>
                    <a:pt x="1658768" y="1203737"/>
                    <a:pt x="961192" y="374635"/>
                    <a:pt x="442" y="98169"/>
                  </a:cubicBezTo>
                  <a:lnTo>
                    <a:pt x="0" y="98064"/>
                  </a:lnTo>
                  <a:lnTo>
                    <a:pt x="225744" y="44362"/>
                  </a:lnTo>
                  <a:cubicBezTo>
                    <a:pt x="379385" y="15275"/>
                    <a:pt x="538465" y="0"/>
                    <a:pt x="70140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9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noAutofit/>
            </a:bodyPr>
            <a:lstStyle>
              <a:lvl1pPr>
                <a:spcBef>
                  <a:spcPct val="40000"/>
                </a:spcBef>
                <a:defRPr sz="1000" b="1">
                  <a:solidFill>
                    <a:schemeClr val="tx2"/>
                  </a:solidFill>
                  <a:latin typeface="Univers 45 Light" pitchFamily="2" charset="0"/>
                </a:defRPr>
              </a:lvl1pPr>
              <a:lvl2pPr marL="742950" indent="-285750">
                <a:spcBef>
                  <a:spcPct val="4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2pPr>
              <a:lvl3pPr marL="11430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3pPr>
              <a:lvl4pPr marL="16002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4pPr>
              <a:lvl5pPr marL="20574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b="0">
                <a:solidFill>
                  <a:schemeClr val="tx1"/>
                </a:solidFill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2975154" y="2809367"/>
              <a:ext cx="2316480" cy="2428240"/>
              <a:chOff x="3015216" y="2540000"/>
              <a:chExt cx="2316480" cy="2428240"/>
            </a:xfrm>
          </p:grpSpPr>
          <p:cxnSp>
            <p:nvCxnSpPr>
              <p:cNvPr id="36" name="Straight Arrow Connector 35"/>
              <p:cNvCxnSpPr/>
              <p:nvPr/>
            </p:nvCxnSpPr>
            <p:spPr>
              <a:xfrm flipV="1">
                <a:off x="3017520" y="2540000"/>
                <a:ext cx="30480" cy="242374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3015216" y="4963746"/>
                <a:ext cx="2316480" cy="4494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1" name="Picture 2" descr="Image result for goldcorp logo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96" t="37541" r="7432" b="43388"/>
            <a:stretch/>
          </p:blipFill>
          <p:spPr bwMode="auto">
            <a:xfrm>
              <a:off x="83058" y="1274953"/>
              <a:ext cx="2306320" cy="375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4" descr="Image result for teck 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6741" y="1274953"/>
              <a:ext cx="873760" cy="3417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6" descr="Image result for nueva union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9284" y="1864042"/>
              <a:ext cx="1331936" cy="6759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2477745" y="2655590"/>
              <a:ext cx="400110" cy="162856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Value</a:t>
              </a:r>
              <a:endParaRPr 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 rot="5400000">
              <a:off x="3963050" y="4590200"/>
              <a:ext cx="400110" cy="161544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Complexity/Time</a:t>
              </a:r>
              <a:endParaRPr 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80" y="345523"/>
            <a:ext cx="730742" cy="730742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H="1">
            <a:off x="9559156" y="1650400"/>
            <a:ext cx="7883" cy="520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10123856" y="1650400"/>
            <a:ext cx="7883" cy="520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10688556" y="1650400"/>
            <a:ext cx="7883" cy="520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16200000">
            <a:off x="8711401" y="1859070"/>
            <a:ext cx="1216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Innovation Name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 rot="16200000">
            <a:off x="9283904" y="1976574"/>
            <a:ext cx="109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Owner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 rot="16200000">
            <a:off x="9861431" y="1964971"/>
            <a:ext cx="1121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0819674" y="1859069"/>
            <a:ext cx="1249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Next Steps Description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8996590" y="2710340"/>
            <a:ext cx="31954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650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589" y="258246"/>
            <a:ext cx="10515600" cy="762635"/>
          </a:xfrm>
        </p:spPr>
        <p:txBody>
          <a:bodyPr>
            <a:noAutofit/>
          </a:bodyPr>
          <a:lstStyle/>
          <a:p>
            <a:r>
              <a:rPr lang="en-US" sz="7200" dirty="0" smtClean="0">
                <a:solidFill>
                  <a:schemeClr val="accent1"/>
                </a:solidFill>
                <a:latin typeface="KPMG Extralight" panose="020B0303030202040204" pitchFamily="34" charset="0"/>
              </a:rPr>
              <a:t>AHS &amp; </a:t>
            </a:r>
            <a:r>
              <a:rPr lang="en-US" sz="7200" dirty="0" smtClean="0">
                <a:solidFill>
                  <a:schemeClr val="accent1"/>
                </a:solidFill>
                <a:latin typeface="KPMG Extralight" panose="020B0303030202040204" pitchFamily="34" charset="0"/>
              </a:rPr>
              <a:t>ADS v3.0</a:t>
            </a:r>
            <a:endParaRPr lang="en-US" sz="7200" dirty="0">
              <a:solidFill>
                <a:schemeClr val="accent1"/>
              </a:solidFill>
              <a:latin typeface="KPMG Extralight" panose="020B0303030202040204" pitchFamily="34" charset="0"/>
            </a:endParaRPr>
          </a:p>
        </p:txBody>
      </p:sp>
      <p:sp>
        <p:nvSpPr>
          <p:cNvPr id="46" name="Rectangle 45"/>
          <p:cNvSpPr>
            <a:spLocks/>
          </p:cNvSpPr>
          <p:nvPr/>
        </p:nvSpPr>
        <p:spPr>
          <a:xfrm>
            <a:off x="9002339" y="1076265"/>
            <a:ext cx="3189660" cy="574135"/>
          </a:xfrm>
          <a:prstGeom prst="rect">
            <a:avLst/>
          </a:prstGeom>
          <a:solidFill>
            <a:schemeClr val="accent5"/>
          </a:solidFill>
          <a:ln>
            <a:solidFill>
              <a:srgbClr val="005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Univers for KPMG" panose="020B0603020202020204" pitchFamily="34" charset="0"/>
              </a:rPr>
              <a:t>Next Steps</a:t>
            </a:r>
            <a:endParaRPr lang="en-US" sz="2400" b="1" dirty="0">
              <a:solidFill>
                <a:schemeClr val="bg1"/>
              </a:solidFill>
              <a:latin typeface="Univers for KPMG" panose="020B0603020202020204" pitchFamily="34" charset="0"/>
            </a:endParaRPr>
          </a:p>
        </p:txBody>
      </p:sp>
      <p:sp>
        <p:nvSpPr>
          <p:cNvPr id="47" name="Rectangle 30"/>
          <p:cNvSpPr>
            <a:spLocks noChangeArrowheads="1"/>
          </p:cNvSpPr>
          <p:nvPr/>
        </p:nvSpPr>
        <p:spPr bwMode="gray">
          <a:xfrm>
            <a:off x="9002339" y="1650400"/>
            <a:ext cx="3189661" cy="5207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5EB8"/>
            </a:solidFill>
          </a:ln>
          <a:effectLst/>
          <a:extLst/>
        </p:spPr>
        <p:txBody>
          <a:bodyPr lIns="45720" tIns="45720" rIns="45720" bIns="45720">
            <a:noAutofit/>
          </a:bodyPr>
          <a:lstStyle/>
          <a:p>
            <a:pPr marL="742950" lvl="3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sz="1400" dirty="0" smtClean="0">
              <a:latin typeface="Univers for KPMG Light" panose="020B0403020202020204" pitchFamily="34" charset="0"/>
              <a:cs typeface="Arial" pitchFamily="34" charset="0"/>
            </a:endParaRPr>
          </a:p>
          <a:p>
            <a:pPr marL="742950" lvl="3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sz="1400" dirty="0" smtClean="0">
              <a:latin typeface="Univers for KPMG Light" panose="020B0403020202020204" pitchFamily="34" charset="0"/>
              <a:cs typeface="Arial" pitchFamily="34" charset="0"/>
            </a:endParaRPr>
          </a:p>
          <a:p>
            <a:pPr marL="742950" lvl="3" indent="-285750">
              <a:lnSpc>
                <a:spcPct val="2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sz="1400" dirty="0" smtClean="0">
              <a:latin typeface="Univers for KPMG Light" panose="020B0403020202020204" pitchFamily="34" charset="0"/>
              <a:cs typeface="Arial" pitchFamily="34" charset="0"/>
            </a:endParaRPr>
          </a:p>
          <a:p>
            <a:pPr marL="285750" lvl="2" indent="-285750">
              <a:lnSpc>
                <a:spcPct val="150000"/>
              </a:lnSpc>
              <a:spcBef>
                <a:spcPct val="1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sz="1400" dirty="0">
              <a:latin typeface="Univers for KPMG Light" panose="020B0403020202020204" pitchFamily="34" charset="0"/>
              <a:cs typeface="Arial" pitchFamily="34" charset="0"/>
            </a:endParaRPr>
          </a:p>
          <a:p>
            <a:pPr marL="285750" lvl="2" indent="-285750">
              <a:lnSpc>
                <a:spcPct val="150000"/>
              </a:lnSpc>
              <a:spcBef>
                <a:spcPct val="1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sz="1400" dirty="0" smtClean="0">
              <a:latin typeface="Univers for KPMG Light" panose="020B0403020202020204" pitchFamily="34" charset="0"/>
              <a:cs typeface="Arial" pitchFamily="34" charset="0"/>
            </a:endParaRPr>
          </a:p>
          <a:p>
            <a:pPr marL="285750" lvl="2" indent="-285750">
              <a:lnSpc>
                <a:spcPct val="150000"/>
              </a:lnSpc>
              <a:spcBef>
                <a:spcPct val="1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sz="1400" dirty="0" smtClean="0">
              <a:latin typeface="Univers for KPMG Light" panose="020B0403020202020204" pitchFamily="34" charset="0"/>
              <a:cs typeface="Arial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04978" y="1152000"/>
            <a:ext cx="8481822" cy="5593207"/>
            <a:chOff x="83058" y="1274953"/>
            <a:chExt cx="7663741" cy="5237607"/>
          </a:xfrm>
        </p:grpSpPr>
        <p:sp>
          <p:nvSpPr>
            <p:cNvPr id="5" name="Freeform 4"/>
            <p:cNvSpPr>
              <a:spLocks noChangeArrowheads="1"/>
            </p:cNvSpPr>
            <p:nvPr/>
          </p:nvSpPr>
          <p:spPr bwMode="auto">
            <a:xfrm>
              <a:off x="2175640" y="1655883"/>
              <a:ext cx="3915509" cy="4745117"/>
            </a:xfrm>
            <a:custGeom>
              <a:avLst/>
              <a:gdLst>
                <a:gd name="connsiteX0" fmla="*/ 1658768 w 3317536"/>
                <a:gd name="connsiteY0" fmla="*/ 0 h 4171022"/>
                <a:gd name="connsiteX1" fmla="*/ 1659210 w 3317536"/>
                <a:gd name="connsiteY1" fmla="*/ 105 h 4171022"/>
                <a:gd name="connsiteX2" fmla="*/ 3317536 w 3317536"/>
                <a:gd name="connsiteY2" fmla="*/ 2085511 h 4171022"/>
                <a:gd name="connsiteX3" fmla="*/ 1659210 w 3317536"/>
                <a:gd name="connsiteY3" fmla="*/ 4170917 h 4171022"/>
                <a:gd name="connsiteX4" fmla="*/ 1658768 w 3317536"/>
                <a:gd name="connsiteY4" fmla="*/ 4171022 h 4171022"/>
                <a:gd name="connsiteX5" fmla="*/ 1658326 w 3317536"/>
                <a:gd name="connsiteY5" fmla="*/ 4170917 h 4171022"/>
                <a:gd name="connsiteX6" fmla="*/ 0 w 3317536"/>
                <a:gd name="connsiteY6" fmla="*/ 2085511 h 4171022"/>
                <a:gd name="connsiteX7" fmla="*/ 1658326 w 3317536"/>
                <a:gd name="connsiteY7" fmla="*/ 105 h 4171022"/>
                <a:gd name="connsiteX8" fmla="*/ 1658768 w 3317536"/>
                <a:gd name="connsiteY8" fmla="*/ 0 h 4171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17536" h="4171022">
                  <a:moveTo>
                    <a:pt x="1658768" y="0"/>
                  </a:moveTo>
                  <a:lnTo>
                    <a:pt x="1659210" y="105"/>
                  </a:lnTo>
                  <a:cubicBezTo>
                    <a:pt x="2619960" y="276571"/>
                    <a:pt x="3317536" y="1105673"/>
                    <a:pt x="3317536" y="2085511"/>
                  </a:cubicBezTo>
                  <a:cubicBezTo>
                    <a:pt x="3317536" y="3065350"/>
                    <a:pt x="2619960" y="3894451"/>
                    <a:pt x="1659210" y="4170917"/>
                  </a:cubicBezTo>
                  <a:lnTo>
                    <a:pt x="1658768" y="4171022"/>
                  </a:lnTo>
                  <a:lnTo>
                    <a:pt x="1658326" y="4170917"/>
                  </a:lnTo>
                  <a:cubicBezTo>
                    <a:pt x="697576" y="3894451"/>
                    <a:pt x="0" y="3065350"/>
                    <a:pt x="0" y="2085511"/>
                  </a:cubicBezTo>
                  <a:cubicBezTo>
                    <a:pt x="0" y="1105673"/>
                    <a:pt x="697576" y="276571"/>
                    <a:pt x="1658326" y="105"/>
                  </a:cubicBezTo>
                  <a:lnTo>
                    <a:pt x="1658768" y="0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square" anchor="ctr">
              <a:noAutofit/>
            </a:bodyPr>
            <a:lstStyle>
              <a:lvl1pPr>
                <a:spcBef>
                  <a:spcPct val="40000"/>
                </a:spcBef>
                <a:defRPr sz="1000" b="1">
                  <a:solidFill>
                    <a:schemeClr val="tx2"/>
                  </a:solidFill>
                  <a:latin typeface="Univers 45 Light" pitchFamily="2" charset="0"/>
                </a:defRPr>
              </a:lvl1pPr>
              <a:lvl2pPr marL="742950" indent="-285750">
                <a:spcBef>
                  <a:spcPct val="4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2pPr>
              <a:lvl3pPr marL="11430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3pPr>
              <a:lvl4pPr marL="16002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4pPr>
              <a:lvl5pPr marL="20574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b="0">
                <a:solidFill>
                  <a:schemeClr val="tx1"/>
                </a:solidFill>
              </a:endParaRPr>
            </a:p>
          </p:txBody>
        </p:sp>
        <p:sp>
          <p:nvSpPr>
            <p:cNvPr id="6" name="Freeform 5"/>
            <p:cNvSpPr>
              <a:spLocks noChangeArrowheads="1"/>
            </p:cNvSpPr>
            <p:nvPr/>
          </p:nvSpPr>
          <p:spPr bwMode="auto">
            <a:xfrm>
              <a:off x="519991" y="1544320"/>
              <a:ext cx="3613404" cy="4968240"/>
            </a:xfrm>
            <a:custGeom>
              <a:avLst/>
              <a:gdLst>
                <a:gd name="connsiteX0" fmla="*/ 2360168 w 3061568"/>
                <a:gd name="connsiteY0" fmla="*/ 0 h 4367150"/>
                <a:gd name="connsiteX1" fmla="*/ 2835824 w 3061568"/>
                <a:gd name="connsiteY1" fmla="*/ 44362 h 4367150"/>
                <a:gd name="connsiteX2" fmla="*/ 3061568 w 3061568"/>
                <a:gd name="connsiteY2" fmla="*/ 98064 h 4367150"/>
                <a:gd name="connsiteX3" fmla="*/ 3061126 w 3061568"/>
                <a:gd name="connsiteY3" fmla="*/ 98169 h 4367150"/>
                <a:gd name="connsiteX4" fmla="*/ 1402800 w 3061568"/>
                <a:gd name="connsiteY4" fmla="*/ 2183575 h 4367150"/>
                <a:gd name="connsiteX5" fmla="*/ 3061126 w 3061568"/>
                <a:gd name="connsiteY5" fmla="*/ 4268981 h 4367150"/>
                <a:gd name="connsiteX6" fmla="*/ 3061568 w 3061568"/>
                <a:gd name="connsiteY6" fmla="*/ 4269086 h 4367150"/>
                <a:gd name="connsiteX7" fmla="*/ 2835824 w 3061568"/>
                <a:gd name="connsiteY7" fmla="*/ 4322788 h 4367150"/>
                <a:gd name="connsiteX8" fmla="*/ 2360168 w 3061568"/>
                <a:gd name="connsiteY8" fmla="*/ 4367150 h 4367150"/>
                <a:gd name="connsiteX9" fmla="*/ 0 w 3061568"/>
                <a:gd name="connsiteY9" fmla="*/ 2183575 h 4367150"/>
                <a:gd name="connsiteX10" fmla="*/ 2360168 w 3061568"/>
                <a:gd name="connsiteY10" fmla="*/ 0 h 436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61568" h="4367150">
                  <a:moveTo>
                    <a:pt x="2360168" y="0"/>
                  </a:moveTo>
                  <a:cubicBezTo>
                    <a:pt x="2523104" y="0"/>
                    <a:pt x="2682183" y="15275"/>
                    <a:pt x="2835824" y="44362"/>
                  </a:cubicBezTo>
                  <a:lnTo>
                    <a:pt x="3061568" y="98064"/>
                  </a:lnTo>
                  <a:lnTo>
                    <a:pt x="3061126" y="98169"/>
                  </a:lnTo>
                  <a:cubicBezTo>
                    <a:pt x="2100376" y="374635"/>
                    <a:pt x="1402800" y="1203737"/>
                    <a:pt x="1402800" y="2183575"/>
                  </a:cubicBezTo>
                  <a:cubicBezTo>
                    <a:pt x="1402800" y="3163414"/>
                    <a:pt x="2100376" y="3992515"/>
                    <a:pt x="3061126" y="4268981"/>
                  </a:cubicBezTo>
                  <a:lnTo>
                    <a:pt x="3061568" y="4269086"/>
                  </a:lnTo>
                  <a:lnTo>
                    <a:pt x="2835824" y="4322788"/>
                  </a:lnTo>
                  <a:cubicBezTo>
                    <a:pt x="2682183" y="4351875"/>
                    <a:pt x="2523104" y="4367150"/>
                    <a:pt x="2360168" y="4367150"/>
                  </a:cubicBezTo>
                  <a:cubicBezTo>
                    <a:pt x="1056683" y="4367150"/>
                    <a:pt x="0" y="3389530"/>
                    <a:pt x="0" y="2183575"/>
                  </a:cubicBezTo>
                  <a:cubicBezTo>
                    <a:pt x="0" y="977620"/>
                    <a:pt x="1056683" y="0"/>
                    <a:pt x="236016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5000"/>
                    <a:lumOff val="95000"/>
                  </a:schemeClr>
                </a:gs>
                <a:gs pos="74000">
                  <a:schemeClr val="accent4">
                    <a:lumMod val="45000"/>
                    <a:lumOff val="55000"/>
                  </a:schemeClr>
                </a:gs>
                <a:gs pos="83000">
                  <a:schemeClr val="accent4">
                    <a:lumMod val="45000"/>
                    <a:lumOff val="55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noAutofit/>
            </a:bodyPr>
            <a:lstStyle>
              <a:lvl1pPr>
                <a:spcBef>
                  <a:spcPct val="40000"/>
                </a:spcBef>
                <a:defRPr sz="1000" b="1">
                  <a:solidFill>
                    <a:schemeClr val="tx2"/>
                  </a:solidFill>
                  <a:latin typeface="Univers 45 Light" pitchFamily="2" charset="0"/>
                </a:defRPr>
              </a:lvl1pPr>
              <a:lvl2pPr marL="742950" indent="-285750">
                <a:spcBef>
                  <a:spcPct val="4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2pPr>
              <a:lvl3pPr marL="11430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3pPr>
              <a:lvl4pPr marL="16002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4pPr>
              <a:lvl5pPr marL="20574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b="0">
                <a:solidFill>
                  <a:schemeClr val="tx1"/>
                </a:solidFill>
              </a:endParaRPr>
            </a:p>
          </p:txBody>
        </p:sp>
        <p:sp>
          <p:nvSpPr>
            <p:cNvPr id="7" name="Freeform 6"/>
            <p:cNvSpPr>
              <a:spLocks noChangeArrowheads="1"/>
            </p:cNvSpPr>
            <p:nvPr/>
          </p:nvSpPr>
          <p:spPr bwMode="auto">
            <a:xfrm>
              <a:off x="4133395" y="1544320"/>
              <a:ext cx="3613404" cy="4968240"/>
            </a:xfrm>
            <a:custGeom>
              <a:avLst/>
              <a:gdLst>
                <a:gd name="connsiteX0" fmla="*/ 701400 w 3061568"/>
                <a:gd name="connsiteY0" fmla="*/ 0 h 4367150"/>
                <a:gd name="connsiteX1" fmla="*/ 3061568 w 3061568"/>
                <a:gd name="connsiteY1" fmla="*/ 2183575 h 4367150"/>
                <a:gd name="connsiteX2" fmla="*/ 701400 w 3061568"/>
                <a:gd name="connsiteY2" fmla="*/ 4367150 h 4367150"/>
                <a:gd name="connsiteX3" fmla="*/ 225744 w 3061568"/>
                <a:gd name="connsiteY3" fmla="*/ 4322788 h 4367150"/>
                <a:gd name="connsiteX4" fmla="*/ 0 w 3061568"/>
                <a:gd name="connsiteY4" fmla="*/ 4269086 h 4367150"/>
                <a:gd name="connsiteX5" fmla="*/ 442 w 3061568"/>
                <a:gd name="connsiteY5" fmla="*/ 4268981 h 4367150"/>
                <a:gd name="connsiteX6" fmla="*/ 1658768 w 3061568"/>
                <a:gd name="connsiteY6" fmla="*/ 2183575 h 4367150"/>
                <a:gd name="connsiteX7" fmla="*/ 442 w 3061568"/>
                <a:gd name="connsiteY7" fmla="*/ 98169 h 4367150"/>
                <a:gd name="connsiteX8" fmla="*/ 0 w 3061568"/>
                <a:gd name="connsiteY8" fmla="*/ 98064 h 4367150"/>
                <a:gd name="connsiteX9" fmla="*/ 225744 w 3061568"/>
                <a:gd name="connsiteY9" fmla="*/ 44362 h 4367150"/>
                <a:gd name="connsiteX10" fmla="*/ 701400 w 3061568"/>
                <a:gd name="connsiteY10" fmla="*/ 0 h 436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61568" h="4367150">
                  <a:moveTo>
                    <a:pt x="701400" y="0"/>
                  </a:moveTo>
                  <a:cubicBezTo>
                    <a:pt x="2004885" y="0"/>
                    <a:pt x="3061568" y="977620"/>
                    <a:pt x="3061568" y="2183575"/>
                  </a:cubicBezTo>
                  <a:cubicBezTo>
                    <a:pt x="3061568" y="3389530"/>
                    <a:pt x="2004885" y="4367150"/>
                    <a:pt x="701400" y="4367150"/>
                  </a:cubicBezTo>
                  <a:cubicBezTo>
                    <a:pt x="538465" y="4367150"/>
                    <a:pt x="379385" y="4351875"/>
                    <a:pt x="225744" y="4322788"/>
                  </a:cubicBezTo>
                  <a:lnTo>
                    <a:pt x="0" y="4269086"/>
                  </a:lnTo>
                  <a:lnTo>
                    <a:pt x="442" y="4268981"/>
                  </a:lnTo>
                  <a:cubicBezTo>
                    <a:pt x="961192" y="3992515"/>
                    <a:pt x="1658768" y="3163414"/>
                    <a:pt x="1658768" y="2183575"/>
                  </a:cubicBezTo>
                  <a:cubicBezTo>
                    <a:pt x="1658768" y="1203737"/>
                    <a:pt x="961192" y="374635"/>
                    <a:pt x="442" y="98169"/>
                  </a:cubicBezTo>
                  <a:lnTo>
                    <a:pt x="0" y="98064"/>
                  </a:lnTo>
                  <a:lnTo>
                    <a:pt x="225744" y="44362"/>
                  </a:lnTo>
                  <a:cubicBezTo>
                    <a:pt x="379385" y="15275"/>
                    <a:pt x="538465" y="0"/>
                    <a:pt x="70140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noAutofit/>
            </a:bodyPr>
            <a:lstStyle>
              <a:lvl1pPr>
                <a:spcBef>
                  <a:spcPct val="40000"/>
                </a:spcBef>
                <a:defRPr sz="1000" b="1">
                  <a:solidFill>
                    <a:schemeClr val="tx2"/>
                  </a:solidFill>
                  <a:latin typeface="Univers 45 Light" pitchFamily="2" charset="0"/>
                </a:defRPr>
              </a:lvl1pPr>
              <a:lvl2pPr marL="742950" indent="-285750">
                <a:spcBef>
                  <a:spcPct val="4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2pPr>
              <a:lvl3pPr marL="11430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3pPr>
              <a:lvl4pPr marL="16002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4pPr>
              <a:lvl5pPr marL="20574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b="0">
                <a:solidFill>
                  <a:schemeClr val="tx1"/>
                </a:solidFill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2975154" y="2809367"/>
              <a:ext cx="2316480" cy="2428240"/>
              <a:chOff x="3015216" y="2540000"/>
              <a:chExt cx="2316480" cy="2428240"/>
            </a:xfrm>
          </p:grpSpPr>
          <p:cxnSp>
            <p:nvCxnSpPr>
              <p:cNvPr id="42" name="Straight Arrow Connector 41"/>
              <p:cNvCxnSpPr/>
              <p:nvPr/>
            </p:nvCxnSpPr>
            <p:spPr>
              <a:xfrm flipV="1">
                <a:off x="3017520" y="2540000"/>
                <a:ext cx="30480" cy="242374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>
                <a:off x="3015216" y="4963746"/>
                <a:ext cx="2316480" cy="4494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26" name="Picture 2" descr="Image result for goldcorp logo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96" t="37541" r="7432" b="43388"/>
            <a:stretch/>
          </p:blipFill>
          <p:spPr bwMode="auto">
            <a:xfrm>
              <a:off x="83058" y="1274953"/>
              <a:ext cx="2306320" cy="375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teck 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6741" y="1274953"/>
              <a:ext cx="873760" cy="3417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Image result for nueva union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9284" y="1864042"/>
              <a:ext cx="1331936" cy="6759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48"/>
            <p:cNvSpPr txBox="1"/>
            <p:nvPr/>
          </p:nvSpPr>
          <p:spPr>
            <a:xfrm>
              <a:off x="2477745" y="2655590"/>
              <a:ext cx="400110" cy="162856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Value</a:t>
              </a:r>
              <a:endParaRPr 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 rot="5400000">
              <a:off x="3963050" y="4590200"/>
              <a:ext cx="400110" cy="161544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Complexity/Time</a:t>
              </a:r>
              <a:endParaRPr 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04977" y="1152000"/>
            <a:ext cx="8481822" cy="5593207"/>
            <a:chOff x="83058" y="1274953"/>
            <a:chExt cx="7663741" cy="5237607"/>
          </a:xfrm>
        </p:grpSpPr>
        <p:sp>
          <p:nvSpPr>
            <p:cNvPr id="27" name="Freeform 26"/>
            <p:cNvSpPr>
              <a:spLocks noChangeArrowheads="1"/>
            </p:cNvSpPr>
            <p:nvPr/>
          </p:nvSpPr>
          <p:spPr bwMode="auto">
            <a:xfrm>
              <a:off x="2175640" y="1655883"/>
              <a:ext cx="3915509" cy="4745117"/>
            </a:xfrm>
            <a:custGeom>
              <a:avLst/>
              <a:gdLst>
                <a:gd name="connsiteX0" fmla="*/ 1658768 w 3317536"/>
                <a:gd name="connsiteY0" fmla="*/ 0 h 4171022"/>
                <a:gd name="connsiteX1" fmla="*/ 1659210 w 3317536"/>
                <a:gd name="connsiteY1" fmla="*/ 105 h 4171022"/>
                <a:gd name="connsiteX2" fmla="*/ 3317536 w 3317536"/>
                <a:gd name="connsiteY2" fmla="*/ 2085511 h 4171022"/>
                <a:gd name="connsiteX3" fmla="*/ 1659210 w 3317536"/>
                <a:gd name="connsiteY3" fmla="*/ 4170917 h 4171022"/>
                <a:gd name="connsiteX4" fmla="*/ 1658768 w 3317536"/>
                <a:gd name="connsiteY4" fmla="*/ 4171022 h 4171022"/>
                <a:gd name="connsiteX5" fmla="*/ 1658326 w 3317536"/>
                <a:gd name="connsiteY5" fmla="*/ 4170917 h 4171022"/>
                <a:gd name="connsiteX6" fmla="*/ 0 w 3317536"/>
                <a:gd name="connsiteY6" fmla="*/ 2085511 h 4171022"/>
                <a:gd name="connsiteX7" fmla="*/ 1658326 w 3317536"/>
                <a:gd name="connsiteY7" fmla="*/ 105 h 4171022"/>
                <a:gd name="connsiteX8" fmla="*/ 1658768 w 3317536"/>
                <a:gd name="connsiteY8" fmla="*/ 0 h 4171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17536" h="4171022">
                  <a:moveTo>
                    <a:pt x="1658768" y="0"/>
                  </a:moveTo>
                  <a:lnTo>
                    <a:pt x="1659210" y="105"/>
                  </a:lnTo>
                  <a:cubicBezTo>
                    <a:pt x="2619960" y="276571"/>
                    <a:pt x="3317536" y="1105673"/>
                    <a:pt x="3317536" y="2085511"/>
                  </a:cubicBezTo>
                  <a:cubicBezTo>
                    <a:pt x="3317536" y="3065350"/>
                    <a:pt x="2619960" y="3894451"/>
                    <a:pt x="1659210" y="4170917"/>
                  </a:cubicBezTo>
                  <a:lnTo>
                    <a:pt x="1658768" y="4171022"/>
                  </a:lnTo>
                  <a:lnTo>
                    <a:pt x="1658326" y="4170917"/>
                  </a:lnTo>
                  <a:cubicBezTo>
                    <a:pt x="697576" y="3894451"/>
                    <a:pt x="0" y="3065350"/>
                    <a:pt x="0" y="2085511"/>
                  </a:cubicBezTo>
                  <a:cubicBezTo>
                    <a:pt x="0" y="1105673"/>
                    <a:pt x="697576" y="276571"/>
                    <a:pt x="1658326" y="105"/>
                  </a:cubicBezTo>
                  <a:lnTo>
                    <a:pt x="1658768" y="0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square" anchor="ctr">
              <a:noAutofit/>
            </a:bodyPr>
            <a:lstStyle>
              <a:lvl1pPr>
                <a:spcBef>
                  <a:spcPct val="40000"/>
                </a:spcBef>
                <a:defRPr sz="1000" b="1">
                  <a:solidFill>
                    <a:schemeClr val="tx2"/>
                  </a:solidFill>
                  <a:latin typeface="Univers 45 Light" pitchFamily="2" charset="0"/>
                </a:defRPr>
              </a:lvl1pPr>
              <a:lvl2pPr marL="742950" indent="-285750">
                <a:spcBef>
                  <a:spcPct val="4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2pPr>
              <a:lvl3pPr marL="11430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3pPr>
              <a:lvl4pPr marL="16002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4pPr>
              <a:lvl5pPr marL="20574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b="0">
                <a:solidFill>
                  <a:schemeClr val="tx1"/>
                </a:solidFill>
              </a:endParaRPr>
            </a:p>
          </p:txBody>
        </p:sp>
        <p:sp>
          <p:nvSpPr>
            <p:cNvPr id="28" name="Freeform 27"/>
            <p:cNvSpPr>
              <a:spLocks noChangeArrowheads="1"/>
            </p:cNvSpPr>
            <p:nvPr/>
          </p:nvSpPr>
          <p:spPr bwMode="auto">
            <a:xfrm>
              <a:off x="519991" y="1544320"/>
              <a:ext cx="3613404" cy="4968240"/>
            </a:xfrm>
            <a:custGeom>
              <a:avLst/>
              <a:gdLst>
                <a:gd name="connsiteX0" fmla="*/ 2360168 w 3061568"/>
                <a:gd name="connsiteY0" fmla="*/ 0 h 4367150"/>
                <a:gd name="connsiteX1" fmla="*/ 2835824 w 3061568"/>
                <a:gd name="connsiteY1" fmla="*/ 44362 h 4367150"/>
                <a:gd name="connsiteX2" fmla="*/ 3061568 w 3061568"/>
                <a:gd name="connsiteY2" fmla="*/ 98064 h 4367150"/>
                <a:gd name="connsiteX3" fmla="*/ 3061126 w 3061568"/>
                <a:gd name="connsiteY3" fmla="*/ 98169 h 4367150"/>
                <a:gd name="connsiteX4" fmla="*/ 1402800 w 3061568"/>
                <a:gd name="connsiteY4" fmla="*/ 2183575 h 4367150"/>
                <a:gd name="connsiteX5" fmla="*/ 3061126 w 3061568"/>
                <a:gd name="connsiteY5" fmla="*/ 4268981 h 4367150"/>
                <a:gd name="connsiteX6" fmla="*/ 3061568 w 3061568"/>
                <a:gd name="connsiteY6" fmla="*/ 4269086 h 4367150"/>
                <a:gd name="connsiteX7" fmla="*/ 2835824 w 3061568"/>
                <a:gd name="connsiteY7" fmla="*/ 4322788 h 4367150"/>
                <a:gd name="connsiteX8" fmla="*/ 2360168 w 3061568"/>
                <a:gd name="connsiteY8" fmla="*/ 4367150 h 4367150"/>
                <a:gd name="connsiteX9" fmla="*/ 0 w 3061568"/>
                <a:gd name="connsiteY9" fmla="*/ 2183575 h 4367150"/>
                <a:gd name="connsiteX10" fmla="*/ 2360168 w 3061568"/>
                <a:gd name="connsiteY10" fmla="*/ 0 h 436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61568" h="4367150">
                  <a:moveTo>
                    <a:pt x="2360168" y="0"/>
                  </a:moveTo>
                  <a:cubicBezTo>
                    <a:pt x="2523104" y="0"/>
                    <a:pt x="2682183" y="15275"/>
                    <a:pt x="2835824" y="44362"/>
                  </a:cubicBezTo>
                  <a:lnTo>
                    <a:pt x="3061568" y="98064"/>
                  </a:lnTo>
                  <a:lnTo>
                    <a:pt x="3061126" y="98169"/>
                  </a:lnTo>
                  <a:cubicBezTo>
                    <a:pt x="2100376" y="374635"/>
                    <a:pt x="1402800" y="1203737"/>
                    <a:pt x="1402800" y="2183575"/>
                  </a:cubicBezTo>
                  <a:cubicBezTo>
                    <a:pt x="1402800" y="3163414"/>
                    <a:pt x="2100376" y="3992515"/>
                    <a:pt x="3061126" y="4268981"/>
                  </a:cubicBezTo>
                  <a:lnTo>
                    <a:pt x="3061568" y="4269086"/>
                  </a:lnTo>
                  <a:lnTo>
                    <a:pt x="2835824" y="4322788"/>
                  </a:lnTo>
                  <a:cubicBezTo>
                    <a:pt x="2682183" y="4351875"/>
                    <a:pt x="2523104" y="4367150"/>
                    <a:pt x="2360168" y="4367150"/>
                  </a:cubicBezTo>
                  <a:cubicBezTo>
                    <a:pt x="1056683" y="4367150"/>
                    <a:pt x="0" y="3389530"/>
                    <a:pt x="0" y="2183575"/>
                  </a:cubicBezTo>
                  <a:cubicBezTo>
                    <a:pt x="0" y="977620"/>
                    <a:pt x="1056683" y="0"/>
                    <a:pt x="236016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5000"/>
                    <a:lumOff val="95000"/>
                  </a:schemeClr>
                </a:gs>
                <a:gs pos="74000">
                  <a:schemeClr val="accent4">
                    <a:lumMod val="45000"/>
                    <a:lumOff val="55000"/>
                  </a:schemeClr>
                </a:gs>
                <a:gs pos="83000">
                  <a:schemeClr val="accent4">
                    <a:lumMod val="45000"/>
                    <a:lumOff val="55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noAutofit/>
            </a:bodyPr>
            <a:lstStyle>
              <a:lvl1pPr>
                <a:spcBef>
                  <a:spcPct val="40000"/>
                </a:spcBef>
                <a:defRPr sz="1000" b="1">
                  <a:solidFill>
                    <a:schemeClr val="tx2"/>
                  </a:solidFill>
                  <a:latin typeface="Univers 45 Light" pitchFamily="2" charset="0"/>
                </a:defRPr>
              </a:lvl1pPr>
              <a:lvl2pPr marL="742950" indent="-285750">
                <a:spcBef>
                  <a:spcPct val="4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2pPr>
              <a:lvl3pPr marL="11430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3pPr>
              <a:lvl4pPr marL="16002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4pPr>
              <a:lvl5pPr marL="20574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b="0">
                <a:solidFill>
                  <a:schemeClr val="tx1"/>
                </a:solidFill>
              </a:endParaRPr>
            </a:p>
          </p:txBody>
        </p:sp>
        <p:sp>
          <p:nvSpPr>
            <p:cNvPr id="29" name="Freeform 28"/>
            <p:cNvSpPr>
              <a:spLocks noChangeArrowheads="1"/>
            </p:cNvSpPr>
            <p:nvPr/>
          </p:nvSpPr>
          <p:spPr bwMode="auto">
            <a:xfrm>
              <a:off x="4133395" y="1544320"/>
              <a:ext cx="3613404" cy="4968240"/>
            </a:xfrm>
            <a:custGeom>
              <a:avLst/>
              <a:gdLst>
                <a:gd name="connsiteX0" fmla="*/ 701400 w 3061568"/>
                <a:gd name="connsiteY0" fmla="*/ 0 h 4367150"/>
                <a:gd name="connsiteX1" fmla="*/ 3061568 w 3061568"/>
                <a:gd name="connsiteY1" fmla="*/ 2183575 h 4367150"/>
                <a:gd name="connsiteX2" fmla="*/ 701400 w 3061568"/>
                <a:gd name="connsiteY2" fmla="*/ 4367150 h 4367150"/>
                <a:gd name="connsiteX3" fmla="*/ 225744 w 3061568"/>
                <a:gd name="connsiteY3" fmla="*/ 4322788 h 4367150"/>
                <a:gd name="connsiteX4" fmla="*/ 0 w 3061568"/>
                <a:gd name="connsiteY4" fmla="*/ 4269086 h 4367150"/>
                <a:gd name="connsiteX5" fmla="*/ 442 w 3061568"/>
                <a:gd name="connsiteY5" fmla="*/ 4268981 h 4367150"/>
                <a:gd name="connsiteX6" fmla="*/ 1658768 w 3061568"/>
                <a:gd name="connsiteY6" fmla="*/ 2183575 h 4367150"/>
                <a:gd name="connsiteX7" fmla="*/ 442 w 3061568"/>
                <a:gd name="connsiteY7" fmla="*/ 98169 h 4367150"/>
                <a:gd name="connsiteX8" fmla="*/ 0 w 3061568"/>
                <a:gd name="connsiteY8" fmla="*/ 98064 h 4367150"/>
                <a:gd name="connsiteX9" fmla="*/ 225744 w 3061568"/>
                <a:gd name="connsiteY9" fmla="*/ 44362 h 4367150"/>
                <a:gd name="connsiteX10" fmla="*/ 701400 w 3061568"/>
                <a:gd name="connsiteY10" fmla="*/ 0 h 436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61568" h="4367150">
                  <a:moveTo>
                    <a:pt x="701400" y="0"/>
                  </a:moveTo>
                  <a:cubicBezTo>
                    <a:pt x="2004885" y="0"/>
                    <a:pt x="3061568" y="977620"/>
                    <a:pt x="3061568" y="2183575"/>
                  </a:cubicBezTo>
                  <a:cubicBezTo>
                    <a:pt x="3061568" y="3389530"/>
                    <a:pt x="2004885" y="4367150"/>
                    <a:pt x="701400" y="4367150"/>
                  </a:cubicBezTo>
                  <a:cubicBezTo>
                    <a:pt x="538465" y="4367150"/>
                    <a:pt x="379385" y="4351875"/>
                    <a:pt x="225744" y="4322788"/>
                  </a:cubicBezTo>
                  <a:lnTo>
                    <a:pt x="0" y="4269086"/>
                  </a:lnTo>
                  <a:lnTo>
                    <a:pt x="442" y="4268981"/>
                  </a:lnTo>
                  <a:cubicBezTo>
                    <a:pt x="961192" y="3992515"/>
                    <a:pt x="1658768" y="3163414"/>
                    <a:pt x="1658768" y="2183575"/>
                  </a:cubicBezTo>
                  <a:cubicBezTo>
                    <a:pt x="1658768" y="1203737"/>
                    <a:pt x="961192" y="374635"/>
                    <a:pt x="442" y="98169"/>
                  </a:cubicBezTo>
                  <a:lnTo>
                    <a:pt x="0" y="98064"/>
                  </a:lnTo>
                  <a:lnTo>
                    <a:pt x="225744" y="44362"/>
                  </a:lnTo>
                  <a:cubicBezTo>
                    <a:pt x="379385" y="15275"/>
                    <a:pt x="538465" y="0"/>
                    <a:pt x="70140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9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noAutofit/>
            </a:bodyPr>
            <a:lstStyle>
              <a:lvl1pPr>
                <a:spcBef>
                  <a:spcPct val="40000"/>
                </a:spcBef>
                <a:defRPr sz="1000" b="1">
                  <a:solidFill>
                    <a:schemeClr val="tx2"/>
                  </a:solidFill>
                  <a:latin typeface="Univers 45 Light" pitchFamily="2" charset="0"/>
                </a:defRPr>
              </a:lvl1pPr>
              <a:lvl2pPr marL="742950" indent="-285750">
                <a:spcBef>
                  <a:spcPct val="4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2pPr>
              <a:lvl3pPr marL="11430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3pPr>
              <a:lvl4pPr marL="16002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4pPr>
              <a:lvl5pPr marL="20574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b="0">
                <a:solidFill>
                  <a:schemeClr val="tx1"/>
                </a:solidFill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2975154" y="2809367"/>
              <a:ext cx="2316480" cy="2428240"/>
              <a:chOff x="3015216" y="2540000"/>
              <a:chExt cx="2316480" cy="2428240"/>
            </a:xfrm>
          </p:grpSpPr>
          <p:cxnSp>
            <p:nvCxnSpPr>
              <p:cNvPr id="36" name="Straight Arrow Connector 35"/>
              <p:cNvCxnSpPr/>
              <p:nvPr/>
            </p:nvCxnSpPr>
            <p:spPr>
              <a:xfrm flipV="1">
                <a:off x="3017520" y="2540000"/>
                <a:ext cx="30480" cy="242374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3015216" y="4963746"/>
                <a:ext cx="2316480" cy="4494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1" name="Picture 2" descr="Image result for goldcorp logo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96" t="37541" r="7432" b="43388"/>
            <a:stretch/>
          </p:blipFill>
          <p:spPr bwMode="auto">
            <a:xfrm>
              <a:off x="83058" y="1274953"/>
              <a:ext cx="2306320" cy="375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4" descr="Image result for teck 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6741" y="1274953"/>
              <a:ext cx="873760" cy="3417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6" descr="Image result for nueva union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9284" y="1864042"/>
              <a:ext cx="1331936" cy="6759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2477745" y="2655590"/>
              <a:ext cx="400110" cy="162856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Value</a:t>
              </a:r>
              <a:endParaRPr 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 rot="5400000">
              <a:off x="3963050" y="4590200"/>
              <a:ext cx="400110" cy="161544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Complexity/Time</a:t>
              </a:r>
              <a:endParaRPr 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80" y="345523"/>
            <a:ext cx="730742" cy="730742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H="1">
            <a:off x="9559156" y="1650400"/>
            <a:ext cx="7883" cy="520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10123856" y="1650400"/>
            <a:ext cx="7883" cy="520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10688556" y="1650400"/>
            <a:ext cx="7883" cy="520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16200000">
            <a:off x="8711401" y="1859070"/>
            <a:ext cx="1216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Innovation Name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 rot="16200000">
            <a:off x="9283904" y="1976574"/>
            <a:ext cx="109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Owner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 rot="16200000">
            <a:off x="9861431" y="1964971"/>
            <a:ext cx="1121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0819674" y="1859069"/>
            <a:ext cx="1249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Next Steps Description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8996590" y="2710340"/>
            <a:ext cx="31954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9009095" y="3786284"/>
            <a:ext cx="31954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8996591" y="4953668"/>
            <a:ext cx="31954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996591" y="6020468"/>
            <a:ext cx="31954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187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589" y="258246"/>
            <a:ext cx="10515600" cy="762635"/>
          </a:xfrm>
        </p:spPr>
        <p:txBody>
          <a:bodyPr>
            <a:noAutofit/>
          </a:bodyPr>
          <a:lstStyle/>
          <a:p>
            <a:r>
              <a:rPr lang="en-US" sz="7200" dirty="0" smtClean="0">
                <a:solidFill>
                  <a:schemeClr val="accent1"/>
                </a:solidFill>
                <a:latin typeface="KPMG Extralight" panose="020B0303030202040204" pitchFamily="34" charset="0"/>
              </a:rPr>
              <a:t>AHS &amp; </a:t>
            </a:r>
            <a:r>
              <a:rPr lang="en-US" sz="7200" dirty="0" smtClean="0">
                <a:solidFill>
                  <a:schemeClr val="accent1"/>
                </a:solidFill>
                <a:latin typeface="KPMG Extralight" panose="020B0303030202040204" pitchFamily="34" charset="0"/>
              </a:rPr>
              <a:t>ADS v3.1</a:t>
            </a:r>
            <a:endParaRPr lang="en-US" sz="7200" dirty="0">
              <a:solidFill>
                <a:schemeClr val="accent1"/>
              </a:solidFill>
              <a:latin typeface="KPMG Extralight" panose="020B0303030202040204" pitchFamily="34" charset="0"/>
            </a:endParaRPr>
          </a:p>
        </p:txBody>
      </p:sp>
      <p:sp>
        <p:nvSpPr>
          <p:cNvPr id="46" name="Rectangle 45"/>
          <p:cNvSpPr>
            <a:spLocks/>
          </p:cNvSpPr>
          <p:nvPr/>
        </p:nvSpPr>
        <p:spPr>
          <a:xfrm>
            <a:off x="9002339" y="1076265"/>
            <a:ext cx="3189660" cy="574135"/>
          </a:xfrm>
          <a:prstGeom prst="rect">
            <a:avLst/>
          </a:prstGeom>
          <a:solidFill>
            <a:schemeClr val="accent5"/>
          </a:solidFill>
          <a:ln>
            <a:solidFill>
              <a:srgbClr val="005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Univers for KPMG" panose="020B0603020202020204" pitchFamily="34" charset="0"/>
              </a:rPr>
              <a:t>Next Steps</a:t>
            </a:r>
            <a:endParaRPr lang="en-US" sz="2400" b="1" dirty="0">
              <a:solidFill>
                <a:schemeClr val="bg1"/>
              </a:solidFill>
              <a:latin typeface="Univers for KPMG" panose="020B0603020202020204" pitchFamily="34" charset="0"/>
            </a:endParaRPr>
          </a:p>
        </p:txBody>
      </p:sp>
      <p:sp>
        <p:nvSpPr>
          <p:cNvPr id="47" name="Rectangle 30"/>
          <p:cNvSpPr>
            <a:spLocks noChangeArrowheads="1"/>
          </p:cNvSpPr>
          <p:nvPr/>
        </p:nvSpPr>
        <p:spPr bwMode="gray">
          <a:xfrm>
            <a:off x="9002339" y="1650400"/>
            <a:ext cx="3189661" cy="5207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5EB8"/>
            </a:solidFill>
          </a:ln>
          <a:effectLst/>
          <a:extLst/>
        </p:spPr>
        <p:txBody>
          <a:bodyPr lIns="45720" tIns="45720" rIns="45720" bIns="45720">
            <a:noAutofit/>
          </a:bodyPr>
          <a:lstStyle/>
          <a:p>
            <a:pPr marL="742950" lvl="3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sz="1400" dirty="0" smtClean="0">
              <a:latin typeface="Univers for KPMG Light" panose="020B0403020202020204" pitchFamily="34" charset="0"/>
              <a:cs typeface="Arial" pitchFamily="34" charset="0"/>
            </a:endParaRPr>
          </a:p>
          <a:p>
            <a:pPr marL="742950" lvl="3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sz="1400" dirty="0" smtClean="0">
              <a:latin typeface="Univers for KPMG Light" panose="020B0403020202020204" pitchFamily="34" charset="0"/>
              <a:cs typeface="Arial" pitchFamily="34" charset="0"/>
            </a:endParaRPr>
          </a:p>
          <a:p>
            <a:pPr marL="742950" lvl="3" indent="-285750">
              <a:lnSpc>
                <a:spcPct val="2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sz="1400" dirty="0" smtClean="0">
              <a:latin typeface="Univers for KPMG Light" panose="020B0403020202020204" pitchFamily="34" charset="0"/>
              <a:cs typeface="Arial" pitchFamily="34" charset="0"/>
            </a:endParaRPr>
          </a:p>
          <a:p>
            <a:pPr marL="285750" lvl="2" indent="-285750">
              <a:lnSpc>
                <a:spcPct val="150000"/>
              </a:lnSpc>
              <a:spcBef>
                <a:spcPct val="1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sz="1400" dirty="0">
              <a:latin typeface="Univers for KPMG Light" panose="020B0403020202020204" pitchFamily="34" charset="0"/>
              <a:cs typeface="Arial" pitchFamily="34" charset="0"/>
            </a:endParaRPr>
          </a:p>
          <a:p>
            <a:pPr marL="285750" lvl="2" indent="-285750">
              <a:lnSpc>
                <a:spcPct val="150000"/>
              </a:lnSpc>
              <a:spcBef>
                <a:spcPct val="1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sz="1400" dirty="0" smtClean="0">
              <a:latin typeface="Univers for KPMG Light" panose="020B0403020202020204" pitchFamily="34" charset="0"/>
              <a:cs typeface="Arial" pitchFamily="34" charset="0"/>
            </a:endParaRPr>
          </a:p>
          <a:p>
            <a:pPr marL="285750" lvl="2" indent="-285750">
              <a:lnSpc>
                <a:spcPct val="150000"/>
              </a:lnSpc>
              <a:spcBef>
                <a:spcPct val="1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sz="1400" dirty="0" smtClean="0">
              <a:latin typeface="Univers for KPMG Light" panose="020B0403020202020204" pitchFamily="34" charset="0"/>
              <a:cs typeface="Arial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04978" y="1152000"/>
            <a:ext cx="8481822" cy="5593207"/>
            <a:chOff x="83058" y="1274953"/>
            <a:chExt cx="7663741" cy="5237607"/>
          </a:xfrm>
        </p:grpSpPr>
        <p:sp>
          <p:nvSpPr>
            <p:cNvPr id="5" name="Freeform 4"/>
            <p:cNvSpPr>
              <a:spLocks noChangeArrowheads="1"/>
            </p:cNvSpPr>
            <p:nvPr/>
          </p:nvSpPr>
          <p:spPr bwMode="auto">
            <a:xfrm>
              <a:off x="2175640" y="1655883"/>
              <a:ext cx="3915509" cy="4745117"/>
            </a:xfrm>
            <a:custGeom>
              <a:avLst/>
              <a:gdLst>
                <a:gd name="connsiteX0" fmla="*/ 1658768 w 3317536"/>
                <a:gd name="connsiteY0" fmla="*/ 0 h 4171022"/>
                <a:gd name="connsiteX1" fmla="*/ 1659210 w 3317536"/>
                <a:gd name="connsiteY1" fmla="*/ 105 h 4171022"/>
                <a:gd name="connsiteX2" fmla="*/ 3317536 w 3317536"/>
                <a:gd name="connsiteY2" fmla="*/ 2085511 h 4171022"/>
                <a:gd name="connsiteX3" fmla="*/ 1659210 w 3317536"/>
                <a:gd name="connsiteY3" fmla="*/ 4170917 h 4171022"/>
                <a:gd name="connsiteX4" fmla="*/ 1658768 w 3317536"/>
                <a:gd name="connsiteY4" fmla="*/ 4171022 h 4171022"/>
                <a:gd name="connsiteX5" fmla="*/ 1658326 w 3317536"/>
                <a:gd name="connsiteY5" fmla="*/ 4170917 h 4171022"/>
                <a:gd name="connsiteX6" fmla="*/ 0 w 3317536"/>
                <a:gd name="connsiteY6" fmla="*/ 2085511 h 4171022"/>
                <a:gd name="connsiteX7" fmla="*/ 1658326 w 3317536"/>
                <a:gd name="connsiteY7" fmla="*/ 105 h 4171022"/>
                <a:gd name="connsiteX8" fmla="*/ 1658768 w 3317536"/>
                <a:gd name="connsiteY8" fmla="*/ 0 h 4171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17536" h="4171022">
                  <a:moveTo>
                    <a:pt x="1658768" y="0"/>
                  </a:moveTo>
                  <a:lnTo>
                    <a:pt x="1659210" y="105"/>
                  </a:lnTo>
                  <a:cubicBezTo>
                    <a:pt x="2619960" y="276571"/>
                    <a:pt x="3317536" y="1105673"/>
                    <a:pt x="3317536" y="2085511"/>
                  </a:cubicBezTo>
                  <a:cubicBezTo>
                    <a:pt x="3317536" y="3065350"/>
                    <a:pt x="2619960" y="3894451"/>
                    <a:pt x="1659210" y="4170917"/>
                  </a:cubicBezTo>
                  <a:lnTo>
                    <a:pt x="1658768" y="4171022"/>
                  </a:lnTo>
                  <a:lnTo>
                    <a:pt x="1658326" y="4170917"/>
                  </a:lnTo>
                  <a:cubicBezTo>
                    <a:pt x="697576" y="3894451"/>
                    <a:pt x="0" y="3065350"/>
                    <a:pt x="0" y="2085511"/>
                  </a:cubicBezTo>
                  <a:cubicBezTo>
                    <a:pt x="0" y="1105673"/>
                    <a:pt x="697576" y="276571"/>
                    <a:pt x="1658326" y="105"/>
                  </a:cubicBezTo>
                  <a:lnTo>
                    <a:pt x="1658768" y="0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square" anchor="ctr">
              <a:noAutofit/>
            </a:bodyPr>
            <a:lstStyle>
              <a:lvl1pPr>
                <a:spcBef>
                  <a:spcPct val="40000"/>
                </a:spcBef>
                <a:defRPr sz="1000" b="1">
                  <a:solidFill>
                    <a:schemeClr val="tx2"/>
                  </a:solidFill>
                  <a:latin typeface="Univers 45 Light" pitchFamily="2" charset="0"/>
                </a:defRPr>
              </a:lvl1pPr>
              <a:lvl2pPr marL="742950" indent="-285750">
                <a:spcBef>
                  <a:spcPct val="4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2pPr>
              <a:lvl3pPr marL="11430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3pPr>
              <a:lvl4pPr marL="16002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4pPr>
              <a:lvl5pPr marL="20574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b="0">
                <a:solidFill>
                  <a:schemeClr val="tx1"/>
                </a:solidFill>
              </a:endParaRPr>
            </a:p>
          </p:txBody>
        </p:sp>
        <p:sp>
          <p:nvSpPr>
            <p:cNvPr id="6" name="Freeform 5"/>
            <p:cNvSpPr>
              <a:spLocks noChangeArrowheads="1"/>
            </p:cNvSpPr>
            <p:nvPr/>
          </p:nvSpPr>
          <p:spPr bwMode="auto">
            <a:xfrm>
              <a:off x="519991" y="1544320"/>
              <a:ext cx="3613404" cy="4968240"/>
            </a:xfrm>
            <a:custGeom>
              <a:avLst/>
              <a:gdLst>
                <a:gd name="connsiteX0" fmla="*/ 2360168 w 3061568"/>
                <a:gd name="connsiteY0" fmla="*/ 0 h 4367150"/>
                <a:gd name="connsiteX1" fmla="*/ 2835824 w 3061568"/>
                <a:gd name="connsiteY1" fmla="*/ 44362 h 4367150"/>
                <a:gd name="connsiteX2" fmla="*/ 3061568 w 3061568"/>
                <a:gd name="connsiteY2" fmla="*/ 98064 h 4367150"/>
                <a:gd name="connsiteX3" fmla="*/ 3061126 w 3061568"/>
                <a:gd name="connsiteY3" fmla="*/ 98169 h 4367150"/>
                <a:gd name="connsiteX4" fmla="*/ 1402800 w 3061568"/>
                <a:gd name="connsiteY4" fmla="*/ 2183575 h 4367150"/>
                <a:gd name="connsiteX5" fmla="*/ 3061126 w 3061568"/>
                <a:gd name="connsiteY5" fmla="*/ 4268981 h 4367150"/>
                <a:gd name="connsiteX6" fmla="*/ 3061568 w 3061568"/>
                <a:gd name="connsiteY6" fmla="*/ 4269086 h 4367150"/>
                <a:gd name="connsiteX7" fmla="*/ 2835824 w 3061568"/>
                <a:gd name="connsiteY7" fmla="*/ 4322788 h 4367150"/>
                <a:gd name="connsiteX8" fmla="*/ 2360168 w 3061568"/>
                <a:gd name="connsiteY8" fmla="*/ 4367150 h 4367150"/>
                <a:gd name="connsiteX9" fmla="*/ 0 w 3061568"/>
                <a:gd name="connsiteY9" fmla="*/ 2183575 h 4367150"/>
                <a:gd name="connsiteX10" fmla="*/ 2360168 w 3061568"/>
                <a:gd name="connsiteY10" fmla="*/ 0 h 436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61568" h="4367150">
                  <a:moveTo>
                    <a:pt x="2360168" y="0"/>
                  </a:moveTo>
                  <a:cubicBezTo>
                    <a:pt x="2523104" y="0"/>
                    <a:pt x="2682183" y="15275"/>
                    <a:pt x="2835824" y="44362"/>
                  </a:cubicBezTo>
                  <a:lnTo>
                    <a:pt x="3061568" y="98064"/>
                  </a:lnTo>
                  <a:lnTo>
                    <a:pt x="3061126" y="98169"/>
                  </a:lnTo>
                  <a:cubicBezTo>
                    <a:pt x="2100376" y="374635"/>
                    <a:pt x="1402800" y="1203737"/>
                    <a:pt x="1402800" y="2183575"/>
                  </a:cubicBezTo>
                  <a:cubicBezTo>
                    <a:pt x="1402800" y="3163414"/>
                    <a:pt x="2100376" y="3992515"/>
                    <a:pt x="3061126" y="4268981"/>
                  </a:cubicBezTo>
                  <a:lnTo>
                    <a:pt x="3061568" y="4269086"/>
                  </a:lnTo>
                  <a:lnTo>
                    <a:pt x="2835824" y="4322788"/>
                  </a:lnTo>
                  <a:cubicBezTo>
                    <a:pt x="2682183" y="4351875"/>
                    <a:pt x="2523104" y="4367150"/>
                    <a:pt x="2360168" y="4367150"/>
                  </a:cubicBezTo>
                  <a:cubicBezTo>
                    <a:pt x="1056683" y="4367150"/>
                    <a:pt x="0" y="3389530"/>
                    <a:pt x="0" y="2183575"/>
                  </a:cubicBezTo>
                  <a:cubicBezTo>
                    <a:pt x="0" y="977620"/>
                    <a:pt x="1056683" y="0"/>
                    <a:pt x="236016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5000"/>
                    <a:lumOff val="95000"/>
                  </a:schemeClr>
                </a:gs>
                <a:gs pos="74000">
                  <a:schemeClr val="accent4">
                    <a:lumMod val="45000"/>
                    <a:lumOff val="55000"/>
                  </a:schemeClr>
                </a:gs>
                <a:gs pos="83000">
                  <a:schemeClr val="accent4">
                    <a:lumMod val="45000"/>
                    <a:lumOff val="55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noAutofit/>
            </a:bodyPr>
            <a:lstStyle>
              <a:lvl1pPr>
                <a:spcBef>
                  <a:spcPct val="40000"/>
                </a:spcBef>
                <a:defRPr sz="1000" b="1">
                  <a:solidFill>
                    <a:schemeClr val="tx2"/>
                  </a:solidFill>
                  <a:latin typeface="Univers 45 Light" pitchFamily="2" charset="0"/>
                </a:defRPr>
              </a:lvl1pPr>
              <a:lvl2pPr marL="742950" indent="-285750">
                <a:spcBef>
                  <a:spcPct val="4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2pPr>
              <a:lvl3pPr marL="11430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3pPr>
              <a:lvl4pPr marL="16002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4pPr>
              <a:lvl5pPr marL="20574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b="0">
                <a:solidFill>
                  <a:schemeClr val="tx1"/>
                </a:solidFill>
              </a:endParaRPr>
            </a:p>
          </p:txBody>
        </p:sp>
        <p:sp>
          <p:nvSpPr>
            <p:cNvPr id="7" name="Freeform 6"/>
            <p:cNvSpPr>
              <a:spLocks noChangeArrowheads="1"/>
            </p:cNvSpPr>
            <p:nvPr/>
          </p:nvSpPr>
          <p:spPr bwMode="auto">
            <a:xfrm>
              <a:off x="4133395" y="1544320"/>
              <a:ext cx="3613404" cy="4968240"/>
            </a:xfrm>
            <a:custGeom>
              <a:avLst/>
              <a:gdLst>
                <a:gd name="connsiteX0" fmla="*/ 701400 w 3061568"/>
                <a:gd name="connsiteY0" fmla="*/ 0 h 4367150"/>
                <a:gd name="connsiteX1" fmla="*/ 3061568 w 3061568"/>
                <a:gd name="connsiteY1" fmla="*/ 2183575 h 4367150"/>
                <a:gd name="connsiteX2" fmla="*/ 701400 w 3061568"/>
                <a:gd name="connsiteY2" fmla="*/ 4367150 h 4367150"/>
                <a:gd name="connsiteX3" fmla="*/ 225744 w 3061568"/>
                <a:gd name="connsiteY3" fmla="*/ 4322788 h 4367150"/>
                <a:gd name="connsiteX4" fmla="*/ 0 w 3061568"/>
                <a:gd name="connsiteY4" fmla="*/ 4269086 h 4367150"/>
                <a:gd name="connsiteX5" fmla="*/ 442 w 3061568"/>
                <a:gd name="connsiteY5" fmla="*/ 4268981 h 4367150"/>
                <a:gd name="connsiteX6" fmla="*/ 1658768 w 3061568"/>
                <a:gd name="connsiteY6" fmla="*/ 2183575 h 4367150"/>
                <a:gd name="connsiteX7" fmla="*/ 442 w 3061568"/>
                <a:gd name="connsiteY7" fmla="*/ 98169 h 4367150"/>
                <a:gd name="connsiteX8" fmla="*/ 0 w 3061568"/>
                <a:gd name="connsiteY8" fmla="*/ 98064 h 4367150"/>
                <a:gd name="connsiteX9" fmla="*/ 225744 w 3061568"/>
                <a:gd name="connsiteY9" fmla="*/ 44362 h 4367150"/>
                <a:gd name="connsiteX10" fmla="*/ 701400 w 3061568"/>
                <a:gd name="connsiteY10" fmla="*/ 0 h 436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61568" h="4367150">
                  <a:moveTo>
                    <a:pt x="701400" y="0"/>
                  </a:moveTo>
                  <a:cubicBezTo>
                    <a:pt x="2004885" y="0"/>
                    <a:pt x="3061568" y="977620"/>
                    <a:pt x="3061568" y="2183575"/>
                  </a:cubicBezTo>
                  <a:cubicBezTo>
                    <a:pt x="3061568" y="3389530"/>
                    <a:pt x="2004885" y="4367150"/>
                    <a:pt x="701400" y="4367150"/>
                  </a:cubicBezTo>
                  <a:cubicBezTo>
                    <a:pt x="538465" y="4367150"/>
                    <a:pt x="379385" y="4351875"/>
                    <a:pt x="225744" y="4322788"/>
                  </a:cubicBezTo>
                  <a:lnTo>
                    <a:pt x="0" y="4269086"/>
                  </a:lnTo>
                  <a:lnTo>
                    <a:pt x="442" y="4268981"/>
                  </a:lnTo>
                  <a:cubicBezTo>
                    <a:pt x="961192" y="3992515"/>
                    <a:pt x="1658768" y="3163414"/>
                    <a:pt x="1658768" y="2183575"/>
                  </a:cubicBezTo>
                  <a:cubicBezTo>
                    <a:pt x="1658768" y="1203737"/>
                    <a:pt x="961192" y="374635"/>
                    <a:pt x="442" y="98169"/>
                  </a:cubicBezTo>
                  <a:lnTo>
                    <a:pt x="0" y="98064"/>
                  </a:lnTo>
                  <a:lnTo>
                    <a:pt x="225744" y="44362"/>
                  </a:lnTo>
                  <a:cubicBezTo>
                    <a:pt x="379385" y="15275"/>
                    <a:pt x="538465" y="0"/>
                    <a:pt x="70140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noAutofit/>
            </a:bodyPr>
            <a:lstStyle>
              <a:lvl1pPr>
                <a:spcBef>
                  <a:spcPct val="40000"/>
                </a:spcBef>
                <a:defRPr sz="1000" b="1">
                  <a:solidFill>
                    <a:schemeClr val="tx2"/>
                  </a:solidFill>
                  <a:latin typeface="Univers 45 Light" pitchFamily="2" charset="0"/>
                </a:defRPr>
              </a:lvl1pPr>
              <a:lvl2pPr marL="742950" indent="-285750">
                <a:spcBef>
                  <a:spcPct val="4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2pPr>
              <a:lvl3pPr marL="11430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3pPr>
              <a:lvl4pPr marL="16002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4pPr>
              <a:lvl5pPr marL="20574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b="0">
                <a:solidFill>
                  <a:schemeClr val="tx1"/>
                </a:solidFill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2975154" y="2809367"/>
              <a:ext cx="2316480" cy="2428240"/>
              <a:chOff x="3015216" y="2540000"/>
              <a:chExt cx="2316480" cy="2428240"/>
            </a:xfrm>
          </p:grpSpPr>
          <p:cxnSp>
            <p:nvCxnSpPr>
              <p:cNvPr id="42" name="Straight Arrow Connector 41"/>
              <p:cNvCxnSpPr/>
              <p:nvPr/>
            </p:nvCxnSpPr>
            <p:spPr>
              <a:xfrm flipV="1">
                <a:off x="3017520" y="2540000"/>
                <a:ext cx="30480" cy="242374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>
                <a:off x="3015216" y="4963746"/>
                <a:ext cx="2316480" cy="4494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26" name="Picture 2" descr="Image result for goldcorp logo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96" t="37541" r="7432" b="43388"/>
            <a:stretch/>
          </p:blipFill>
          <p:spPr bwMode="auto">
            <a:xfrm>
              <a:off x="83058" y="1274953"/>
              <a:ext cx="2306320" cy="375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teck 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6741" y="1274953"/>
              <a:ext cx="873760" cy="3417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Image result for nueva union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9284" y="1864042"/>
              <a:ext cx="1331936" cy="6759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48"/>
            <p:cNvSpPr txBox="1"/>
            <p:nvPr/>
          </p:nvSpPr>
          <p:spPr>
            <a:xfrm>
              <a:off x="2477745" y="2655590"/>
              <a:ext cx="400110" cy="162856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Value</a:t>
              </a:r>
              <a:endParaRPr 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 rot="5400000">
              <a:off x="3963050" y="4590200"/>
              <a:ext cx="400110" cy="161544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Complexity/Time</a:t>
              </a:r>
              <a:endParaRPr 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04977" y="1152000"/>
            <a:ext cx="8481822" cy="5593207"/>
            <a:chOff x="83058" y="1274953"/>
            <a:chExt cx="7663741" cy="5237607"/>
          </a:xfrm>
        </p:grpSpPr>
        <p:sp>
          <p:nvSpPr>
            <p:cNvPr id="27" name="Freeform 26"/>
            <p:cNvSpPr>
              <a:spLocks noChangeArrowheads="1"/>
            </p:cNvSpPr>
            <p:nvPr/>
          </p:nvSpPr>
          <p:spPr bwMode="auto">
            <a:xfrm>
              <a:off x="2175640" y="1655883"/>
              <a:ext cx="3915509" cy="4745117"/>
            </a:xfrm>
            <a:custGeom>
              <a:avLst/>
              <a:gdLst>
                <a:gd name="connsiteX0" fmla="*/ 1658768 w 3317536"/>
                <a:gd name="connsiteY0" fmla="*/ 0 h 4171022"/>
                <a:gd name="connsiteX1" fmla="*/ 1659210 w 3317536"/>
                <a:gd name="connsiteY1" fmla="*/ 105 h 4171022"/>
                <a:gd name="connsiteX2" fmla="*/ 3317536 w 3317536"/>
                <a:gd name="connsiteY2" fmla="*/ 2085511 h 4171022"/>
                <a:gd name="connsiteX3" fmla="*/ 1659210 w 3317536"/>
                <a:gd name="connsiteY3" fmla="*/ 4170917 h 4171022"/>
                <a:gd name="connsiteX4" fmla="*/ 1658768 w 3317536"/>
                <a:gd name="connsiteY4" fmla="*/ 4171022 h 4171022"/>
                <a:gd name="connsiteX5" fmla="*/ 1658326 w 3317536"/>
                <a:gd name="connsiteY5" fmla="*/ 4170917 h 4171022"/>
                <a:gd name="connsiteX6" fmla="*/ 0 w 3317536"/>
                <a:gd name="connsiteY6" fmla="*/ 2085511 h 4171022"/>
                <a:gd name="connsiteX7" fmla="*/ 1658326 w 3317536"/>
                <a:gd name="connsiteY7" fmla="*/ 105 h 4171022"/>
                <a:gd name="connsiteX8" fmla="*/ 1658768 w 3317536"/>
                <a:gd name="connsiteY8" fmla="*/ 0 h 4171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17536" h="4171022">
                  <a:moveTo>
                    <a:pt x="1658768" y="0"/>
                  </a:moveTo>
                  <a:lnTo>
                    <a:pt x="1659210" y="105"/>
                  </a:lnTo>
                  <a:cubicBezTo>
                    <a:pt x="2619960" y="276571"/>
                    <a:pt x="3317536" y="1105673"/>
                    <a:pt x="3317536" y="2085511"/>
                  </a:cubicBezTo>
                  <a:cubicBezTo>
                    <a:pt x="3317536" y="3065350"/>
                    <a:pt x="2619960" y="3894451"/>
                    <a:pt x="1659210" y="4170917"/>
                  </a:cubicBezTo>
                  <a:lnTo>
                    <a:pt x="1658768" y="4171022"/>
                  </a:lnTo>
                  <a:lnTo>
                    <a:pt x="1658326" y="4170917"/>
                  </a:lnTo>
                  <a:cubicBezTo>
                    <a:pt x="697576" y="3894451"/>
                    <a:pt x="0" y="3065350"/>
                    <a:pt x="0" y="2085511"/>
                  </a:cubicBezTo>
                  <a:cubicBezTo>
                    <a:pt x="0" y="1105673"/>
                    <a:pt x="697576" y="276571"/>
                    <a:pt x="1658326" y="105"/>
                  </a:cubicBezTo>
                  <a:lnTo>
                    <a:pt x="1658768" y="0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square" anchor="ctr">
              <a:noAutofit/>
            </a:bodyPr>
            <a:lstStyle>
              <a:lvl1pPr>
                <a:spcBef>
                  <a:spcPct val="40000"/>
                </a:spcBef>
                <a:defRPr sz="1000" b="1">
                  <a:solidFill>
                    <a:schemeClr val="tx2"/>
                  </a:solidFill>
                  <a:latin typeface="Univers 45 Light" pitchFamily="2" charset="0"/>
                </a:defRPr>
              </a:lvl1pPr>
              <a:lvl2pPr marL="742950" indent="-285750">
                <a:spcBef>
                  <a:spcPct val="4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2pPr>
              <a:lvl3pPr marL="11430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3pPr>
              <a:lvl4pPr marL="16002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4pPr>
              <a:lvl5pPr marL="20574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b="0">
                <a:solidFill>
                  <a:schemeClr val="tx1"/>
                </a:solidFill>
              </a:endParaRPr>
            </a:p>
          </p:txBody>
        </p:sp>
        <p:sp>
          <p:nvSpPr>
            <p:cNvPr id="28" name="Freeform 27"/>
            <p:cNvSpPr>
              <a:spLocks noChangeArrowheads="1"/>
            </p:cNvSpPr>
            <p:nvPr/>
          </p:nvSpPr>
          <p:spPr bwMode="auto">
            <a:xfrm>
              <a:off x="519991" y="1544320"/>
              <a:ext cx="3613404" cy="4968240"/>
            </a:xfrm>
            <a:custGeom>
              <a:avLst/>
              <a:gdLst>
                <a:gd name="connsiteX0" fmla="*/ 2360168 w 3061568"/>
                <a:gd name="connsiteY0" fmla="*/ 0 h 4367150"/>
                <a:gd name="connsiteX1" fmla="*/ 2835824 w 3061568"/>
                <a:gd name="connsiteY1" fmla="*/ 44362 h 4367150"/>
                <a:gd name="connsiteX2" fmla="*/ 3061568 w 3061568"/>
                <a:gd name="connsiteY2" fmla="*/ 98064 h 4367150"/>
                <a:gd name="connsiteX3" fmla="*/ 3061126 w 3061568"/>
                <a:gd name="connsiteY3" fmla="*/ 98169 h 4367150"/>
                <a:gd name="connsiteX4" fmla="*/ 1402800 w 3061568"/>
                <a:gd name="connsiteY4" fmla="*/ 2183575 h 4367150"/>
                <a:gd name="connsiteX5" fmla="*/ 3061126 w 3061568"/>
                <a:gd name="connsiteY5" fmla="*/ 4268981 h 4367150"/>
                <a:gd name="connsiteX6" fmla="*/ 3061568 w 3061568"/>
                <a:gd name="connsiteY6" fmla="*/ 4269086 h 4367150"/>
                <a:gd name="connsiteX7" fmla="*/ 2835824 w 3061568"/>
                <a:gd name="connsiteY7" fmla="*/ 4322788 h 4367150"/>
                <a:gd name="connsiteX8" fmla="*/ 2360168 w 3061568"/>
                <a:gd name="connsiteY8" fmla="*/ 4367150 h 4367150"/>
                <a:gd name="connsiteX9" fmla="*/ 0 w 3061568"/>
                <a:gd name="connsiteY9" fmla="*/ 2183575 h 4367150"/>
                <a:gd name="connsiteX10" fmla="*/ 2360168 w 3061568"/>
                <a:gd name="connsiteY10" fmla="*/ 0 h 436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61568" h="4367150">
                  <a:moveTo>
                    <a:pt x="2360168" y="0"/>
                  </a:moveTo>
                  <a:cubicBezTo>
                    <a:pt x="2523104" y="0"/>
                    <a:pt x="2682183" y="15275"/>
                    <a:pt x="2835824" y="44362"/>
                  </a:cubicBezTo>
                  <a:lnTo>
                    <a:pt x="3061568" y="98064"/>
                  </a:lnTo>
                  <a:lnTo>
                    <a:pt x="3061126" y="98169"/>
                  </a:lnTo>
                  <a:cubicBezTo>
                    <a:pt x="2100376" y="374635"/>
                    <a:pt x="1402800" y="1203737"/>
                    <a:pt x="1402800" y="2183575"/>
                  </a:cubicBezTo>
                  <a:cubicBezTo>
                    <a:pt x="1402800" y="3163414"/>
                    <a:pt x="2100376" y="3992515"/>
                    <a:pt x="3061126" y="4268981"/>
                  </a:cubicBezTo>
                  <a:lnTo>
                    <a:pt x="3061568" y="4269086"/>
                  </a:lnTo>
                  <a:lnTo>
                    <a:pt x="2835824" y="4322788"/>
                  </a:lnTo>
                  <a:cubicBezTo>
                    <a:pt x="2682183" y="4351875"/>
                    <a:pt x="2523104" y="4367150"/>
                    <a:pt x="2360168" y="4367150"/>
                  </a:cubicBezTo>
                  <a:cubicBezTo>
                    <a:pt x="1056683" y="4367150"/>
                    <a:pt x="0" y="3389530"/>
                    <a:pt x="0" y="2183575"/>
                  </a:cubicBezTo>
                  <a:cubicBezTo>
                    <a:pt x="0" y="977620"/>
                    <a:pt x="1056683" y="0"/>
                    <a:pt x="236016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5000"/>
                    <a:lumOff val="95000"/>
                  </a:schemeClr>
                </a:gs>
                <a:gs pos="74000">
                  <a:schemeClr val="accent4">
                    <a:lumMod val="45000"/>
                    <a:lumOff val="55000"/>
                  </a:schemeClr>
                </a:gs>
                <a:gs pos="83000">
                  <a:schemeClr val="accent4">
                    <a:lumMod val="45000"/>
                    <a:lumOff val="55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noAutofit/>
            </a:bodyPr>
            <a:lstStyle>
              <a:lvl1pPr>
                <a:spcBef>
                  <a:spcPct val="40000"/>
                </a:spcBef>
                <a:defRPr sz="1000" b="1">
                  <a:solidFill>
                    <a:schemeClr val="tx2"/>
                  </a:solidFill>
                  <a:latin typeface="Univers 45 Light" pitchFamily="2" charset="0"/>
                </a:defRPr>
              </a:lvl1pPr>
              <a:lvl2pPr marL="742950" indent="-285750">
                <a:spcBef>
                  <a:spcPct val="4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2pPr>
              <a:lvl3pPr marL="11430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3pPr>
              <a:lvl4pPr marL="16002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4pPr>
              <a:lvl5pPr marL="20574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b="0">
                <a:solidFill>
                  <a:schemeClr val="tx1"/>
                </a:solidFill>
              </a:endParaRPr>
            </a:p>
          </p:txBody>
        </p:sp>
        <p:sp>
          <p:nvSpPr>
            <p:cNvPr id="29" name="Freeform 28"/>
            <p:cNvSpPr>
              <a:spLocks noChangeArrowheads="1"/>
            </p:cNvSpPr>
            <p:nvPr/>
          </p:nvSpPr>
          <p:spPr bwMode="auto">
            <a:xfrm>
              <a:off x="4133395" y="1544320"/>
              <a:ext cx="3613404" cy="4968240"/>
            </a:xfrm>
            <a:custGeom>
              <a:avLst/>
              <a:gdLst>
                <a:gd name="connsiteX0" fmla="*/ 701400 w 3061568"/>
                <a:gd name="connsiteY0" fmla="*/ 0 h 4367150"/>
                <a:gd name="connsiteX1" fmla="*/ 3061568 w 3061568"/>
                <a:gd name="connsiteY1" fmla="*/ 2183575 h 4367150"/>
                <a:gd name="connsiteX2" fmla="*/ 701400 w 3061568"/>
                <a:gd name="connsiteY2" fmla="*/ 4367150 h 4367150"/>
                <a:gd name="connsiteX3" fmla="*/ 225744 w 3061568"/>
                <a:gd name="connsiteY3" fmla="*/ 4322788 h 4367150"/>
                <a:gd name="connsiteX4" fmla="*/ 0 w 3061568"/>
                <a:gd name="connsiteY4" fmla="*/ 4269086 h 4367150"/>
                <a:gd name="connsiteX5" fmla="*/ 442 w 3061568"/>
                <a:gd name="connsiteY5" fmla="*/ 4268981 h 4367150"/>
                <a:gd name="connsiteX6" fmla="*/ 1658768 w 3061568"/>
                <a:gd name="connsiteY6" fmla="*/ 2183575 h 4367150"/>
                <a:gd name="connsiteX7" fmla="*/ 442 w 3061568"/>
                <a:gd name="connsiteY7" fmla="*/ 98169 h 4367150"/>
                <a:gd name="connsiteX8" fmla="*/ 0 w 3061568"/>
                <a:gd name="connsiteY8" fmla="*/ 98064 h 4367150"/>
                <a:gd name="connsiteX9" fmla="*/ 225744 w 3061568"/>
                <a:gd name="connsiteY9" fmla="*/ 44362 h 4367150"/>
                <a:gd name="connsiteX10" fmla="*/ 701400 w 3061568"/>
                <a:gd name="connsiteY10" fmla="*/ 0 h 436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61568" h="4367150">
                  <a:moveTo>
                    <a:pt x="701400" y="0"/>
                  </a:moveTo>
                  <a:cubicBezTo>
                    <a:pt x="2004885" y="0"/>
                    <a:pt x="3061568" y="977620"/>
                    <a:pt x="3061568" y="2183575"/>
                  </a:cubicBezTo>
                  <a:cubicBezTo>
                    <a:pt x="3061568" y="3389530"/>
                    <a:pt x="2004885" y="4367150"/>
                    <a:pt x="701400" y="4367150"/>
                  </a:cubicBezTo>
                  <a:cubicBezTo>
                    <a:pt x="538465" y="4367150"/>
                    <a:pt x="379385" y="4351875"/>
                    <a:pt x="225744" y="4322788"/>
                  </a:cubicBezTo>
                  <a:lnTo>
                    <a:pt x="0" y="4269086"/>
                  </a:lnTo>
                  <a:lnTo>
                    <a:pt x="442" y="4268981"/>
                  </a:lnTo>
                  <a:cubicBezTo>
                    <a:pt x="961192" y="3992515"/>
                    <a:pt x="1658768" y="3163414"/>
                    <a:pt x="1658768" y="2183575"/>
                  </a:cubicBezTo>
                  <a:cubicBezTo>
                    <a:pt x="1658768" y="1203737"/>
                    <a:pt x="961192" y="374635"/>
                    <a:pt x="442" y="98169"/>
                  </a:cubicBezTo>
                  <a:lnTo>
                    <a:pt x="0" y="98064"/>
                  </a:lnTo>
                  <a:lnTo>
                    <a:pt x="225744" y="44362"/>
                  </a:lnTo>
                  <a:cubicBezTo>
                    <a:pt x="379385" y="15275"/>
                    <a:pt x="538465" y="0"/>
                    <a:pt x="70140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9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noAutofit/>
            </a:bodyPr>
            <a:lstStyle>
              <a:lvl1pPr>
                <a:spcBef>
                  <a:spcPct val="40000"/>
                </a:spcBef>
                <a:defRPr sz="1000" b="1">
                  <a:solidFill>
                    <a:schemeClr val="tx2"/>
                  </a:solidFill>
                  <a:latin typeface="Univers 45 Light" pitchFamily="2" charset="0"/>
                </a:defRPr>
              </a:lvl1pPr>
              <a:lvl2pPr marL="742950" indent="-285750">
                <a:spcBef>
                  <a:spcPct val="4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2pPr>
              <a:lvl3pPr marL="11430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3pPr>
              <a:lvl4pPr marL="16002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4pPr>
              <a:lvl5pPr marL="20574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b="0">
                <a:solidFill>
                  <a:schemeClr val="tx1"/>
                </a:solidFill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2975154" y="2809367"/>
              <a:ext cx="2316480" cy="2428240"/>
              <a:chOff x="3015216" y="2540000"/>
              <a:chExt cx="2316480" cy="2428240"/>
            </a:xfrm>
          </p:grpSpPr>
          <p:cxnSp>
            <p:nvCxnSpPr>
              <p:cNvPr id="36" name="Straight Arrow Connector 35"/>
              <p:cNvCxnSpPr/>
              <p:nvPr/>
            </p:nvCxnSpPr>
            <p:spPr>
              <a:xfrm flipV="1">
                <a:off x="3017520" y="2540000"/>
                <a:ext cx="30480" cy="242374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3015216" y="4963746"/>
                <a:ext cx="2316480" cy="4494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1" name="Picture 2" descr="Image result for goldcorp logo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96" t="37541" r="7432" b="43388"/>
            <a:stretch/>
          </p:blipFill>
          <p:spPr bwMode="auto">
            <a:xfrm>
              <a:off x="83058" y="1274953"/>
              <a:ext cx="2306320" cy="375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4" descr="Image result for teck 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6741" y="1274953"/>
              <a:ext cx="873760" cy="3417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6" descr="Image result for nueva union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9284" y="1864042"/>
              <a:ext cx="1331936" cy="6759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2477745" y="2655590"/>
              <a:ext cx="400110" cy="162856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Value</a:t>
              </a:r>
              <a:endParaRPr 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 rot="5400000">
              <a:off x="3963050" y="4590200"/>
              <a:ext cx="400110" cy="161544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Complexity/Time</a:t>
              </a:r>
              <a:endParaRPr 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80" y="345523"/>
            <a:ext cx="730742" cy="730742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H="1">
            <a:off x="9559156" y="1650400"/>
            <a:ext cx="7883" cy="520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10123856" y="1650400"/>
            <a:ext cx="7883" cy="520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10688556" y="1650400"/>
            <a:ext cx="7883" cy="520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16200000">
            <a:off x="8711401" y="1859070"/>
            <a:ext cx="1216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Innovation Name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 rot="16200000">
            <a:off x="9283904" y="1976574"/>
            <a:ext cx="109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Owner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 rot="16200000">
            <a:off x="9861431" y="1964971"/>
            <a:ext cx="1121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0819674" y="1859069"/>
            <a:ext cx="1249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Next Steps Description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8996590" y="2710340"/>
            <a:ext cx="31954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9009095" y="4069748"/>
            <a:ext cx="31954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9009095" y="5490116"/>
            <a:ext cx="31954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236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589" y="258246"/>
            <a:ext cx="10515600" cy="762635"/>
          </a:xfrm>
        </p:spPr>
        <p:txBody>
          <a:bodyPr>
            <a:noAutofit/>
          </a:bodyPr>
          <a:lstStyle/>
          <a:p>
            <a:r>
              <a:rPr lang="en-US" sz="7200" dirty="0" smtClean="0">
                <a:solidFill>
                  <a:schemeClr val="accent1"/>
                </a:solidFill>
                <a:latin typeface="KPMG Extralight" panose="020B0303030202040204" pitchFamily="34" charset="0"/>
              </a:rPr>
              <a:t>AHS &amp; </a:t>
            </a:r>
            <a:r>
              <a:rPr lang="en-US" sz="7200" dirty="0" smtClean="0">
                <a:solidFill>
                  <a:schemeClr val="accent1"/>
                </a:solidFill>
                <a:latin typeface="KPMG Extralight" panose="020B0303030202040204" pitchFamily="34" charset="0"/>
              </a:rPr>
              <a:t>ADS v4</a:t>
            </a:r>
            <a:endParaRPr lang="en-US" sz="7200" dirty="0">
              <a:solidFill>
                <a:schemeClr val="accent1"/>
              </a:solidFill>
              <a:latin typeface="KPMG Extralight" panose="020B0303030202040204" pitchFamily="34" charset="0"/>
            </a:endParaRPr>
          </a:p>
        </p:txBody>
      </p:sp>
      <p:sp>
        <p:nvSpPr>
          <p:cNvPr id="46" name="Rectangle 45"/>
          <p:cNvSpPr>
            <a:spLocks/>
          </p:cNvSpPr>
          <p:nvPr/>
        </p:nvSpPr>
        <p:spPr>
          <a:xfrm>
            <a:off x="9002339" y="1076265"/>
            <a:ext cx="3189660" cy="574135"/>
          </a:xfrm>
          <a:prstGeom prst="rect">
            <a:avLst/>
          </a:prstGeom>
          <a:solidFill>
            <a:schemeClr val="accent5"/>
          </a:solidFill>
          <a:ln>
            <a:solidFill>
              <a:srgbClr val="005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Univers for KPMG" panose="020B0603020202020204" pitchFamily="34" charset="0"/>
              </a:rPr>
              <a:t>Next Steps</a:t>
            </a:r>
            <a:endParaRPr lang="en-US" sz="2400" b="1" dirty="0">
              <a:solidFill>
                <a:schemeClr val="bg1"/>
              </a:solidFill>
              <a:latin typeface="Univers for KPMG" panose="020B0603020202020204" pitchFamily="34" charset="0"/>
            </a:endParaRPr>
          </a:p>
        </p:txBody>
      </p:sp>
      <p:sp>
        <p:nvSpPr>
          <p:cNvPr id="47" name="Rectangle 30"/>
          <p:cNvSpPr>
            <a:spLocks noChangeArrowheads="1"/>
          </p:cNvSpPr>
          <p:nvPr/>
        </p:nvSpPr>
        <p:spPr bwMode="gray">
          <a:xfrm>
            <a:off x="9002339" y="1650400"/>
            <a:ext cx="3189661" cy="5207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5EB8"/>
            </a:solidFill>
          </a:ln>
          <a:effectLst/>
          <a:extLst/>
        </p:spPr>
        <p:txBody>
          <a:bodyPr lIns="45720" tIns="45720" rIns="45720" bIns="45720">
            <a:noAutofit/>
          </a:bodyPr>
          <a:lstStyle/>
          <a:p>
            <a:pPr marL="0" lvl="2">
              <a:spcBef>
                <a:spcPct val="10000"/>
              </a:spcBef>
              <a:buClr>
                <a:schemeClr val="tx1"/>
              </a:buClr>
            </a:pPr>
            <a:r>
              <a:rPr lang="en-CA" b="1" dirty="0" smtClean="0">
                <a:latin typeface="Univers for KPMG Light" panose="020B0403020202020204" pitchFamily="34" charset="0"/>
                <a:cs typeface="Arial" pitchFamily="34" charset="0"/>
              </a:rPr>
              <a:t>Innovation 1:</a:t>
            </a:r>
          </a:p>
          <a:p>
            <a:pPr marL="285750" lvl="2" indent="-285750">
              <a:spcBef>
                <a:spcPct val="1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sz="1400" dirty="0" smtClean="0">
              <a:latin typeface="Univers for KPMG Light" panose="020B0403020202020204" pitchFamily="34" charset="0"/>
              <a:cs typeface="Arial" pitchFamily="34" charset="0"/>
            </a:endParaRPr>
          </a:p>
          <a:p>
            <a:pPr marL="2857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CA" sz="1400" dirty="0" smtClean="0">
                <a:latin typeface="Univers for KPMG Light" panose="020B0403020202020204" pitchFamily="34" charset="0"/>
                <a:cs typeface="Arial" pitchFamily="34" charset="0"/>
              </a:rPr>
              <a:t>Owner: </a:t>
            </a:r>
          </a:p>
          <a:p>
            <a:pPr marL="742950" lvl="3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sz="1400" dirty="0" smtClean="0">
              <a:latin typeface="Univers for KPMG Light" panose="020B0403020202020204" pitchFamily="34" charset="0"/>
              <a:cs typeface="Arial" pitchFamily="34" charset="0"/>
            </a:endParaRPr>
          </a:p>
          <a:p>
            <a:pPr marL="2857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CA" sz="1400" dirty="0" smtClean="0">
                <a:latin typeface="Univers for KPMG Light" panose="020B0403020202020204" pitchFamily="34" charset="0"/>
                <a:cs typeface="Arial" pitchFamily="34" charset="0"/>
              </a:rPr>
              <a:t>Timeline:</a:t>
            </a:r>
          </a:p>
          <a:p>
            <a:pPr marL="457200" lvl="3">
              <a:buClr>
                <a:schemeClr val="tx1"/>
              </a:buClr>
            </a:pPr>
            <a:endParaRPr lang="en-CA" sz="1400" dirty="0" smtClean="0">
              <a:latin typeface="Univers for KPMG Light" panose="020B0403020202020204" pitchFamily="34" charset="0"/>
              <a:cs typeface="Arial" pitchFamily="34" charset="0"/>
            </a:endParaRPr>
          </a:p>
          <a:p>
            <a:pPr marL="2857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CA" sz="1400" dirty="0" smtClean="0">
                <a:latin typeface="Univers for KPMG Light" panose="020B0403020202020204" pitchFamily="34" charset="0"/>
                <a:cs typeface="Arial" pitchFamily="34" charset="0"/>
              </a:rPr>
              <a:t>Next Step Description:</a:t>
            </a:r>
          </a:p>
          <a:p>
            <a:pPr marL="742950" lvl="3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sz="1400" dirty="0" smtClean="0">
              <a:latin typeface="Univers for KPMG Light" panose="020B0403020202020204" pitchFamily="34" charset="0"/>
              <a:cs typeface="Arial" pitchFamily="34" charset="0"/>
            </a:endParaRPr>
          </a:p>
          <a:p>
            <a:pPr marL="742950" lvl="3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dirty="0" smtClean="0">
              <a:latin typeface="Univers for KPMG Light" panose="020B0403020202020204" pitchFamily="34" charset="0"/>
              <a:cs typeface="Arial" pitchFamily="34" charset="0"/>
            </a:endParaRPr>
          </a:p>
          <a:p>
            <a:pPr marL="0" lvl="2" algn="ctr">
              <a:spcBef>
                <a:spcPct val="10000"/>
              </a:spcBef>
              <a:buClr>
                <a:schemeClr val="tx1"/>
              </a:buClr>
            </a:pPr>
            <a:endParaRPr lang="en-CA" dirty="0" smtClean="0">
              <a:latin typeface="Univers for KPMG Light" panose="020B0403020202020204" pitchFamily="34" charset="0"/>
              <a:cs typeface="Arial" pitchFamily="34" charset="0"/>
            </a:endParaRPr>
          </a:p>
          <a:p>
            <a:pPr marL="742950" lvl="3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sz="1400" dirty="0" smtClean="0">
              <a:latin typeface="Univers for KPMG Light" panose="020B0403020202020204" pitchFamily="34" charset="0"/>
              <a:cs typeface="Arial" pitchFamily="34" charset="0"/>
            </a:endParaRPr>
          </a:p>
          <a:p>
            <a:pPr marL="742950" lvl="3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sz="1400" dirty="0" smtClean="0">
              <a:latin typeface="Univers for KPMG Light" panose="020B0403020202020204" pitchFamily="34" charset="0"/>
              <a:cs typeface="Arial" pitchFamily="34" charset="0"/>
            </a:endParaRPr>
          </a:p>
          <a:p>
            <a:pPr marL="742950" lvl="3" indent="-285750">
              <a:lnSpc>
                <a:spcPct val="2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sz="1400" dirty="0" smtClean="0">
              <a:latin typeface="Univers for KPMG Light" panose="020B0403020202020204" pitchFamily="34" charset="0"/>
              <a:cs typeface="Arial" pitchFamily="34" charset="0"/>
            </a:endParaRPr>
          </a:p>
          <a:p>
            <a:pPr marL="285750" lvl="2" indent="-285750">
              <a:lnSpc>
                <a:spcPct val="150000"/>
              </a:lnSpc>
              <a:spcBef>
                <a:spcPct val="1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sz="1400" dirty="0">
              <a:latin typeface="Univers for KPMG Light" panose="020B0403020202020204" pitchFamily="34" charset="0"/>
              <a:cs typeface="Arial" pitchFamily="34" charset="0"/>
            </a:endParaRPr>
          </a:p>
          <a:p>
            <a:pPr marL="285750" lvl="2" indent="-285750">
              <a:lnSpc>
                <a:spcPct val="150000"/>
              </a:lnSpc>
              <a:spcBef>
                <a:spcPct val="1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sz="1400" dirty="0" smtClean="0">
              <a:latin typeface="Univers for KPMG Light" panose="020B0403020202020204" pitchFamily="34" charset="0"/>
              <a:cs typeface="Arial" pitchFamily="34" charset="0"/>
            </a:endParaRPr>
          </a:p>
          <a:p>
            <a:pPr marL="285750" lvl="2" indent="-285750">
              <a:lnSpc>
                <a:spcPct val="150000"/>
              </a:lnSpc>
              <a:spcBef>
                <a:spcPct val="1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sz="1400" dirty="0" smtClean="0">
              <a:latin typeface="Univers for KPMG Light" panose="020B0403020202020204" pitchFamily="34" charset="0"/>
              <a:cs typeface="Arial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04978" y="1152000"/>
            <a:ext cx="8481822" cy="5593207"/>
            <a:chOff x="83058" y="1274953"/>
            <a:chExt cx="7663741" cy="5237607"/>
          </a:xfrm>
        </p:grpSpPr>
        <p:sp>
          <p:nvSpPr>
            <p:cNvPr id="5" name="Freeform 4"/>
            <p:cNvSpPr>
              <a:spLocks noChangeArrowheads="1"/>
            </p:cNvSpPr>
            <p:nvPr/>
          </p:nvSpPr>
          <p:spPr bwMode="auto">
            <a:xfrm>
              <a:off x="2175640" y="1655883"/>
              <a:ext cx="3915509" cy="4745117"/>
            </a:xfrm>
            <a:custGeom>
              <a:avLst/>
              <a:gdLst>
                <a:gd name="connsiteX0" fmla="*/ 1658768 w 3317536"/>
                <a:gd name="connsiteY0" fmla="*/ 0 h 4171022"/>
                <a:gd name="connsiteX1" fmla="*/ 1659210 w 3317536"/>
                <a:gd name="connsiteY1" fmla="*/ 105 h 4171022"/>
                <a:gd name="connsiteX2" fmla="*/ 3317536 w 3317536"/>
                <a:gd name="connsiteY2" fmla="*/ 2085511 h 4171022"/>
                <a:gd name="connsiteX3" fmla="*/ 1659210 w 3317536"/>
                <a:gd name="connsiteY3" fmla="*/ 4170917 h 4171022"/>
                <a:gd name="connsiteX4" fmla="*/ 1658768 w 3317536"/>
                <a:gd name="connsiteY4" fmla="*/ 4171022 h 4171022"/>
                <a:gd name="connsiteX5" fmla="*/ 1658326 w 3317536"/>
                <a:gd name="connsiteY5" fmla="*/ 4170917 h 4171022"/>
                <a:gd name="connsiteX6" fmla="*/ 0 w 3317536"/>
                <a:gd name="connsiteY6" fmla="*/ 2085511 h 4171022"/>
                <a:gd name="connsiteX7" fmla="*/ 1658326 w 3317536"/>
                <a:gd name="connsiteY7" fmla="*/ 105 h 4171022"/>
                <a:gd name="connsiteX8" fmla="*/ 1658768 w 3317536"/>
                <a:gd name="connsiteY8" fmla="*/ 0 h 4171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17536" h="4171022">
                  <a:moveTo>
                    <a:pt x="1658768" y="0"/>
                  </a:moveTo>
                  <a:lnTo>
                    <a:pt x="1659210" y="105"/>
                  </a:lnTo>
                  <a:cubicBezTo>
                    <a:pt x="2619960" y="276571"/>
                    <a:pt x="3317536" y="1105673"/>
                    <a:pt x="3317536" y="2085511"/>
                  </a:cubicBezTo>
                  <a:cubicBezTo>
                    <a:pt x="3317536" y="3065350"/>
                    <a:pt x="2619960" y="3894451"/>
                    <a:pt x="1659210" y="4170917"/>
                  </a:cubicBezTo>
                  <a:lnTo>
                    <a:pt x="1658768" y="4171022"/>
                  </a:lnTo>
                  <a:lnTo>
                    <a:pt x="1658326" y="4170917"/>
                  </a:lnTo>
                  <a:cubicBezTo>
                    <a:pt x="697576" y="3894451"/>
                    <a:pt x="0" y="3065350"/>
                    <a:pt x="0" y="2085511"/>
                  </a:cubicBezTo>
                  <a:cubicBezTo>
                    <a:pt x="0" y="1105673"/>
                    <a:pt x="697576" y="276571"/>
                    <a:pt x="1658326" y="105"/>
                  </a:cubicBezTo>
                  <a:lnTo>
                    <a:pt x="1658768" y="0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square" anchor="ctr">
              <a:noAutofit/>
            </a:bodyPr>
            <a:lstStyle>
              <a:lvl1pPr>
                <a:spcBef>
                  <a:spcPct val="40000"/>
                </a:spcBef>
                <a:defRPr sz="1000" b="1">
                  <a:solidFill>
                    <a:schemeClr val="tx2"/>
                  </a:solidFill>
                  <a:latin typeface="Univers 45 Light" pitchFamily="2" charset="0"/>
                </a:defRPr>
              </a:lvl1pPr>
              <a:lvl2pPr marL="742950" indent="-285750">
                <a:spcBef>
                  <a:spcPct val="4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2pPr>
              <a:lvl3pPr marL="11430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3pPr>
              <a:lvl4pPr marL="16002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4pPr>
              <a:lvl5pPr marL="20574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b="0">
                <a:solidFill>
                  <a:schemeClr val="tx1"/>
                </a:solidFill>
              </a:endParaRPr>
            </a:p>
          </p:txBody>
        </p:sp>
        <p:sp>
          <p:nvSpPr>
            <p:cNvPr id="6" name="Freeform 5"/>
            <p:cNvSpPr>
              <a:spLocks noChangeArrowheads="1"/>
            </p:cNvSpPr>
            <p:nvPr/>
          </p:nvSpPr>
          <p:spPr bwMode="auto">
            <a:xfrm>
              <a:off x="519991" y="1544320"/>
              <a:ext cx="3613404" cy="4968240"/>
            </a:xfrm>
            <a:custGeom>
              <a:avLst/>
              <a:gdLst>
                <a:gd name="connsiteX0" fmla="*/ 2360168 w 3061568"/>
                <a:gd name="connsiteY0" fmla="*/ 0 h 4367150"/>
                <a:gd name="connsiteX1" fmla="*/ 2835824 w 3061568"/>
                <a:gd name="connsiteY1" fmla="*/ 44362 h 4367150"/>
                <a:gd name="connsiteX2" fmla="*/ 3061568 w 3061568"/>
                <a:gd name="connsiteY2" fmla="*/ 98064 h 4367150"/>
                <a:gd name="connsiteX3" fmla="*/ 3061126 w 3061568"/>
                <a:gd name="connsiteY3" fmla="*/ 98169 h 4367150"/>
                <a:gd name="connsiteX4" fmla="*/ 1402800 w 3061568"/>
                <a:gd name="connsiteY4" fmla="*/ 2183575 h 4367150"/>
                <a:gd name="connsiteX5" fmla="*/ 3061126 w 3061568"/>
                <a:gd name="connsiteY5" fmla="*/ 4268981 h 4367150"/>
                <a:gd name="connsiteX6" fmla="*/ 3061568 w 3061568"/>
                <a:gd name="connsiteY6" fmla="*/ 4269086 h 4367150"/>
                <a:gd name="connsiteX7" fmla="*/ 2835824 w 3061568"/>
                <a:gd name="connsiteY7" fmla="*/ 4322788 h 4367150"/>
                <a:gd name="connsiteX8" fmla="*/ 2360168 w 3061568"/>
                <a:gd name="connsiteY8" fmla="*/ 4367150 h 4367150"/>
                <a:gd name="connsiteX9" fmla="*/ 0 w 3061568"/>
                <a:gd name="connsiteY9" fmla="*/ 2183575 h 4367150"/>
                <a:gd name="connsiteX10" fmla="*/ 2360168 w 3061568"/>
                <a:gd name="connsiteY10" fmla="*/ 0 h 436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61568" h="4367150">
                  <a:moveTo>
                    <a:pt x="2360168" y="0"/>
                  </a:moveTo>
                  <a:cubicBezTo>
                    <a:pt x="2523104" y="0"/>
                    <a:pt x="2682183" y="15275"/>
                    <a:pt x="2835824" y="44362"/>
                  </a:cubicBezTo>
                  <a:lnTo>
                    <a:pt x="3061568" y="98064"/>
                  </a:lnTo>
                  <a:lnTo>
                    <a:pt x="3061126" y="98169"/>
                  </a:lnTo>
                  <a:cubicBezTo>
                    <a:pt x="2100376" y="374635"/>
                    <a:pt x="1402800" y="1203737"/>
                    <a:pt x="1402800" y="2183575"/>
                  </a:cubicBezTo>
                  <a:cubicBezTo>
                    <a:pt x="1402800" y="3163414"/>
                    <a:pt x="2100376" y="3992515"/>
                    <a:pt x="3061126" y="4268981"/>
                  </a:cubicBezTo>
                  <a:lnTo>
                    <a:pt x="3061568" y="4269086"/>
                  </a:lnTo>
                  <a:lnTo>
                    <a:pt x="2835824" y="4322788"/>
                  </a:lnTo>
                  <a:cubicBezTo>
                    <a:pt x="2682183" y="4351875"/>
                    <a:pt x="2523104" y="4367150"/>
                    <a:pt x="2360168" y="4367150"/>
                  </a:cubicBezTo>
                  <a:cubicBezTo>
                    <a:pt x="1056683" y="4367150"/>
                    <a:pt x="0" y="3389530"/>
                    <a:pt x="0" y="2183575"/>
                  </a:cubicBezTo>
                  <a:cubicBezTo>
                    <a:pt x="0" y="977620"/>
                    <a:pt x="1056683" y="0"/>
                    <a:pt x="236016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5000"/>
                    <a:lumOff val="95000"/>
                  </a:schemeClr>
                </a:gs>
                <a:gs pos="74000">
                  <a:schemeClr val="accent4">
                    <a:lumMod val="45000"/>
                    <a:lumOff val="55000"/>
                  </a:schemeClr>
                </a:gs>
                <a:gs pos="83000">
                  <a:schemeClr val="accent4">
                    <a:lumMod val="45000"/>
                    <a:lumOff val="55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noAutofit/>
            </a:bodyPr>
            <a:lstStyle>
              <a:lvl1pPr>
                <a:spcBef>
                  <a:spcPct val="40000"/>
                </a:spcBef>
                <a:defRPr sz="1000" b="1">
                  <a:solidFill>
                    <a:schemeClr val="tx2"/>
                  </a:solidFill>
                  <a:latin typeface="Univers 45 Light" pitchFamily="2" charset="0"/>
                </a:defRPr>
              </a:lvl1pPr>
              <a:lvl2pPr marL="742950" indent="-285750">
                <a:spcBef>
                  <a:spcPct val="4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2pPr>
              <a:lvl3pPr marL="11430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3pPr>
              <a:lvl4pPr marL="16002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4pPr>
              <a:lvl5pPr marL="20574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b="0">
                <a:solidFill>
                  <a:schemeClr val="tx1"/>
                </a:solidFill>
              </a:endParaRPr>
            </a:p>
          </p:txBody>
        </p:sp>
        <p:sp>
          <p:nvSpPr>
            <p:cNvPr id="7" name="Freeform 6"/>
            <p:cNvSpPr>
              <a:spLocks noChangeArrowheads="1"/>
            </p:cNvSpPr>
            <p:nvPr/>
          </p:nvSpPr>
          <p:spPr bwMode="auto">
            <a:xfrm>
              <a:off x="4133395" y="1544320"/>
              <a:ext cx="3613404" cy="4968240"/>
            </a:xfrm>
            <a:custGeom>
              <a:avLst/>
              <a:gdLst>
                <a:gd name="connsiteX0" fmla="*/ 701400 w 3061568"/>
                <a:gd name="connsiteY0" fmla="*/ 0 h 4367150"/>
                <a:gd name="connsiteX1" fmla="*/ 3061568 w 3061568"/>
                <a:gd name="connsiteY1" fmla="*/ 2183575 h 4367150"/>
                <a:gd name="connsiteX2" fmla="*/ 701400 w 3061568"/>
                <a:gd name="connsiteY2" fmla="*/ 4367150 h 4367150"/>
                <a:gd name="connsiteX3" fmla="*/ 225744 w 3061568"/>
                <a:gd name="connsiteY3" fmla="*/ 4322788 h 4367150"/>
                <a:gd name="connsiteX4" fmla="*/ 0 w 3061568"/>
                <a:gd name="connsiteY4" fmla="*/ 4269086 h 4367150"/>
                <a:gd name="connsiteX5" fmla="*/ 442 w 3061568"/>
                <a:gd name="connsiteY5" fmla="*/ 4268981 h 4367150"/>
                <a:gd name="connsiteX6" fmla="*/ 1658768 w 3061568"/>
                <a:gd name="connsiteY6" fmla="*/ 2183575 h 4367150"/>
                <a:gd name="connsiteX7" fmla="*/ 442 w 3061568"/>
                <a:gd name="connsiteY7" fmla="*/ 98169 h 4367150"/>
                <a:gd name="connsiteX8" fmla="*/ 0 w 3061568"/>
                <a:gd name="connsiteY8" fmla="*/ 98064 h 4367150"/>
                <a:gd name="connsiteX9" fmla="*/ 225744 w 3061568"/>
                <a:gd name="connsiteY9" fmla="*/ 44362 h 4367150"/>
                <a:gd name="connsiteX10" fmla="*/ 701400 w 3061568"/>
                <a:gd name="connsiteY10" fmla="*/ 0 h 436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61568" h="4367150">
                  <a:moveTo>
                    <a:pt x="701400" y="0"/>
                  </a:moveTo>
                  <a:cubicBezTo>
                    <a:pt x="2004885" y="0"/>
                    <a:pt x="3061568" y="977620"/>
                    <a:pt x="3061568" y="2183575"/>
                  </a:cubicBezTo>
                  <a:cubicBezTo>
                    <a:pt x="3061568" y="3389530"/>
                    <a:pt x="2004885" y="4367150"/>
                    <a:pt x="701400" y="4367150"/>
                  </a:cubicBezTo>
                  <a:cubicBezTo>
                    <a:pt x="538465" y="4367150"/>
                    <a:pt x="379385" y="4351875"/>
                    <a:pt x="225744" y="4322788"/>
                  </a:cubicBezTo>
                  <a:lnTo>
                    <a:pt x="0" y="4269086"/>
                  </a:lnTo>
                  <a:lnTo>
                    <a:pt x="442" y="4268981"/>
                  </a:lnTo>
                  <a:cubicBezTo>
                    <a:pt x="961192" y="3992515"/>
                    <a:pt x="1658768" y="3163414"/>
                    <a:pt x="1658768" y="2183575"/>
                  </a:cubicBezTo>
                  <a:cubicBezTo>
                    <a:pt x="1658768" y="1203737"/>
                    <a:pt x="961192" y="374635"/>
                    <a:pt x="442" y="98169"/>
                  </a:cubicBezTo>
                  <a:lnTo>
                    <a:pt x="0" y="98064"/>
                  </a:lnTo>
                  <a:lnTo>
                    <a:pt x="225744" y="44362"/>
                  </a:lnTo>
                  <a:cubicBezTo>
                    <a:pt x="379385" y="15275"/>
                    <a:pt x="538465" y="0"/>
                    <a:pt x="70140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noAutofit/>
            </a:bodyPr>
            <a:lstStyle>
              <a:lvl1pPr>
                <a:spcBef>
                  <a:spcPct val="40000"/>
                </a:spcBef>
                <a:defRPr sz="1000" b="1">
                  <a:solidFill>
                    <a:schemeClr val="tx2"/>
                  </a:solidFill>
                  <a:latin typeface="Univers 45 Light" pitchFamily="2" charset="0"/>
                </a:defRPr>
              </a:lvl1pPr>
              <a:lvl2pPr marL="742950" indent="-285750">
                <a:spcBef>
                  <a:spcPct val="4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2pPr>
              <a:lvl3pPr marL="11430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3pPr>
              <a:lvl4pPr marL="16002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4pPr>
              <a:lvl5pPr marL="20574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b="0">
                <a:solidFill>
                  <a:schemeClr val="tx1"/>
                </a:solidFill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2975154" y="2809367"/>
              <a:ext cx="2316480" cy="2428240"/>
              <a:chOff x="3015216" y="2540000"/>
              <a:chExt cx="2316480" cy="2428240"/>
            </a:xfrm>
          </p:grpSpPr>
          <p:cxnSp>
            <p:nvCxnSpPr>
              <p:cNvPr id="42" name="Straight Arrow Connector 41"/>
              <p:cNvCxnSpPr/>
              <p:nvPr/>
            </p:nvCxnSpPr>
            <p:spPr>
              <a:xfrm flipV="1">
                <a:off x="3017520" y="2540000"/>
                <a:ext cx="30480" cy="242374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>
                <a:off x="3015216" y="4963746"/>
                <a:ext cx="2316480" cy="4494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26" name="Picture 2" descr="Image result for goldcorp logo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96" t="37541" r="7432" b="43388"/>
            <a:stretch/>
          </p:blipFill>
          <p:spPr bwMode="auto">
            <a:xfrm>
              <a:off x="83058" y="1274953"/>
              <a:ext cx="2306320" cy="375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teck 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6741" y="1274953"/>
              <a:ext cx="873760" cy="3417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Image result for nueva union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9284" y="1864042"/>
              <a:ext cx="1331936" cy="6759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48"/>
            <p:cNvSpPr txBox="1"/>
            <p:nvPr/>
          </p:nvSpPr>
          <p:spPr>
            <a:xfrm>
              <a:off x="2477745" y="2655590"/>
              <a:ext cx="400110" cy="162856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Value</a:t>
              </a:r>
              <a:endParaRPr 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 rot="5400000">
              <a:off x="3963050" y="4590200"/>
              <a:ext cx="400110" cy="161544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Complexity/Time</a:t>
              </a:r>
              <a:endParaRPr 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04977" y="1152000"/>
            <a:ext cx="8481822" cy="5593207"/>
            <a:chOff x="83058" y="1274953"/>
            <a:chExt cx="7663741" cy="5237607"/>
          </a:xfrm>
        </p:grpSpPr>
        <p:sp>
          <p:nvSpPr>
            <p:cNvPr id="27" name="Freeform 26"/>
            <p:cNvSpPr>
              <a:spLocks noChangeArrowheads="1"/>
            </p:cNvSpPr>
            <p:nvPr/>
          </p:nvSpPr>
          <p:spPr bwMode="auto">
            <a:xfrm>
              <a:off x="2175640" y="1655883"/>
              <a:ext cx="3915509" cy="4745117"/>
            </a:xfrm>
            <a:custGeom>
              <a:avLst/>
              <a:gdLst>
                <a:gd name="connsiteX0" fmla="*/ 1658768 w 3317536"/>
                <a:gd name="connsiteY0" fmla="*/ 0 h 4171022"/>
                <a:gd name="connsiteX1" fmla="*/ 1659210 w 3317536"/>
                <a:gd name="connsiteY1" fmla="*/ 105 h 4171022"/>
                <a:gd name="connsiteX2" fmla="*/ 3317536 w 3317536"/>
                <a:gd name="connsiteY2" fmla="*/ 2085511 h 4171022"/>
                <a:gd name="connsiteX3" fmla="*/ 1659210 w 3317536"/>
                <a:gd name="connsiteY3" fmla="*/ 4170917 h 4171022"/>
                <a:gd name="connsiteX4" fmla="*/ 1658768 w 3317536"/>
                <a:gd name="connsiteY4" fmla="*/ 4171022 h 4171022"/>
                <a:gd name="connsiteX5" fmla="*/ 1658326 w 3317536"/>
                <a:gd name="connsiteY5" fmla="*/ 4170917 h 4171022"/>
                <a:gd name="connsiteX6" fmla="*/ 0 w 3317536"/>
                <a:gd name="connsiteY6" fmla="*/ 2085511 h 4171022"/>
                <a:gd name="connsiteX7" fmla="*/ 1658326 w 3317536"/>
                <a:gd name="connsiteY7" fmla="*/ 105 h 4171022"/>
                <a:gd name="connsiteX8" fmla="*/ 1658768 w 3317536"/>
                <a:gd name="connsiteY8" fmla="*/ 0 h 4171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17536" h="4171022">
                  <a:moveTo>
                    <a:pt x="1658768" y="0"/>
                  </a:moveTo>
                  <a:lnTo>
                    <a:pt x="1659210" y="105"/>
                  </a:lnTo>
                  <a:cubicBezTo>
                    <a:pt x="2619960" y="276571"/>
                    <a:pt x="3317536" y="1105673"/>
                    <a:pt x="3317536" y="2085511"/>
                  </a:cubicBezTo>
                  <a:cubicBezTo>
                    <a:pt x="3317536" y="3065350"/>
                    <a:pt x="2619960" y="3894451"/>
                    <a:pt x="1659210" y="4170917"/>
                  </a:cubicBezTo>
                  <a:lnTo>
                    <a:pt x="1658768" y="4171022"/>
                  </a:lnTo>
                  <a:lnTo>
                    <a:pt x="1658326" y="4170917"/>
                  </a:lnTo>
                  <a:cubicBezTo>
                    <a:pt x="697576" y="3894451"/>
                    <a:pt x="0" y="3065350"/>
                    <a:pt x="0" y="2085511"/>
                  </a:cubicBezTo>
                  <a:cubicBezTo>
                    <a:pt x="0" y="1105673"/>
                    <a:pt x="697576" y="276571"/>
                    <a:pt x="1658326" y="105"/>
                  </a:cubicBezTo>
                  <a:lnTo>
                    <a:pt x="1658768" y="0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square" anchor="ctr">
              <a:noAutofit/>
            </a:bodyPr>
            <a:lstStyle>
              <a:lvl1pPr>
                <a:spcBef>
                  <a:spcPct val="40000"/>
                </a:spcBef>
                <a:defRPr sz="1000" b="1">
                  <a:solidFill>
                    <a:schemeClr val="tx2"/>
                  </a:solidFill>
                  <a:latin typeface="Univers 45 Light" pitchFamily="2" charset="0"/>
                </a:defRPr>
              </a:lvl1pPr>
              <a:lvl2pPr marL="742950" indent="-285750">
                <a:spcBef>
                  <a:spcPct val="4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2pPr>
              <a:lvl3pPr marL="11430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3pPr>
              <a:lvl4pPr marL="16002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4pPr>
              <a:lvl5pPr marL="20574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b="0">
                <a:solidFill>
                  <a:schemeClr val="tx1"/>
                </a:solidFill>
              </a:endParaRPr>
            </a:p>
          </p:txBody>
        </p:sp>
        <p:sp>
          <p:nvSpPr>
            <p:cNvPr id="28" name="Freeform 27"/>
            <p:cNvSpPr>
              <a:spLocks noChangeArrowheads="1"/>
            </p:cNvSpPr>
            <p:nvPr/>
          </p:nvSpPr>
          <p:spPr bwMode="auto">
            <a:xfrm>
              <a:off x="519991" y="1544320"/>
              <a:ext cx="3613404" cy="4968240"/>
            </a:xfrm>
            <a:custGeom>
              <a:avLst/>
              <a:gdLst>
                <a:gd name="connsiteX0" fmla="*/ 2360168 w 3061568"/>
                <a:gd name="connsiteY0" fmla="*/ 0 h 4367150"/>
                <a:gd name="connsiteX1" fmla="*/ 2835824 w 3061568"/>
                <a:gd name="connsiteY1" fmla="*/ 44362 h 4367150"/>
                <a:gd name="connsiteX2" fmla="*/ 3061568 w 3061568"/>
                <a:gd name="connsiteY2" fmla="*/ 98064 h 4367150"/>
                <a:gd name="connsiteX3" fmla="*/ 3061126 w 3061568"/>
                <a:gd name="connsiteY3" fmla="*/ 98169 h 4367150"/>
                <a:gd name="connsiteX4" fmla="*/ 1402800 w 3061568"/>
                <a:gd name="connsiteY4" fmla="*/ 2183575 h 4367150"/>
                <a:gd name="connsiteX5" fmla="*/ 3061126 w 3061568"/>
                <a:gd name="connsiteY5" fmla="*/ 4268981 h 4367150"/>
                <a:gd name="connsiteX6" fmla="*/ 3061568 w 3061568"/>
                <a:gd name="connsiteY6" fmla="*/ 4269086 h 4367150"/>
                <a:gd name="connsiteX7" fmla="*/ 2835824 w 3061568"/>
                <a:gd name="connsiteY7" fmla="*/ 4322788 h 4367150"/>
                <a:gd name="connsiteX8" fmla="*/ 2360168 w 3061568"/>
                <a:gd name="connsiteY8" fmla="*/ 4367150 h 4367150"/>
                <a:gd name="connsiteX9" fmla="*/ 0 w 3061568"/>
                <a:gd name="connsiteY9" fmla="*/ 2183575 h 4367150"/>
                <a:gd name="connsiteX10" fmla="*/ 2360168 w 3061568"/>
                <a:gd name="connsiteY10" fmla="*/ 0 h 436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61568" h="4367150">
                  <a:moveTo>
                    <a:pt x="2360168" y="0"/>
                  </a:moveTo>
                  <a:cubicBezTo>
                    <a:pt x="2523104" y="0"/>
                    <a:pt x="2682183" y="15275"/>
                    <a:pt x="2835824" y="44362"/>
                  </a:cubicBezTo>
                  <a:lnTo>
                    <a:pt x="3061568" y="98064"/>
                  </a:lnTo>
                  <a:lnTo>
                    <a:pt x="3061126" y="98169"/>
                  </a:lnTo>
                  <a:cubicBezTo>
                    <a:pt x="2100376" y="374635"/>
                    <a:pt x="1402800" y="1203737"/>
                    <a:pt x="1402800" y="2183575"/>
                  </a:cubicBezTo>
                  <a:cubicBezTo>
                    <a:pt x="1402800" y="3163414"/>
                    <a:pt x="2100376" y="3992515"/>
                    <a:pt x="3061126" y="4268981"/>
                  </a:cubicBezTo>
                  <a:lnTo>
                    <a:pt x="3061568" y="4269086"/>
                  </a:lnTo>
                  <a:lnTo>
                    <a:pt x="2835824" y="4322788"/>
                  </a:lnTo>
                  <a:cubicBezTo>
                    <a:pt x="2682183" y="4351875"/>
                    <a:pt x="2523104" y="4367150"/>
                    <a:pt x="2360168" y="4367150"/>
                  </a:cubicBezTo>
                  <a:cubicBezTo>
                    <a:pt x="1056683" y="4367150"/>
                    <a:pt x="0" y="3389530"/>
                    <a:pt x="0" y="2183575"/>
                  </a:cubicBezTo>
                  <a:cubicBezTo>
                    <a:pt x="0" y="977620"/>
                    <a:pt x="1056683" y="0"/>
                    <a:pt x="236016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5000"/>
                    <a:lumOff val="95000"/>
                  </a:schemeClr>
                </a:gs>
                <a:gs pos="74000">
                  <a:schemeClr val="accent4">
                    <a:lumMod val="45000"/>
                    <a:lumOff val="55000"/>
                  </a:schemeClr>
                </a:gs>
                <a:gs pos="83000">
                  <a:schemeClr val="accent4">
                    <a:lumMod val="45000"/>
                    <a:lumOff val="55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noAutofit/>
            </a:bodyPr>
            <a:lstStyle>
              <a:lvl1pPr>
                <a:spcBef>
                  <a:spcPct val="40000"/>
                </a:spcBef>
                <a:defRPr sz="1000" b="1">
                  <a:solidFill>
                    <a:schemeClr val="tx2"/>
                  </a:solidFill>
                  <a:latin typeface="Univers 45 Light" pitchFamily="2" charset="0"/>
                </a:defRPr>
              </a:lvl1pPr>
              <a:lvl2pPr marL="742950" indent="-285750">
                <a:spcBef>
                  <a:spcPct val="4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2pPr>
              <a:lvl3pPr marL="11430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3pPr>
              <a:lvl4pPr marL="16002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4pPr>
              <a:lvl5pPr marL="20574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b="0">
                <a:solidFill>
                  <a:schemeClr val="tx1"/>
                </a:solidFill>
              </a:endParaRPr>
            </a:p>
          </p:txBody>
        </p:sp>
        <p:sp>
          <p:nvSpPr>
            <p:cNvPr id="29" name="Freeform 28"/>
            <p:cNvSpPr>
              <a:spLocks noChangeArrowheads="1"/>
            </p:cNvSpPr>
            <p:nvPr/>
          </p:nvSpPr>
          <p:spPr bwMode="auto">
            <a:xfrm>
              <a:off x="4133395" y="1544320"/>
              <a:ext cx="3613404" cy="4968240"/>
            </a:xfrm>
            <a:custGeom>
              <a:avLst/>
              <a:gdLst>
                <a:gd name="connsiteX0" fmla="*/ 701400 w 3061568"/>
                <a:gd name="connsiteY0" fmla="*/ 0 h 4367150"/>
                <a:gd name="connsiteX1" fmla="*/ 3061568 w 3061568"/>
                <a:gd name="connsiteY1" fmla="*/ 2183575 h 4367150"/>
                <a:gd name="connsiteX2" fmla="*/ 701400 w 3061568"/>
                <a:gd name="connsiteY2" fmla="*/ 4367150 h 4367150"/>
                <a:gd name="connsiteX3" fmla="*/ 225744 w 3061568"/>
                <a:gd name="connsiteY3" fmla="*/ 4322788 h 4367150"/>
                <a:gd name="connsiteX4" fmla="*/ 0 w 3061568"/>
                <a:gd name="connsiteY4" fmla="*/ 4269086 h 4367150"/>
                <a:gd name="connsiteX5" fmla="*/ 442 w 3061568"/>
                <a:gd name="connsiteY5" fmla="*/ 4268981 h 4367150"/>
                <a:gd name="connsiteX6" fmla="*/ 1658768 w 3061568"/>
                <a:gd name="connsiteY6" fmla="*/ 2183575 h 4367150"/>
                <a:gd name="connsiteX7" fmla="*/ 442 w 3061568"/>
                <a:gd name="connsiteY7" fmla="*/ 98169 h 4367150"/>
                <a:gd name="connsiteX8" fmla="*/ 0 w 3061568"/>
                <a:gd name="connsiteY8" fmla="*/ 98064 h 4367150"/>
                <a:gd name="connsiteX9" fmla="*/ 225744 w 3061568"/>
                <a:gd name="connsiteY9" fmla="*/ 44362 h 4367150"/>
                <a:gd name="connsiteX10" fmla="*/ 701400 w 3061568"/>
                <a:gd name="connsiteY10" fmla="*/ 0 h 436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61568" h="4367150">
                  <a:moveTo>
                    <a:pt x="701400" y="0"/>
                  </a:moveTo>
                  <a:cubicBezTo>
                    <a:pt x="2004885" y="0"/>
                    <a:pt x="3061568" y="977620"/>
                    <a:pt x="3061568" y="2183575"/>
                  </a:cubicBezTo>
                  <a:cubicBezTo>
                    <a:pt x="3061568" y="3389530"/>
                    <a:pt x="2004885" y="4367150"/>
                    <a:pt x="701400" y="4367150"/>
                  </a:cubicBezTo>
                  <a:cubicBezTo>
                    <a:pt x="538465" y="4367150"/>
                    <a:pt x="379385" y="4351875"/>
                    <a:pt x="225744" y="4322788"/>
                  </a:cubicBezTo>
                  <a:lnTo>
                    <a:pt x="0" y="4269086"/>
                  </a:lnTo>
                  <a:lnTo>
                    <a:pt x="442" y="4268981"/>
                  </a:lnTo>
                  <a:cubicBezTo>
                    <a:pt x="961192" y="3992515"/>
                    <a:pt x="1658768" y="3163414"/>
                    <a:pt x="1658768" y="2183575"/>
                  </a:cubicBezTo>
                  <a:cubicBezTo>
                    <a:pt x="1658768" y="1203737"/>
                    <a:pt x="961192" y="374635"/>
                    <a:pt x="442" y="98169"/>
                  </a:cubicBezTo>
                  <a:lnTo>
                    <a:pt x="0" y="98064"/>
                  </a:lnTo>
                  <a:lnTo>
                    <a:pt x="225744" y="44362"/>
                  </a:lnTo>
                  <a:cubicBezTo>
                    <a:pt x="379385" y="15275"/>
                    <a:pt x="538465" y="0"/>
                    <a:pt x="70140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9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noAutofit/>
            </a:bodyPr>
            <a:lstStyle>
              <a:lvl1pPr>
                <a:spcBef>
                  <a:spcPct val="40000"/>
                </a:spcBef>
                <a:defRPr sz="1000" b="1">
                  <a:solidFill>
                    <a:schemeClr val="tx2"/>
                  </a:solidFill>
                  <a:latin typeface="Univers 45 Light" pitchFamily="2" charset="0"/>
                </a:defRPr>
              </a:lvl1pPr>
              <a:lvl2pPr marL="742950" indent="-285750">
                <a:spcBef>
                  <a:spcPct val="4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2pPr>
              <a:lvl3pPr marL="11430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3pPr>
              <a:lvl4pPr marL="16002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4pPr>
              <a:lvl5pPr marL="20574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b="0">
                <a:solidFill>
                  <a:schemeClr val="tx1"/>
                </a:solidFill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2975154" y="2809367"/>
              <a:ext cx="2316480" cy="2428240"/>
              <a:chOff x="3015216" y="2540000"/>
              <a:chExt cx="2316480" cy="2428240"/>
            </a:xfrm>
          </p:grpSpPr>
          <p:cxnSp>
            <p:nvCxnSpPr>
              <p:cNvPr id="36" name="Straight Arrow Connector 35"/>
              <p:cNvCxnSpPr/>
              <p:nvPr/>
            </p:nvCxnSpPr>
            <p:spPr>
              <a:xfrm flipV="1">
                <a:off x="3017520" y="2540000"/>
                <a:ext cx="30480" cy="242374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3015216" y="4963746"/>
                <a:ext cx="2316480" cy="4494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1" name="Picture 2" descr="Image result for goldcorp logo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96" t="37541" r="7432" b="43388"/>
            <a:stretch/>
          </p:blipFill>
          <p:spPr bwMode="auto">
            <a:xfrm>
              <a:off x="83058" y="1274953"/>
              <a:ext cx="2306320" cy="375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4" descr="Image result for teck 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6741" y="1274953"/>
              <a:ext cx="873760" cy="3417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6" descr="Image result for nueva union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9284" y="1864042"/>
              <a:ext cx="1331936" cy="6759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2477745" y="2655590"/>
              <a:ext cx="400110" cy="162856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Value</a:t>
              </a:r>
              <a:endParaRPr 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 rot="5400000">
              <a:off x="3963050" y="4590200"/>
              <a:ext cx="400110" cy="161544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Complexity/Time</a:t>
              </a:r>
              <a:endParaRPr 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80" y="345523"/>
            <a:ext cx="730742" cy="73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463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589" y="258246"/>
            <a:ext cx="10515600" cy="762635"/>
          </a:xfrm>
        </p:spPr>
        <p:txBody>
          <a:bodyPr>
            <a:noAutofit/>
          </a:bodyPr>
          <a:lstStyle/>
          <a:p>
            <a:r>
              <a:rPr lang="en-US" sz="7200" dirty="0" smtClean="0">
                <a:solidFill>
                  <a:schemeClr val="accent1"/>
                </a:solidFill>
                <a:latin typeface="KPMG Extralight" panose="020B0303030202040204" pitchFamily="34" charset="0"/>
              </a:rPr>
              <a:t>Ore Sorting</a:t>
            </a:r>
            <a:endParaRPr lang="en-US" sz="7200" dirty="0">
              <a:solidFill>
                <a:schemeClr val="accent1"/>
              </a:solidFill>
              <a:latin typeface="KPMG Extralight" panose="020B0303030202040204" pitchFamily="34" charset="0"/>
            </a:endParaRPr>
          </a:p>
        </p:txBody>
      </p:sp>
      <p:sp>
        <p:nvSpPr>
          <p:cNvPr id="46" name="Rectangle 45"/>
          <p:cNvSpPr>
            <a:spLocks/>
          </p:cNvSpPr>
          <p:nvPr/>
        </p:nvSpPr>
        <p:spPr>
          <a:xfrm>
            <a:off x="9002339" y="1076265"/>
            <a:ext cx="3189660" cy="574135"/>
          </a:xfrm>
          <a:prstGeom prst="rect">
            <a:avLst/>
          </a:prstGeom>
          <a:solidFill>
            <a:schemeClr val="accent5"/>
          </a:solidFill>
          <a:ln>
            <a:solidFill>
              <a:srgbClr val="005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Univers for KPMG" panose="020B0603020202020204" pitchFamily="34" charset="0"/>
              </a:rPr>
              <a:t>Next Steps</a:t>
            </a:r>
            <a:endParaRPr lang="en-US" sz="2400" b="1" dirty="0">
              <a:solidFill>
                <a:schemeClr val="bg1"/>
              </a:solidFill>
              <a:latin typeface="Univers for KPMG" panose="020B0603020202020204" pitchFamily="34" charset="0"/>
            </a:endParaRPr>
          </a:p>
        </p:txBody>
      </p:sp>
      <p:sp>
        <p:nvSpPr>
          <p:cNvPr id="47" name="Rectangle 30"/>
          <p:cNvSpPr>
            <a:spLocks noChangeArrowheads="1"/>
          </p:cNvSpPr>
          <p:nvPr/>
        </p:nvSpPr>
        <p:spPr bwMode="gray">
          <a:xfrm>
            <a:off x="9002339" y="1650400"/>
            <a:ext cx="3189661" cy="5207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5EB8"/>
            </a:solidFill>
          </a:ln>
          <a:effectLst/>
          <a:extLst/>
        </p:spPr>
        <p:txBody>
          <a:bodyPr lIns="45720" tIns="45720" rIns="45720" bIns="45720">
            <a:noAutofit/>
          </a:bodyPr>
          <a:lstStyle/>
          <a:p>
            <a:pPr marL="0" lvl="2" algn="ctr">
              <a:spcBef>
                <a:spcPct val="10000"/>
              </a:spcBef>
              <a:buClr>
                <a:schemeClr val="tx1"/>
              </a:buClr>
            </a:pPr>
            <a:r>
              <a:rPr lang="en-CA" b="1" dirty="0" smtClean="0">
                <a:latin typeface="Univers for KPMG Light" panose="020B0403020202020204" pitchFamily="34" charset="0"/>
                <a:cs typeface="Arial" pitchFamily="34" charset="0"/>
              </a:rPr>
              <a:t>Innovation 1:</a:t>
            </a:r>
          </a:p>
          <a:p>
            <a:pPr marL="285750" lvl="2" indent="-285750">
              <a:spcBef>
                <a:spcPct val="1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sz="1400" dirty="0" smtClean="0">
              <a:latin typeface="Univers for KPMG Light" panose="020B0403020202020204" pitchFamily="34" charset="0"/>
              <a:cs typeface="Arial" pitchFamily="34" charset="0"/>
            </a:endParaRPr>
          </a:p>
          <a:p>
            <a:pPr marL="2857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CA" sz="1400" dirty="0" smtClean="0">
                <a:latin typeface="Univers for KPMG Light" panose="020B0403020202020204" pitchFamily="34" charset="0"/>
                <a:cs typeface="Arial" pitchFamily="34" charset="0"/>
              </a:rPr>
              <a:t>Owner: </a:t>
            </a:r>
          </a:p>
          <a:p>
            <a:pPr marL="742950" lvl="3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sz="1400" dirty="0" smtClean="0">
              <a:latin typeface="Univers for KPMG Light" panose="020B0403020202020204" pitchFamily="34" charset="0"/>
              <a:cs typeface="Arial" pitchFamily="34" charset="0"/>
            </a:endParaRPr>
          </a:p>
          <a:p>
            <a:pPr marL="2857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CA" sz="1400" dirty="0" smtClean="0">
                <a:latin typeface="Univers for KPMG Light" panose="020B0403020202020204" pitchFamily="34" charset="0"/>
                <a:cs typeface="Arial" pitchFamily="34" charset="0"/>
              </a:rPr>
              <a:t>Timeline:</a:t>
            </a:r>
          </a:p>
          <a:p>
            <a:pPr marL="457200" lvl="3">
              <a:buClr>
                <a:schemeClr val="tx1"/>
              </a:buClr>
            </a:pPr>
            <a:endParaRPr lang="en-CA" sz="1400" dirty="0" smtClean="0">
              <a:latin typeface="Univers for KPMG Light" panose="020B0403020202020204" pitchFamily="34" charset="0"/>
              <a:cs typeface="Arial" pitchFamily="34" charset="0"/>
            </a:endParaRPr>
          </a:p>
          <a:p>
            <a:pPr marL="2857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CA" sz="1400" dirty="0" smtClean="0">
                <a:latin typeface="Univers for KPMG Light" panose="020B0403020202020204" pitchFamily="34" charset="0"/>
                <a:cs typeface="Arial" pitchFamily="34" charset="0"/>
              </a:rPr>
              <a:t>Next Step Description:</a:t>
            </a:r>
          </a:p>
          <a:p>
            <a:pPr marL="742950" lvl="3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sz="1400" dirty="0" smtClean="0">
              <a:latin typeface="Univers for KPMG Light" panose="020B0403020202020204" pitchFamily="34" charset="0"/>
              <a:cs typeface="Arial" pitchFamily="34" charset="0"/>
            </a:endParaRPr>
          </a:p>
          <a:p>
            <a:pPr marL="742950" lvl="3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dirty="0" smtClean="0">
              <a:latin typeface="Univers for KPMG Light" panose="020B0403020202020204" pitchFamily="34" charset="0"/>
              <a:cs typeface="Arial" pitchFamily="34" charset="0"/>
            </a:endParaRPr>
          </a:p>
          <a:p>
            <a:pPr marL="0" lvl="2" algn="ctr">
              <a:spcBef>
                <a:spcPct val="10000"/>
              </a:spcBef>
              <a:buClr>
                <a:schemeClr val="tx1"/>
              </a:buClr>
            </a:pPr>
            <a:endParaRPr lang="en-CA" dirty="0" smtClean="0">
              <a:latin typeface="Univers for KPMG Light" panose="020B0403020202020204" pitchFamily="34" charset="0"/>
              <a:cs typeface="Arial" pitchFamily="34" charset="0"/>
            </a:endParaRPr>
          </a:p>
          <a:p>
            <a:pPr marL="0" lvl="2" algn="ctr">
              <a:spcBef>
                <a:spcPct val="10000"/>
              </a:spcBef>
              <a:buClr>
                <a:schemeClr val="tx1"/>
              </a:buClr>
            </a:pPr>
            <a:r>
              <a:rPr lang="en-CA" b="1" dirty="0" smtClean="0">
                <a:latin typeface="Univers for KPMG Light" panose="020B0403020202020204" pitchFamily="34" charset="0"/>
                <a:cs typeface="Arial" pitchFamily="34" charset="0"/>
              </a:rPr>
              <a:t>Innovation 2:</a:t>
            </a:r>
          </a:p>
          <a:p>
            <a:pPr marL="285750" lvl="2" indent="-285750">
              <a:spcBef>
                <a:spcPct val="1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sz="1400" dirty="0" smtClean="0">
              <a:latin typeface="Univers for KPMG Light" panose="020B0403020202020204" pitchFamily="34" charset="0"/>
              <a:cs typeface="Arial" pitchFamily="34" charset="0"/>
            </a:endParaRPr>
          </a:p>
          <a:p>
            <a:pPr marL="2857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CA" sz="1400" dirty="0" smtClean="0">
                <a:latin typeface="Univers for KPMG Light" panose="020B0403020202020204" pitchFamily="34" charset="0"/>
                <a:cs typeface="Arial" pitchFamily="34" charset="0"/>
              </a:rPr>
              <a:t>Owner: </a:t>
            </a:r>
          </a:p>
          <a:p>
            <a:pPr marL="742950" lvl="3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sz="1400" dirty="0" smtClean="0">
              <a:latin typeface="Univers for KPMG Light" panose="020B0403020202020204" pitchFamily="34" charset="0"/>
              <a:cs typeface="Arial" pitchFamily="34" charset="0"/>
            </a:endParaRPr>
          </a:p>
          <a:p>
            <a:pPr marL="2857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CA" sz="1400" dirty="0" smtClean="0">
                <a:latin typeface="Univers for KPMG Light" panose="020B0403020202020204" pitchFamily="34" charset="0"/>
                <a:cs typeface="Arial" pitchFamily="34" charset="0"/>
              </a:rPr>
              <a:t>Timeline:</a:t>
            </a:r>
          </a:p>
          <a:p>
            <a:pPr marL="742950" lvl="3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sz="1400" dirty="0" smtClean="0">
              <a:latin typeface="Univers for KPMG Light" panose="020B0403020202020204" pitchFamily="34" charset="0"/>
              <a:cs typeface="Arial" pitchFamily="34" charset="0"/>
            </a:endParaRPr>
          </a:p>
          <a:p>
            <a:pPr marL="742950" lvl="3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sz="1400" dirty="0" smtClean="0">
              <a:latin typeface="Univers for KPMG Light" panose="020B0403020202020204" pitchFamily="34" charset="0"/>
              <a:cs typeface="Arial" pitchFamily="34" charset="0"/>
            </a:endParaRPr>
          </a:p>
          <a:p>
            <a:pPr marL="2857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CA" sz="1400" dirty="0" smtClean="0">
                <a:latin typeface="Univers for KPMG Light" panose="020B0403020202020204" pitchFamily="34" charset="0"/>
                <a:cs typeface="Arial" pitchFamily="34" charset="0"/>
              </a:rPr>
              <a:t>Next Step Description:</a:t>
            </a:r>
          </a:p>
          <a:p>
            <a:pPr marL="742950" lvl="3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sz="1400" dirty="0" smtClean="0">
              <a:latin typeface="Univers for KPMG Light" panose="020B0403020202020204" pitchFamily="34" charset="0"/>
              <a:cs typeface="Arial" pitchFamily="34" charset="0"/>
            </a:endParaRPr>
          </a:p>
          <a:p>
            <a:pPr marL="742950" lvl="3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sz="1400" dirty="0" smtClean="0">
              <a:latin typeface="Univers for KPMG Light" panose="020B0403020202020204" pitchFamily="34" charset="0"/>
              <a:cs typeface="Arial" pitchFamily="34" charset="0"/>
            </a:endParaRPr>
          </a:p>
          <a:p>
            <a:pPr marL="742950" lvl="3" indent="-285750">
              <a:lnSpc>
                <a:spcPct val="2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sz="1400" dirty="0" smtClean="0">
              <a:latin typeface="Univers for KPMG Light" panose="020B0403020202020204" pitchFamily="34" charset="0"/>
              <a:cs typeface="Arial" pitchFamily="34" charset="0"/>
            </a:endParaRPr>
          </a:p>
          <a:p>
            <a:pPr marL="285750" lvl="2" indent="-285750">
              <a:lnSpc>
                <a:spcPct val="150000"/>
              </a:lnSpc>
              <a:spcBef>
                <a:spcPct val="1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sz="1400" dirty="0">
              <a:latin typeface="Univers for KPMG Light" panose="020B0403020202020204" pitchFamily="34" charset="0"/>
              <a:cs typeface="Arial" pitchFamily="34" charset="0"/>
            </a:endParaRPr>
          </a:p>
          <a:p>
            <a:pPr marL="285750" lvl="2" indent="-285750">
              <a:lnSpc>
                <a:spcPct val="150000"/>
              </a:lnSpc>
              <a:spcBef>
                <a:spcPct val="1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sz="1400" dirty="0" smtClean="0">
              <a:latin typeface="Univers for KPMG Light" panose="020B0403020202020204" pitchFamily="34" charset="0"/>
              <a:cs typeface="Arial" pitchFamily="34" charset="0"/>
            </a:endParaRPr>
          </a:p>
          <a:p>
            <a:pPr marL="285750" lvl="2" indent="-285750">
              <a:lnSpc>
                <a:spcPct val="150000"/>
              </a:lnSpc>
              <a:spcBef>
                <a:spcPct val="1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sz="1400" dirty="0" smtClean="0">
              <a:latin typeface="Univers for KPMG Light" panose="020B0403020202020204" pitchFamily="34" charset="0"/>
              <a:cs typeface="Arial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04978" y="1152000"/>
            <a:ext cx="8481822" cy="5593207"/>
            <a:chOff x="83058" y="1274953"/>
            <a:chExt cx="7663741" cy="5237607"/>
          </a:xfrm>
        </p:grpSpPr>
        <p:sp>
          <p:nvSpPr>
            <p:cNvPr id="5" name="Freeform 4"/>
            <p:cNvSpPr>
              <a:spLocks noChangeArrowheads="1"/>
            </p:cNvSpPr>
            <p:nvPr/>
          </p:nvSpPr>
          <p:spPr bwMode="auto">
            <a:xfrm>
              <a:off x="2175640" y="1655883"/>
              <a:ext cx="3915509" cy="4745117"/>
            </a:xfrm>
            <a:custGeom>
              <a:avLst/>
              <a:gdLst>
                <a:gd name="connsiteX0" fmla="*/ 1658768 w 3317536"/>
                <a:gd name="connsiteY0" fmla="*/ 0 h 4171022"/>
                <a:gd name="connsiteX1" fmla="*/ 1659210 w 3317536"/>
                <a:gd name="connsiteY1" fmla="*/ 105 h 4171022"/>
                <a:gd name="connsiteX2" fmla="*/ 3317536 w 3317536"/>
                <a:gd name="connsiteY2" fmla="*/ 2085511 h 4171022"/>
                <a:gd name="connsiteX3" fmla="*/ 1659210 w 3317536"/>
                <a:gd name="connsiteY3" fmla="*/ 4170917 h 4171022"/>
                <a:gd name="connsiteX4" fmla="*/ 1658768 w 3317536"/>
                <a:gd name="connsiteY4" fmla="*/ 4171022 h 4171022"/>
                <a:gd name="connsiteX5" fmla="*/ 1658326 w 3317536"/>
                <a:gd name="connsiteY5" fmla="*/ 4170917 h 4171022"/>
                <a:gd name="connsiteX6" fmla="*/ 0 w 3317536"/>
                <a:gd name="connsiteY6" fmla="*/ 2085511 h 4171022"/>
                <a:gd name="connsiteX7" fmla="*/ 1658326 w 3317536"/>
                <a:gd name="connsiteY7" fmla="*/ 105 h 4171022"/>
                <a:gd name="connsiteX8" fmla="*/ 1658768 w 3317536"/>
                <a:gd name="connsiteY8" fmla="*/ 0 h 4171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17536" h="4171022">
                  <a:moveTo>
                    <a:pt x="1658768" y="0"/>
                  </a:moveTo>
                  <a:lnTo>
                    <a:pt x="1659210" y="105"/>
                  </a:lnTo>
                  <a:cubicBezTo>
                    <a:pt x="2619960" y="276571"/>
                    <a:pt x="3317536" y="1105673"/>
                    <a:pt x="3317536" y="2085511"/>
                  </a:cubicBezTo>
                  <a:cubicBezTo>
                    <a:pt x="3317536" y="3065350"/>
                    <a:pt x="2619960" y="3894451"/>
                    <a:pt x="1659210" y="4170917"/>
                  </a:cubicBezTo>
                  <a:lnTo>
                    <a:pt x="1658768" y="4171022"/>
                  </a:lnTo>
                  <a:lnTo>
                    <a:pt x="1658326" y="4170917"/>
                  </a:lnTo>
                  <a:cubicBezTo>
                    <a:pt x="697576" y="3894451"/>
                    <a:pt x="0" y="3065350"/>
                    <a:pt x="0" y="2085511"/>
                  </a:cubicBezTo>
                  <a:cubicBezTo>
                    <a:pt x="0" y="1105673"/>
                    <a:pt x="697576" y="276571"/>
                    <a:pt x="1658326" y="105"/>
                  </a:cubicBezTo>
                  <a:lnTo>
                    <a:pt x="1658768" y="0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square" anchor="ctr">
              <a:noAutofit/>
            </a:bodyPr>
            <a:lstStyle>
              <a:lvl1pPr>
                <a:spcBef>
                  <a:spcPct val="40000"/>
                </a:spcBef>
                <a:defRPr sz="1000" b="1">
                  <a:solidFill>
                    <a:schemeClr val="tx2"/>
                  </a:solidFill>
                  <a:latin typeface="Univers 45 Light" pitchFamily="2" charset="0"/>
                </a:defRPr>
              </a:lvl1pPr>
              <a:lvl2pPr marL="742950" indent="-285750">
                <a:spcBef>
                  <a:spcPct val="4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2pPr>
              <a:lvl3pPr marL="11430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3pPr>
              <a:lvl4pPr marL="16002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4pPr>
              <a:lvl5pPr marL="20574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b="0">
                <a:solidFill>
                  <a:schemeClr val="tx1"/>
                </a:solidFill>
              </a:endParaRPr>
            </a:p>
          </p:txBody>
        </p:sp>
        <p:sp>
          <p:nvSpPr>
            <p:cNvPr id="6" name="Freeform 5"/>
            <p:cNvSpPr>
              <a:spLocks noChangeArrowheads="1"/>
            </p:cNvSpPr>
            <p:nvPr/>
          </p:nvSpPr>
          <p:spPr bwMode="auto">
            <a:xfrm>
              <a:off x="519991" y="1544320"/>
              <a:ext cx="3613404" cy="4968240"/>
            </a:xfrm>
            <a:custGeom>
              <a:avLst/>
              <a:gdLst>
                <a:gd name="connsiteX0" fmla="*/ 2360168 w 3061568"/>
                <a:gd name="connsiteY0" fmla="*/ 0 h 4367150"/>
                <a:gd name="connsiteX1" fmla="*/ 2835824 w 3061568"/>
                <a:gd name="connsiteY1" fmla="*/ 44362 h 4367150"/>
                <a:gd name="connsiteX2" fmla="*/ 3061568 w 3061568"/>
                <a:gd name="connsiteY2" fmla="*/ 98064 h 4367150"/>
                <a:gd name="connsiteX3" fmla="*/ 3061126 w 3061568"/>
                <a:gd name="connsiteY3" fmla="*/ 98169 h 4367150"/>
                <a:gd name="connsiteX4" fmla="*/ 1402800 w 3061568"/>
                <a:gd name="connsiteY4" fmla="*/ 2183575 h 4367150"/>
                <a:gd name="connsiteX5" fmla="*/ 3061126 w 3061568"/>
                <a:gd name="connsiteY5" fmla="*/ 4268981 h 4367150"/>
                <a:gd name="connsiteX6" fmla="*/ 3061568 w 3061568"/>
                <a:gd name="connsiteY6" fmla="*/ 4269086 h 4367150"/>
                <a:gd name="connsiteX7" fmla="*/ 2835824 w 3061568"/>
                <a:gd name="connsiteY7" fmla="*/ 4322788 h 4367150"/>
                <a:gd name="connsiteX8" fmla="*/ 2360168 w 3061568"/>
                <a:gd name="connsiteY8" fmla="*/ 4367150 h 4367150"/>
                <a:gd name="connsiteX9" fmla="*/ 0 w 3061568"/>
                <a:gd name="connsiteY9" fmla="*/ 2183575 h 4367150"/>
                <a:gd name="connsiteX10" fmla="*/ 2360168 w 3061568"/>
                <a:gd name="connsiteY10" fmla="*/ 0 h 436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61568" h="4367150">
                  <a:moveTo>
                    <a:pt x="2360168" y="0"/>
                  </a:moveTo>
                  <a:cubicBezTo>
                    <a:pt x="2523104" y="0"/>
                    <a:pt x="2682183" y="15275"/>
                    <a:pt x="2835824" y="44362"/>
                  </a:cubicBezTo>
                  <a:lnTo>
                    <a:pt x="3061568" y="98064"/>
                  </a:lnTo>
                  <a:lnTo>
                    <a:pt x="3061126" y="98169"/>
                  </a:lnTo>
                  <a:cubicBezTo>
                    <a:pt x="2100376" y="374635"/>
                    <a:pt x="1402800" y="1203737"/>
                    <a:pt x="1402800" y="2183575"/>
                  </a:cubicBezTo>
                  <a:cubicBezTo>
                    <a:pt x="1402800" y="3163414"/>
                    <a:pt x="2100376" y="3992515"/>
                    <a:pt x="3061126" y="4268981"/>
                  </a:cubicBezTo>
                  <a:lnTo>
                    <a:pt x="3061568" y="4269086"/>
                  </a:lnTo>
                  <a:lnTo>
                    <a:pt x="2835824" y="4322788"/>
                  </a:lnTo>
                  <a:cubicBezTo>
                    <a:pt x="2682183" y="4351875"/>
                    <a:pt x="2523104" y="4367150"/>
                    <a:pt x="2360168" y="4367150"/>
                  </a:cubicBezTo>
                  <a:cubicBezTo>
                    <a:pt x="1056683" y="4367150"/>
                    <a:pt x="0" y="3389530"/>
                    <a:pt x="0" y="2183575"/>
                  </a:cubicBezTo>
                  <a:cubicBezTo>
                    <a:pt x="0" y="977620"/>
                    <a:pt x="1056683" y="0"/>
                    <a:pt x="236016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5000"/>
                    <a:lumOff val="95000"/>
                  </a:schemeClr>
                </a:gs>
                <a:gs pos="74000">
                  <a:schemeClr val="accent4">
                    <a:lumMod val="45000"/>
                    <a:lumOff val="55000"/>
                  </a:schemeClr>
                </a:gs>
                <a:gs pos="83000">
                  <a:schemeClr val="accent4">
                    <a:lumMod val="45000"/>
                    <a:lumOff val="55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noAutofit/>
            </a:bodyPr>
            <a:lstStyle>
              <a:lvl1pPr>
                <a:spcBef>
                  <a:spcPct val="40000"/>
                </a:spcBef>
                <a:defRPr sz="1000" b="1">
                  <a:solidFill>
                    <a:schemeClr val="tx2"/>
                  </a:solidFill>
                  <a:latin typeface="Univers 45 Light" pitchFamily="2" charset="0"/>
                </a:defRPr>
              </a:lvl1pPr>
              <a:lvl2pPr marL="742950" indent="-285750">
                <a:spcBef>
                  <a:spcPct val="4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2pPr>
              <a:lvl3pPr marL="11430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3pPr>
              <a:lvl4pPr marL="16002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4pPr>
              <a:lvl5pPr marL="20574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b="0">
                <a:solidFill>
                  <a:schemeClr val="tx1"/>
                </a:solidFill>
              </a:endParaRPr>
            </a:p>
          </p:txBody>
        </p:sp>
        <p:sp>
          <p:nvSpPr>
            <p:cNvPr id="7" name="Freeform 6"/>
            <p:cNvSpPr>
              <a:spLocks noChangeArrowheads="1"/>
            </p:cNvSpPr>
            <p:nvPr/>
          </p:nvSpPr>
          <p:spPr bwMode="auto">
            <a:xfrm>
              <a:off x="4133395" y="1544320"/>
              <a:ext cx="3613404" cy="4968240"/>
            </a:xfrm>
            <a:custGeom>
              <a:avLst/>
              <a:gdLst>
                <a:gd name="connsiteX0" fmla="*/ 701400 w 3061568"/>
                <a:gd name="connsiteY0" fmla="*/ 0 h 4367150"/>
                <a:gd name="connsiteX1" fmla="*/ 3061568 w 3061568"/>
                <a:gd name="connsiteY1" fmla="*/ 2183575 h 4367150"/>
                <a:gd name="connsiteX2" fmla="*/ 701400 w 3061568"/>
                <a:gd name="connsiteY2" fmla="*/ 4367150 h 4367150"/>
                <a:gd name="connsiteX3" fmla="*/ 225744 w 3061568"/>
                <a:gd name="connsiteY3" fmla="*/ 4322788 h 4367150"/>
                <a:gd name="connsiteX4" fmla="*/ 0 w 3061568"/>
                <a:gd name="connsiteY4" fmla="*/ 4269086 h 4367150"/>
                <a:gd name="connsiteX5" fmla="*/ 442 w 3061568"/>
                <a:gd name="connsiteY5" fmla="*/ 4268981 h 4367150"/>
                <a:gd name="connsiteX6" fmla="*/ 1658768 w 3061568"/>
                <a:gd name="connsiteY6" fmla="*/ 2183575 h 4367150"/>
                <a:gd name="connsiteX7" fmla="*/ 442 w 3061568"/>
                <a:gd name="connsiteY7" fmla="*/ 98169 h 4367150"/>
                <a:gd name="connsiteX8" fmla="*/ 0 w 3061568"/>
                <a:gd name="connsiteY8" fmla="*/ 98064 h 4367150"/>
                <a:gd name="connsiteX9" fmla="*/ 225744 w 3061568"/>
                <a:gd name="connsiteY9" fmla="*/ 44362 h 4367150"/>
                <a:gd name="connsiteX10" fmla="*/ 701400 w 3061568"/>
                <a:gd name="connsiteY10" fmla="*/ 0 h 436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61568" h="4367150">
                  <a:moveTo>
                    <a:pt x="701400" y="0"/>
                  </a:moveTo>
                  <a:cubicBezTo>
                    <a:pt x="2004885" y="0"/>
                    <a:pt x="3061568" y="977620"/>
                    <a:pt x="3061568" y="2183575"/>
                  </a:cubicBezTo>
                  <a:cubicBezTo>
                    <a:pt x="3061568" y="3389530"/>
                    <a:pt x="2004885" y="4367150"/>
                    <a:pt x="701400" y="4367150"/>
                  </a:cubicBezTo>
                  <a:cubicBezTo>
                    <a:pt x="538465" y="4367150"/>
                    <a:pt x="379385" y="4351875"/>
                    <a:pt x="225744" y="4322788"/>
                  </a:cubicBezTo>
                  <a:lnTo>
                    <a:pt x="0" y="4269086"/>
                  </a:lnTo>
                  <a:lnTo>
                    <a:pt x="442" y="4268981"/>
                  </a:lnTo>
                  <a:cubicBezTo>
                    <a:pt x="961192" y="3992515"/>
                    <a:pt x="1658768" y="3163414"/>
                    <a:pt x="1658768" y="2183575"/>
                  </a:cubicBezTo>
                  <a:cubicBezTo>
                    <a:pt x="1658768" y="1203737"/>
                    <a:pt x="961192" y="374635"/>
                    <a:pt x="442" y="98169"/>
                  </a:cubicBezTo>
                  <a:lnTo>
                    <a:pt x="0" y="98064"/>
                  </a:lnTo>
                  <a:lnTo>
                    <a:pt x="225744" y="44362"/>
                  </a:lnTo>
                  <a:cubicBezTo>
                    <a:pt x="379385" y="15275"/>
                    <a:pt x="538465" y="0"/>
                    <a:pt x="70140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noAutofit/>
            </a:bodyPr>
            <a:lstStyle>
              <a:lvl1pPr>
                <a:spcBef>
                  <a:spcPct val="40000"/>
                </a:spcBef>
                <a:defRPr sz="1000" b="1">
                  <a:solidFill>
                    <a:schemeClr val="tx2"/>
                  </a:solidFill>
                  <a:latin typeface="Univers 45 Light" pitchFamily="2" charset="0"/>
                </a:defRPr>
              </a:lvl1pPr>
              <a:lvl2pPr marL="742950" indent="-285750">
                <a:spcBef>
                  <a:spcPct val="4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2pPr>
              <a:lvl3pPr marL="11430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3pPr>
              <a:lvl4pPr marL="16002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4pPr>
              <a:lvl5pPr marL="20574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b="0">
                <a:solidFill>
                  <a:schemeClr val="tx1"/>
                </a:solidFill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2975154" y="2809367"/>
              <a:ext cx="2316480" cy="2428240"/>
              <a:chOff x="3015216" y="2540000"/>
              <a:chExt cx="2316480" cy="2428240"/>
            </a:xfrm>
          </p:grpSpPr>
          <p:cxnSp>
            <p:nvCxnSpPr>
              <p:cNvPr id="42" name="Straight Arrow Connector 41"/>
              <p:cNvCxnSpPr/>
              <p:nvPr/>
            </p:nvCxnSpPr>
            <p:spPr>
              <a:xfrm flipV="1">
                <a:off x="3017520" y="2540000"/>
                <a:ext cx="30480" cy="242374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>
                <a:off x="3015216" y="4963746"/>
                <a:ext cx="2316480" cy="4494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26" name="Picture 2" descr="Image result for goldcorp logo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96" t="37541" r="7432" b="43388"/>
            <a:stretch/>
          </p:blipFill>
          <p:spPr bwMode="auto">
            <a:xfrm>
              <a:off x="83058" y="1274953"/>
              <a:ext cx="2306320" cy="375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teck 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6741" y="1274953"/>
              <a:ext cx="873760" cy="3417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Image result for nueva union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9284" y="1864042"/>
              <a:ext cx="1331936" cy="6759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48"/>
            <p:cNvSpPr txBox="1"/>
            <p:nvPr/>
          </p:nvSpPr>
          <p:spPr>
            <a:xfrm>
              <a:off x="2477745" y="2655590"/>
              <a:ext cx="400110" cy="162856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Value</a:t>
              </a:r>
              <a:endParaRPr 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 rot="5400000">
              <a:off x="3963050" y="4590200"/>
              <a:ext cx="400110" cy="161544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Complexity/Time</a:t>
              </a:r>
              <a:endParaRPr 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77" y="258246"/>
            <a:ext cx="893754" cy="893754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204977" y="1152000"/>
            <a:ext cx="8481822" cy="5593207"/>
            <a:chOff x="83058" y="1274953"/>
            <a:chExt cx="7663741" cy="5237607"/>
          </a:xfrm>
        </p:grpSpPr>
        <p:sp>
          <p:nvSpPr>
            <p:cNvPr id="27" name="Freeform 26"/>
            <p:cNvSpPr>
              <a:spLocks noChangeArrowheads="1"/>
            </p:cNvSpPr>
            <p:nvPr/>
          </p:nvSpPr>
          <p:spPr bwMode="auto">
            <a:xfrm>
              <a:off x="2175640" y="1655883"/>
              <a:ext cx="3915509" cy="4745117"/>
            </a:xfrm>
            <a:custGeom>
              <a:avLst/>
              <a:gdLst>
                <a:gd name="connsiteX0" fmla="*/ 1658768 w 3317536"/>
                <a:gd name="connsiteY0" fmla="*/ 0 h 4171022"/>
                <a:gd name="connsiteX1" fmla="*/ 1659210 w 3317536"/>
                <a:gd name="connsiteY1" fmla="*/ 105 h 4171022"/>
                <a:gd name="connsiteX2" fmla="*/ 3317536 w 3317536"/>
                <a:gd name="connsiteY2" fmla="*/ 2085511 h 4171022"/>
                <a:gd name="connsiteX3" fmla="*/ 1659210 w 3317536"/>
                <a:gd name="connsiteY3" fmla="*/ 4170917 h 4171022"/>
                <a:gd name="connsiteX4" fmla="*/ 1658768 w 3317536"/>
                <a:gd name="connsiteY4" fmla="*/ 4171022 h 4171022"/>
                <a:gd name="connsiteX5" fmla="*/ 1658326 w 3317536"/>
                <a:gd name="connsiteY5" fmla="*/ 4170917 h 4171022"/>
                <a:gd name="connsiteX6" fmla="*/ 0 w 3317536"/>
                <a:gd name="connsiteY6" fmla="*/ 2085511 h 4171022"/>
                <a:gd name="connsiteX7" fmla="*/ 1658326 w 3317536"/>
                <a:gd name="connsiteY7" fmla="*/ 105 h 4171022"/>
                <a:gd name="connsiteX8" fmla="*/ 1658768 w 3317536"/>
                <a:gd name="connsiteY8" fmla="*/ 0 h 4171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17536" h="4171022">
                  <a:moveTo>
                    <a:pt x="1658768" y="0"/>
                  </a:moveTo>
                  <a:lnTo>
                    <a:pt x="1659210" y="105"/>
                  </a:lnTo>
                  <a:cubicBezTo>
                    <a:pt x="2619960" y="276571"/>
                    <a:pt x="3317536" y="1105673"/>
                    <a:pt x="3317536" y="2085511"/>
                  </a:cubicBezTo>
                  <a:cubicBezTo>
                    <a:pt x="3317536" y="3065350"/>
                    <a:pt x="2619960" y="3894451"/>
                    <a:pt x="1659210" y="4170917"/>
                  </a:cubicBezTo>
                  <a:lnTo>
                    <a:pt x="1658768" y="4171022"/>
                  </a:lnTo>
                  <a:lnTo>
                    <a:pt x="1658326" y="4170917"/>
                  </a:lnTo>
                  <a:cubicBezTo>
                    <a:pt x="697576" y="3894451"/>
                    <a:pt x="0" y="3065350"/>
                    <a:pt x="0" y="2085511"/>
                  </a:cubicBezTo>
                  <a:cubicBezTo>
                    <a:pt x="0" y="1105673"/>
                    <a:pt x="697576" y="276571"/>
                    <a:pt x="1658326" y="105"/>
                  </a:cubicBezTo>
                  <a:lnTo>
                    <a:pt x="1658768" y="0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square" anchor="ctr">
              <a:noAutofit/>
            </a:bodyPr>
            <a:lstStyle>
              <a:lvl1pPr>
                <a:spcBef>
                  <a:spcPct val="40000"/>
                </a:spcBef>
                <a:defRPr sz="1000" b="1">
                  <a:solidFill>
                    <a:schemeClr val="tx2"/>
                  </a:solidFill>
                  <a:latin typeface="Univers 45 Light" pitchFamily="2" charset="0"/>
                </a:defRPr>
              </a:lvl1pPr>
              <a:lvl2pPr marL="742950" indent="-285750">
                <a:spcBef>
                  <a:spcPct val="4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2pPr>
              <a:lvl3pPr marL="11430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3pPr>
              <a:lvl4pPr marL="16002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4pPr>
              <a:lvl5pPr marL="20574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b="0">
                <a:solidFill>
                  <a:schemeClr val="tx1"/>
                </a:solidFill>
              </a:endParaRPr>
            </a:p>
          </p:txBody>
        </p:sp>
        <p:sp>
          <p:nvSpPr>
            <p:cNvPr id="28" name="Freeform 27"/>
            <p:cNvSpPr>
              <a:spLocks noChangeArrowheads="1"/>
            </p:cNvSpPr>
            <p:nvPr/>
          </p:nvSpPr>
          <p:spPr bwMode="auto">
            <a:xfrm>
              <a:off x="519991" y="1544320"/>
              <a:ext cx="3613404" cy="4968240"/>
            </a:xfrm>
            <a:custGeom>
              <a:avLst/>
              <a:gdLst>
                <a:gd name="connsiteX0" fmla="*/ 2360168 w 3061568"/>
                <a:gd name="connsiteY0" fmla="*/ 0 h 4367150"/>
                <a:gd name="connsiteX1" fmla="*/ 2835824 w 3061568"/>
                <a:gd name="connsiteY1" fmla="*/ 44362 h 4367150"/>
                <a:gd name="connsiteX2" fmla="*/ 3061568 w 3061568"/>
                <a:gd name="connsiteY2" fmla="*/ 98064 h 4367150"/>
                <a:gd name="connsiteX3" fmla="*/ 3061126 w 3061568"/>
                <a:gd name="connsiteY3" fmla="*/ 98169 h 4367150"/>
                <a:gd name="connsiteX4" fmla="*/ 1402800 w 3061568"/>
                <a:gd name="connsiteY4" fmla="*/ 2183575 h 4367150"/>
                <a:gd name="connsiteX5" fmla="*/ 3061126 w 3061568"/>
                <a:gd name="connsiteY5" fmla="*/ 4268981 h 4367150"/>
                <a:gd name="connsiteX6" fmla="*/ 3061568 w 3061568"/>
                <a:gd name="connsiteY6" fmla="*/ 4269086 h 4367150"/>
                <a:gd name="connsiteX7" fmla="*/ 2835824 w 3061568"/>
                <a:gd name="connsiteY7" fmla="*/ 4322788 h 4367150"/>
                <a:gd name="connsiteX8" fmla="*/ 2360168 w 3061568"/>
                <a:gd name="connsiteY8" fmla="*/ 4367150 h 4367150"/>
                <a:gd name="connsiteX9" fmla="*/ 0 w 3061568"/>
                <a:gd name="connsiteY9" fmla="*/ 2183575 h 4367150"/>
                <a:gd name="connsiteX10" fmla="*/ 2360168 w 3061568"/>
                <a:gd name="connsiteY10" fmla="*/ 0 h 436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61568" h="4367150">
                  <a:moveTo>
                    <a:pt x="2360168" y="0"/>
                  </a:moveTo>
                  <a:cubicBezTo>
                    <a:pt x="2523104" y="0"/>
                    <a:pt x="2682183" y="15275"/>
                    <a:pt x="2835824" y="44362"/>
                  </a:cubicBezTo>
                  <a:lnTo>
                    <a:pt x="3061568" y="98064"/>
                  </a:lnTo>
                  <a:lnTo>
                    <a:pt x="3061126" y="98169"/>
                  </a:lnTo>
                  <a:cubicBezTo>
                    <a:pt x="2100376" y="374635"/>
                    <a:pt x="1402800" y="1203737"/>
                    <a:pt x="1402800" y="2183575"/>
                  </a:cubicBezTo>
                  <a:cubicBezTo>
                    <a:pt x="1402800" y="3163414"/>
                    <a:pt x="2100376" y="3992515"/>
                    <a:pt x="3061126" y="4268981"/>
                  </a:cubicBezTo>
                  <a:lnTo>
                    <a:pt x="3061568" y="4269086"/>
                  </a:lnTo>
                  <a:lnTo>
                    <a:pt x="2835824" y="4322788"/>
                  </a:lnTo>
                  <a:cubicBezTo>
                    <a:pt x="2682183" y="4351875"/>
                    <a:pt x="2523104" y="4367150"/>
                    <a:pt x="2360168" y="4367150"/>
                  </a:cubicBezTo>
                  <a:cubicBezTo>
                    <a:pt x="1056683" y="4367150"/>
                    <a:pt x="0" y="3389530"/>
                    <a:pt x="0" y="2183575"/>
                  </a:cubicBezTo>
                  <a:cubicBezTo>
                    <a:pt x="0" y="977620"/>
                    <a:pt x="1056683" y="0"/>
                    <a:pt x="236016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5000"/>
                    <a:lumOff val="95000"/>
                  </a:schemeClr>
                </a:gs>
                <a:gs pos="74000">
                  <a:schemeClr val="accent4">
                    <a:lumMod val="45000"/>
                    <a:lumOff val="55000"/>
                  </a:schemeClr>
                </a:gs>
                <a:gs pos="83000">
                  <a:schemeClr val="accent4">
                    <a:lumMod val="45000"/>
                    <a:lumOff val="55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noAutofit/>
            </a:bodyPr>
            <a:lstStyle>
              <a:lvl1pPr>
                <a:spcBef>
                  <a:spcPct val="40000"/>
                </a:spcBef>
                <a:defRPr sz="1000" b="1">
                  <a:solidFill>
                    <a:schemeClr val="tx2"/>
                  </a:solidFill>
                  <a:latin typeface="Univers 45 Light" pitchFamily="2" charset="0"/>
                </a:defRPr>
              </a:lvl1pPr>
              <a:lvl2pPr marL="742950" indent="-285750">
                <a:spcBef>
                  <a:spcPct val="4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2pPr>
              <a:lvl3pPr marL="11430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3pPr>
              <a:lvl4pPr marL="16002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4pPr>
              <a:lvl5pPr marL="20574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b="0">
                <a:solidFill>
                  <a:schemeClr val="tx1"/>
                </a:solidFill>
              </a:endParaRPr>
            </a:p>
          </p:txBody>
        </p:sp>
        <p:sp>
          <p:nvSpPr>
            <p:cNvPr id="29" name="Freeform 28"/>
            <p:cNvSpPr>
              <a:spLocks noChangeArrowheads="1"/>
            </p:cNvSpPr>
            <p:nvPr/>
          </p:nvSpPr>
          <p:spPr bwMode="auto">
            <a:xfrm>
              <a:off x="4133395" y="1544320"/>
              <a:ext cx="3613404" cy="4968240"/>
            </a:xfrm>
            <a:custGeom>
              <a:avLst/>
              <a:gdLst>
                <a:gd name="connsiteX0" fmla="*/ 701400 w 3061568"/>
                <a:gd name="connsiteY0" fmla="*/ 0 h 4367150"/>
                <a:gd name="connsiteX1" fmla="*/ 3061568 w 3061568"/>
                <a:gd name="connsiteY1" fmla="*/ 2183575 h 4367150"/>
                <a:gd name="connsiteX2" fmla="*/ 701400 w 3061568"/>
                <a:gd name="connsiteY2" fmla="*/ 4367150 h 4367150"/>
                <a:gd name="connsiteX3" fmla="*/ 225744 w 3061568"/>
                <a:gd name="connsiteY3" fmla="*/ 4322788 h 4367150"/>
                <a:gd name="connsiteX4" fmla="*/ 0 w 3061568"/>
                <a:gd name="connsiteY4" fmla="*/ 4269086 h 4367150"/>
                <a:gd name="connsiteX5" fmla="*/ 442 w 3061568"/>
                <a:gd name="connsiteY5" fmla="*/ 4268981 h 4367150"/>
                <a:gd name="connsiteX6" fmla="*/ 1658768 w 3061568"/>
                <a:gd name="connsiteY6" fmla="*/ 2183575 h 4367150"/>
                <a:gd name="connsiteX7" fmla="*/ 442 w 3061568"/>
                <a:gd name="connsiteY7" fmla="*/ 98169 h 4367150"/>
                <a:gd name="connsiteX8" fmla="*/ 0 w 3061568"/>
                <a:gd name="connsiteY8" fmla="*/ 98064 h 4367150"/>
                <a:gd name="connsiteX9" fmla="*/ 225744 w 3061568"/>
                <a:gd name="connsiteY9" fmla="*/ 44362 h 4367150"/>
                <a:gd name="connsiteX10" fmla="*/ 701400 w 3061568"/>
                <a:gd name="connsiteY10" fmla="*/ 0 h 436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61568" h="4367150">
                  <a:moveTo>
                    <a:pt x="701400" y="0"/>
                  </a:moveTo>
                  <a:cubicBezTo>
                    <a:pt x="2004885" y="0"/>
                    <a:pt x="3061568" y="977620"/>
                    <a:pt x="3061568" y="2183575"/>
                  </a:cubicBezTo>
                  <a:cubicBezTo>
                    <a:pt x="3061568" y="3389530"/>
                    <a:pt x="2004885" y="4367150"/>
                    <a:pt x="701400" y="4367150"/>
                  </a:cubicBezTo>
                  <a:cubicBezTo>
                    <a:pt x="538465" y="4367150"/>
                    <a:pt x="379385" y="4351875"/>
                    <a:pt x="225744" y="4322788"/>
                  </a:cubicBezTo>
                  <a:lnTo>
                    <a:pt x="0" y="4269086"/>
                  </a:lnTo>
                  <a:lnTo>
                    <a:pt x="442" y="4268981"/>
                  </a:lnTo>
                  <a:cubicBezTo>
                    <a:pt x="961192" y="3992515"/>
                    <a:pt x="1658768" y="3163414"/>
                    <a:pt x="1658768" y="2183575"/>
                  </a:cubicBezTo>
                  <a:cubicBezTo>
                    <a:pt x="1658768" y="1203737"/>
                    <a:pt x="961192" y="374635"/>
                    <a:pt x="442" y="98169"/>
                  </a:cubicBezTo>
                  <a:lnTo>
                    <a:pt x="0" y="98064"/>
                  </a:lnTo>
                  <a:lnTo>
                    <a:pt x="225744" y="44362"/>
                  </a:lnTo>
                  <a:cubicBezTo>
                    <a:pt x="379385" y="15275"/>
                    <a:pt x="538465" y="0"/>
                    <a:pt x="70140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9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noAutofit/>
            </a:bodyPr>
            <a:lstStyle>
              <a:lvl1pPr>
                <a:spcBef>
                  <a:spcPct val="40000"/>
                </a:spcBef>
                <a:defRPr sz="1000" b="1">
                  <a:solidFill>
                    <a:schemeClr val="tx2"/>
                  </a:solidFill>
                  <a:latin typeface="Univers 45 Light" pitchFamily="2" charset="0"/>
                </a:defRPr>
              </a:lvl1pPr>
              <a:lvl2pPr marL="742950" indent="-285750">
                <a:spcBef>
                  <a:spcPct val="4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2pPr>
              <a:lvl3pPr marL="11430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3pPr>
              <a:lvl4pPr marL="16002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4pPr>
              <a:lvl5pPr marL="20574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b="0">
                <a:solidFill>
                  <a:schemeClr val="tx1"/>
                </a:solidFill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2975154" y="2809367"/>
              <a:ext cx="2316480" cy="2428240"/>
              <a:chOff x="3015216" y="2540000"/>
              <a:chExt cx="2316480" cy="2428240"/>
            </a:xfrm>
          </p:grpSpPr>
          <p:cxnSp>
            <p:nvCxnSpPr>
              <p:cNvPr id="36" name="Straight Arrow Connector 35"/>
              <p:cNvCxnSpPr/>
              <p:nvPr/>
            </p:nvCxnSpPr>
            <p:spPr>
              <a:xfrm flipV="1">
                <a:off x="3017520" y="2540000"/>
                <a:ext cx="30480" cy="242374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3015216" y="4963746"/>
                <a:ext cx="2316480" cy="4494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1" name="Picture 2" descr="Image result for goldcorp logo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96" t="37541" r="7432" b="43388"/>
            <a:stretch/>
          </p:blipFill>
          <p:spPr bwMode="auto">
            <a:xfrm>
              <a:off x="83058" y="1274953"/>
              <a:ext cx="2306320" cy="375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4" descr="Image result for teck 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6741" y="1274953"/>
              <a:ext cx="873760" cy="3417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6" descr="Image result for nueva union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9284" y="1864042"/>
              <a:ext cx="1331936" cy="6759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2477745" y="2655590"/>
              <a:ext cx="400110" cy="162856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Value</a:t>
              </a:r>
              <a:endParaRPr 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 rot="5400000">
              <a:off x="3963050" y="4590200"/>
              <a:ext cx="400110" cy="161544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Complexity/Time</a:t>
              </a:r>
              <a:endParaRPr 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9701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589" y="258246"/>
            <a:ext cx="10515600" cy="762635"/>
          </a:xfrm>
        </p:spPr>
        <p:txBody>
          <a:bodyPr>
            <a:noAutofit/>
          </a:bodyPr>
          <a:lstStyle/>
          <a:p>
            <a:r>
              <a:rPr lang="en-US" sz="7200" dirty="0" smtClean="0">
                <a:solidFill>
                  <a:schemeClr val="accent1"/>
                </a:solidFill>
                <a:latin typeface="KPMG Extralight" panose="020B0303030202040204" pitchFamily="34" charset="0"/>
              </a:rPr>
              <a:t>Coarse Particle Flotation</a:t>
            </a:r>
            <a:endParaRPr lang="en-US" sz="7200" dirty="0">
              <a:solidFill>
                <a:schemeClr val="accent1"/>
              </a:solidFill>
              <a:latin typeface="KPMG Extralight" panose="020B0303030202040204" pitchFamily="34" charset="0"/>
            </a:endParaRPr>
          </a:p>
        </p:txBody>
      </p:sp>
      <p:sp>
        <p:nvSpPr>
          <p:cNvPr id="46" name="Rectangle 45"/>
          <p:cNvSpPr>
            <a:spLocks/>
          </p:cNvSpPr>
          <p:nvPr/>
        </p:nvSpPr>
        <p:spPr>
          <a:xfrm>
            <a:off x="9002339" y="1076265"/>
            <a:ext cx="3189660" cy="574135"/>
          </a:xfrm>
          <a:prstGeom prst="rect">
            <a:avLst/>
          </a:prstGeom>
          <a:solidFill>
            <a:schemeClr val="accent5"/>
          </a:solidFill>
          <a:ln>
            <a:solidFill>
              <a:srgbClr val="005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Univers for KPMG" panose="020B0603020202020204" pitchFamily="34" charset="0"/>
              </a:rPr>
              <a:t>Next Steps</a:t>
            </a:r>
            <a:endParaRPr lang="en-US" sz="2400" b="1" dirty="0">
              <a:solidFill>
                <a:schemeClr val="bg1"/>
              </a:solidFill>
              <a:latin typeface="Univers for KPMG" panose="020B0603020202020204" pitchFamily="34" charset="0"/>
            </a:endParaRPr>
          </a:p>
        </p:txBody>
      </p:sp>
      <p:sp>
        <p:nvSpPr>
          <p:cNvPr id="47" name="Rectangle 30"/>
          <p:cNvSpPr>
            <a:spLocks noChangeArrowheads="1"/>
          </p:cNvSpPr>
          <p:nvPr/>
        </p:nvSpPr>
        <p:spPr bwMode="gray">
          <a:xfrm>
            <a:off x="9002339" y="1650400"/>
            <a:ext cx="3189661" cy="5207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5EB8"/>
            </a:solidFill>
          </a:ln>
          <a:effectLst/>
          <a:extLst/>
        </p:spPr>
        <p:txBody>
          <a:bodyPr lIns="45720" tIns="45720" rIns="45720" bIns="45720">
            <a:noAutofit/>
          </a:bodyPr>
          <a:lstStyle/>
          <a:p>
            <a:pPr marL="0" lvl="2" algn="ctr">
              <a:spcBef>
                <a:spcPct val="10000"/>
              </a:spcBef>
              <a:buClr>
                <a:schemeClr val="tx1"/>
              </a:buClr>
            </a:pPr>
            <a:r>
              <a:rPr lang="en-CA" b="1" dirty="0" smtClean="0">
                <a:latin typeface="Univers for KPMG Light" panose="020B0403020202020204" pitchFamily="34" charset="0"/>
                <a:cs typeface="Arial" pitchFamily="34" charset="0"/>
              </a:rPr>
              <a:t>Innovation 1:</a:t>
            </a:r>
          </a:p>
          <a:p>
            <a:pPr marL="285750" lvl="2" indent="-285750">
              <a:spcBef>
                <a:spcPct val="1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sz="1400" dirty="0" smtClean="0">
              <a:latin typeface="Univers for KPMG Light" panose="020B0403020202020204" pitchFamily="34" charset="0"/>
              <a:cs typeface="Arial" pitchFamily="34" charset="0"/>
            </a:endParaRPr>
          </a:p>
          <a:p>
            <a:pPr marL="2857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CA" sz="1400" dirty="0" smtClean="0">
                <a:latin typeface="Univers for KPMG Light" panose="020B0403020202020204" pitchFamily="34" charset="0"/>
                <a:cs typeface="Arial" pitchFamily="34" charset="0"/>
              </a:rPr>
              <a:t>Owner: </a:t>
            </a:r>
          </a:p>
          <a:p>
            <a:pPr marL="742950" lvl="3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sz="1400" dirty="0" smtClean="0">
              <a:latin typeface="Univers for KPMG Light" panose="020B0403020202020204" pitchFamily="34" charset="0"/>
              <a:cs typeface="Arial" pitchFamily="34" charset="0"/>
            </a:endParaRPr>
          </a:p>
          <a:p>
            <a:pPr marL="2857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CA" sz="1400" dirty="0" smtClean="0">
                <a:latin typeface="Univers for KPMG Light" panose="020B0403020202020204" pitchFamily="34" charset="0"/>
                <a:cs typeface="Arial" pitchFamily="34" charset="0"/>
              </a:rPr>
              <a:t>Timeline:</a:t>
            </a:r>
          </a:p>
          <a:p>
            <a:pPr marL="457200" lvl="3">
              <a:buClr>
                <a:schemeClr val="tx1"/>
              </a:buClr>
            </a:pPr>
            <a:endParaRPr lang="en-CA" sz="1400" dirty="0" smtClean="0">
              <a:latin typeface="Univers for KPMG Light" panose="020B0403020202020204" pitchFamily="34" charset="0"/>
              <a:cs typeface="Arial" pitchFamily="34" charset="0"/>
            </a:endParaRPr>
          </a:p>
          <a:p>
            <a:pPr marL="2857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CA" sz="1400" dirty="0" smtClean="0">
                <a:latin typeface="Univers for KPMG Light" panose="020B0403020202020204" pitchFamily="34" charset="0"/>
                <a:cs typeface="Arial" pitchFamily="34" charset="0"/>
              </a:rPr>
              <a:t>Next Step Description:</a:t>
            </a:r>
          </a:p>
          <a:p>
            <a:pPr marL="742950" lvl="3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sz="1400" dirty="0" smtClean="0">
              <a:latin typeface="Univers for KPMG Light" panose="020B0403020202020204" pitchFamily="34" charset="0"/>
              <a:cs typeface="Arial" pitchFamily="34" charset="0"/>
            </a:endParaRPr>
          </a:p>
          <a:p>
            <a:pPr marL="742950" lvl="3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dirty="0" smtClean="0">
              <a:latin typeface="Univers for KPMG Light" panose="020B0403020202020204" pitchFamily="34" charset="0"/>
              <a:cs typeface="Arial" pitchFamily="34" charset="0"/>
            </a:endParaRPr>
          </a:p>
          <a:p>
            <a:pPr marL="0" lvl="2" algn="ctr">
              <a:spcBef>
                <a:spcPct val="10000"/>
              </a:spcBef>
              <a:buClr>
                <a:schemeClr val="tx1"/>
              </a:buClr>
            </a:pPr>
            <a:endParaRPr lang="en-CA" dirty="0" smtClean="0">
              <a:latin typeface="Univers for KPMG Light" panose="020B0403020202020204" pitchFamily="34" charset="0"/>
              <a:cs typeface="Arial" pitchFamily="34" charset="0"/>
            </a:endParaRPr>
          </a:p>
          <a:p>
            <a:pPr marL="0" lvl="2" algn="ctr">
              <a:spcBef>
                <a:spcPct val="10000"/>
              </a:spcBef>
              <a:buClr>
                <a:schemeClr val="tx1"/>
              </a:buClr>
            </a:pPr>
            <a:r>
              <a:rPr lang="en-CA" b="1" dirty="0" smtClean="0">
                <a:latin typeface="Univers for KPMG Light" panose="020B0403020202020204" pitchFamily="34" charset="0"/>
                <a:cs typeface="Arial" pitchFamily="34" charset="0"/>
              </a:rPr>
              <a:t>Innovation 2:</a:t>
            </a:r>
          </a:p>
          <a:p>
            <a:pPr marL="285750" lvl="2" indent="-285750">
              <a:spcBef>
                <a:spcPct val="1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sz="1400" dirty="0" smtClean="0">
              <a:latin typeface="Univers for KPMG Light" panose="020B0403020202020204" pitchFamily="34" charset="0"/>
              <a:cs typeface="Arial" pitchFamily="34" charset="0"/>
            </a:endParaRPr>
          </a:p>
          <a:p>
            <a:pPr marL="2857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CA" sz="1400" dirty="0" smtClean="0">
                <a:latin typeface="Univers for KPMG Light" panose="020B0403020202020204" pitchFamily="34" charset="0"/>
                <a:cs typeface="Arial" pitchFamily="34" charset="0"/>
              </a:rPr>
              <a:t>Owner: </a:t>
            </a:r>
          </a:p>
          <a:p>
            <a:pPr marL="742950" lvl="3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sz="1400" dirty="0" smtClean="0">
              <a:latin typeface="Univers for KPMG Light" panose="020B0403020202020204" pitchFamily="34" charset="0"/>
              <a:cs typeface="Arial" pitchFamily="34" charset="0"/>
            </a:endParaRPr>
          </a:p>
          <a:p>
            <a:pPr marL="2857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CA" sz="1400" dirty="0" smtClean="0">
                <a:latin typeface="Univers for KPMG Light" panose="020B0403020202020204" pitchFamily="34" charset="0"/>
                <a:cs typeface="Arial" pitchFamily="34" charset="0"/>
              </a:rPr>
              <a:t>Timeline:</a:t>
            </a:r>
          </a:p>
          <a:p>
            <a:pPr marL="742950" lvl="3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sz="1400" dirty="0" smtClean="0">
              <a:latin typeface="Univers for KPMG Light" panose="020B0403020202020204" pitchFamily="34" charset="0"/>
              <a:cs typeface="Arial" pitchFamily="34" charset="0"/>
            </a:endParaRPr>
          </a:p>
          <a:p>
            <a:pPr marL="742950" lvl="3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sz="1400" dirty="0" smtClean="0">
              <a:latin typeface="Univers for KPMG Light" panose="020B0403020202020204" pitchFamily="34" charset="0"/>
              <a:cs typeface="Arial" pitchFamily="34" charset="0"/>
            </a:endParaRPr>
          </a:p>
          <a:p>
            <a:pPr marL="2857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CA" sz="1400" dirty="0" smtClean="0">
                <a:latin typeface="Univers for KPMG Light" panose="020B0403020202020204" pitchFamily="34" charset="0"/>
                <a:cs typeface="Arial" pitchFamily="34" charset="0"/>
              </a:rPr>
              <a:t>Next Step Description:</a:t>
            </a:r>
          </a:p>
          <a:p>
            <a:pPr marL="742950" lvl="3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sz="1400" dirty="0" smtClean="0">
              <a:latin typeface="Univers for KPMG Light" panose="020B0403020202020204" pitchFamily="34" charset="0"/>
              <a:cs typeface="Arial" pitchFamily="34" charset="0"/>
            </a:endParaRPr>
          </a:p>
          <a:p>
            <a:pPr marL="742950" lvl="3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sz="1400" dirty="0" smtClean="0">
              <a:latin typeface="Univers for KPMG Light" panose="020B0403020202020204" pitchFamily="34" charset="0"/>
              <a:cs typeface="Arial" pitchFamily="34" charset="0"/>
            </a:endParaRPr>
          </a:p>
          <a:p>
            <a:pPr marL="742950" lvl="3" indent="-285750">
              <a:lnSpc>
                <a:spcPct val="2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sz="1400" dirty="0" smtClean="0">
              <a:latin typeface="Univers for KPMG Light" panose="020B0403020202020204" pitchFamily="34" charset="0"/>
              <a:cs typeface="Arial" pitchFamily="34" charset="0"/>
            </a:endParaRPr>
          </a:p>
          <a:p>
            <a:pPr marL="285750" lvl="2" indent="-285750">
              <a:lnSpc>
                <a:spcPct val="150000"/>
              </a:lnSpc>
              <a:spcBef>
                <a:spcPct val="1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sz="1400" dirty="0">
              <a:latin typeface="Univers for KPMG Light" panose="020B0403020202020204" pitchFamily="34" charset="0"/>
              <a:cs typeface="Arial" pitchFamily="34" charset="0"/>
            </a:endParaRPr>
          </a:p>
          <a:p>
            <a:pPr marL="285750" lvl="2" indent="-285750">
              <a:lnSpc>
                <a:spcPct val="150000"/>
              </a:lnSpc>
              <a:spcBef>
                <a:spcPct val="1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sz="1400" dirty="0" smtClean="0">
              <a:latin typeface="Univers for KPMG Light" panose="020B0403020202020204" pitchFamily="34" charset="0"/>
              <a:cs typeface="Arial" pitchFamily="34" charset="0"/>
            </a:endParaRPr>
          </a:p>
          <a:p>
            <a:pPr marL="285750" lvl="2" indent="-285750">
              <a:lnSpc>
                <a:spcPct val="150000"/>
              </a:lnSpc>
              <a:spcBef>
                <a:spcPct val="1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sz="1400" dirty="0" smtClean="0">
              <a:latin typeface="Univers for KPMG Light" panose="020B0403020202020204" pitchFamily="34" charset="0"/>
              <a:cs typeface="Arial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04978" y="1152000"/>
            <a:ext cx="8481822" cy="5593207"/>
            <a:chOff x="83058" y="1274953"/>
            <a:chExt cx="7663741" cy="5237607"/>
          </a:xfrm>
        </p:grpSpPr>
        <p:sp>
          <p:nvSpPr>
            <p:cNvPr id="5" name="Freeform 4"/>
            <p:cNvSpPr>
              <a:spLocks noChangeArrowheads="1"/>
            </p:cNvSpPr>
            <p:nvPr/>
          </p:nvSpPr>
          <p:spPr bwMode="auto">
            <a:xfrm>
              <a:off x="2175640" y="1655883"/>
              <a:ext cx="3915509" cy="4745117"/>
            </a:xfrm>
            <a:custGeom>
              <a:avLst/>
              <a:gdLst>
                <a:gd name="connsiteX0" fmla="*/ 1658768 w 3317536"/>
                <a:gd name="connsiteY0" fmla="*/ 0 h 4171022"/>
                <a:gd name="connsiteX1" fmla="*/ 1659210 w 3317536"/>
                <a:gd name="connsiteY1" fmla="*/ 105 h 4171022"/>
                <a:gd name="connsiteX2" fmla="*/ 3317536 w 3317536"/>
                <a:gd name="connsiteY2" fmla="*/ 2085511 h 4171022"/>
                <a:gd name="connsiteX3" fmla="*/ 1659210 w 3317536"/>
                <a:gd name="connsiteY3" fmla="*/ 4170917 h 4171022"/>
                <a:gd name="connsiteX4" fmla="*/ 1658768 w 3317536"/>
                <a:gd name="connsiteY4" fmla="*/ 4171022 h 4171022"/>
                <a:gd name="connsiteX5" fmla="*/ 1658326 w 3317536"/>
                <a:gd name="connsiteY5" fmla="*/ 4170917 h 4171022"/>
                <a:gd name="connsiteX6" fmla="*/ 0 w 3317536"/>
                <a:gd name="connsiteY6" fmla="*/ 2085511 h 4171022"/>
                <a:gd name="connsiteX7" fmla="*/ 1658326 w 3317536"/>
                <a:gd name="connsiteY7" fmla="*/ 105 h 4171022"/>
                <a:gd name="connsiteX8" fmla="*/ 1658768 w 3317536"/>
                <a:gd name="connsiteY8" fmla="*/ 0 h 4171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17536" h="4171022">
                  <a:moveTo>
                    <a:pt x="1658768" y="0"/>
                  </a:moveTo>
                  <a:lnTo>
                    <a:pt x="1659210" y="105"/>
                  </a:lnTo>
                  <a:cubicBezTo>
                    <a:pt x="2619960" y="276571"/>
                    <a:pt x="3317536" y="1105673"/>
                    <a:pt x="3317536" y="2085511"/>
                  </a:cubicBezTo>
                  <a:cubicBezTo>
                    <a:pt x="3317536" y="3065350"/>
                    <a:pt x="2619960" y="3894451"/>
                    <a:pt x="1659210" y="4170917"/>
                  </a:cubicBezTo>
                  <a:lnTo>
                    <a:pt x="1658768" y="4171022"/>
                  </a:lnTo>
                  <a:lnTo>
                    <a:pt x="1658326" y="4170917"/>
                  </a:lnTo>
                  <a:cubicBezTo>
                    <a:pt x="697576" y="3894451"/>
                    <a:pt x="0" y="3065350"/>
                    <a:pt x="0" y="2085511"/>
                  </a:cubicBezTo>
                  <a:cubicBezTo>
                    <a:pt x="0" y="1105673"/>
                    <a:pt x="697576" y="276571"/>
                    <a:pt x="1658326" y="105"/>
                  </a:cubicBezTo>
                  <a:lnTo>
                    <a:pt x="1658768" y="0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square" anchor="ctr">
              <a:noAutofit/>
            </a:bodyPr>
            <a:lstStyle>
              <a:lvl1pPr>
                <a:spcBef>
                  <a:spcPct val="40000"/>
                </a:spcBef>
                <a:defRPr sz="1000" b="1">
                  <a:solidFill>
                    <a:schemeClr val="tx2"/>
                  </a:solidFill>
                  <a:latin typeface="Univers 45 Light" pitchFamily="2" charset="0"/>
                </a:defRPr>
              </a:lvl1pPr>
              <a:lvl2pPr marL="742950" indent="-285750">
                <a:spcBef>
                  <a:spcPct val="4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2pPr>
              <a:lvl3pPr marL="11430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3pPr>
              <a:lvl4pPr marL="16002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4pPr>
              <a:lvl5pPr marL="20574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b="0">
                <a:solidFill>
                  <a:schemeClr val="tx1"/>
                </a:solidFill>
              </a:endParaRPr>
            </a:p>
          </p:txBody>
        </p:sp>
        <p:sp>
          <p:nvSpPr>
            <p:cNvPr id="6" name="Freeform 5"/>
            <p:cNvSpPr>
              <a:spLocks noChangeArrowheads="1"/>
            </p:cNvSpPr>
            <p:nvPr/>
          </p:nvSpPr>
          <p:spPr bwMode="auto">
            <a:xfrm>
              <a:off x="519991" y="1544320"/>
              <a:ext cx="3613404" cy="4968240"/>
            </a:xfrm>
            <a:custGeom>
              <a:avLst/>
              <a:gdLst>
                <a:gd name="connsiteX0" fmla="*/ 2360168 w 3061568"/>
                <a:gd name="connsiteY0" fmla="*/ 0 h 4367150"/>
                <a:gd name="connsiteX1" fmla="*/ 2835824 w 3061568"/>
                <a:gd name="connsiteY1" fmla="*/ 44362 h 4367150"/>
                <a:gd name="connsiteX2" fmla="*/ 3061568 w 3061568"/>
                <a:gd name="connsiteY2" fmla="*/ 98064 h 4367150"/>
                <a:gd name="connsiteX3" fmla="*/ 3061126 w 3061568"/>
                <a:gd name="connsiteY3" fmla="*/ 98169 h 4367150"/>
                <a:gd name="connsiteX4" fmla="*/ 1402800 w 3061568"/>
                <a:gd name="connsiteY4" fmla="*/ 2183575 h 4367150"/>
                <a:gd name="connsiteX5" fmla="*/ 3061126 w 3061568"/>
                <a:gd name="connsiteY5" fmla="*/ 4268981 h 4367150"/>
                <a:gd name="connsiteX6" fmla="*/ 3061568 w 3061568"/>
                <a:gd name="connsiteY6" fmla="*/ 4269086 h 4367150"/>
                <a:gd name="connsiteX7" fmla="*/ 2835824 w 3061568"/>
                <a:gd name="connsiteY7" fmla="*/ 4322788 h 4367150"/>
                <a:gd name="connsiteX8" fmla="*/ 2360168 w 3061568"/>
                <a:gd name="connsiteY8" fmla="*/ 4367150 h 4367150"/>
                <a:gd name="connsiteX9" fmla="*/ 0 w 3061568"/>
                <a:gd name="connsiteY9" fmla="*/ 2183575 h 4367150"/>
                <a:gd name="connsiteX10" fmla="*/ 2360168 w 3061568"/>
                <a:gd name="connsiteY10" fmla="*/ 0 h 436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61568" h="4367150">
                  <a:moveTo>
                    <a:pt x="2360168" y="0"/>
                  </a:moveTo>
                  <a:cubicBezTo>
                    <a:pt x="2523104" y="0"/>
                    <a:pt x="2682183" y="15275"/>
                    <a:pt x="2835824" y="44362"/>
                  </a:cubicBezTo>
                  <a:lnTo>
                    <a:pt x="3061568" y="98064"/>
                  </a:lnTo>
                  <a:lnTo>
                    <a:pt x="3061126" y="98169"/>
                  </a:lnTo>
                  <a:cubicBezTo>
                    <a:pt x="2100376" y="374635"/>
                    <a:pt x="1402800" y="1203737"/>
                    <a:pt x="1402800" y="2183575"/>
                  </a:cubicBezTo>
                  <a:cubicBezTo>
                    <a:pt x="1402800" y="3163414"/>
                    <a:pt x="2100376" y="3992515"/>
                    <a:pt x="3061126" y="4268981"/>
                  </a:cubicBezTo>
                  <a:lnTo>
                    <a:pt x="3061568" y="4269086"/>
                  </a:lnTo>
                  <a:lnTo>
                    <a:pt x="2835824" y="4322788"/>
                  </a:lnTo>
                  <a:cubicBezTo>
                    <a:pt x="2682183" y="4351875"/>
                    <a:pt x="2523104" y="4367150"/>
                    <a:pt x="2360168" y="4367150"/>
                  </a:cubicBezTo>
                  <a:cubicBezTo>
                    <a:pt x="1056683" y="4367150"/>
                    <a:pt x="0" y="3389530"/>
                    <a:pt x="0" y="2183575"/>
                  </a:cubicBezTo>
                  <a:cubicBezTo>
                    <a:pt x="0" y="977620"/>
                    <a:pt x="1056683" y="0"/>
                    <a:pt x="236016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5000"/>
                    <a:lumOff val="95000"/>
                  </a:schemeClr>
                </a:gs>
                <a:gs pos="74000">
                  <a:schemeClr val="accent4">
                    <a:lumMod val="45000"/>
                    <a:lumOff val="55000"/>
                  </a:schemeClr>
                </a:gs>
                <a:gs pos="83000">
                  <a:schemeClr val="accent4">
                    <a:lumMod val="45000"/>
                    <a:lumOff val="55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noAutofit/>
            </a:bodyPr>
            <a:lstStyle>
              <a:lvl1pPr>
                <a:spcBef>
                  <a:spcPct val="40000"/>
                </a:spcBef>
                <a:defRPr sz="1000" b="1">
                  <a:solidFill>
                    <a:schemeClr val="tx2"/>
                  </a:solidFill>
                  <a:latin typeface="Univers 45 Light" pitchFamily="2" charset="0"/>
                </a:defRPr>
              </a:lvl1pPr>
              <a:lvl2pPr marL="742950" indent="-285750">
                <a:spcBef>
                  <a:spcPct val="4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2pPr>
              <a:lvl3pPr marL="11430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3pPr>
              <a:lvl4pPr marL="16002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4pPr>
              <a:lvl5pPr marL="20574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b="0">
                <a:solidFill>
                  <a:schemeClr val="tx1"/>
                </a:solidFill>
              </a:endParaRPr>
            </a:p>
          </p:txBody>
        </p:sp>
        <p:sp>
          <p:nvSpPr>
            <p:cNvPr id="7" name="Freeform 6"/>
            <p:cNvSpPr>
              <a:spLocks noChangeArrowheads="1"/>
            </p:cNvSpPr>
            <p:nvPr/>
          </p:nvSpPr>
          <p:spPr bwMode="auto">
            <a:xfrm>
              <a:off x="4133395" y="1544320"/>
              <a:ext cx="3613404" cy="4968240"/>
            </a:xfrm>
            <a:custGeom>
              <a:avLst/>
              <a:gdLst>
                <a:gd name="connsiteX0" fmla="*/ 701400 w 3061568"/>
                <a:gd name="connsiteY0" fmla="*/ 0 h 4367150"/>
                <a:gd name="connsiteX1" fmla="*/ 3061568 w 3061568"/>
                <a:gd name="connsiteY1" fmla="*/ 2183575 h 4367150"/>
                <a:gd name="connsiteX2" fmla="*/ 701400 w 3061568"/>
                <a:gd name="connsiteY2" fmla="*/ 4367150 h 4367150"/>
                <a:gd name="connsiteX3" fmla="*/ 225744 w 3061568"/>
                <a:gd name="connsiteY3" fmla="*/ 4322788 h 4367150"/>
                <a:gd name="connsiteX4" fmla="*/ 0 w 3061568"/>
                <a:gd name="connsiteY4" fmla="*/ 4269086 h 4367150"/>
                <a:gd name="connsiteX5" fmla="*/ 442 w 3061568"/>
                <a:gd name="connsiteY5" fmla="*/ 4268981 h 4367150"/>
                <a:gd name="connsiteX6" fmla="*/ 1658768 w 3061568"/>
                <a:gd name="connsiteY6" fmla="*/ 2183575 h 4367150"/>
                <a:gd name="connsiteX7" fmla="*/ 442 w 3061568"/>
                <a:gd name="connsiteY7" fmla="*/ 98169 h 4367150"/>
                <a:gd name="connsiteX8" fmla="*/ 0 w 3061568"/>
                <a:gd name="connsiteY8" fmla="*/ 98064 h 4367150"/>
                <a:gd name="connsiteX9" fmla="*/ 225744 w 3061568"/>
                <a:gd name="connsiteY9" fmla="*/ 44362 h 4367150"/>
                <a:gd name="connsiteX10" fmla="*/ 701400 w 3061568"/>
                <a:gd name="connsiteY10" fmla="*/ 0 h 436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61568" h="4367150">
                  <a:moveTo>
                    <a:pt x="701400" y="0"/>
                  </a:moveTo>
                  <a:cubicBezTo>
                    <a:pt x="2004885" y="0"/>
                    <a:pt x="3061568" y="977620"/>
                    <a:pt x="3061568" y="2183575"/>
                  </a:cubicBezTo>
                  <a:cubicBezTo>
                    <a:pt x="3061568" y="3389530"/>
                    <a:pt x="2004885" y="4367150"/>
                    <a:pt x="701400" y="4367150"/>
                  </a:cubicBezTo>
                  <a:cubicBezTo>
                    <a:pt x="538465" y="4367150"/>
                    <a:pt x="379385" y="4351875"/>
                    <a:pt x="225744" y="4322788"/>
                  </a:cubicBezTo>
                  <a:lnTo>
                    <a:pt x="0" y="4269086"/>
                  </a:lnTo>
                  <a:lnTo>
                    <a:pt x="442" y="4268981"/>
                  </a:lnTo>
                  <a:cubicBezTo>
                    <a:pt x="961192" y="3992515"/>
                    <a:pt x="1658768" y="3163414"/>
                    <a:pt x="1658768" y="2183575"/>
                  </a:cubicBezTo>
                  <a:cubicBezTo>
                    <a:pt x="1658768" y="1203737"/>
                    <a:pt x="961192" y="374635"/>
                    <a:pt x="442" y="98169"/>
                  </a:cubicBezTo>
                  <a:lnTo>
                    <a:pt x="0" y="98064"/>
                  </a:lnTo>
                  <a:lnTo>
                    <a:pt x="225744" y="44362"/>
                  </a:lnTo>
                  <a:cubicBezTo>
                    <a:pt x="379385" y="15275"/>
                    <a:pt x="538465" y="0"/>
                    <a:pt x="70140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noAutofit/>
            </a:bodyPr>
            <a:lstStyle>
              <a:lvl1pPr>
                <a:spcBef>
                  <a:spcPct val="40000"/>
                </a:spcBef>
                <a:defRPr sz="1000" b="1">
                  <a:solidFill>
                    <a:schemeClr val="tx2"/>
                  </a:solidFill>
                  <a:latin typeface="Univers 45 Light" pitchFamily="2" charset="0"/>
                </a:defRPr>
              </a:lvl1pPr>
              <a:lvl2pPr marL="742950" indent="-285750">
                <a:spcBef>
                  <a:spcPct val="4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2pPr>
              <a:lvl3pPr marL="11430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3pPr>
              <a:lvl4pPr marL="16002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4pPr>
              <a:lvl5pPr marL="20574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b="0">
                <a:solidFill>
                  <a:schemeClr val="tx1"/>
                </a:solidFill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2975154" y="2809367"/>
              <a:ext cx="2316480" cy="2428240"/>
              <a:chOff x="3015216" y="2540000"/>
              <a:chExt cx="2316480" cy="2428240"/>
            </a:xfrm>
          </p:grpSpPr>
          <p:cxnSp>
            <p:nvCxnSpPr>
              <p:cNvPr id="42" name="Straight Arrow Connector 41"/>
              <p:cNvCxnSpPr/>
              <p:nvPr/>
            </p:nvCxnSpPr>
            <p:spPr>
              <a:xfrm flipV="1">
                <a:off x="3017520" y="2540000"/>
                <a:ext cx="30480" cy="242374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>
                <a:off x="3015216" y="4963746"/>
                <a:ext cx="2316480" cy="4494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26" name="Picture 2" descr="Image result for goldcorp logo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96" t="37541" r="7432" b="43388"/>
            <a:stretch/>
          </p:blipFill>
          <p:spPr bwMode="auto">
            <a:xfrm>
              <a:off x="83058" y="1274953"/>
              <a:ext cx="2306320" cy="375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teck 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6741" y="1274953"/>
              <a:ext cx="873760" cy="3417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Image result for nueva union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9284" y="1864042"/>
              <a:ext cx="1331936" cy="6759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48"/>
            <p:cNvSpPr txBox="1"/>
            <p:nvPr/>
          </p:nvSpPr>
          <p:spPr>
            <a:xfrm>
              <a:off x="2477745" y="2655590"/>
              <a:ext cx="400110" cy="162856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Value</a:t>
              </a:r>
              <a:endParaRPr 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 rot="5400000">
              <a:off x="3963050" y="4590200"/>
              <a:ext cx="400110" cy="161544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Complexity/Time</a:t>
              </a:r>
              <a:endParaRPr 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04977" y="1152000"/>
            <a:ext cx="8481822" cy="5593207"/>
            <a:chOff x="83058" y="1274953"/>
            <a:chExt cx="7663741" cy="5237607"/>
          </a:xfrm>
        </p:grpSpPr>
        <p:sp>
          <p:nvSpPr>
            <p:cNvPr id="27" name="Freeform 26"/>
            <p:cNvSpPr>
              <a:spLocks noChangeArrowheads="1"/>
            </p:cNvSpPr>
            <p:nvPr/>
          </p:nvSpPr>
          <p:spPr bwMode="auto">
            <a:xfrm>
              <a:off x="2175640" y="1655883"/>
              <a:ext cx="3915509" cy="4745117"/>
            </a:xfrm>
            <a:custGeom>
              <a:avLst/>
              <a:gdLst>
                <a:gd name="connsiteX0" fmla="*/ 1658768 w 3317536"/>
                <a:gd name="connsiteY0" fmla="*/ 0 h 4171022"/>
                <a:gd name="connsiteX1" fmla="*/ 1659210 w 3317536"/>
                <a:gd name="connsiteY1" fmla="*/ 105 h 4171022"/>
                <a:gd name="connsiteX2" fmla="*/ 3317536 w 3317536"/>
                <a:gd name="connsiteY2" fmla="*/ 2085511 h 4171022"/>
                <a:gd name="connsiteX3" fmla="*/ 1659210 w 3317536"/>
                <a:gd name="connsiteY3" fmla="*/ 4170917 h 4171022"/>
                <a:gd name="connsiteX4" fmla="*/ 1658768 w 3317536"/>
                <a:gd name="connsiteY4" fmla="*/ 4171022 h 4171022"/>
                <a:gd name="connsiteX5" fmla="*/ 1658326 w 3317536"/>
                <a:gd name="connsiteY5" fmla="*/ 4170917 h 4171022"/>
                <a:gd name="connsiteX6" fmla="*/ 0 w 3317536"/>
                <a:gd name="connsiteY6" fmla="*/ 2085511 h 4171022"/>
                <a:gd name="connsiteX7" fmla="*/ 1658326 w 3317536"/>
                <a:gd name="connsiteY7" fmla="*/ 105 h 4171022"/>
                <a:gd name="connsiteX8" fmla="*/ 1658768 w 3317536"/>
                <a:gd name="connsiteY8" fmla="*/ 0 h 4171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17536" h="4171022">
                  <a:moveTo>
                    <a:pt x="1658768" y="0"/>
                  </a:moveTo>
                  <a:lnTo>
                    <a:pt x="1659210" y="105"/>
                  </a:lnTo>
                  <a:cubicBezTo>
                    <a:pt x="2619960" y="276571"/>
                    <a:pt x="3317536" y="1105673"/>
                    <a:pt x="3317536" y="2085511"/>
                  </a:cubicBezTo>
                  <a:cubicBezTo>
                    <a:pt x="3317536" y="3065350"/>
                    <a:pt x="2619960" y="3894451"/>
                    <a:pt x="1659210" y="4170917"/>
                  </a:cubicBezTo>
                  <a:lnTo>
                    <a:pt x="1658768" y="4171022"/>
                  </a:lnTo>
                  <a:lnTo>
                    <a:pt x="1658326" y="4170917"/>
                  </a:lnTo>
                  <a:cubicBezTo>
                    <a:pt x="697576" y="3894451"/>
                    <a:pt x="0" y="3065350"/>
                    <a:pt x="0" y="2085511"/>
                  </a:cubicBezTo>
                  <a:cubicBezTo>
                    <a:pt x="0" y="1105673"/>
                    <a:pt x="697576" y="276571"/>
                    <a:pt x="1658326" y="105"/>
                  </a:cubicBezTo>
                  <a:lnTo>
                    <a:pt x="1658768" y="0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square" anchor="ctr">
              <a:noAutofit/>
            </a:bodyPr>
            <a:lstStyle>
              <a:lvl1pPr>
                <a:spcBef>
                  <a:spcPct val="40000"/>
                </a:spcBef>
                <a:defRPr sz="1000" b="1">
                  <a:solidFill>
                    <a:schemeClr val="tx2"/>
                  </a:solidFill>
                  <a:latin typeface="Univers 45 Light" pitchFamily="2" charset="0"/>
                </a:defRPr>
              </a:lvl1pPr>
              <a:lvl2pPr marL="742950" indent="-285750">
                <a:spcBef>
                  <a:spcPct val="4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2pPr>
              <a:lvl3pPr marL="11430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3pPr>
              <a:lvl4pPr marL="16002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4pPr>
              <a:lvl5pPr marL="20574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b="0">
                <a:solidFill>
                  <a:schemeClr val="tx1"/>
                </a:solidFill>
              </a:endParaRPr>
            </a:p>
          </p:txBody>
        </p:sp>
        <p:sp>
          <p:nvSpPr>
            <p:cNvPr id="28" name="Freeform 27"/>
            <p:cNvSpPr>
              <a:spLocks noChangeArrowheads="1"/>
            </p:cNvSpPr>
            <p:nvPr/>
          </p:nvSpPr>
          <p:spPr bwMode="auto">
            <a:xfrm>
              <a:off x="519991" y="1544320"/>
              <a:ext cx="3613404" cy="4968240"/>
            </a:xfrm>
            <a:custGeom>
              <a:avLst/>
              <a:gdLst>
                <a:gd name="connsiteX0" fmla="*/ 2360168 w 3061568"/>
                <a:gd name="connsiteY0" fmla="*/ 0 h 4367150"/>
                <a:gd name="connsiteX1" fmla="*/ 2835824 w 3061568"/>
                <a:gd name="connsiteY1" fmla="*/ 44362 h 4367150"/>
                <a:gd name="connsiteX2" fmla="*/ 3061568 w 3061568"/>
                <a:gd name="connsiteY2" fmla="*/ 98064 h 4367150"/>
                <a:gd name="connsiteX3" fmla="*/ 3061126 w 3061568"/>
                <a:gd name="connsiteY3" fmla="*/ 98169 h 4367150"/>
                <a:gd name="connsiteX4" fmla="*/ 1402800 w 3061568"/>
                <a:gd name="connsiteY4" fmla="*/ 2183575 h 4367150"/>
                <a:gd name="connsiteX5" fmla="*/ 3061126 w 3061568"/>
                <a:gd name="connsiteY5" fmla="*/ 4268981 h 4367150"/>
                <a:gd name="connsiteX6" fmla="*/ 3061568 w 3061568"/>
                <a:gd name="connsiteY6" fmla="*/ 4269086 h 4367150"/>
                <a:gd name="connsiteX7" fmla="*/ 2835824 w 3061568"/>
                <a:gd name="connsiteY7" fmla="*/ 4322788 h 4367150"/>
                <a:gd name="connsiteX8" fmla="*/ 2360168 w 3061568"/>
                <a:gd name="connsiteY8" fmla="*/ 4367150 h 4367150"/>
                <a:gd name="connsiteX9" fmla="*/ 0 w 3061568"/>
                <a:gd name="connsiteY9" fmla="*/ 2183575 h 4367150"/>
                <a:gd name="connsiteX10" fmla="*/ 2360168 w 3061568"/>
                <a:gd name="connsiteY10" fmla="*/ 0 h 436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61568" h="4367150">
                  <a:moveTo>
                    <a:pt x="2360168" y="0"/>
                  </a:moveTo>
                  <a:cubicBezTo>
                    <a:pt x="2523104" y="0"/>
                    <a:pt x="2682183" y="15275"/>
                    <a:pt x="2835824" y="44362"/>
                  </a:cubicBezTo>
                  <a:lnTo>
                    <a:pt x="3061568" y="98064"/>
                  </a:lnTo>
                  <a:lnTo>
                    <a:pt x="3061126" y="98169"/>
                  </a:lnTo>
                  <a:cubicBezTo>
                    <a:pt x="2100376" y="374635"/>
                    <a:pt x="1402800" y="1203737"/>
                    <a:pt x="1402800" y="2183575"/>
                  </a:cubicBezTo>
                  <a:cubicBezTo>
                    <a:pt x="1402800" y="3163414"/>
                    <a:pt x="2100376" y="3992515"/>
                    <a:pt x="3061126" y="4268981"/>
                  </a:cubicBezTo>
                  <a:lnTo>
                    <a:pt x="3061568" y="4269086"/>
                  </a:lnTo>
                  <a:lnTo>
                    <a:pt x="2835824" y="4322788"/>
                  </a:lnTo>
                  <a:cubicBezTo>
                    <a:pt x="2682183" y="4351875"/>
                    <a:pt x="2523104" y="4367150"/>
                    <a:pt x="2360168" y="4367150"/>
                  </a:cubicBezTo>
                  <a:cubicBezTo>
                    <a:pt x="1056683" y="4367150"/>
                    <a:pt x="0" y="3389530"/>
                    <a:pt x="0" y="2183575"/>
                  </a:cubicBezTo>
                  <a:cubicBezTo>
                    <a:pt x="0" y="977620"/>
                    <a:pt x="1056683" y="0"/>
                    <a:pt x="236016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5000"/>
                    <a:lumOff val="95000"/>
                  </a:schemeClr>
                </a:gs>
                <a:gs pos="74000">
                  <a:schemeClr val="accent4">
                    <a:lumMod val="45000"/>
                    <a:lumOff val="55000"/>
                  </a:schemeClr>
                </a:gs>
                <a:gs pos="83000">
                  <a:schemeClr val="accent4">
                    <a:lumMod val="45000"/>
                    <a:lumOff val="55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noAutofit/>
            </a:bodyPr>
            <a:lstStyle>
              <a:lvl1pPr>
                <a:spcBef>
                  <a:spcPct val="40000"/>
                </a:spcBef>
                <a:defRPr sz="1000" b="1">
                  <a:solidFill>
                    <a:schemeClr val="tx2"/>
                  </a:solidFill>
                  <a:latin typeface="Univers 45 Light" pitchFamily="2" charset="0"/>
                </a:defRPr>
              </a:lvl1pPr>
              <a:lvl2pPr marL="742950" indent="-285750">
                <a:spcBef>
                  <a:spcPct val="4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2pPr>
              <a:lvl3pPr marL="11430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3pPr>
              <a:lvl4pPr marL="16002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4pPr>
              <a:lvl5pPr marL="20574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b="0">
                <a:solidFill>
                  <a:schemeClr val="tx1"/>
                </a:solidFill>
              </a:endParaRPr>
            </a:p>
          </p:txBody>
        </p:sp>
        <p:sp>
          <p:nvSpPr>
            <p:cNvPr id="29" name="Freeform 28"/>
            <p:cNvSpPr>
              <a:spLocks noChangeArrowheads="1"/>
            </p:cNvSpPr>
            <p:nvPr/>
          </p:nvSpPr>
          <p:spPr bwMode="auto">
            <a:xfrm>
              <a:off x="4133395" y="1544320"/>
              <a:ext cx="3613404" cy="4968240"/>
            </a:xfrm>
            <a:custGeom>
              <a:avLst/>
              <a:gdLst>
                <a:gd name="connsiteX0" fmla="*/ 701400 w 3061568"/>
                <a:gd name="connsiteY0" fmla="*/ 0 h 4367150"/>
                <a:gd name="connsiteX1" fmla="*/ 3061568 w 3061568"/>
                <a:gd name="connsiteY1" fmla="*/ 2183575 h 4367150"/>
                <a:gd name="connsiteX2" fmla="*/ 701400 w 3061568"/>
                <a:gd name="connsiteY2" fmla="*/ 4367150 h 4367150"/>
                <a:gd name="connsiteX3" fmla="*/ 225744 w 3061568"/>
                <a:gd name="connsiteY3" fmla="*/ 4322788 h 4367150"/>
                <a:gd name="connsiteX4" fmla="*/ 0 w 3061568"/>
                <a:gd name="connsiteY4" fmla="*/ 4269086 h 4367150"/>
                <a:gd name="connsiteX5" fmla="*/ 442 w 3061568"/>
                <a:gd name="connsiteY5" fmla="*/ 4268981 h 4367150"/>
                <a:gd name="connsiteX6" fmla="*/ 1658768 w 3061568"/>
                <a:gd name="connsiteY6" fmla="*/ 2183575 h 4367150"/>
                <a:gd name="connsiteX7" fmla="*/ 442 w 3061568"/>
                <a:gd name="connsiteY7" fmla="*/ 98169 h 4367150"/>
                <a:gd name="connsiteX8" fmla="*/ 0 w 3061568"/>
                <a:gd name="connsiteY8" fmla="*/ 98064 h 4367150"/>
                <a:gd name="connsiteX9" fmla="*/ 225744 w 3061568"/>
                <a:gd name="connsiteY9" fmla="*/ 44362 h 4367150"/>
                <a:gd name="connsiteX10" fmla="*/ 701400 w 3061568"/>
                <a:gd name="connsiteY10" fmla="*/ 0 h 436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61568" h="4367150">
                  <a:moveTo>
                    <a:pt x="701400" y="0"/>
                  </a:moveTo>
                  <a:cubicBezTo>
                    <a:pt x="2004885" y="0"/>
                    <a:pt x="3061568" y="977620"/>
                    <a:pt x="3061568" y="2183575"/>
                  </a:cubicBezTo>
                  <a:cubicBezTo>
                    <a:pt x="3061568" y="3389530"/>
                    <a:pt x="2004885" y="4367150"/>
                    <a:pt x="701400" y="4367150"/>
                  </a:cubicBezTo>
                  <a:cubicBezTo>
                    <a:pt x="538465" y="4367150"/>
                    <a:pt x="379385" y="4351875"/>
                    <a:pt x="225744" y="4322788"/>
                  </a:cubicBezTo>
                  <a:lnTo>
                    <a:pt x="0" y="4269086"/>
                  </a:lnTo>
                  <a:lnTo>
                    <a:pt x="442" y="4268981"/>
                  </a:lnTo>
                  <a:cubicBezTo>
                    <a:pt x="961192" y="3992515"/>
                    <a:pt x="1658768" y="3163414"/>
                    <a:pt x="1658768" y="2183575"/>
                  </a:cubicBezTo>
                  <a:cubicBezTo>
                    <a:pt x="1658768" y="1203737"/>
                    <a:pt x="961192" y="374635"/>
                    <a:pt x="442" y="98169"/>
                  </a:cubicBezTo>
                  <a:lnTo>
                    <a:pt x="0" y="98064"/>
                  </a:lnTo>
                  <a:lnTo>
                    <a:pt x="225744" y="44362"/>
                  </a:lnTo>
                  <a:cubicBezTo>
                    <a:pt x="379385" y="15275"/>
                    <a:pt x="538465" y="0"/>
                    <a:pt x="70140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9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noAutofit/>
            </a:bodyPr>
            <a:lstStyle>
              <a:lvl1pPr>
                <a:spcBef>
                  <a:spcPct val="40000"/>
                </a:spcBef>
                <a:defRPr sz="1000" b="1">
                  <a:solidFill>
                    <a:schemeClr val="tx2"/>
                  </a:solidFill>
                  <a:latin typeface="Univers 45 Light" pitchFamily="2" charset="0"/>
                </a:defRPr>
              </a:lvl1pPr>
              <a:lvl2pPr marL="742950" indent="-285750">
                <a:spcBef>
                  <a:spcPct val="4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2pPr>
              <a:lvl3pPr marL="11430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3pPr>
              <a:lvl4pPr marL="16002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4pPr>
              <a:lvl5pPr marL="20574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b="0">
                <a:solidFill>
                  <a:schemeClr val="tx1"/>
                </a:solidFill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2975154" y="2809367"/>
              <a:ext cx="2316480" cy="2428240"/>
              <a:chOff x="3015216" y="2540000"/>
              <a:chExt cx="2316480" cy="2428240"/>
            </a:xfrm>
          </p:grpSpPr>
          <p:cxnSp>
            <p:nvCxnSpPr>
              <p:cNvPr id="36" name="Straight Arrow Connector 35"/>
              <p:cNvCxnSpPr/>
              <p:nvPr/>
            </p:nvCxnSpPr>
            <p:spPr>
              <a:xfrm flipV="1">
                <a:off x="3017520" y="2540000"/>
                <a:ext cx="30480" cy="242374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3015216" y="4963746"/>
                <a:ext cx="2316480" cy="4494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1" name="Picture 2" descr="Image result for goldcorp logo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96" t="37541" r="7432" b="43388"/>
            <a:stretch/>
          </p:blipFill>
          <p:spPr bwMode="auto">
            <a:xfrm>
              <a:off x="83058" y="1274953"/>
              <a:ext cx="2306320" cy="375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4" descr="Image result for teck 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6741" y="1274953"/>
              <a:ext cx="873760" cy="3417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6" descr="Image result for nueva union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9284" y="1864042"/>
              <a:ext cx="1331936" cy="6759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2477745" y="2655590"/>
              <a:ext cx="400110" cy="162856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Value</a:t>
              </a:r>
              <a:endParaRPr 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 rot="5400000">
              <a:off x="3963050" y="4590200"/>
              <a:ext cx="400110" cy="161544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Complexity/Time</a:t>
              </a:r>
              <a:endParaRPr 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07" y="310378"/>
            <a:ext cx="765887" cy="76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659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589" y="258246"/>
            <a:ext cx="10515600" cy="762635"/>
          </a:xfrm>
        </p:spPr>
        <p:txBody>
          <a:bodyPr>
            <a:noAutofit/>
          </a:bodyPr>
          <a:lstStyle/>
          <a:p>
            <a:r>
              <a:rPr lang="en-US" sz="7200" dirty="0" smtClean="0">
                <a:solidFill>
                  <a:schemeClr val="accent1"/>
                </a:solidFill>
                <a:latin typeface="KPMG Extralight" panose="020B0303030202040204" pitchFamily="34" charset="0"/>
              </a:rPr>
              <a:t>Advanced Particle Control</a:t>
            </a:r>
            <a:endParaRPr lang="en-US" sz="7200" dirty="0">
              <a:solidFill>
                <a:schemeClr val="accent1"/>
              </a:solidFill>
              <a:latin typeface="KPMG Extralight" panose="020B0303030202040204" pitchFamily="34" charset="0"/>
            </a:endParaRPr>
          </a:p>
        </p:txBody>
      </p:sp>
      <p:sp>
        <p:nvSpPr>
          <p:cNvPr id="46" name="Rectangle 45"/>
          <p:cNvSpPr>
            <a:spLocks/>
          </p:cNvSpPr>
          <p:nvPr/>
        </p:nvSpPr>
        <p:spPr>
          <a:xfrm>
            <a:off x="9002339" y="1076265"/>
            <a:ext cx="3189660" cy="574135"/>
          </a:xfrm>
          <a:prstGeom prst="rect">
            <a:avLst/>
          </a:prstGeom>
          <a:solidFill>
            <a:schemeClr val="accent5"/>
          </a:solidFill>
          <a:ln>
            <a:solidFill>
              <a:srgbClr val="005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Univers for KPMG" panose="020B0603020202020204" pitchFamily="34" charset="0"/>
              </a:rPr>
              <a:t>Next Steps</a:t>
            </a:r>
            <a:endParaRPr lang="en-US" sz="2400" b="1" dirty="0">
              <a:solidFill>
                <a:schemeClr val="bg1"/>
              </a:solidFill>
              <a:latin typeface="Univers for KPMG" panose="020B0603020202020204" pitchFamily="34" charset="0"/>
            </a:endParaRPr>
          </a:p>
        </p:txBody>
      </p:sp>
      <p:sp>
        <p:nvSpPr>
          <p:cNvPr id="47" name="Rectangle 30"/>
          <p:cNvSpPr>
            <a:spLocks noChangeArrowheads="1"/>
          </p:cNvSpPr>
          <p:nvPr/>
        </p:nvSpPr>
        <p:spPr bwMode="gray">
          <a:xfrm>
            <a:off x="9002339" y="1650400"/>
            <a:ext cx="3189661" cy="5207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5EB8"/>
            </a:solidFill>
          </a:ln>
          <a:effectLst/>
          <a:extLst/>
        </p:spPr>
        <p:txBody>
          <a:bodyPr lIns="45720" tIns="45720" rIns="45720" bIns="45720">
            <a:noAutofit/>
          </a:bodyPr>
          <a:lstStyle/>
          <a:p>
            <a:pPr marL="0" lvl="2" algn="ctr">
              <a:spcBef>
                <a:spcPct val="10000"/>
              </a:spcBef>
              <a:buClr>
                <a:schemeClr val="tx1"/>
              </a:buClr>
            </a:pPr>
            <a:r>
              <a:rPr lang="en-CA" b="1" dirty="0" smtClean="0">
                <a:latin typeface="Univers for KPMG Light" panose="020B0403020202020204" pitchFamily="34" charset="0"/>
                <a:cs typeface="Arial" pitchFamily="34" charset="0"/>
              </a:rPr>
              <a:t>Innovation 1:</a:t>
            </a:r>
          </a:p>
          <a:p>
            <a:pPr marL="285750" lvl="2" indent="-285750">
              <a:spcBef>
                <a:spcPct val="1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sz="1400" dirty="0" smtClean="0">
              <a:latin typeface="Univers for KPMG Light" panose="020B0403020202020204" pitchFamily="34" charset="0"/>
              <a:cs typeface="Arial" pitchFamily="34" charset="0"/>
            </a:endParaRPr>
          </a:p>
          <a:p>
            <a:pPr marL="2857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CA" sz="1400" dirty="0" smtClean="0">
                <a:latin typeface="Univers for KPMG Light" panose="020B0403020202020204" pitchFamily="34" charset="0"/>
                <a:cs typeface="Arial" pitchFamily="34" charset="0"/>
              </a:rPr>
              <a:t>Owner: </a:t>
            </a:r>
          </a:p>
          <a:p>
            <a:pPr marL="742950" lvl="3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sz="1400" dirty="0" smtClean="0">
              <a:latin typeface="Univers for KPMG Light" panose="020B0403020202020204" pitchFamily="34" charset="0"/>
              <a:cs typeface="Arial" pitchFamily="34" charset="0"/>
            </a:endParaRPr>
          </a:p>
          <a:p>
            <a:pPr marL="2857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CA" sz="1400" dirty="0" smtClean="0">
                <a:latin typeface="Univers for KPMG Light" panose="020B0403020202020204" pitchFamily="34" charset="0"/>
                <a:cs typeface="Arial" pitchFamily="34" charset="0"/>
              </a:rPr>
              <a:t>Timeline:</a:t>
            </a:r>
          </a:p>
          <a:p>
            <a:pPr marL="457200" lvl="3">
              <a:buClr>
                <a:schemeClr val="tx1"/>
              </a:buClr>
            </a:pPr>
            <a:endParaRPr lang="en-CA" sz="1400" dirty="0" smtClean="0">
              <a:latin typeface="Univers for KPMG Light" panose="020B0403020202020204" pitchFamily="34" charset="0"/>
              <a:cs typeface="Arial" pitchFamily="34" charset="0"/>
            </a:endParaRPr>
          </a:p>
          <a:p>
            <a:pPr marL="2857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CA" sz="1400" dirty="0" smtClean="0">
                <a:latin typeface="Univers for KPMG Light" panose="020B0403020202020204" pitchFamily="34" charset="0"/>
                <a:cs typeface="Arial" pitchFamily="34" charset="0"/>
              </a:rPr>
              <a:t>Next Step Description:</a:t>
            </a:r>
          </a:p>
          <a:p>
            <a:pPr marL="742950" lvl="3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sz="1400" dirty="0" smtClean="0">
              <a:latin typeface="Univers for KPMG Light" panose="020B0403020202020204" pitchFamily="34" charset="0"/>
              <a:cs typeface="Arial" pitchFamily="34" charset="0"/>
            </a:endParaRPr>
          </a:p>
          <a:p>
            <a:pPr marL="742950" lvl="3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dirty="0" smtClean="0">
              <a:latin typeface="Univers for KPMG Light" panose="020B0403020202020204" pitchFamily="34" charset="0"/>
              <a:cs typeface="Arial" pitchFamily="34" charset="0"/>
            </a:endParaRPr>
          </a:p>
          <a:p>
            <a:pPr marL="0" lvl="2" algn="ctr">
              <a:spcBef>
                <a:spcPct val="10000"/>
              </a:spcBef>
              <a:buClr>
                <a:schemeClr val="tx1"/>
              </a:buClr>
            </a:pPr>
            <a:endParaRPr lang="en-CA" dirty="0" smtClean="0">
              <a:latin typeface="Univers for KPMG Light" panose="020B0403020202020204" pitchFamily="34" charset="0"/>
              <a:cs typeface="Arial" pitchFamily="34" charset="0"/>
            </a:endParaRPr>
          </a:p>
          <a:p>
            <a:pPr marL="0" lvl="2" algn="ctr">
              <a:spcBef>
                <a:spcPct val="10000"/>
              </a:spcBef>
              <a:buClr>
                <a:schemeClr val="tx1"/>
              </a:buClr>
            </a:pPr>
            <a:r>
              <a:rPr lang="en-CA" b="1" dirty="0" smtClean="0">
                <a:latin typeface="Univers for KPMG Light" panose="020B0403020202020204" pitchFamily="34" charset="0"/>
                <a:cs typeface="Arial" pitchFamily="34" charset="0"/>
              </a:rPr>
              <a:t>Innovation 2:</a:t>
            </a:r>
          </a:p>
          <a:p>
            <a:pPr marL="285750" lvl="2" indent="-285750">
              <a:spcBef>
                <a:spcPct val="1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sz="1400" dirty="0" smtClean="0">
              <a:latin typeface="Univers for KPMG Light" panose="020B0403020202020204" pitchFamily="34" charset="0"/>
              <a:cs typeface="Arial" pitchFamily="34" charset="0"/>
            </a:endParaRPr>
          </a:p>
          <a:p>
            <a:pPr marL="2857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CA" sz="1400" dirty="0" smtClean="0">
                <a:latin typeface="Univers for KPMG Light" panose="020B0403020202020204" pitchFamily="34" charset="0"/>
                <a:cs typeface="Arial" pitchFamily="34" charset="0"/>
              </a:rPr>
              <a:t>Owner: </a:t>
            </a:r>
          </a:p>
          <a:p>
            <a:pPr marL="742950" lvl="3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sz="1400" dirty="0" smtClean="0">
              <a:latin typeface="Univers for KPMG Light" panose="020B0403020202020204" pitchFamily="34" charset="0"/>
              <a:cs typeface="Arial" pitchFamily="34" charset="0"/>
            </a:endParaRPr>
          </a:p>
          <a:p>
            <a:pPr marL="2857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CA" sz="1400" dirty="0" smtClean="0">
                <a:latin typeface="Univers for KPMG Light" panose="020B0403020202020204" pitchFamily="34" charset="0"/>
                <a:cs typeface="Arial" pitchFamily="34" charset="0"/>
              </a:rPr>
              <a:t>Timeline:</a:t>
            </a:r>
          </a:p>
          <a:p>
            <a:pPr marL="742950" lvl="3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sz="1400" dirty="0" smtClean="0">
              <a:latin typeface="Univers for KPMG Light" panose="020B0403020202020204" pitchFamily="34" charset="0"/>
              <a:cs typeface="Arial" pitchFamily="34" charset="0"/>
            </a:endParaRPr>
          </a:p>
          <a:p>
            <a:pPr marL="742950" lvl="3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sz="1400" dirty="0" smtClean="0">
              <a:latin typeface="Univers for KPMG Light" panose="020B0403020202020204" pitchFamily="34" charset="0"/>
              <a:cs typeface="Arial" pitchFamily="34" charset="0"/>
            </a:endParaRPr>
          </a:p>
          <a:p>
            <a:pPr marL="2857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CA" sz="1400" dirty="0" smtClean="0">
                <a:latin typeface="Univers for KPMG Light" panose="020B0403020202020204" pitchFamily="34" charset="0"/>
                <a:cs typeface="Arial" pitchFamily="34" charset="0"/>
              </a:rPr>
              <a:t>Next Step Description:</a:t>
            </a:r>
          </a:p>
          <a:p>
            <a:pPr marL="742950" lvl="3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sz="1400" dirty="0" smtClean="0">
              <a:latin typeface="Univers for KPMG Light" panose="020B0403020202020204" pitchFamily="34" charset="0"/>
              <a:cs typeface="Arial" pitchFamily="34" charset="0"/>
            </a:endParaRPr>
          </a:p>
          <a:p>
            <a:pPr marL="742950" lvl="3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sz="1400" dirty="0" smtClean="0">
              <a:latin typeface="Univers for KPMG Light" panose="020B0403020202020204" pitchFamily="34" charset="0"/>
              <a:cs typeface="Arial" pitchFamily="34" charset="0"/>
            </a:endParaRPr>
          </a:p>
          <a:p>
            <a:pPr marL="742950" lvl="3" indent="-285750">
              <a:lnSpc>
                <a:spcPct val="2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sz="1400" dirty="0" smtClean="0">
              <a:latin typeface="Univers for KPMG Light" panose="020B0403020202020204" pitchFamily="34" charset="0"/>
              <a:cs typeface="Arial" pitchFamily="34" charset="0"/>
            </a:endParaRPr>
          </a:p>
          <a:p>
            <a:pPr marL="285750" lvl="2" indent="-285750">
              <a:lnSpc>
                <a:spcPct val="150000"/>
              </a:lnSpc>
              <a:spcBef>
                <a:spcPct val="1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sz="1400" dirty="0">
              <a:latin typeface="Univers for KPMG Light" panose="020B0403020202020204" pitchFamily="34" charset="0"/>
              <a:cs typeface="Arial" pitchFamily="34" charset="0"/>
            </a:endParaRPr>
          </a:p>
          <a:p>
            <a:pPr marL="285750" lvl="2" indent="-285750">
              <a:lnSpc>
                <a:spcPct val="150000"/>
              </a:lnSpc>
              <a:spcBef>
                <a:spcPct val="1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sz="1400" dirty="0" smtClean="0">
              <a:latin typeface="Univers for KPMG Light" panose="020B0403020202020204" pitchFamily="34" charset="0"/>
              <a:cs typeface="Arial" pitchFamily="34" charset="0"/>
            </a:endParaRPr>
          </a:p>
          <a:p>
            <a:pPr marL="285750" lvl="2" indent="-285750">
              <a:lnSpc>
                <a:spcPct val="150000"/>
              </a:lnSpc>
              <a:spcBef>
                <a:spcPct val="1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sz="1400" dirty="0" smtClean="0">
              <a:latin typeface="Univers for KPMG Light" panose="020B0403020202020204" pitchFamily="34" charset="0"/>
              <a:cs typeface="Arial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04978" y="1152000"/>
            <a:ext cx="8481822" cy="5593207"/>
            <a:chOff x="83058" y="1274953"/>
            <a:chExt cx="7663741" cy="5237607"/>
          </a:xfrm>
        </p:grpSpPr>
        <p:sp>
          <p:nvSpPr>
            <p:cNvPr id="5" name="Freeform 4"/>
            <p:cNvSpPr>
              <a:spLocks noChangeArrowheads="1"/>
            </p:cNvSpPr>
            <p:nvPr/>
          </p:nvSpPr>
          <p:spPr bwMode="auto">
            <a:xfrm>
              <a:off x="2175640" y="1655883"/>
              <a:ext cx="3915509" cy="4745117"/>
            </a:xfrm>
            <a:custGeom>
              <a:avLst/>
              <a:gdLst>
                <a:gd name="connsiteX0" fmla="*/ 1658768 w 3317536"/>
                <a:gd name="connsiteY0" fmla="*/ 0 h 4171022"/>
                <a:gd name="connsiteX1" fmla="*/ 1659210 w 3317536"/>
                <a:gd name="connsiteY1" fmla="*/ 105 h 4171022"/>
                <a:gd name="connsiteX2" fmla="*/ 3317536 w 3317536"/>
                <a:gd name="connsiteY2" fmla="*/ 2085511 h 4171022"/>
                <a:gd name="connsiteX3" fmla="*/ 1659210 w 3317536"/>
                <a:gd name="connsiteY3" fmla="*/ 4170917 h 4171022"/>
                <a:gd name="connsiteX4" fmla="*/ 1658768 w 3317536"/>
                <a:gd name="connsiteY4" fmla="*/ 4171022 h 4171022"/>
                <a:gd name="connsiteX5" fmla="*/ 1658326 w 3317536"/>
                <a:gd name="connsiteY5" fmla="*/ 4170917 h 4171022"/>
                <a:gd name="connsiteX6" fmla="*/ 0 w 3317536"/>
                <a:gd name="connsiteY6" fmla="*/ 2085511 h 4171022"/>
                <a:gd name="connsiteX7" fmla="*/ 1658326 w 3317536"/>
                <a:gd name="connsiteY7" fmla="*/ 105 h 4171022"/>
                <a:gd name="connsiteX8" fmla="*/ 1658768 w 3317536"/>
                <a:gd name="connsiteY8" fmla="*/ 0 h 4171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17536" h="4171022">
                  <a:moveTo>
                    <a:pt x="1658768" y="0"/>
                  </a:moveTo>
                  <a:lnTo>
                    <a:pt x="1659210" y="105"/>
                  </a:lnTo>
                  <a:cubicBezTo>
                    <a:pt x="2619960" y="276571"/>
                    <a:pt x="3317536" y="1105673"/>
                    <a:pt x="3317536" y="2085511"/>
                  </a:cubicBezTo>
                  <a:cubicBezTo>
                    <a:pt x="3317536" y="3065350"/>
                    <a:pt x="2619960" y="3894451"/>
                    <a:pt x="1659210" y="4170917"/>
                  </a:cubicBezTo>
                  <a:lnTo>
                    <a:pt x="1658768" y="4171022"/>
                  </a:lnTo>
                  <a:lnTo>
                    <a:pt x="1658326" y="4170917"/>
                  </a:lnTo>
                  <a:cubicBezTo>
                    <a:pt x="697576" y="3894451"/>
                    <a:pt x="0" y="3065350"/>
                    <a:pt x="0" y="2085511"/>
                  </a:cubicBezTo>
                  <a:cubicBezTo>
                    <a:pt x="0" y="1105673"/>
                    <a:pt x="697576" y="276571"/>
                    <a:pt x="1658326" y="105"/>
                  </a:cubicBezTo>
                  <a:lnTo>
                    <a:pt x="1658768" y="0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square" anchor="ctr">
              <a:noAutofit/>
            </a:bodyPr>
            <a:lstStyle>
              <a:lvl1pPr>
                <a:spcBef>
                  <a:spcPct val="40000"/>
                </a:spcBef>
                <a:defRPr sz="1000" b="1">
                  <a:solidFill>
                    <a:schemeClr val="tx2"/>
                  </a:solidFill>
                  <a:latin typeface="Univers 45 Light" pitchFamily="2" charset="0"/>
                </a:defRPr>
              </a:lvl1pPr>
              <a:lvl2pPr marL="742950" indent="-285750">
                <a:spcBef>
                  <a:spcPct val="4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2pPr>
              <a:lvl3pPr marL="11430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3pPr>
              <a:lvl4pPr marL="16002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4pPr>
              <a:lvl5pPr marL="20574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b="0">
                <a:solidFill>
                  <a:schemeClr val="tx1"/>
                </a:solidFill>
              </a:endParaRPr>
            </a:p>
          </p:txBody>
        </p:sp>
        <p:sp>
          <p:nvSpPr>
            <p:cNvPr id="6" name="Freeform 5"/>
            <p:cNvSpPr>
              <a:spLocks noChangeArrowheads="1"/>
            </p:cNvSpPr>
            <p:nvPr/>
          </p:nvSpPr>
          <p:spPr bwMode="auto">
            <a:xfrm>
              <a:off x="519991" y="1544320"/>
              <a:ext cx="3613404" cy="4968240"/>
            </a:xfrm>
            <a:custGeom>
              <a:avLst/>
              <a:gdLst>
                <a:gd name="connsiteX0" fmla="*/ 2360168 w 3061568"/>
                <a:gd name="connsiteY0" fmla="*/ 0 h 4367150"/>
                <a:gd name="connsiteX1" fmla="*/ 2835824 w 3061568"/>
                <a:gd name="connsiteY1" fmla="*/ 44362 h 4367150"/>
                <a:gd name="connsiteX2" fmla="*/ 3061568 w 3061568"/>
                <a:gd name="connsiteY2" fmla="*/ 98064 h 4367150"/>
                <a:gd name="connsiteX3" fmla="*/ 3061126 w 3061568"/>
                <a:gd name="connsiteY3" fmla="*/ 98169 h 4367150"/>
                <a:gd name="connsiteX4" fmla="*/ 1402800 w 3061568"/>
                <a:gd name="connsiteY4" fmla="*/ 2183575 h 4367150"/>
                <a:gd name="connsiteX5" fmla="*/ 3061126 w 3061568"/>
                <a:gd name="connsiteY5" fmla="*/ 4268981 h 4367150"/>
                <a:gd name="connsiteX6" fmla="*/ 3061568 w 3061568"/>
                <a:gd name="connsiteY6" fmla="*/ 4269086 h 4367150"/>
                <a:gd name="connsiteX7" fmla="*/ 2835824 w 3061568"/>
                <a:gd name="connsiteY7" fmla="*/ 4322788 h 4367150"/>
                <a:gd name="connsiteX8" fmla="*/ 2360168 w 3061568"/>
                <a:gd name="connsiteY8" fmla="*/ 4367150 h 4367150"/>
                <a:gd name="connsiteX9" fmla="*/ 0 w 3061568"/>
                <a:gd name="connsiteY9" fmla="*/ 2183575 h 4367150"/>
                <a:gd name="connsiteX10" fmla="*/ 2360168 w 3061568"/>
                <a:gd name="connsiteY10" fmla="*/ 0 h 436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61568" h="4367150">
                  <a:moveTo>
                    <a:pt x="2360168" y="0"/>
                  </a:moveTo>
                  <a:cubicBezTo>
                    <a:pt x="2523104" y="0"/>
                    <a:pt x="2682183" y="15275"/>
                    <a:pt x="2835824" y="44362"/>
                  </a:cubicBezTo>
                  <a:lnTo>
                    <a:pt x="3061568" y="98064"/>
                  </a:lnTo>
                  <a:lnTo>
                    <a:pt x="3061126" y="98169"/>
                  </a:lnTo>
                  <a:cubicBezTo>
                    <a:pt x="2100376" y="374635"/>
                    <a:pt x="1402800" y="1203737"/>
                    <a:pt x="1402800" y="2183575"/>
                  </a:cubicBezTo>
                  <a:cubicBezTo>
                    <a:pt x="1402800" y="3163414"/>
                    <a:pt x="2100376" y="3992515"/>
                    <a:pt x="3061126" y="4268981"/>
                  </a:cubicBezTo>
                  <a:lnTo>
                    <a:pt x="3061568" y="4269086"/>
                  </a:lnTo>
                  <a:lnTo>
                    <a:pt x="2835824" y="4322788"/>
                  </a:lnTo>
                  <a:cubicBezTo>
                    <a:pt x="2682183" y="4351875"/>
                    <a:pt x="2523104" y="4367150"/>
                    <a:pt x="2360168" y="4367150"/>
                  </a:cubicBezTo>
                  <a:cubicBezTo>
                    <a:pt x="1056683" y="4367150"/>
                    <a:pt x="0" y="3389530"/>
                    <a:pt x="0" y="2183575"/>
                  </a:cubicBezTo>
                  <a:cubicBezTo>
                    <a:pt x="0" y="977620"/>
                    <a:pt x="1056683" y="0"/>
                    <a:pt x="236016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5000"/>
                    <a:lumOff val="95000"/>
                  </a:schemeClr>
                </a:gs>
                <a:gs pos="74000">
                  <a:schemeClr val="accent4">
                    <a:lumMod val="45000"/>
                    <a:lumOff val="55000"/>
                  </a:schemeClr>
                </a:gs>
                <a:gs pos="83000">
                  <a:schemeClr val="accent4">
                    <a:lumMod val="45000"/>
                    <a:lumOff val="55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noAutofit/>
            </a:bodyPr>
            <a:lstStyle>
              <a:lvl1pPr>
                <a:spcBef>
                  <a:spcPct val="40000"/>
                </a:spcBef>
                <a:defRPr sz="1000" b="1">
                  <a:solidFill>
                    <a:schemeClr val="tx2"/>
                  </a:solidFill>
                  <a:latin typeface="Univers 45 Light" pitchFamily="2" charset="0"/>
                </a:defRPr>
              </a:lvl1pPr>
              <a:lvl2pPr marL="742950" indent="-285750">
                <a:spcBef>
                  <a:spcPct val="4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2pPr>
              <a:lvl3pPr marL="11430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3pPr>
              <a:lvl4pPr marL="16002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4pPr>
              <a:lvl5pPr marL="20574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b="0">
                <a:solidFill>
                  <a:schemeClr val="tx1"/>
                </a:solidFill>
              </a:endParaRPr>
            </a:p>
          </p:txBody>
        </p:sp>
        <p:sp>
          <p:nvSpPr>
            <p:cNvPr id="7" name="Freeform 6"/>
            <p:cNvSpPr>
              <a:spLocks noChangeArrowheads="1"/>
            </p:cNvSpPr>
            <p:nvPr/>
          </p:nvSpPr>
          <p:spPr bwMode="auto">
            <a:xfrm>
              <a:off x="4133395" y="1544320"/>
              <a:ext cx="3613404" cy="4968240"/>
            </a:xfrm>
            <a:custGeom>
              <a:avLst/>
              <a:gdLst>
                <a:gd name="connsiteX0" fmla="*/ 701400 w 3061568"/>
                <a:gd name="connsiteY0" fmla="*/ 0 h 4367150"/>
                <a:gd name="connsiteX1" fmla="*/ 3061568 w 3061568"/>
                <a:gd name="connsiteY1" fmla="*/ 2183575 h 4367150"/>
                <a:gd name="connsiteX2" fmla="*/ 701400 w 3061568"/>
                <a:gd name="connsiteY2" fmla="*/ 4367150 h 4367150"/>
                <a:gd name="connsiteX3" fmla="*/ 225744 w 3061568"/>
                <a:gd name="connsiteY3" fmla="*/ 4322788 h 4367150"/>
                <a:gd name="connsiteX4" fmla="*/ 0 w 3061568"/>
                <a:gd name="connsiteY4" fmla="*/ 4269086 h 4367150"/>
                <a:gd name="connsiteX5" fmla="*/ 442 w 3061568"/>
                <a:gd name="connsiteY5" fmla="*/ 4268981 h 4367150"/>
                <a:gd name="connsiteX6" fmla="*/ 1658768 w 3061568"/>
                <a:gd name="connsiteY6" fmla="*/ 2183575 h 4367150"/>
                <a:gd name="connsiteX7" fmla="*/ 442 w 3061568"/>
                <a:gd name="connsiteY7" fmla="*/ 98169 h 4367150"/>
                <a:gd name="connsiteX8" fmla="*/ 0 w 3061568"/>
                <a:gd name="connsiteY8" fmla="*/ 98064 h 4367150"/>
                <a:gd name="connsiteX9" fmla="*/ 225744 w 3061568"/>
                <a:gd name="connsiteY9" fmla="*/ 44362 h 4367150"/>
                <a:gd name="connsiteX10" fmla="*/ 701400 w 3061568"/>
                <a:gd name="connsiteY10" fmla="*/ 0 h 436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61568" h="4367150">
                  <a:moveTo>
                    <a:pt x="701400" y="0"/>
                  </a:moveTo>
                  <a:cubicBezTo>
                    <a:pt x="2004885" y="0"/>
                    <a:pt x="3061568" y="977620"/>
                    <a:pt x="3061568" y="2183575"/>
                  </a:cubicBezTo>
                  <a:cubicBezTo>
                    <a:pt x="3061568" y="3389530"/>
                    <a:pt x="2004885" y="4367150"/>
                    <a:pt x="701400" y="4367150"/>
                  </a:cubicBezTo>
                  <a:cubicBezTo>
                    <a:pt x="538465" y="4367150"/>
                    <a:pt x="379385" y="4351875"/>
                    <a:pt x="225744" y="4322788"/>
                  </a:cubicBezTo>
                  <a:lnTo>
                    <a:pt x="0" y="4269086"/>
                  </a:lnTo>
                  <a:lnTo>
                    <a:pt x="442" y="4268981"/>
                  </a:lnTo>
                  <a:cubicBezTo>
                    <a:pt x="961192" y="3992515"/>
                    <a:pt x="1658768" y="3163414"/>
                    <a:pt x="1658768" y="2183575"/>
                  </a:cubicBezTo>
                  <a:cubicBezTo>
                    <a:pt x="1658768" y="1203737"/>
                    <a:pt x="961192" y="374635"/>
                    <a:pt x="442" y="98169"/>
                  </a:cubicBezTo>
                  <a:lnTo>
                    <a:pt x="0" y="98064"/>
                  </a:lnTo>
                  <a:lnTo>
                    <a:pt x="225744" y="44362"/>
                  </a:lnTo>
                  <a:cubicBezTo>
                    <a:pt x="379385" y="15275"/>
                    <a:pt x="538465" y="0"/>
                    <a:pt x="70140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noAutofit/>
            </a:bodyPr>
            <a:lstStyle>
              <a:lvl1pPr>
                <a:spcBef>
                  <a:spcPct val="40000"/>
                </a:spcBef>
                <a:defRPr sz="1000" b="1">
                  <a:solidFill>
                    <a:schemeClr val="tx2"/>
                  </a:solidFill>
                  <a:latin typeface="Univers 45 Light" pitchFamily="2" charset="0"/>
                </a:defRPr>
              </a:lvl1pPr>
              <a:lvl2pPr marL="742950" indent="-285750">
                <a:spcBef>
                  <a:spcPct val="4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2pPr>
              <a:lvl3pPr marL="11430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3pPr>
              <a:lvl4pPr marL="16002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4pPr>
              <a:lvl5pPr marL="20574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b="0">
                <a:solidFill>
                  <a:schemeClr val="tx1"/>
                </a:solidFill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2975154" y="2809367"/>
              <a:ext cx="2316480" cy="2428240"/>
              <a:chOff x="3015216" y="2540000"/>
              <a:chExt cx="2316480" cy="2428240"/>
            </a:xfrm>
          </p:grpSpPr>
          <p:cxnSp>
            <p:nvCxnSpPr>
              <p:cNvPr id="42" name="Straight Arrow Connector 41"/>
              <p:cNvCxnSpPr/>
              <p:nvPr/>
            </p:nvCxnSpPr>
            <p:spPr>
              <a:xfrm flipV="1">
                <a:off x="3017520" y="2540000"/>
                <a:ext cx="30480" cy="242374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>
                <a:off x="3015216" y="4963746"/>
                <a:ext cx="2316480" cy="4494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26" name="Picture 2" descr="Image result for goldcorp logo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96" t="37541" r="7432" b="43388"/>
            <a:stretch/>
          </p:blipFill>
          <p:spPr bwMode="auto">
            <a:xfrm>
              <a:off x="83058" y="1274953"/>
              <a:ext cx="2306320" cy="375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teck 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6741" y="1274953"/>
              <a:ext cx="873760" cy="3417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Image result for nueva union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9284" y="1864042"/>
              <a:ext cx="1331936" cy="6759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48"/>
            <p:cNvSpPr txBox="1"/>
            <p:nvPr/>
          </p:nvSpPr>
          <p:spPr>
            <a:xfrm>
              <a:off x="2477745" y="2655590"/>
              <a:ext cx="400110" cy="162856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Value</a:t>
              </a:r>
              <a:endParaRPr 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 rot="5400000">
              <a:off x="3963050" y="4590200"/>
              <a:ext cx="400110" cy="161544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Complexity/Time</a:t>
              </a:r>
              <a:endParaRPr 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04977" y="1152000"/>
            <a:ext cx="8481822" cy="5593207"/>
            <a:chOff x="83058" y="1274953"/>
            <a:chExt cx="7663741" cy="5237607"/>
          </a:xfrm>
        </p:grpSpPr>
        <p:sp>
          <p:nvSpPr>
            <p:cNvPr id="27" name="Freeform 26"/>
            <p:cNvSpPr>
              <a:spLocks noChangeArrowheads="1"/>
            </p:cNvSpPr>
            <p:nvPr/>
          </p:nvSpPr>
          <p:spPr bwMode="auto">
            <a:xfrm>
              <a:off x="2175640" y="1655883"/>
              <a:ext cx="3915509" cy="4745117"/>
            </a:xfrm>
            <a:custGeom>
              <a:avLst/>
              <a:gdLst>
                <a:gd name="connsiteX0" fmla="*/ 1658768 w 3317536"/>
                <a:gd name="connsiteY0" fmla="*/ 0 h 4171022"/>
                <a:gd name="connsiteX1" fmla="*/ 1659210 w 3317536"/>
                <a:gd name="connsiteY1" fmla="*/ 105 h 4171022"/>
                <a:gd name="connsiteX2" fmla="*/ 3317536 w 3317536"/>
                <a:gd name="connsiteY2" fmla="*/ 2085511 h 4171022"/>
                <a:gd name="connsiteX3" fmla="*/ 1659210 w 3317536"/>
                <a:gd name="connsiteY3" fmla="*/ 4170917 h 4171022"/>
                <a:gd name="connsiteX4" fmla="*/ 1658768 w 3317536"/>
                <a:gd name="connsiteY4" fmla="*/ 4171022 h 4171022"/>
                <a:gd name="connsiteX5" fmla="*/ 1658326 w 3317536"/>
                <a:gd name="connsiteY5" fmla="*/ 4170917 h 4171022"/>
                <a:gd name="connsiteX6" fmla="*/ 0 w 3317536"/>
                <a:gd name="connsiteY6" fmla="*/ 2085511 h 4171022"/>
                <a:gd name="connsiteX7" fmla="*/ 1658326 w 3317536"/>
                <a:gd name="connsiteY7" fmla="*/ 105 h 4171022"/>
                <a:gd name="connsiteX8" fmla="*/ 1658768 w 3317536"/>
                <a:gd name="connsiteY8" fmla="*/ 0 h 4171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17536" h="4171022">
                  <a:moveTo>
                    <a:pt x="1658768" y="0"/>
                  </a:moveTo>
                  <a:lnTo>
                    <a:pt x="1659210" y="105"/>
                  </a:lnTo>
                  <a:cubicBezTo>
                    <a:pt x="2619960" y="276571"/>
                    <a:pt x="3317536" y="1105673"/>
                    <a:pt x="3317536" y="2085511"/>
                  </a:cubicBezTo>
                  <a:cubicBezTo>
                    <a:pt x="3317536" y="3065350"/>
                    <a:pt x="2619960" y="3894451"/>
                    <a:pt x="1659210" y="4170917"/>
                  </a:cubicBezTo>
                  <a:lnTo>
                    <a:pt x="1658768" y="4171022"/>
                  </a:lnTo>
                  <a:lnTo>
                    <a:pt x="1658326" y="4170917"/>
                  </a:lnTo>
                  <a:cubicBezTo>
                    <a:pt x="697576" y="3894451"/>
                    <a:pt x="0" y="3065350"/>
                    <a:pt x="0" y="2085511"/>
                  </a:cubicBezTo>
                  <a:cubicBezTo>
                    <a:pt x="0" y="1105673"/>
                    <a:pt x="697576" y="276571"/>
                    <a:pt x="1658326" y="105"/>
                  </a:cubicBezTo>
                  <a:lnTo>
                    <a:pt x="1658768" y="0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square" anchor="ctr">
              <a:noAutofit/>
            </a:bodyPr>
            <a:lstStyle>
              <a:lvl1pPr>
                <a:spcBef>
                  <a:spcPct val="40000"/>
                </a:spcBef>
                <a:defRPr sz="1000" b="1">
                  <a:solidFill>
                    <a:schemeClr val="tx2"/>
                  </a:solidFill>
                  <a:latin typeface="Univers 45 Light" pitchFamily="2" charset="0"/>
                </a:defRPr>
              </a:lvl1pPr>
              <a:lvl2pPr marL="742950" indent="-285750">
                <a:spcBef>
                  <a:spcPct val="4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2pPr>
              <a:lvl3pPr marL="11430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3pPr>
              <a:lvl4pPr marL="16002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4pPr>
              <a:lvl5pPr marL="20574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b="0">
                <a:solidFill>
                  <a:schemeClr val="tx1"/>
                </a:solidFill>
              </a:endParaRPr>
            </a:p>
          </p:txBody>
        </p:sp>
        <p:sp>
          <p:nvSpPr>
            <p:cNvPr id="28" name="Freeform 27"/>
            <p:cNvSpPr>
              <a:spLocks noChangeArrowheads="1"/>
            </p:cNvSpPr>
            <p:nvPr/>
          </p:nvSpPr>
          <p:spPr bwMode="auto">
            <a:xfrm>
              <a:off x="519991" y="1544320"/>
              <a:ext cx="3613404" cy="4968240"/>
            </a:xfrm>
            <a:custGeom>
              <a:avLst/>
              <a:gdLst>
                <a:gd name="connsiteX0" fmla="*/ 2360168 w 3061568"/>
                <a:gd name="connsiteY0" fmla="*/ 0 h 4367150"/>
                <a:gd name="connsiteX1" fmla="*/ 2835824 w 3061568"/>
                <a:gd name="connsiteY1" fmla="*/ 44362 h 4367150"/>
                <a:gd name="connsiteX2" fmla="*/ 3061568 w 3061568"/>
                <a:gd name="connsiteY2" fmla="*/ 98064 h 4367150"/>
                <a:gd name="connsiteX3" fmla="*/ 3061126 w 3061568"/>
                <a:gd name="connsiteY3" fmla="*/ 98169 h 4367150"/>
                <a:gd name="connsiteX4" fmla="*/ 1402800 w 3061568"/>
                <a:gd name="connsiteY4" fmla="*/ 2183575 h 4367150"/>
                <a:gd name="connsiteX5" fmla="*/ 3061126 w 3061568"/>
                <a:gd name="connsiteY5" fmla="*/ 4268981 h 4367150"/>
                <a:gd name="connsiteX6" fmla="*/ 3061568 w 3061568"/>
                <a:gd name="connsiteY6" fmla="*/ 4269086 h 4367150"/>
                <a:gd name="connsiteX7" fmla="*/ 2835824 w 3061568"/>
                <a:gd name="connsiteY7" fmla="*/ 4322788 h 4367150"/>
                <a:gd name="connsiteX8" fmla="*/ 2360168 w 3061568"/>
                <a:gd name="connsiteY8" fmla="*/ 4367150 h 4367150"/>
                <a:gd name="connsiteX9" fmla="*/ 0 w 3061568"/>
                <a:gd name="connsiteY9" fmla="*/ 2183575 h 4367150"/>
                <a:gd name="connsiteX10" fmla="*/ 2360168 w 3061568"/>
                <a:gd name="connsiteY10" fmla="*/ 0 h 436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61568" h="4367150">
                  <a:moveTo>
                    <a:pt x="2360168" y="0"/>
                  </a:moveTo>
                  <a:cubicBezTo>
                    <a:pt x="2523104" y="0"/>
                    <a:pt x="2682183" y="15275"/>
                    <a:pt x="2835824" y="44362"/>
                  </a:cubicBezTo>
                  <a:lnTo>
                    <a:pt x="3061568" y="98064"/>
                  </a:lnTo>
                  <a:lnTo>
                    <a:pt x="3061126" y="98169"/>
                  </a:lnTo>
                  <a:cubicBezTo>
                    <a:pt x="2100376" y="374635"/>
                    <a:pt x="1402800" y="1203737"/>
                    <a:pt x="1402800" y="2183575"/>
                  </a:cubicBezTo>
                  <a:cubicBezTo>
                    <a:pt x="1402800" y="3163414"/>
                    <a:pt x="2100376" y="3992515"/>
                    <a:pt x="3061126" y="4268981"/>
                  </a:cubicBezTo>
                  <a:lnTo>
                    <a:pt x="3061568" y="4269086"/>
                  </a:lnTo>
                  <a:lnTo>
                    <a:pt x="2835824" y="4322788"/>
                  </a:lnTo>
                  <a:cubicBezTo>
                    <a:pt x="2682183" y="4351875"/>
                    <a:pt x="2523104" y="4367150"/>
                    <a:pt x="2360168" y="4367150"/>
                  </a:cubicBezTo>
                  <a:cubicBezTo>
                    <a:pt x="1056683" y="4367150"/>
                    <a:pt x="0" y="3389530"/>
                    <a:pt x="0" y="2183575"/>
                  </a:cubicBezTo>
                  <a:cubicBezTo>
                    <a:pt x="0" y="977620"/>
                    <a:pt x="1056683" y="0"/>
                    <a:pt x="236016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5000"/>
                    <a:lumOff val="95000"/>
                  </a:schemeClr>
                </a:gs>
                <a:gs pos="74000">
                  <a:schemeClr val="accent4">
                    <a:lumMod val="45000"/>
                    <a:lumOff val="55000"/>
                  </a:schemeClr>
                </a:gs>
                <a:gs pos="83000">
                  <a:schemeClr val="accent4">
                    <a:lumMod val="45000"/>
                    <a:lumOff val="55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noAutofit/>
            </a:bodyPr>
            <a:lstStyle>
              <a:lvl1pPr>
                <a:spcBef>
                  <a:spcPct val="40000"/>
                </a:spcBef>
                <a:defRPr sz="1000" b="1">
                  <a:solidFill>
                    <a:schemeClr val="tx2"/>
                  </a:solidFill>
                  <a:latin typeface="Univers 45 Light" pitchFamily="2" charset="0"/>
                </a:defRPr>
              </a:lvl1pPr>
              <a:lvl2pPr marL="742950" indent="-285750">
                <a:spcBef>
                  <a:spcPct val="4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2pPr>
              <a:lvl3pPr marL="11430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3pPr>
              <a:lvl4pPr marL="16002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4pPr>
              <a:lvl5pPr marL="20574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b="0">
                <a:solidFill>
                  <a:schemeClr val="tx1"/>
                </a:solidFill>
              </a:endParaRPr>
            </a:p>
          </p:txBody>
        </p:sp>
        <p:sp>
          <p:nvSpPr>
            <p:cNvPr id="29" name="Freeform 28"/>
            <p:cNvSpPr>
              <a:spLocks noChangeArrowheads="1"/>
            </p:cNvSpPr>
            <p:nvPr/>
          </p:nvSpPr>
          <p:spPr bwMode="auto">
            <a:xfrm>
              <a:off x="4133395" y="1544320"/>
              <a:ext cx="3613404" cy="4968240"/>
            </a:xfrm>
            <a:custGeom>
              <a:avLst/>
              <a:gdLst>
                <a:gd name="connsiteX0" fmla="*/ 701400 w 3061568"/>
                <a:gd name="connsiteY0" fmla="*/ 0 h 4367150"/>
                <a:gd name="connsiteX1" fmla="*/ 3061568 w 3061568"/>
                <a:gd name="connsiteY1" fmla="*/ 2183575 h 4367150"/>
                <a:gd name="connsiteX2" fmla="*/ 701400 w 3061568"/>
                <a:gd name="connsiteY2" fmla="*/ 4367150 h 4367150"/>
                <a:gd name="connsiteX3" fmla="*/ 225744 w 3061568"/>
                <a:gd name="connsiteY3" fmla="*/ 4322788 h 4367150"/>
                <a:gd name="connsiteX4" fmla="*/ 0 w 3061568"/>
                <a:gd name="connsiteY4" fmla="*/ 4269086 h 4367150"/>
                <a:gd name="connsiteX5" fmla="*/ 442 w 3061568"/>
                <a:gd name="connsiteY5" fmla="*/ 4268981 h 4367150"/>
                <a:gd name="connsiteX6" fmla="*/ 1658768 w 3061568"/>
                <a:gd name="connsiteY6" fmla="*/ 2183575 h 4367150"/>
                <a:gd name="connsiteX7" fmla="*/ 442 w 3061568"/>
                <a:gd name="connsiteY7" fmla="*/ 98169 h 4367150"/>
                <a:gd name="connsiteX8" fmla="*/ 0 w 3061568"/>
                <a:gd name="connsiteY8" fmla="*/ 98064 h 4367150"/>
                <a:gd name="connsiteX9" fmla="*/ 225744 w 3061568"/>
                <a:gd name="connsiteY9" fmla="*/ 44362 h 4367150"/>
                <a:gd name="connsiteX10" fmla="*/ 701400 w 3061568"/>
                <a:gd name="connsiteY10" fmla="*/ 0 h 436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61568" h="4367150">
                  <a:moveTo>
                    <a:pt x="701400" y="0"/>
                  </a:moveTo>
                  <a:cubicBezTo>
                    <a:pt x="2004885" y="0"/>
                    <a:pt x="3061568" y="977620"/>
                    <a:pt x="3061568" y="2183575"/>
                  </a:cubicBezTo>
                  <a:cubicBezTo>
                    <a:pt x="3061568" y="3389530"/>
                    <a:pt x="2004885" y="4367150"/>
                    <a:pt x="701400" y="4367150"/>
                  </a:cubicBezTo>
                  <a:cubicBezTo>
                    <a:pt x="538465" y="4367150"/>
                    <a:pt x="379385" y="4351875"/>
                    <a:pt x="225744" y="4322788"/>
                  </a:cubicBezTo>
                  <a:lnTo>
                    <a:pt x="0" y="4269086"/>
                  </a:lnTo>
                  <a:lnTo>
                    <a:pt x="442" y="4268981"/>
                  </a:lnTo>
                  <a:cubicBezTo>
                    <a:pt x="961192" y="3992515"/>
                    <a:pt x="1658768" y="3163414"/>
                    <a:pt x="1658768" y="2183575"/>
                  </a:cubicBezTo>
                  <a:cubicBezTo>
                    <a:pt x="1658768" y="1203737"/>
                    <a:pt x="961192" y="374635"/>
                    <a:pt x="442" y="98169"/>
                  </a:cubicBezTo>
                  <a:lnTo>
                    <a:pt x="0" y="98064"/>
                  </a:lnTo>
                  <a:lnTo>
                    <a:pt x="225744" y="44362"/>
                  </a:lnTo>
                  <a:cubicBezTo>
                    <a:pt x="379385" y="15275"/>
                    <a:pt x="538465" y="0"/>
                    <a:pt x="70140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9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noAutofit/>
            </a:bodyPr>
            <a:lstStyle>
              <a:lvl1pPr>
                <a:spcBef>
                  <a:spcPct val="40000"/>
                </a:spcBef>
                <a:defRPr sz="1000" b="1">
                  <a:solidFill>
                    <a:schemeClr val="tx2"/>
                  </a:solidFill>
                  <a:latin typeface="Univers 45 Light" pitchFamily="2" charset="0"/>
                </a:defRPr>
              </a:lvl1pPr>
              <a:lvl2pPr marL="742950" indent="-285750">
                <a:spcBef>
                  <a:spcPct val="4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2pPr>
              <a:lvl3pPr marL="11430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3pPr>
              <a:lvl4pPr marL="16002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4pPr>
              <a:lvl5pPr marL="20574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b="0">
                <a:solidFill>
                  <a:schemeClr val="tx1"/>
                </a:solidFill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2975154" y="2809367"/>
              <a:ext cx="2316480" cy="2428240"/>
              <a:chOff x="3015216" y="2540000"/>
              <a:chExt cx="2316480" cy="2428240"/>
            </a:xfrm>
          </p:grpSpPr>
          <p:cxnSp>
            <p:nvCxnSpPr>
              <p:cNvPr id="36" name="Straight Arrow Connector 35"/>
              <p:cNvCxnSpPr/>
              <p:nvPr/>
            </p:nvCxnSpPr>
            <p:spPr>
              <a:xfrm flipV="1">
                <a:off x="3017520" y="2540000"/>
                <a:ext cx="30480" cy="242374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3015216" y="4963746"/>
                <a:ext cx="2316480" cy="4494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1" name="Picture 2" descr="Image result for goldcorp logo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96" t="37541" r="7432" b="43388"/>
            <a:stretch/>
          </p:blipFill>
          <p:spPr bwMode="auto">
            <a:xfrm>
              <a:off x="83058" y="1274953"/>
              <a:ext cx="2306320" cy="375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4" descr="Image result for teck 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6741" y="1274953"/>
              <a:ext cx="873760" cy="3417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6" descr="Image result for nueva union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9284" y="1864042"/>
              <a:ext cx="1331936" cy="6759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2477745" y="2655590"/>
              <a:ext cx="400110" cy="162856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Value</a:t>
              </a:r>
              <a:endParaRPr 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 rot="5400000">
              <a:off x="3963050" y="4590200"/>
              <a:ext cx="400110" cy="161544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Complexity/Time</a:t>
              </a:r>
              <a:endParaRPr 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24" y="295670"/>
            <a:ext cx="780595" cy="78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26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589" y="258246"/>
            <a:ext cx="10515600" cy="762635"/>
          </a:xfrm>
        </p:spPr>
        <p:txBody>
          <a:bodyPr>
            <a:noAutofit/>
          </a:bodyPr>
          <a:lstStyle/>
          <a:p>
            <a:r>
              <a:rPr lang="en-US" sz="7200" dirty="0" smtClean="0">
                <a:solidFill>
                  <a:schemeClr val="accent1"/>
                </a:solidFill>
                <a:latin typeface="KPMG Extralight" panose="020B0303030202040204" pitchFamily="34" charset="0"/>
              </a:rPr>
              <a:t>Integrated Remote Operations Centre</a:t>
            </a:r>
            <a:endParaRPr lang="en-US" sz="7200" dirty="0">
              <a:solidFill>
                <a:schemeClr val="accent1"/>
              </a:solidFill>
              <a:latin typeface="KPMG Extralight" panose="020B0303030202040204" pitchFamily="34" charset="0"/>
            </a:endParaRPr>
          </a:p>
        </p:txBody>
      </p:sp>
      <p:sp>
        <p:nvSpPr>
          <p:cNvPr id="46" name="Rectangle 45"/>
          <p:cNvSpPr>
            <a:spLocks/>
          </p:cNvSpPr>
          <p:nvPr/>
        </p:nvSpPr>
        <p:spPr>
          <a:xfrm>
            <a:off x="9002339" y="1076265"/>
            <a:ext cx="3189660" cy="574135"/>
          </a:xfrm>
          <a:prstGeom prst="rect">
            <a:avLst/>
          </a:prstGeom>
          <a:solidFill>
            <a:schemeClr val="accent5"/>
          </a:solidFill>
          <a:ln>
            <a:solidFill>
              <a:srgbClr val="005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Univers for KPMG" panose="020B0603020202020204" pitchFamily="34" charset="0"/>
              </a:rPr>
              <a:t>Next Steps</a:t>
            </a:r>
            <a:endParaRPr lang="en-US" sz="2400" b="1" dirty="0">
              <a:solidFill>
                <a:schemeClr val="bg1"/>
              </a:solidFill>
              <a:latin typeface="Univers for KPMG" panose="020B0603020202020204" pitchFamily="34" charset="0"/>
            </a:endParaRPr>
          </a:p>
        </p:txBody>
      </p:sp>
      <p:sp>
        <p:nvSpPr>
          <p:cNvPr id="47" name="Rectangle 30"/>
          <p:cNvSpPr>
            <a:spLocks noChangeArrowheads="1"/>
          </p:cNvSpPr>
          <p:nvPr/>
        </p:nvSpPr>
        <p:spPr bwMode="gray">
          <a:xfrm>
            <a:off x="9002339" y="1650400"/>
            <a:ext cx="3189661" cy="5207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5EB8"/>
            </a:solidFill>
          </a:ln>
          <a:effectLst/>
          <a:extLst/>
        </p:spPr>
        <p:txBody>
          <a:bodyPr lIns="45720" tIns="45720" rIns="45720" bIns="45720">
            <a:noAutofit/>
          </a:bodyPr>
          <a:lstStyle/>
          <a:p>
            <a:pPr marL="0" lvl="2" algn="ctr">
              <a:spcBef>
                <a:spcPct val="10000"/>
              </a:spcBef>
              <a:buClr>
                <a:schemeClr val="tx1"/>
              </a:buClr>
            </a:pPr>
            <a:r>
              <a:rPr lang="en-CA" b="1" dirty="0" smtClean="0">
                <a:latin typeface="Univers for KPMG Light" panose="020B0403020202020204" pitchFamily="34" charset="0"/>
                <a:cs typeface="Arial" pitchFamily="34" charset="0"/>
              </a:rPr>
              <a:t>Innovation 1:</a:t>
            </a:r>
          </a:p>
          <a:p>
            <a:pPr marL="285750" lvl="2" indent="-285750">
              <a:spcBef>
                <a:spcPct val="1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sz="1400" dirty="0" smtClean="0">
              <a:latin typeface="Univers for KPMG Light" panose="020B0403020202020204" pitchFamily="34" charset="0"/>
              <a:cs typeface="Arial" pitchFamily="34" charset="0"/>
            </a:endParaRPr>
          </a:p>
          <a:p>
            <a:pPr marL="2857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CA" sz="1400" dirty="0" smtClean="0">
                <a:latin typeface="Univers for KPMG Light" panose="020B0403020202020204" pitchFamily="34" charset="0"/>
                <a:cs typeface="Arial" pitchFamily="34" charset="0"/>
              </a:rPr>
              <a:t>Owner: </a:t>
            </a:r>
          </a:p>
          <a:p>
            <a:pPr marL="742950" lvl="3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sz="1400" dirty="0" smtClean="0">
              <a:latin typeface="Univers for KPMG Light" panose="020B0403020202020204" pitchFamily="34" charset="0"/>
              <a:cs typeface="Arial" pitchFamily="34" charset="0"/>
            </a:endParaRPr>
          </a:p>
          <a:p>
            <a:pPr marL="2857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CA" sz="1400" dirty="0" smtClean="0">
                <a:latin typeface="Univers for KPMG Light" panose="020B0403020202020204" pitchFamily="34" charset="0"/>
                <a:cs typeface="Arial" pitchFamily="34" charset="0"/>
              </a:rPr>
              <a:t>Timeline:</a:t>
            </a:r>
          </a:p>
          <a:p>
            <a:pPr marL="457200" lvl="3">
              <a:buClr>
                <a:schemeClr val="tx1"/>
              </a:buClr>
            </a:pPr>
            <a:endParaRPr lang="en-CA" sz="1400" dirty="0" smtClean="0">
              <a:latin typeface="Univers for KPMG Light" panose="020B0403020202020204" pitchFamily="34" charset="0"/>
              <a:cs typeface="Arial" pitchFamily="34" charset="0"/>
            </a:endParaRPr>
          </a:p>
          <a:p>
            <a:pPr marL="2857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CA" sz="1400" dirty="0" smtClean="0">
                <a:latin typeface="Univers for KPMG Light" panose="020B0403020202020204" pitchFamily="34" charset="0"/>
                <a:cs typeface="Arial" pitchFamily="34" charset="0"/>
              </a:rPr>
              <a:t>Next Step Description:</a:t>
            </a:r>
          </a:p>
          <a:p>
            <a:pPr marL="742950" lvl="3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sz="1400" dirty="0" smtClean="0">
              <a:latin typeface="Univers for KPMG Light" panose="020B0403020202020204" pitchFamily="34" charset="0"/>
              <a:cs typeface="Arial" pitchFamily="34" charset="0"/>
            </a:endParaRPr>
          </a:p>
          <a:p>
            <a:pPr marL="742950" lvl="3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dirty="0" smtClean="0">
              <a:latin typeface="Univers for KPMG Light" panose="020B0403020202020204" pitchFamily="34" charset="0"/>
              <a:cs typeface="Arial" pitchFamily="34" charset="0"/>
            </a:endParaRPr>
          </a:p>
          <a:p>
            <a:pPr marL="0" lvl="2" algn="ctr">
              <a:spcBef>
                <a:spcPct val="10000"/>
              </a:spcBef>
              <a:buClr>
                <a:schemeClr val="tx1"/>
              </a:buClr>
            </a:pPr>
            <a:endParaRPr lang="en-CA" dirty="0" smtClean="0">
              <a:latin typeface="Univers for KPMG Light" panose="020B0403020202020204" pitchFamily="34" charset="0"/>
              <a:cs typeface="Arial" pitchFamily="34" charset="0"/>
            </a:endParaRPr>
          </a:p>
          <a:p>
            <a:pPr marL="0" lvl="2" algn="ctr">
              <a:spcBef>
                <a:spcPct val="10000"/>
              </a:spcBef>
              <a:buClr>
                <a:schemeClr val="tx1"/>
              </a:buClr>
            </a:pPr>
            <a:r>
              <a:rPr lang="en-CA" b="1" dirty="0" smtClean="0">
                <a:latin typeface="Univers for KPMG Light" panose="020B0403020202020204" pitchFamily="34" charset="0"/>
                <a:cs typeface="Arial" pitchFamily="34" charset="0"/>
              </a:rPr>
              <a:t>Innovation 2:</a:t>
            </a:r>
          </a:p>
          <a:p>
            <a:pPr marL="285750" lvl="2" indent="-285750">
              <a:spcBef>
                <a:spcPct val="1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sz="1400" dirty="0" smtClean="0">
              <a:latin typeface="Univers for KPMG Light" panose="020B0403020202020204" pitchFamily="34" charset="0"/>
              <a:cs typeface="Arial" pitchFamily="34" charset="0"/>
            </a:endParaRPr>
          </a:p>
          <a:p>
            <a:pPr marL="2857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CA" sz="1400" dirty="0" smtClean="0">
                <a:latin typeface="Univers for KPMG Light" panose="020B0403020202020204" pitchFamily="34" charset="0"/>
                <a:cs typeface="Arial" pitchFamily="34" charset="0"/>
              </a:rPr>
              <a:t>Owner: </a:t>
            </a:r>
          </a:p>
          <a:p>
            <a:pPr marL="742950" lvl="3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sz="1400" dirty="0" smtClean="0">
              <a:latin typeface="Univers for KPMG Light" panose="020B0403020202020204" pitchFamily="34" charset="0"/>
              <a:cs typeface="Arial" pitchFamily="34" charset="0"/>
            </a:endParaRPr>
          </a:p>
          <a:p>
            <a:pPr marL="2857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CA" sz="1400" dirty="0" smtClean="0">
                <a:latin typeface="Univers for KPMG Light" panose="020B0403020202020204" pitchFamily="34" charset="0"/>
                <a:cs typeface="Arial" pitchFamily="34" charset="0"/>
              </a:rPr>
              <a:t>Timeline:</a:t>
            </a:r>
          </a:p>
          <a:p>
            <a:pPr marL="742950" lvl="3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sz="1400" dirty="0" smtClean="0">
              <a:latin typeface="Univers for KPMG Light" panose="020B0403020202020204" pitchFamily="34" charset="0"/>
              <a:cs typeface="Arial" pitchFamily="34" charset="0"/>
            </a:endParaRPr>
          </a:p>
          <a:p>
            <a:pPr marL="742950" lvl="3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sz="1400" dirty="0" smtClean="0">
              <a:latin typeface="Univers for KPMG Light" panose="020B0403020202020204" pitchFamily="34" charset="0"/>
              <a:cs typeface="Arial" pitchFamily="34" charset="0"/>
            </a:endParaRPr>
          </a:p>
          <a:p>
            <a:pPr marL="2857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CA" sz="1400" dirty="0" smtClean="0">
                <a:latin typeface="Univers for KPMG Light" panose="020B0403020202020204" pitchFamily="34" charset="0"/>
                <a:cs typeface="Arial" pitchFamily="34" charset="0"/>
              </a:rPr>
              <a:t>Next Step Description:</a:t>
            </a:r>
          </a:p>
          <a:p>
            <a:pPr marL="742950" lvl="3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sz="1400" dirty="0" smtClean="0">
              <a:latin typeface="Univers for KPMG Light" panose="020B0403020202020204" pitchFamily="34" charset="0"/>
              <a:cs typeface="Arial" pitchFamily="34" charset="0"/>
            </a:endParaRPr>
          </a:p>
          <a:p>
            <a:pPr marL="742950" lvl="3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sz="1400" dirty="0" smtClean="0">
              <a:latin typeface="Univers for KPMG Light" panose="020B0403020202020204" pitchFamily="34" charset="0"/>
              <a:cs typeface="Arial" pitchFamily="34" charset="0"/>
            </a:endParaRPr>
          </a:p>
          <a:p>
            <a:pPr marL="742950" lvl="3" indent="-285750">
              <a:lnSpc>
                <a:spcPct val="2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sz="1400" dirty="0" smtClean="0">
              <a:latin typeface="Univers for KPMG Light" panose="020B0403020202020204" pitchFamily="34" charset="0"/>
              <a:cs typeface="Arial" pitchFamily="34" charset="0"/>
            </a:endParaRPr>
          </a:p>
          <a:p>
            <a:pPr marL="285750" lvl="2" indent="-285750">
              <a:lnSpc>
                <a:spcPct val="150000"/>
              </a:lnSpc>
              <a:spcBef>
                <a:spcPct val="1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sz="1400" dirty="0">
              <a:latin typeface="Univers for KPMG Light" panose="020B0403020202020204" pitchFamily="34" charset="0"/>
              <a:cs typeface="Arial" pitchFamily="34" charset="0"/>
            </a:endParaRPr>
          </a:p>
          <a:p>
            <a:pPr marL="285750" lvl="2" indent="-285750">
              <a:lnSpc>
                <a:spcPct val="150000"/>
              </a:lnSpc>
              <a:spcBef>
                <a:spcPct val="1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sz="1400" dirty="0" smtClean="0">
              <a:latin typeface="Univers for KPMG Light" panose="020B0403020202020204" pitchFamily="34" charset="0"/>
              <a:cs typeface="Arial" pitchFamily="34" charset="0"/>
            </a:endParaRPr>
          </a:p>
          <a:p>
            <a:pPr marL="285750" lvl="2" indent="-285750">
              <a:lnSpc>
                <a:spcPct val="150000"/>
              </a:lnSpc>
              <a:spcBef>
                <a:spcPct val="1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sz="1400" dirty="0" smtClean="0">
              <a:latin typeface="Univers for KPMG Light" panose="020B0403020202020204" pitchFamily="34" charset="0"/>
              <a:cs typeface="Arial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04978" y="1152000"/>
            <a:ext cx="8481822" cy="5593207"/>
            <a:chOff x="83058" y="1274953"/>
            <a:chExt cx="7663741" cy="5237607"/>
          </a:xfrm>
        </p:grpSpPr>
        <p:sp>
          <p:nvSpPr>
            <p:cNvPr id="5" name="Freeform 4"/>
            <p:cNvSpPr>
              <a:spLocks noChangeArrowheads="1"/>
            </p:cNvSpPr>
            <p:nvPr/>
          </p:nvSpPr>
          <p:spPr bwMode="auto">
            <a:xfrm>
              <a:off x="2175640" y="1655883"/>
              <a:ext cx="3915509" cy="4745117"/>
            </a:xfrm>
            <a:custGeom>
              <a:avLst/>
              <a:gdLst>
                <a:gd name="connsiteX0" fmla="*/ 1658768 w 3317536"/>
                <a:gd name="connsiteY0" fmla="*/ 0 h 4171022"/>
                <a:gd name="connsiteX1" fmla="*/ 1659210 w 3317536"/>
                <a:gd name="connsiteY1" fmla="*/ 105 h 4171022"/>
                <a:gd name="connsiteX2" fmla="*/ 3317536 w 3317536"/>
                <a:gd name="connsiteY2" fmla="*/ 2085511 h 4171022"/>
                <a:gd name="connsiteX3" fmla="*/ 1659210 w 3317536"/>
                <a:gd name="connsiteY3" fmla="*/ 4170917 h 4171022"/>
                <a:gd name="connsiteX4" fmla="*/ 1658768 w 3317536"/>
                <a:gd name="connsiteY4" fmla="*/ 4171022 h 4171022"/>
                <a:gd name="connsiteX5" fmla="*/ 1658326 w 3317536"/>
                <a:gd name="connsiteY5" fmla="*/ 4170917 h 4171022"/>
                <a:gd name="connsiteX6" fmla="*/ 0 w 3317536"/>
                <a:gd name="connsiteY6" fmla="*/ 2085511 h 4171022"/>
                <a:gd name="connsiteX7" fmla="*/ 1658326 w 3317536"/>
                <a:gd name="connsiteY7" fmla="*/ 105 h 4171022"/>
                <a:gd name="connsiteX8" fmla="*/ 1658768 w 3317536"/>
                <a:gd name="connsiteY8" fmla="*/ 0 h 4171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17536" h="4171022">
                  <a:moveTo>
                    <a:pt x="1658768" y="0"/>
                  </a:moveTo>
                  <a:lnTo>
                    <a:pt x="1659210" y="105"/>
                  </a:lnTo>
                  <a:cubicBezTo>
                    <a:pt x="2619960" y="276571"/>
                    <a:pt x="3317536" y="1105673"/>
                    <a:pt x="3317536" y="2085511"/>
                  </a:cubicBezTo>
                  <a:cubicBezTo>
                    <a:pt x="3317536" y="3065350"/>
                    <a:pt x="2619960" y="3894451"/>
                    <a:pt x="1659210" y="4170917"/>
                  </a:cubicBezTo>
                  <a:lnTo>
                    <a:pt x="1658768" y="4171022"/>
                  </a:lnTo>
                  <a:lnTo>
                    <a:pt x="1658326" y="4170917"/>
                  </a:lnTo>
                  <a:cubicBezTo>
                    <a:pt x="697576" y="3894451"/>
                    <a:pt x="0" y="3065350"/>
                    <a:pt x="0" y="2085511"/>
                  </a:cubicBezTo>
                  <a:cubicBezTo>
                    <a:pt x="0" y="1105673"/>
                    <a:pt x="697576" y="276571"/>
                    <a:pt x="1658326" y="105"/>
                  </a:cubicBezTo>
                  <a:lnTo>
                    <a:pt x="1658768" y="0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square" anchor="ctr">
              <a:noAutofit/>
            </a:bodyPr>
            <a:lstStyle>
              <a:lvl1pPr>
                <a:spcBef>
                  <a:spcPct val="40000"/>
                </a:spcBef>
                <a:defRPr sz="1000" b="1">
                  <a:solidFill>
                    <a:schemeClr val="tx2"/>
                  </a:solidFill>
                  <a:latin typeface="Univers 45 Light" pitchFamily="2" charset="0"/>
                </a:defRPr>
              </a:lvl1pPr>
              <a:lvl2pPr marL="742950" indent="-285750">
                <a:spcBef>
                  <a:spcPct val="4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2pPr>
              <a:lvl3pPr marL="11430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3pPr>
              <a:lvl4pPr marL="16002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4pPr>
              <a:lvl5pPr marL="20574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b="0">
                <a:solidFill>
                  <a:schemeClr val="tx1"/>
                </a:solidFill>
              </a:endParaRPr>
            </a:p>
          </p:txBody>
        </p:sp>
        <p:sp>
          <p:nvSpPr>
            <p:cNvPr id="6" name="Freeform 5"/>
            <p:cNvSpPr>
              <a:spLocks noChangeArrowheads="1"/>
            </p:cNvSpPr>
            <p:nvPr/>
          </p:nvSpPr>
          <p:spPr bwMode="auto">
            <a:xfrm>
              <a:off x="519991" y="1544320"/>
              <a:ext cx="3613404" cy="4968240"/>
            </a:xfrm>
            <a:custGeom>
              <a:avLst/>
              <a:gdLst>
                <a:gd name="connsiteX0" fmla="*/ 2360168 w 3061568"/>
                <a:gd name="connsiteY0" fmla="*/ 0 h 4367150"/>
                <a:gd name="connsiteX1" fmla="*/ 2835824 w 3061568"/>
                <a:gd name="connsiteY1" fmla="*/ 44362 h 4367150"/>
                <a:gd name="connsiteX2" fmla="*/ 3061568 w 3061568"/>
                <a:gd name="connsiteY2" fmla="*/ 98064 h 4367150"/>
                <a:gd name="connsiteX3" fmla="*/ 3061126 w 3061568"/>
                <a:gd name="connsiteY3" fmla="*/ 98169 h 4367150"/>
                <a:gd name="connsiteX4" fmla="*/ 1402800 w 3061568"/>
                <a:gd name="connsiteY4" fmla="*/ 2183575 h 4367150"/>
                <a:gd name="connsiteX5" fmla="*/ 3061126 w 3061568"/>
                <a:gd name="connsiteY5" fmla="*/ 4268981 h 4367150"/>
                <a:gd name="connsiteX6" fmla="*/ 3061568 w 3061568"/>
                <a:gd name="connsiteY6" fmla="*/ 4269086 h 4367150"/>
                <a:gd name="connsiteX7" fmla="*/ 2835824 w 3061568"/>
                <a:gd name="connsiteY7" fmla="*/ 4322788 h 4367150"/>
                <a:gd name="connsiteX8" fmla="*/ 2360168 w 3061568"/>
                <a:gd name="connsiteY8" fmla="*/ 4367150 h 4367150"/>
                <a:gd name="connsiteX9" fmla="*/ 0 w 3061568"/>
                <a:gd name="connsiteY9" fmla="*/ 2183575 h 4367150"/>
                <a:gd name="connsiteX10" fmla="*/ 2360168 w 3061568"/>
                <a:gd name="connsiteY10" fmla="*/ 0 h 436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61568" h="4367150">
                  <a:moveTo>
                    <a:pt x="2360168" y="0"/>
                  </a:moveTo>
                  <a:cubicBezTo>
                    <a:pt x="2523104" y="0"/>
                    <a:pt x="2682183" y="15275"/>
                    <a:pt x="2835824" y="44362"/>
                  </a:cubicBezTo>
                  <a:lnTo>
                    <a:pt x="3061568" y="98064"/>
                  </a:lnTo>
                  <a:lnTo>
                    <a:pt x="3061126" y="98169"/>
                  </a:lnTo>
                  <a:cubicBezTo>
                    <a:pt x="2100376" y="374635"/>
                    <a:pt x="1402800" y="1203737"/>
                    <a:pt x="1402800" y="2183575"/>
                  </a:cubicBezTo>
                  <a:cubicBezTo>
                    <a:pt x="1402800" y="3163414"/>
                    <a:pt x="2100376" y="3992515"/>
                    <a:pt x="3061126" y="4268981"/>
                  </a:cubicBezTo>
                  <a:lnTo>
                    <a:pt x="3061568" y="4269086"/>
                  </a:lnTo>
                  <a:lnTo>
                    <a:pt x="2835824" y="4322788"/>
                  </a:lnTo>
                  <a:cubicBezTo>
                    <a:pt x="2682183" y="4351875"/>
                    <a:pt x="2523104" y="4367150"/>
                    <a:pt x="2360168" y="4367150"/>
                  </a:cubicBezTo>
                  <a:cubicBezTo>
                    <a:pt x="1056683" y="4367150"/>
                    <a:pt x="0" y="3389530"/>
                    <a:pt x="0" y="2183575"/>
                  </a:cubicBezTo>
                  <a:cubicBezTo>
                    <a:pt x="0" y="977620"/>
                    <a:pt x="1056683" y="0"/>
                    <a:pt x="236016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5000"/>
                    <a:lumOff val="95000"/>
                  </a:schemeClr>
                </a:gs>
                <a:gs pos="74000">
                  <a:schemeClr val="accent4">
                    <a:lumMod val="45000"/>
                    <a:lumOff val="55000"/>
                  </a:schemeClr>
                </a:gs>
                <a:gs pos="83000">
                  <a:schemeClr val="accent4">
                    <a:lumMod val="45000"/>
                    <a:lumOff val="55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noAutofit/>
            </a:bodyPr>
            <a:lstStyle>
              <a:lvl1pPr>
                <a:spcBef>
                  <a:spcPct val="40000"/>
                </a:spcBef>
                <a:defRPr sz="1000" b="1">
                  <a:solidFill>
                    <a:schemeClr val="tx2"/>
                  </a:solidFill>
                  <a:latin typeface="Univers 45 Light" pitchFamily="2" charset="0"/>
                </a:defRPr>
              </a:lvl1pPr>
              <a:lvl2pPr marL="742950" indent="-285750">
                <a:spcBef>
                  <a:spcPct val="4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2pPr>
              <a:lvl3pPr marL="11430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3pPr>
              <a:lvl4pPr marL="16002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4pPr>
              <a:lvl5pPr marL="20574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b="0">
                <a:solidFill>
                  <a:schemeClr val="tx1"/>
                </a:solidFill>
              </a:endParaRPr>
            </a:p>
          </p:txBody>
        </p:sp>
        <p:sp>
          <p:nvSpPr>
            <p:cNvPr id="7" name="Freeform 6"/>
            <p:cNvSpPr>
              <a:spLocks noChangeArrowheads="1"/>
            </p:cNvSpPr>
            <p:nvPr/>
          </p:nvSpPr>
          <p:spPr bwMode="auto">
            <a:xfrm>
              <a:off x="4133395" y="1544320"/>
              <a:ext cx="3613404" cy="4968240"/>
            </a:xfrm>
            <a:custGeom>
              <a:avLst/>
              <a:gdLst>
                <a:gd name="connsiteX0" fmla="*/ 701400 w 3061568"/>
                <a:gd name="connsiteY0" fmla="*/ 0 h 4367150"/>
                <a:gd name="connsiteX1" fmla="*/ 3061568 w 3061568"/>
                <a:gd name="connsiteY1" fmla="*/ 2183575 h 4367150"/>
                <a:gd name="connsiteX2" fmla="*/ 701400 w 3061568"/>
                <a:gd name="connsiteY2" fmla="*/ 4367150 h 4367150"/>
                <a:gd name="connsiteX3" fmla="*/ 225744 w 3061568"/>
                <a:gd name="connsiteY3" fmla="*/ 4322788 h 4367150"/>
                <a:gd name="connsiteX4" fmla="*/ 0 w 3061568"/>
                <a:gd name="connsiteY4" fmla="*/ 4269086 h 4367150"/>
                <a:gd name="connsiteX5" fmla="*/ 442 w 3061568"/>
                <a:gd name="connsiteY5" fmla="*/ 4268981 h 4367150"/>
                <a:gd name="connsiteX6" fmla="*/ 1658768 w 3061568"/>
                <a:gd name="connsiteY6" fmla="*/ 2183575 h 4367150"/>
                <a:gd name="connsiteX7" fmla="*/ 442 w 3061568"/>
                <a:gd name="connsiteY7" fmla="*/ 98169 h 4367150"/>
                <a:gd name="connsiteX8" fmla="*/ 0 w 3061568"/>
                <a:gd name="connsiteY8" fmla="*/ 98064 h 4367150"/>
                <a:gd name="connsiteX9" fmla="*/ 225744 w 3061568"/>
                <a:gd name="connsiteY9" fmla="*/ 44362 h 4367150"/>
                <a:gd name="connsiteX10" fmla="*/ 701400 w 3061568"/>
                <a:gd name="connsiteY10" fmla="*/ 0 h 436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61568" h="4367150">
                  <a:moveTo>
                    <a:pt x="701400" y="0"/>
                  </a:moveTo>
                  <a:cubicBezTo>
                    <a:pt x="2004885" y="0"/>
                    <a:pt x="3061568" y="977620"/>
                    <a:pt x="3061568" y="2183575"/>
                  </a:cubicBezTo>
                  <a:cubicBezTo>
                    <a:pt x="3061568" y="3389530"/>
                    <a:pt x="2004885" y="4367150"/>
                    <a:pt x="701400" y="4367150"/>
                  </a:cubicBezTo>
                  <a:cubicBezTo>
                    <a:pt x="538465" y="4367150"/>
                    <a:pt x="379385" y="4351875"/>
                    <a:pt x="225744" y="4322788"/>
                  </a:cubicBezTo>
                  <a:lnTo>
                    <a:pt x="0" y="4269086"/>
                  </a:lnTo>
                  <a:lnTo>
                    <a:pt x="442" y="4268981"/>
                  </a:lnTo>
                  <a:cubicBezTo>
                    <a:pt x="961192" y="3992515"/>
                    <a:pt x="1658768" y="3163414"/>
                    <a:pt x="1658768" y="2183575"/>
                  </a:cubicBezTo>
                  <a:cubicBezTo>
                    <a:pt x="1658768" y="1203737"/>
                    <a:pt x="961192" y="374635"/>
                    <a:pt x="442" y="98169"/>
                  </a:cubicBezTo>
                  <a:lnTo>
                    <a:pt x="0" y="98064"/>
                  </a:lnTo>
                  <a:lnTo>
                    <a:pt x="225744" y="44362"/>
                  </a:lnTo>
                  <a:cubicBezTo>
                    <a:pt x="379385" y="15275"/>
                    <a:pt x="538465" y="0"/>
                    <a:pt x="70140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noAutofit/>
            </a:bodyPr>
            <a:lstStyle>
              <a:lvl1pPr>
                <a:spcBef>
                  <a:spcPct val="40000"/>
                </a:spcBef>
                <a:defRPr sz="1000" b="1">
                  <a:solidFill>
                    <a:schemeClr val="tx2"/>
                  </a:solidFill>
                  <a:latin typeface="Univers 45 Light" pitchFamily="2" charset="0"/>
                </a:defRPr>
              </a:lvl1pPr>
              <a:lvl2pPr marL="742950" indent="-285750">
                <a:spcBef>
                  <a:spcPct val="4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2pPr>
              <a:lvl3pPr marL="11430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3pPr>
              <a:lvl4pPr marL="16002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4pPr>
              <a:lvl5pPr marL="20574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b="0">
                <a:solidFill>
                  <a:schemeClr val="tx1"/>
                </a:solidFill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2975154" y="2809367"/>
              <a:ext cx="2316480" cy="2428240"/>
              <a:chOff x="3015216" y="2540000"/>
              <a:chExt cx="2316480" cy="2428240"/>
            </a:xfrm>
          </p:grpSpPr>
          <p:cxnSp>
            <p:nvCxnSpPr>
              <p:cNvPr id="42" name="Straight Arrow Connector 41"/>
              <p:cNvCxnSpPr/>
              <p:nvPr/>
            </p:nvCxnSpPr>
            <p:spPr>
              <a:xfrm flipV="1">
                <a:off x="3017520" y="2540000"/>
                <a:ext cx="30480" cy="242374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>
                <a:off x="3015216" y="4963746"/>
                <a:ext cx="2316480" cy="4494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26" name="Picture 2" descr="Image result for goldcorp logo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96" t="37541" r="7432" b="43388"/>
            <a:stretch/>
          </p:blipFill>
          <p:spPr bwMode="auto">
            <a:xfrm>
              <a:off x="83058" y="1274953"/>
              <a:ext cx="2306320" cy="375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teck 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6741" y="1274953"/>
              <a:ext cx="873760" cy="3417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Image result for nueva union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9284" y="1864042"/>
              <a:ext cx="1331936" cy="6759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48"/>
            <p:cNvSpPr txBox="1"/>
            <p:nvPr/>
          </p:nvSpPr>
          <p:spPr>
            <a:xfrm>
              <a:off x="2477745" y="2655590"/>
              <a:ext cx="400110" cy="162856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Value</a:t>
              </a:r>
              <a:endParaRPr 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 rot="5400000">
              <a:off x="3963050" y="4590200"/>
              <a:ext cx="400110" cy="161544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Complexity/Time</a:t>
              </a:r>
              <a:endParaRPr 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43" y="416049"/>
            <a:ext cx="660216" cy="660216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204977" y="1152000"/>
            <a:ext cx="8481822" cy="5593207"/>
            <a:chOff x="83058" y="1274953"/>
            <a:chExt cx="7663741" cy="5237607"/>
          </a:xfrm>
        </p:grpSpPr>
        <p:sp>
          <p:nvSpPr>
            <p:cNvPr id="24" name="Freeform 23"/>
            <p:cNvSpPr>
              <a:spLocks noChangeArrowheads="1"/>
            </p:cNvSpPr>
            <p:nvPr/>
          </p:nvSpPr>
          <p:spPr bwMode="auto">
            <a:xfrm>
              <a:off x="2175640" y="1655883"/>
              <a:ext cx="3915509" cy="4745117"/>
            </a:xfrm>
            <a:custGeom>
              <a:avLst/>
              <a:gdLst>
                <a:gd name="connsiteX0" fmla="*/ 1658768 w 3317536"/>
                <a:gd name="connsiteY0" fmla="*/ 0 h 4171022"/>
                <a:gd name="connsiteX1" fmla="*/ 1659210 w 3317536"/>
                <a:gd name="connsiteY1" fmla="*/ 105 h 4171022"/>
                <a:gd name="connsiteX2" fmla="*/ 3317536 w 3317536"/>
                <a:gd name="connsiteY2" fmla="*/ 2085511 h 4171022"/>
                <a:gd name="connsiteX3" fmla="*/ 1659210 w 3317536"/>
                <a:gd name="connsiteY3" fmla="*/ 4170917 h 4171022"/>
                <a:gd name="connsiteX4" fmla="*/ 1658768 w 3317536"/>
                <a:gd name="connsiteY4" fmla="*/ 4171022 h 4171022"/>
                <a:gd name="connsiteX5" fmla="*/ 1658326 w 3317536"/>
                <a:gd name="connsiteY5" fmla="*/ 4170917 h 4171022"/>
                <a:gd name="connsiteX6" fmla="*/ 0 w 3317536"/>
                <a:gd name="connsiteY6" fmla="*/ 2085511 h 4171022"/>
                <a:gd name="connsiteX7" fmla="*/ 1658326 w 3317536"/>
                <a:gd name="connsiteY7" fmla="*/ 105 h 4171022"/>
                <a:gd name="connsiteX8" fmla="*/ 1658768 w 3317536"/>
                <a:gd name="connsiteY8" fmla="*/ 0 h 4171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17536" h="4171022">
                  <a:moveTo>
                    <a:pt x="1658768" y="0"/>
                  </a:moveTo>
                  <a:lnTo>
                    <a:pt x="1659210" y="105"/>
                  </a:lnTo>
                  <a:cubicBezTo>
                    <a:pt x="2619960" y="276571"/>
                    <a:pt x="3317536" y="1105673"/>
                    <a:pt x="3317536" y="2085511"/>
                  </a:cubicBezTo>
                  <a:cubicBezTo>
                    <a:pt x="3317536" y="3065350"/>
                    <a:pt x="2619960" y="3894451"/>
                    <a:pt x="1659210" y="4170917"/>
                  </a:cubicBezTo>
                  <a:lnTo>
                    <a:pt x="1658768" y="4171022"/>
                  </a:lnTo>
                  <a:lnTo>
                    <a:pt x="1658326" y="4170917"/>
                  </a:lnTo>
                  <a:cubicBezTo>
                    <a:pt x="697576" y="3894451"/>
                    <a:pt x="0" y="3065350"/>
                    <a:pt x="0" y="2085511"/>
                  </a:cubicBezTo>
                  <a:cubicBezTo>
                    <a:pt x="0" y="1105673"/>
                    <a:pt x="697576" y="276571"/>
                    <a:pt x="1658326" y="105"/>
                  </a:cubicBezTo>
                  <a:lnTo>
                    <a:pt x="1658768" y="0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square" anchor="ctr">
              <a:noAutofit/>
            </a:bodyPr>
            <a:lstStyle>
              <a:lvl1pPr>
                <a:spcBef>
                  <a:spcPct val="40000"/>
                </a:spcBef>
                <a:defRPr sz="1000" b="1">
                  <a:solidFill>
                    <a:schemeClr val="tx2"/>
                  </a:solidFill>
                  <a:latin typeface="Univers 45 Light" pitchFamily="2" charset="0"/>
                </a:defRPr>
              </a:lvl1pPr>
              <a:lvl2pPr marL="742950" indent="-285750">
                <a:spcBef>
                  <a:spcPct val="4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2pPr>
              <a:lvl3pPr marL="11430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3pPr>
              <a:lvl4pPr marL="16002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4pPr>
              <a:lvl5pPr marL="20574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b="0">
                <a:solidFill>
                  <a:schemeClr val="tx1"/>
                </a:solidFill>
              </a:endParaRPr>
            </a:p>
          </p:txBody>
        </p:sp>
        <p:sp>
          <p:nvSpPr>
            <p:cNvPr id="25" name="Freeform 24"/>
            <p:cNvSpPr>
              <a:spLocks noChangeArrowheads="1"/>
            </p:cNvSpPr>
            <p:nvPr/>
          </p:nvSpPr>
          <p:spPr bwMode="auto">
            <a:xfrm>
              <a:off x="519991" y="1544320"/>
              <a:ext cx="3613404" cy="4968240"/>
            </a:xfrm>
            <a:custGeom>
              <a:avLst/>
              <a:gdLst>
                <a:gd name="connsiteX0" fmla="*/ 2360168 w 3061568"/>
                <a:gd name="connsiteY0" fmla="*/ 0 h 4367150"/>
                <a:gd name="connsiteX1" fmla="*/ 2835824 w 3061568"/>
                <a:gd name="connsiteY1" fmla="*/ 44362 h 4367150"/>
                <a:gd name="connsiteX2" fmla="*/ 3061568 w 3061568"/>
                <a:gd name="connsiteY2" fmla="*/ 98064 h 4367150"/>
                <a:gd name="connsiteX3" fmla="*/ 3061126 w 3061568"/>
                <a:gd name="connsiteY3" fmla="*/ 98169 h 4367150"/>
                <a:gd name="connsiteX4" fmla="*/ 1402800 w 3061568"/>
                <a:gd name="connsiteY4" fmla="*/ 2183575 h 4367150"/>
                <a:gd name="connsiteX5" fmla="*/ 3061126 w 3061568"/>
                <a:gd name="connsiteY5" fmla="*/ 4268981 h 4367150"/>
                <a:gd name="connsiteX6" fmla="*/ 3061568 w 3061568"/>
                <a:gd name="connsiteY6" fmla="*/ 4269086 h 4367150"/>
                <a:gd name="connsiteX7" fmla="*/ 2835824 w 3061568"/>
                <a:gd name="connsiteY7" fmla="*/ 4322788 h 4367150"/>
                <a:gd name="connsiteX8" fmla="*/ 2360168 w 3061568"/>
                <a:gd name="connsiteY8" fmla="*/ 4367150 h 4367150"/>
                <a:gd name="connsiteX9" fmla="*/ 0 w 3061568"/>
                <a:gd name="connsiteY9" fmla="*/ 2183575 h 4367150"/>
                <a:gd name="connsiteX10" fmla="*/ 2360168 w 3061568"/>
                <a:gd name="connsiteY10" fmla="*/ 0 h 436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61568" h="4367150">
                  <a:moveTo>
                    <a:pt x="2360168" y="0"/>
                  </a:moveTo>
                  <a:cubicBezTo>
                    <a:pt x="2523104" y="0"/>
                    <a:pt x="2682183" y="15275"/>
                    <a:pt x="2835824" y="44362"/>
                  </a:cubicBezTo>
                  <a:lnTo>
                    <a:pt x="3061568" y="98064"/>
                  </a:lnTo>
                  <a:lnTo>
                    <a:pt x="3061126" y="98169"/>
                  </a:lnTo>
                  <a:cubicBezTo>
                    <a:pt x="2100376" y="374635"/>
                    <a:pt x="1402800" y="1203737"/>
                    <a:pt x="1402800" y="2183575"/>
                  </a:cubicBezTo>
                  <a:cubicBezTo>
                    <a:pt x="1402800" y="3163414"/>
                    <a:pt x="2100376" y="3992515"/>
                    <a:pt x="3061126" y="4268981"/>
                  </a:cubicBezTo>
                  <a:lnTo>
                    <a:pt x="3061568" y="4269086"/>
                  </a:lnTo>
                  <a:lnTo>
                    <a:pt x="2835824" y="4322788"/>
                  </a:lnTo>
                  <a:cubicBezTo>
                    <a:pt x="2682183" y="4351875"/>
                    <a:pt x="2523104" y="4367150"/>
                    <a:pt x="2360168" y="4367150"/>
                  </a:cubicBezTo>
                  <a:cubicBezTo>
                    <a:pt x="1056683" y="4367150"/>
                    <a:pt x="0" y="3389530"/>
                    <a:pt x="0" y="2183575"/>
                  </a:cubicBezTo>
                  <a:cubicBezTo>
                    <a:pt x="0" y="977620"/>
                    <a:pt x="1056683" y="0"/>
                    <a:pt x="236016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5000"/>
                    <a:lumOff val="95000"/>
                  </a:schemeClr>
                </a:gs>
                <a:gs pos="74000">
                  <a:schemeClr val="accent4">
                    <a:lumMod val="45000"/>
                    <a:lumOff val="55000"/>
                  </a:schemeClr>
                </a:gs>
                <a:gs pos="83000">
                  <a:schemeClr val="accent4">
                    <a:lumMod val="45000"/>
                    <a:lumOff val="55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noAutofit/>
            </a:bodyPr>
            <a:lstStyle>
              <a:lvl1pPr>
                <a:spcBef>
                  <a:spcPct val="40000"/>
                </a:spcBef>
                <a:defRPr sz="1000" b="1">
                  <a:solidFill>
                    <a:schemeClr val="tx2"/>
                  </a:solidFill>
                  <a:latin typeface="Univers 45 Light" pitchFamily="2" charset="0"/>
                </a:defRPr>
              </a:lvl1pPr>
              <a:lvl2pPr marL="742950" indent="-285750">
                <a:spcBef>
                  <a:spcPct val="4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2pPr>
              <a:lvl3pPr marL="11430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3pPr>
              <a:lvl4pPr marL="16002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4pPr>
              <a:lvl5pPr marL="20574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b="0">
                <a:solidFill>
                  <a:schemeClr val="tx1"/>
                </a:solidFill>
              </a:endParaRPr>
            </a:p>
          </p:txBody>
        </p:sp>
        <p:sp>
          <p:nvSpPr>
            <p:cNvPr id="26" name="Freeform 25"/>
            <p:cNvSpPr>
              <a:spLocks noChangeArrowheads="1"/>
            </p:cNvSpPr>
            <p:nvPr/>
          </p:nvSpPr>
          <p:spPr bwMode="auto">
            <a:xfrm>
              <a:off x="4133395" y="1544320"/>
              <a:ext cx="3613404" cy="4968240"/>
            </a:xfrm>
            <a:custGeom>
              <a:avLst/>
              <a:gdLst>
                <a:gd name="connsiteX0" fmla="*/ 701400 w 3061568"/>
                <a:gd name="connsiteY0" fmla="*/ 0 h 4367150"/>
                <a:gd name="connsiteX1" fmla="*/ 3061568 w 3061568"/>
                <a:gd name="connsiteY1" fmla="*/ 2183575 h 4367150"/>
                <a:gd name="connsiteX2" fmla="*/ 701400 w 3061568"/>
                <a:gd name="connsiteY2" fmla="*/ 4367150 h 4367150"/>
                <a:gd name="connsiteX3" fmla="*/ 225744 w 3061568"/>
                <a:gd name="connsiteY3" fmla="*/ 4322788 h 4367150"/>
                <a:gd name="connsiteX4" fmla="*/ 0 w 3061568"/>
                <a:gd name="connsiteY4" fmla="*/ 4269086 h 4367150"/>
                <a:gd name="connsiteX5" fmla="*/ 442 w 3061568"/>
                <a:gd name="connsiteY5" fmla="*/ 4268981 h 4367150"/>
                <a:gd name="connsiteX6" fmla="*/ 1658768 w 3061568"/>
                <a:gd name="connsiteY6" fmla="*/ 2183575 h 4367150"/>
                <a:gd name="connsiteX7" fmla="*/ 442 w 3061568"/>
                <a:gd name="connsiteY7" fmla="*/ 98169 h 4367150"/>
                <a:gd name="connsiteX8" fmla="*/ 0 w 3061568"/>
                <a:gd name="connsiteY8" fmla="*/ 98064 h 4367150"/>
                <a:gd name="connsiteX9" fmla="*/ 225744 w 3061568"/>
                <a:gd name="connsiteY9" fmla="*/ 44362 h 4367150"/>
                <a:gd name="connsiteX10" fmla="*/ 701400 w 3061568"/>
                <a:gd name="connsiteY10" fmla="*/ 0 h 436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61568" h="4367150">
                  <a:moveTo>
                    <a:pt x="701400" y="0"/>
                  </a:moveTo>
                  <a:cubicBezTo>
                    <a:pt x="2004885" y="0"/>
                    <a:pt x="3061568" y="977620"/>
                    <a:pt x="3061568" y="2183575"/>
                  </a:cubicBezTo>
                  <a:cubicBezTo>
                    <a:pt x="3061568" y="3389530"/>
                    <a:pt x="2004885" y="4367150"/>
                    <a:pt x="701400" y="4367150"/>
                  </a:cubicBezTo>
                  <a:cubicBezTo>
                    <a:pt x="538465" y="4367150"/>
                    <a:pt x="379385" y="4351875"/>
                    <a:pt x="225744" y="4322788"/>
                  </a:cubicBezTo>
                  <a:lnTo>
                    <a:pt x="0" y="4269086"/>
                  </a:lnTo>
                  <a:lnTo>
                    <a:pt x="442" y="4268981"/>
                  </a:lnTo>
                  <a:cubicBezTo>
                    <a:pt x="961192" y="3992515"/>
                    <a:pt x="1658768" y="3163414"/>
                    <a:pt x="1658768" y="2183575"/>
                  </a:cubicBezTo>
                  <a:cubicBezTo>
                    <a:pt x="1658768" y="1203737"/>
                    <a:pt x="961192" y="374635"/>
                    <a:pt x="442" y="98169"/>
                  </a:cubicBezTo>
                  <a:lnTo>
                    <a:pt x="0" y="98064"/>
                  </a:lnTo>
                  <a:lnTo>
                    <a:pt x="225744" y="44362"/>
                  </a:lnTo>
                  <a:cubicBezTo>
                    <a:pt x="379385" y="15275"/>
                    <a:pt x="538465" y="0"/>
                    <a:pt x="70140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9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noAutofit/>
            </a:bodyPr>
            <a:lstStyle>
              <a:lvl1pPr>
                <a:spcBef>
                  <a:spcPct val="40000"/>
                </a:spcBef>
                <a:defRPr sz="1000" b="1">
                  <a:solidFill>
                    <a:schemeClr val="tx2"/>
                  </a:solidFill>
                  <a:latin typeface="Univers 45 Light" pitchFamily="2" charset="0"/>
                </a:defRPr>
              </a:lvl1pPr>
              <a:lvl2pPr marL="742950" indent="-285750">
                <a:spcBef>
                  <a:spcPct val="4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2pPr>
              <a:lvl3pPr marL="11430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3pPr>
              <a:lvl4pPr marL="16002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4pPr>
              <a:lvl5pPr marL="2057400" indent="-228600">
                <a:spcBef>
                  <a:spcPct val="40000"/>
                </a:spcBef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Symbol" panose="05050102010706020507" pitchFamily="18" charset="2"/>
                <a:buChar char="-"/>
                <a:defRPr sz="1000">
                  <a:solidFill>
                    <a:schemeClr val="tx1"/>
                  </a:solidFill>
                  <a:latin typeface="Univers 45 Light" pitchFamily="2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b="0">
                <a:solidFill>
                  <a:schemeClr val="tx1"/>
                </a:solidFill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2975154" y="2809367"/>
              <a:ext cx="2316480" cy="2428240"/>
              <a:chOff x="3015216" y="2540000"/>
              <a:chExt cx="2316480" cy="2428240"/>
            </a:xfrm>
          </p:grpSpPr>
          <p:cxnSp>
            <p:nvCxnSpPr>
              <p:cNvPr id="33" name="Straight Arrow Connector 32"/>
              <p:cNvCxnSpPr/>
              <p:nvPr/>
            </p:nvCxnSpPr>
            <p:spPr>
              <a:xfrm flipV="1">
                <a:off x="3017520" y="2540000"/>
                <a:ext cx="30480" cy="242374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>
                <a:off x="3015216" y="4963746"/>
                <a:ext cx="2316480" cy="4494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8" name="Picture 2" descr="Image result for goldcorp logo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96" t="37541" r="7432" b="43388"/>
            <a:stretch/>
          </p:blipFill>
          <p:spPr bwMode="auto">
            <a:xfrm>
              <a:off x="83058" y="1274953"/>
              <a:ext cx="2306320" cy="375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4" descr="Image result for teck 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6741" y="1274953"/>
              <a:ext cx="873760" cy="3417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6" descr="Image result for nueva union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9284" y="1864042"/>
              <a:ext cx="1331936" cy="6759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TextBox 30"/>
            <p:cNvSpPr txBox="1"/>
            <p:nvPr/>
          </p:nvSpPr>
          <p:spPr>
            <a:xfrm>
              <a:off x="2477745" y="2655590"/>
              <a:ext cx="400110" cy="162856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Value</a:t>
              </a:r>
              <a:endParaRPr 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 rot="5400000">
              <a:off x="3963050" y="4590200"/>
              <a:ext cx="400110" cy="161544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Complexity/Time</a:t>
              </a:r>
              <a:endParaRPr 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4231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342</Words>
  <Application>Microsoft Office PowerPoint</Application>
  <PresentationFormat>Widescreen</PresentationFormat>
  <Paragraphs>292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KPMG Extralight</vt:lpstr>
      <vt:lpstr>Univers 45 Light</vt:lpstr>
      <vt:lpstr>Univers for KPMG</vt:lpstr>
      <vt:lpstr>Univers for KPMG Light</vt:lpstr>
      <vt:lpstr>Office Theme</vt:lpstr>
      <vt:lpstr>AHS &amp; ADS v1</vt:lpstr>
      <vt:lpstr>AHS &amp; ADS v2</vt:lpstr>
      <vt:lpstr>AHS &amp; ADS v3.0</vt:lpstr>
      <vt:lpstr>AHS &amp; ADS v3.1</vt:lpstr>
      <vt:lpstr>AHS &amp; ADS v4</vt:lpstr>
      <vt:lpstr>Ore Sorting</vt:lpstr>
      <vt:lpstr>Coarse Particle Flotation</vt:lpstr>
      <vt:lpstr>Advanced Particle Control</vt:lpstr>
      <vt:lpstr>Integrated Remote Operations Centre</vt:lpstr>
      <vt:lpstr>Energy Efficient Flowsheet</vt:lpstr>
      <vt:lpstr>Water Reduction / Eco Tails</vt:lpstr>
      <vt:lpstr>What Else Are We Working On?</vt:lpstr>
      <vt:lpstr>Neuva Union Innovation Portfolio</vt:lpstr>
    </vt:vector>
  </TitlesOfParts>
  <Company>KPMG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Cion, Jason</dc:creator>
  <cp:lastModifiedBy>Cion, Jason</cp:lastModifiedBy>
  <cp:revision>14</cp:revision>
  <dcterms:created xsi:type="dcterms:W3CDTF">2018-06-12T16:16:14Z</dcterms:created>
  <dcterms:modified xsi:type="dcterms:W3CDTF">2018-06-13T16:18:18Z</dcterms:modified>
</cp:coreProperties>
</file>