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75" r:id="rId4"/>
    <p:sldId id="286" r:id="rId5"/>
    <p:sldId id="287" r:id="rId6"/>
    <p:sldId id="289" r:id="rId7"/>
    <p:sldId id="288" r:id="rId8"/>
    <p:sldId id="271" r:id="rId9"/>
    <p:sldId id="272" r:id="rId10"/>
    <p:sldId id="273" r:id="rId11"/>
    <p:sldId id="290" r:id="rId12"/>
    <p:sldId id="278" r:id="rId13"/>
    <p:sldId id="279" r:id="rId14"/>
    <p:sldId id="276" r:id="rId15"/>
    <p:sldId id="277" r:id="rId16"/>
    <p:sldId id="257" r:id="rId17"/>
    <p:sldId id="280" r:id="rId18"/>
    <p:sldId id="284" r:id="rId19"/>
    <p:sldId id="281" r:id="rId20"/>
    <p:sldId id="282" r:id="rId21"/>
    <p:sldId id="283" r:id="rId22"/>
    <p:sldId id="266" r:id="rId23"/>
    <p:sldId id="267" r:id="rId24"/>
    <p:sldId id="268" r:id="rId25"/>
    <p:sldId id="269" r:id="rId26"/>
    <p:sldId id="285" r:id="rId2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CC99FF"/>
    <a:srgbClr val="66CCFF"/>
    <a:srgbClr val="EC9290"/>
    <a:srgbClr val="00FF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2" autoAdjust="0"/>
    <p:restoredTop sz="94660"/>
  </p:normalViewPr>
  <p:slideViewPr>
    <p:cSldViewPr snapToGrid="0">
      <p:cViewPr>
        <p:scale>
          <a:sx n="103" d="100"/>
          <a:sy n="103" d="100"/>
        </p:scale>
        <p:origin x="-928" y="48"/>
      </p:cViewPr>
      <p:guideLst>
        <p:guide orient="horz" pos="2696"/>
        <p:guide pos="2816"/>
      </p:guideLst>
    </p:cSldViewPr>
  </p:slideViewPr>
  <p:outlineViewPr>
    <p:cViewPr>
      <p:scale>
        <a:sx n="33" d="100"/>
        <a:sy n="33" d="100"/>
      </p:scale>
      <p:origin x="0" y="1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0670912-CEEC-E848-AD47-BD205CFB8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2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charset="0"/>
              </a:defRPr>
            </a:lvl1pPr>
          </a:lstStyle>
          <a:p>
            <a:fld id="{0563E399-C9BE-444D-8DE2-15745F46D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FA823E-1564-1F41-A31E-7E7CE39B9DE8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3" descr="mark_pdl_l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5905500"/>
            <a:ext cx="1612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C:\Users\cipar\Dropbox\Projects\Thesis.git\Posters\Eurosys-2012\HP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260" y="5907398"/>
            <a:ext cx="565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2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9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7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549400"/>
            <a:ext cx="82264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Solving the straggler problem with bounded staleness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6714" y="3232149"/>
            <a:ext cx="7057572" cy="43270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Jim Cipar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Qirong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Ho, Jin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Kyu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Kim,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Seunghak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Lee, Gregory R. Ganger, Garth Gibson,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Kimberly Keeton*, Eric Xing</a:t>
            </a:r>
            <a:endParaRPr lang="en-US" sz="2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00" y="4673600"/>
            <a:ext cx="54864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800" b="0"/>
              <a:t>PARALLEL DATA LABORATORY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400" b="0"/>
              <a:t>Carnegie Mellon University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800" b="0"/>
              <a:t>* HP Labs</a:t>
            </a:r>
            <a:endParaRPr lang="en-US" sz="1400" b="0"/>
          </a:p>
          <a:p>
            <a:pPr algn="l" eaLnBrk="1" hangingPunct="1">
              <a:spcBef>
                <a:spcPct val="50000"/>
              </a:spcBef>
            </a:pPr>
            <a:endParaRPr lang="en-US" sz="1400" b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Stragglers in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low thread(s) </a:t>
            </a:r>
            <a:r>
              <a:rPr lang="en-US" b="1" dirty="0" smtClean="0"/>
              <a:t>will hold up entire application</a:t>
            </a:r>
          </a:p>
          <a:p>
            <a:endParaRPr lang="en-US" dirty="0" smtClean="0"/>
          </a:p>
          <a:p>
            <a:r>
              <a:rPr lang="en-US" dirty="0" smtClean="0"/>
              <a:t>Predictable stragglers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pPr lvl="1"/>
            <a:r>
              <a:rPr lang="en-US" dirty="0" smtClean="0">
                <a:ea typeface="Wingdings"/>
                <a:cs typeface="Wingdings"/>
                <a:sym typeface="Wingdings"/>
              </a:rPr>
              <a:t>Slow/old machine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B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ad networ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k card</a:t>
            </a:r>
          </a:p>
          <a:p>
            <a:pPr lvl="1"/>
            <a:r>
              <a:rPr lang="en-US" dirty="0" smtClean="0">
                <a:ea typeface="Wingdings"/>
                <a:cs typeface="Wingdings"/>
                <a:sym typeface="Wingdings"/>
              </a:rPr>
              <a:t>More data assigned to some 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threds</a:t>
            </a:r>
            <a:endParaRPr lang="en-US" dirty="0" smtClean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1781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Stragglers in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low thread(s) </a:t>
            </a:r>
            <a:r>
              <a:rPr lang="en-US" b="1" dirty="0" smtClean="0"/>
              <a:t>will hold up entire application</a:t>
            </a:r>
          </a:p>
          <a:p>
            <a:endParaRPr lang="en-US" dirty="0" smtClean="0"/>
          </a:p>
          <a:p>
            <a:r>
              <a:rPr lang="en-US" dirty="0" smtClean="0"/>
              <a:t>Predictable stragglers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Easy case</a:t>
            </a:r>
            <a:endParaRPr lang="en-US" dirty="0" smtClean="0">
              <a:solidFill>
                <a:srgbClr val="FF6600"/>
              </a:solidFill>
              <a:ea typeface="Wingdings"/>
              <a:cs typeface="Wingdings"/>
              <a:sym typeface="Wingdings"/>
            </a:endParaRPr>
          </a:p>
          <a:p>
            <a:pPr lvl="1"/>
            <a:r>
              <a:rPr lang="en-US" dirty="0" smtClean="0">
                <a:ea typeface="Wingdings"/>
                <a:cs typeface="Wingdings"/>
                <a:sym typeface="Wingdings"/>
              </a:rPr>
              <a:t>Slow/old machine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B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ad networ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k card</a:t>
            </a:r>
          </a:p>
          <a:p>
            <a:pPr lvl="1"/>
            <a:r>
              <a:rPr lang="en-US" dirty="0" smtClean="0">
                <a:ea typeface="Wingdings"/>
                <a:cs typeface="Wingdings"/>
                <a:sym typeface="Wingdings"/>
              </a:rPr>
              <a:t>More data assigned to some threads</a:t>
            </a:r>
            <a:endParaRPr lang="en-US" dirty="0" smtClean="0"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46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Stragglers in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low thread(s) </a:t>
            </a:r>
            <a:r>
              <a:rPr lang="en-US" b="1" dirty="0" smtClean="0"/>
              <a:t>will hold up entire application</a:t>
            </a:r>
          </a:p>
          <a:p>
            <a:endParaRPr lang="en-US" dirty="0" smtClean="0"/>
          </a:p>
          <a:p>
            <a:r>
              <a:rPr lang="en-US" dirty="0" smtClean="0"/>
              <a:t>Predictable stragglers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Easy case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Unpredictable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stragglers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  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?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?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?</a:t>
            </a:r>
            <a:endParaRPr lang="en-US" dirty="0" smtClean="0">
              <a:solidFill>
                <a:srgbClr val="FF6600"/>
              </a:solidFill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8462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Stragglers in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low thread(s) </a:t>
            </a:r>
            <a:r>
              <a:rPr lang="en-US" b="1" dirty="0" smtClean="0"/>
              <a:t>will hold up entire application</a:t>
            </a:r>
          </a:p>
          <a:p>
            <a:endParaRPr lang="en-US" dirty="0" smtClean="0"/>
          </a:p>
          <a:p>
            <a:r>
              <a:rPr lang="en-US" dirty="0" smtClean="0"/>
              <a:t>Predictable stragglers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Easy case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Unpredictable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stragglers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  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?</a:t>
            </a:r>
            <a:r>
              <a:rPr lang="en-US" dirty="0" smtClean="0">
                <a:solidFill>
                  <a:srgbClr val="FF6600"/>
                </a:solidFill>
                <a:ea typeface="Wingdings"/>
                <a:cs typeface="Wingdings"/>
                <a:sym typeface="Wingdings"/>
              </a:rPr>
              <a:t>??</a:t>
            </a: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Hardware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disk seeks,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network,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CPU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interrupts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Software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garbage collection, virtualization</a:t>
            </a: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Algorithmic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Calculating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objectives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and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stopping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4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Stragglers in BSP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low thread(s) </a:t>
            </a:r>
            <a:r>
              <a:rPr lang="en-US" b="1" dirty="0" smtClean="0"/>
              <a:t>will hold up entire application</a:t>
            </a:r>
          </a:p>
          <a:p>
            <a:endParaRPr lang="en-US" dirty="0" smtClean="0"/>
          </a:p>
          <a:p>
            <a:r>
              <a:rPr lang="en-US" dirty="0" smtClean="0"/>
              <a:t>Predictable stragglers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Easy case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Unpredictable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stragglers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   ???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Hardware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disk seeks, network latency, CPU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interrupts</a:t>
            </a:r>
            <a:endParaRPr lang="en-US" dirty="0" smtClean="0">
              <a:ea typeface="Wingdings"/>
              <a:cs typeface="Wingdings"/>
              <a:sym typeface="Wingdings"/>
            </a:endParaRP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Software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garbage collection, virtualization</a:t>
            </a:r>
          </a:p>
          <a:p>
            <a:pPr lvl="1"/>
            <a:r>
              <a:rPr lang="en-US" b="1" dirty="0" smtClean="0">
                <a:ea typeface="Wingdings"/>
                <a:cs typeface="Wingdings"/>
                <a:sym typeface="Wingdings"/>
              </a:rPr>
              <a:t>Algorithmic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: Calculating objectives, stopping conditions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096046" y="3254853"/>
            <a:ext cx="4919543" cy="2280863"/>
          </a:xfrm>
          <a:prstGeom prst="roundRect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Don’t synchronize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3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synchronize?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Well, don’t synchronize much</a:t>
            </a:r>
          </a:p>
          <a:p>
            <a:pPr lvl="1"/>
            <a:r>
              <a:rPr lang="en-US" b="1" dirty="0" smtClean="0"/>
              <a:t>Read old (stale) results from other threads</a:t>
            </a:r>
          </a:p>
          <a:p>
            <a:pPr lvl="1"/>
            <a:r>
              <a:rPr lang="en-US" dirty="0" smtClean="0"/>
              <a:t>Application controls how stale the data can be</a:t>
            </a:r>
          </a:p>
          <a:p>
            <a:endParaRPr lang="en-US" dirty="0"/>
          </a:p>
          <a:p>
            <a:r>
              <a:rPr lang="en-US" dirty="0" smtClean="0"/>
              <a:t>Machine learning can get away with that</a:t>
            </a:r>
          </a:p>
          <a:p>
            <a:endParaRPr lang="en-US" dirty="0"/>
          </a:p>
          <a:p>
            <a:r>
              <a:rPr lang="en-US" dirty="0" smtClean="0"/>
              <a:t>Algorithms are </a:t>
            </a:r>
            <a:r>
              <a:rPr lang="en-US" b="1" dirty="0" smtClean="0"/>
              <a:t>convergent</a:t>
            </a:r>
          </a:p>
          <a:p>
            <a:pPr lvl="1"/>
            <a:r>
              <a:rPr lang="en-US" dirty="0" smtClean="0"/>
              <a:t>Given (almost) any state, will find correct solution</a:t>
            </a:r>
          </a:p>
          <a:p>
            <a:pPr lvl="1"/>
            <a:r>
              <a:rPr lang="en-US" dirty="0" smtClean="0"/>
              <a:t>Errors introduced by staleness are usually ok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47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Trajectories of points in 2d</a:t>
            </a:r>
            <a:endParaRPr lang="en-US" dirty="0"/>
          </a:p>
        </p:txBody>
      </p:sp>
      <p:pic>
        <p:nvPicPr>
          <p:cNvPr id="7" name="Content Placeholder 6" descr="p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r="7050"/>
          <a:stretch>
            <a:fillRect/>
          </a:stretch>
        </p:blipFill>
        <p:spPr>
          <a:xfrm>
            <a:off x="1016000" y="1104901"/>
            <a:ext cx="6828911" cy="4083956"/>
          </a:xfrm>
        </p:spPr>
      </p:pic>
      <p:sp>
        <p:nvSpPr>
          <p:cNvPr id="8" name="TextBox 7"/>
          <p:cNvSpPr txBox="1"/>
          <p:nvPr/>
        </p:nvSpPr>
        <p:spPr>
          <a:xfrm>
            <a:off x="0" y="506185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Points are initialized randomly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Always </a:t>
            </a:r>
            <a:r>
              <a:rPr lang="en-US" dirty="0" smtClean="0"/>
              <a:t>settle </a:t>
            </a:r>
            <a:r>
              <a:rPr lang="en-US" dirty="0" smtClean="0"/>
              <a:t>to correct locations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1125" y="4845293"/>
            <a:ext cx="1516550" cy="246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21923"/>
            <a:ext cx="9144000" cy="579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Freshness and</a:t>
            </a:r>
            <a:r>
              <a:rPr kumimoji="0" lang="en-US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convergence: the sweet spot</a:t>
            </a:r>
            <a:endParaRPr kumimoji="0" lang="en-US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5012" y="1405505"/>
            <a:ext cx="0" cy="39945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97342" y="5387769"/>
            <a:ext cx="6830643" cy="1232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9553" y="5548045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Fresh </a:t>
            </a:r>
          </a:p>
          <a:p>
            <a:pPr algn="l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7" y="5564826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Stale</a:t>
            </a:r>
          </a:p>
          <a:p>
            <a:r>
              <a:rPr lang="en-US" dirty="0" smtClean="0"/>
              <a:t>reads/writes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21923"/>
            <a:ext cx="9144000" cy="579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Freshness and</a:t>
            </a:r>
            <a:r>
              <a:rPr kumimoji="0" lang="en-US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convergence: the sweet spot</a:t>
            </a:r>
            <a:endParaRPr kumimoji="0" lang="en-US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5012" y="1405505"/>
            <a:ext cx="0" cy="39945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97342" y="5387769"/>
            <a:ext cx="6830643" cy="1232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109671" y="2958958"/>
            <a:ext cx="6497742" cy="2379495"/>
          </a:xfrm>
          <a:custGeom>
            <a:avLst/>
            <a:gdLst>
              <a:gd name="connsiteX0" fmla="*/ 0 w 6497742"/>
              <a:gd name="connsiteY0" fmla="*/ 2379495 h 2379495"/>
              <a:gd name="connsiteX1" fmla="*/ 924726 w 6497742"/>
              <a:gd name="connsiteY1" fmla="*/ 1023306 h 2379495"/>
              <a:gd name="connsiteX2" fmla="*/ 2996112 w 6497742"/>
              <a:gd name="connsiteY2" fmla="*/ 234250 h 2379495"/>
              <a:gd name="connsiteX3" fmla="*/ 6497742 w 6497742"/>
              <a:gd name="connsiteY3" fmla="*/ 0 h 2379495"/>
              <a:gd name="connsiteX4" fmla="*/ 6497742 w 6497742"/>
              <a:gd name="connsiteY4" fmla="*/ 0 h 2379495"/>
              <a:gd name="connsiteX5" fmla="*/ 6497742 w 6497742"/>
              <a:gd name="connsiteY5" fmla="*/ 0 h 23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742" h="2379495">
                <a:moveTo>
                  <a:pt x="0" y="2379495"/>
                </a:moveTo>
                <a:cubicBezTo>
                  <a:pt x="212687" y="1880171"/>
                  <a:pt x="425374" y="1380847"/>
                  <a:pt x="924726" y="1023306"/>
                </a:cubicBezTo>
                <a:cubicBezTo>
                  <a:pt x="1424078" y="665765"/>
                  <a:pt x="2067276" y="404801"/>
                  <a:pt x="2996112" y="234250"/>
                </a:cubicBezTo>
                <a:cubicBezTo>
                  <a:pt x="3924948" y="63699"/>
                  <a:pt x="6497742" y="0"/>
                  <a:pt x="6497742" y="0"/>
                </a:cubicBezTo>
                <a:lnTo>
                  <a:pt x="6497742" y="0"/>
                </a:lnTo>
                <a:lnTo>
                  <a:pt x="6497742" y="0"/>
                </a:ln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9553" y="5548045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Fresh </a:t>
            </a:r>
          </a:p>
          <a:p>
            <a:pPr algn="l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7" y="5564826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Stale</a:t>
            </a:r>
          </a:p>
          <a:p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3885" y="1861676"/>
            <a:ext cx="2377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Iterations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 second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8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21923"/>
            <a:ext cx="9144000" cy="579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Freshness and</a:t>
            </a:r>
            <a:r>
              <a:rPr kumimoji="0" lang="en-US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convergence: the sweet spot</a:t>
            </a:r>
            <a:endParaRPr kumimoji="0" lang="en-US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5012" y="1405505"/>
            <a:ext cx="0" cy="39945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97342" y="5387769"/>
            <a:ext cx="6830643" cy="1232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109671" y="2958958"/>
            <a:ext cx="6497742" cy="2379495"/>
          </a:xfrm>
          <a:custGeom>
            <a:avLst/>
            <a:gdLst>
              <a:gd name="connsiteX0" fmla="*/ 0 w 6497742"/>
              <a:gd name="connsiteY0" fmla="*/ 2379495 h 2379495"/>
              <a:gd name="connsiteX1" fmla="*/ 924726 w 6497742"/>
              <a:gd name="connsiteY1" fmla="*/ 1023306 h 2379495"/>
              <a:gd name="connsiteX2" fmla="*/ 2996112 w 6497742"/>
              <a:gd name="connsiteY2" fmla="*/ 234250 h 2379495"/>
              <a:gd name="connsiteX3" fmla="*/ 6497742 w 6497742"/>
              <a:gd name="connsiteY3" fmla="*/ 0 h 2379495"/>
              <a:gd name="connsiteX4" fmla="*/ 6497742 w 6497742"/>
              <a:gd name="connsiteY4" fmla="*/ 0 h 2379495"/>
              <a:gd name="connsiteX5" fmla="*/ 6497742 w 6497742"/>
              <a:gd name="connsiteY5" fmla="*/ 0 h 23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742" h="2379495">
                <a:moveTo>
                  <a:pt x="0" y="2379495"/>
                </a:moveTo>
                <a:cubicBezTo>
                  <a:pt x="212687" y="1880171"/>
                  <a:pt x="425374" y="1380847"/>
                  <a:pt x="924726" y="1023306"/>
                </a:cubicBezTo>
                <a:cubicBezTo>
                  <a:pt x="1424078" y="665765"/>
                  <a:pt x="2067276" y="404801"/>
                  <a:pt x="2996112" y="234250"/>
                </a:cubicBezTo>
                <a:cubicBezTo>
                  <a:pt x="3924948" y="63699"/>
                  <a:pt x="6497742" y="0"/>
                  <a:pt x="6497742" y="0"/>
                </a:cubicBezTo>
                <a:lnTo>
                  <a:pt x="6497742" y="0"/>
                </a:lnTo>
                <a:lnTo>
                  <a:pt x="6497742" y="0"/>
                </a:ln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072682" y="2975738"/>
            <a:ext cx="6699461" cy="2379495"/>
          </a:xfrm>
          <a:custGeom>
            <a:avLst/>
            <a:gdLst>
              <a:gd name="connsiteX0" fmla="*/ 0 w 6497742"/>
              <a:gd name="connsiteY0" fmla="*/ 2379495 h 2379495"/>
              <a:gd name="connsiteX1" fmla="*/ 924726 w 6497742"/>
              <a:gd name="connsiteY1" fmla="*/ 1023306 h 2379495"/>
              <a:gd name="connsiteX2" fmla="*/ 2996112 w 6497742"/>
              <a:gd name="connsiteY2" fmla="*/ 234250 h 2379495"/>
              <a:gd name="connsiteX3" fmla="*/ 6497742 w 6497742"/>
              <a:gd name="connsiteY3" fmla="*/ 0 h 2379495"/>
              <a:gd name="connsiteX4" fmla="*/ 6497742 w 6497742"/>
              <a:gd name="connsiteY4" fmla="*/ 0 h 2379495"/>
              <a:gd name="connsiteX5" fmla="*/ 6497742 w 6497742"/>
              <a:gd name="connsiteY5" fmla="*/ 0 h 23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742" h="2379495">
                <a:moveTo>
                  <a:pt x="0" y="2379495"/>
                </a:moveTo>
                <a:cubicBezTo>
                  <a:pt x="212687" y="1880171"/>
                  <a:pt x="425374" y="1380847"/>
                  <a:pt x="924726" y="1023306"/>
                </a:cubicBezTo>
                <a:cubicBezTo>
                  <a:pt x="1424078" y="665765"/>
                  <a:pt x="2067276" y="404801"/>
                  <a:pt x="2996112" y="234250"/>
                </a:cubicBezTo>
                <a:cubicBezTo>
                  <a:pt x="3924948" y="63699"/>
                  <a:pt x="6497742" y="0"/>
                  <a:pt x="6497742" y="0"/>
                </a:cubicBezTo>
                <a:lnTo>
                  <a:pt x="6497742" y="0"/>
                </a:lnTo>
                <a:lnTo>
                  <a:pt x="6497742" y="0"/>
                </a:lnTo>
              </a:path>
            </a:pathLst>
          </a:cu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9553" y="5548045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Fresh </a:t>
            </a:r>
          </a:p>
          <a:p>
            <a:pPr algn="l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7" y="5564826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Stale</a:t>
            </a:r>
          </a:p>
          <a:p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3885" y="1861676"/>
            <a:ext cx="2377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Iterations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 second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744" y="1232899"/>
            <a:ext cx="2762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Improvement 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per iteration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1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59" y="1536415"/>
            <a:ext cx="8285546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It’s time for all applications (and systems) to worry about data freshness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Current focus: </a:t>
            </a:r>
            <a:r>
              <a:rPr lang="en-US" dirty="0" smtClean="0"/>
              <a:t>parallel machine learning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Often limited by synchronization overhead</a:t>
            </a:r>
          </a:p>
          <a:p>
            <a:pPr lvl="1"/>
            <a:endParaRPr lang="en-US" dirty="0"/>
          </a:p>
          <a:p>
            <a:r>
              <a:rPr lang="en-US" dirty="0" smtClean="0"/>
              <a:t>What if we explicitly allow stale data?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37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21923"/>
            <a:ext cx="9144000" cy="579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Freshness and</a:t>
            </a:r>
            <a:r>
              <a:rPr kumimoji="0" lang="en-US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convergence: the sweet spot</a:t>
            </a:r>
            <a:endParaRPr kumimoji="0" lang="en-US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5012" y="1405505"/>
            <a:ext cx="0" cy="39945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97342" y="5387769"/>
            <a:ext cx="6830643" cy="1232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109671" y="2958958"/>
            <a:ext cx="6497742" cy="2379495"/>
          </a:xfrm>
          <a:custGeom>
            <a:avLst/>
            <a:gdLst>
              <a:gd name="connsiteX0" fmla="*/ 0 w 6497742"/>
              <a:gd name="connsiteY0" fmla="*/ 2379495 h 2379495"/>
              <a:gd name="connsiteX1" fmla="*/ 924726 w 6497742"/>
              <a:gd name="connsiteY1" fmla="*/ 1023306 h 2379495"/>
              <a:gd name="connsiteX2" fmla="*/ 2996112 w 6497742"/>
              <a:gd name="connsiteY2" fmla="*/ 234250 h 2379495"/>
              <a:gd name="connsiteX3" fmla="*/ 6497742 w 6497742"/>
              <a:gd name="connsiteY3" fmla="*/ 0 h 2379495"/>
              <a:gd name="connsiteX4" fmla="*/ 6497742 w 6497742"/>
              <a:gd name="connsiteY4" fmla="*/ 0 h 2379495"/>
              <a:gd name="connsiteX5" fmla="*/ 6497742 w 6497742"/>
              <a:gd name="connsiteY5" fmla="*/ 0 h 23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742" h="2379495">
                <a:moveTo>
                  <a:pt x="0" y="2379495"/>
                </a:moveTo>
                <a:cubicBezTo>
                  <a:pt x="212687" y="1880171"/>
                  <a:pt x="425374" y="1380847"/>
                  <a:pt x="924726" y="1023306"/>
                </a:cubicBezTo>
                <a:cubicBezTo>
                  <a:pt x="1424078" y="665765"/>
                  <a:pt x="2067276" y="404801"/>
                  <a:pt x="2996112" y="234250"/>
                </a:cubicBezTo>
                <a:cubicBezTo>
                  <a:pt x="3924948" y="63699"/>
                  <a:pt x="6497742" y="0"/>
                  <a:pt x="6497742" y="0"/>
                </a:cubicBezTo>
                <a:lnTo>
                  <a:pt x="6497742" y="0"/>
                </a:lnTo>
                <a:lnTo>
                  <a:pt x="6497742" y="0"/>
                </a:ln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072682" y="2975738"/>
            <a:ext cx="6699461" cy="2379495"/>
          </a:xfrm>
          <a:custGeom>
            <a:avLst/>
            <a:gdLst>
              <a:gd name="connsiteX0" fmla="*/ 0 w 6497742"/>
              <a:gd name="connsiteY0" fmla="*/ 2379495 h 2379495"/>
              <a:gd name="connsiteX1" fmla="*/ 924726 w 6497742"/>
              <a:gd name="connsiteY1" fmla="*/ 1023306 h 2379495"/>
              <a:gd name="connsiteX2" fmla="*/ 2996112 w 6497742"/>
              <a:gd name="connsiteY2" fmla="*/ 234250 h 2379495"/>
              <a:gd name="connsiteX3" fmla="*/ 6497742 w 6497742"/>
              <a:gd name="connsiteY3" fmla="*/ 0 h 2379495"/>
              <a:gd name="connsiteX4" fmla="*/ 6497742 w 6497742"/>
              <a:gd name="connsiteY4" fmla="*/ 0 h 2379495"/>
              <a:gd name="connsiteX5" fmla="*/ 6497742 w 6497742"/>
              <a:gd name="connsiteY5" fmla="*/ 0 h 237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742" h="2379495">
                <a:moveTo>
                  <a:pt x="0" y="2379495"/>
                </a:moveTo>
                <a:cubicBezTo>
                  <a:pt x="212687" y="1880171"/>
                  <a:pt x="425374" y="1380847"/>
                  <a:pt x="924726" y="1023306"/>
                </a:cubicBezTo>
                <a:cubicBezTo>
                  <a:pt x="1424078" y="665765"/>
                  <a:pt x="2067276" y="404801"/>
                  <a:pt x="2996112" y="234250"/>
                </a:cubicBezTo>
                <a:cubicBezTo>
                  <a:pt x="3924948" y="63699"/>
                  <a:pt x="6497742" y="0"/>
                  <a:pt x="6497742" y="0"/>
                </a:cubicBezTo>
                <a:lnTo>
                  <a:pt x="6497742" y="0"/>
                </a:lnTo>
                <a:lnTo>
                  <a:pt x="6497742" y="0"/>
                </a:lnTo>
              </a:path>
            </a:pathLst>
          </a:cu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146660" y="1897674"/>
            <a:ext cx="6790986" cy="3525043"/>
          </a:xfrm>
          <a:custGeom>
            <a:avLst/>
            <a:gdLst>
              <a:gd name="connsiteX0" fmla="*/ 0 w 6790986"/>
              <a:gd name="connsiteY0" fmla="*/ 3403791 h 3525043"/>
              <a:gd name="connsiteX1" fmla="*/ 1467232 w 6790986"/>
              <a:gd name="connsiteY1" fmla="*/ 3046250 h 3525043"/>
              <a:gd name="connsiteX2" fmla="*/ 2145365 w 6790986"/>
              <a:gd name="connsiteY2" fmla="*/ 1825681 h 3525043"/>
              <a:gd name="connsiteX3" fmla="*/ 2515255 w 6790986"/>
              <a:gd name="connsiteY3" fmla="*/ 420176 h 3525043"/>
              <a:gd name="connsiteX4" fmla="*/ 3119410 w 6790986"/>
              <a:gd name="connsiteY4" fmla="*/ 990 h 3525043"/>
              <a:gd name="connsiteX5" fmla="*/ 3711234 w 6790986"/>
              <a:gd name="connsiteY5" fmla="*/ 333873 h 3525043"/>
              <a:gd name="connsiteX6" fmla="*/ 4031806 w 6790986"/>
              <a:gd name="connsiteY6" fmla="*/ 1221560 h 3525043"/>
              <a:gd name="connsiteX7" fmla="*/ 4808576 w 6790986"/>
              <a:gd name="connsiteY7" fmla="*/ 2898303 h 3525043"/>
              <a:gd name="connsiteX8" fmla="*/ 6658028 w 6790986"/>
              <a:gd name="connsiteY8" fmla="*/ 3477765 h 3525043"/>
              <a:gd name="connsiteX9" fmla="*/ 6645699 w 6790986"/>
              <a:gd name="connsiteY9" fmla="*/ 3490094 h 35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0986" h="3525043">
                <a:moveTo>
                  <a:pt x="0" y="3403791"/>
                </a:moveTo>
                <a:cubicBezTo>
                  <a:pt x="554835" y="3356529"/>
                  <a:pt x="1109671" y="3309268"/>
                  <a:pt x="1467232" y="3046250"/>
                </a:cubicBezTo>
                <a:cubicBezTo>
                  <a:pt x="1824793" y="2783232"/>
                  <a:pt x="1970695" y="2263360"/>
                  <a:pt x="2145365" y="1825681"/>
                </a:cubicBezTo>
                <a:cubicBezTo>
                  <a:pt x="2320036" y="1388002"/>
                  <a:pt x="2352914" y="724291"/>
                  <a:pt x="2515255" y="420176"/>
                </a:cubicBezTo>
                <a:cubicBezTo>
                  <a:pt x="2677596" y="116061"/>
                  <a:pt x="2920080" y="15374"/>
                  <a:pt x="3119410" y="990"/>
                </a:cubicBezTo>
                <a:cubicBezTo>
                  <a:pt x="3318740" y="-13394"/>
                  <a:pt x="3559168" y="130445"/>
                  <a:pt x="3711234" y="333873"/>
                </a:cubicBezTo>
                <a:cubicBezTo>
                  <a:pt x="3863300" y="537301"/>
                  <a:pt x="3848916" y="794155"/>
                  <a:pt x="4031806" y="1221560"/>
                </a:cubicBezTo>
                <a:cubicBezTo>
                  <a:pt x="4214696" y="1648965"/>
                  <a:pt x="4370872" y="2522269"/>
                  <a:pt x="4808576" y="2898303"/>
                </a:cubicBezTo>
                <a:cubicBezTo>
                  <a:pt x="5246280" y="3274337"/>
                  <a:pt x="6351841" y="3379133"/>
                  <a:pt x="6658028" y="3477765"/>
                </a:cubicBezTo>
                <a:cubicBezTo>
                  <a:pt x="6964215" y="3576397"/>
                  <a:pt x="6645699" y="3490094"/>
                  <a:pt x="6645699" y="3490094"/>
                </a:cubicBezTo>
              </a:path>
            </a:pathLst>
          </a:custGeom>
          <a:ln w="762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9553" y="5548045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Fresh </a:t>
            </a:r>
          </a:p>
          <a:p>
            <a:pPr algn="l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7" y="5564826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Stale</a:t>
            </a:r>
          </a:p>
          <a:p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3885" y="1861676"/>
            <a:ext cx="2377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Iterations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 second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744" y="1232899"/>
            <a:ext cx="2762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Improvement 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per iteration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2193" y="4241172"/>
            <a:ext cx="277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Improvement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per second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1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21923"/>
            <a:ext cx="9144000" cy="579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Freshness and</a:t>
            </a:r>
            <a:r>
              <a:rPr kumimoji="0" lang="en-US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convergence: the sweet spot</a:t>
            </a:r>
            <a:endParaRPr kumimoji="0" lang="en-US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5012" y="1405505"/>
            <a:ext cx="0" cy="39945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097342" y="5387769"/>
            <a:ext cx="6830643" cy="1232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146660" y="1897674"/>
            <a:ext cx="6790986" cy="3525043"/>
          </a:xfrm>
          <a:custGeom>
            <a:avLst/>
            <a:gdLst>
              <a:gd name="connsiteX0" fmla="*/ 0 w 6790986"/>
              <a:gd name="connsiteY0" fmla="*/ 3403791 h 3525043"/>
              <a:gd name="connsiteX1" fmla="*/ 1467232 w 6790986"/>
              <a:gd name="connsiteY1" fmla="*/ 3046250 h 3525043"/>
              <a:gd name="connsiteX2" fmla="*/ 2145365 w 6790986"/>
              <a:gd name="connsiteY2" fmla="*/ 1825681 h 3525043"/>
              <a:gd name="connsiteX3" fmla="*/ 2515255 w 6790986"/>
              <a:gd name="connsiteY3" fmla="*/ 420176 h 3525043"/>
              <a:gd name="connsiteX4" fmla="*/ 3119410 w 6790986"/>
              <a:gd name="connsiteY4" fmla="*/ 990 h 3525043"/>
              <a:gd name="connsiteX5" fmla="*/ 3711234 w 6790986"/>
              <a:gd name="connsiteY5" fmla="*/ 333873 h 3525043"/>
              <a:gd name="connsiteX6" fmla="*/ 4031806 w 6790986"/>
              <a:gd name="connsiteY6" fmla="*/ 1221560 h 3525043"/>
              <a:gd name="connsiteX7" fmla="*/ 4808576 w 6790986"/>
              <a:gd name="connsiteY7" fmla="*/ 2898303 h 3525043"/>
              <a:gd name="connsiteX8" fmla="*/ 6658028 w 6790986"/>
              <a:gd name="connsiteY8" fmla="*/ 3477765 h 3525043"/>
              <a:gd name="connsiteX9" fmla="*/ 6645699 w 6790986"/>
              <a:gd name="connsiteY9" fmla="*/ 3490094 h 35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0986" h="3525043">
                <a:moveTo>
                  <a:pt x="0" y="3403791"/>
                </a:moveTo>
                <a:cubicBezTo>
                  <a:pt x="554835" y="3356529"/>
                  <a:pt x="1109671" y="3309268"/>
                  <a:pt x="1467232" y="3046250"/>
                </a:cubicBezTo>
                <a:cubicBezTo>
                  <a:pt x="1824793" y="2783232"/>
                  <a:pt x="1970695" y="2263360"/>
                  <a:pt x="2145365" y="1825681"/>
                </a:cubicBezTo>
                <a:cubicBezTo>
                  <a:pt x="2320036" y="1388002"/>
                  <a:pt x="2352914" y="724291"/>
                  <a:pt x="2515255" y="420176"/>
                </a:cubicBezTo>
                <a:cubicBezTo>
                  <a:pt x="2677596" y="116061"/>
                  <a:pt x="2920080" y="15374"/>
                  <a:pt x="3119410" y="990"/>
                </a:cubicBezTo>
                <a:cubicBezTo>
                  <a:pt x="3318740" y="-13394"/>
                  <a:pt x="3559168" y="130445"/>
                  <a:pt x="3711234" y="333873"/>
                </a:cubicBezTo>
                <a:cubicBezTo>
                  <a:pt x="3863300" y="537301"/>
                  <a:pt x="3848916" y="794155"/>
                  <a:pt x="4031806" y="1221560"/>
                </a:cubicBezTo>
                <a:cubicBezTo>
                  <a:pt x="4214696" y="1648965"/>
                  <a:pt x="4370872" y="2522269"/>
                  <a:pt x="4808576" y="2898303"/>
                </a:cubicBezTo>
                <a:cubicBezTo>
                  <a:pt x="5246280" y="3274337"/>
                  <a:pt x="6351841" y="3379133"/>
                  <a:pt x="6658028" y="3477765"/>
                </a:cubicBezTo>
                <a:cubicBezTo>
                  <a:pt x="6964215" y="3576397"/>
                  <a:pt x="6645699" y="3490094"/>
                  <a:pt x="6645699" y="3490094"/>
                </a:cubicBezTo>
              </a:path>
            </a:pathLst>
          </a:custGeom>
          <a:ln w="762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9553" y="5548045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Fresh </a:t>
            </a:r>
          </a:p>
          <a:p>
            <a:pPr algn="l"/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7" y="5564826"/>
            <a:ext cx="2579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Stale</a:t>
            </a:r>
          </a:p>
          <a:p>
            <a:r>
              <a:rPr lang="en-US" dirty="0" smtClean="0"/>
              <a:t>reads/writes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3885" y="1861676"/>
            <a:ext cx="2377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Iterations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 second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2193" y="4241172"/>
            <a:ext cx="277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Improvement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per second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6189500" y="1430161"/>
            <a:ext cx="2428947" cy="1652085"/>
          </a:xfrm>
          <a:prstGeom prst="wedgeRectCallout">
            <a:avLst>
              <a:gd name="adj1" fmla="val -125808"/>
              <a:gd name="adj2" fmla="val -2488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The sweet spot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1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 synchronous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9" y="1462441"/>
            <a:ext cx="8384183" cy="4648200"/>
          </a:xfrm>
        </p:spPr>
        <p:txBody>
          <a:bodyPr/>
          <a:lstStyle/>
          <a:p>
            <a:r>
              <a:rPr lang="en-US" dirty="0" smtClean="0"/>
              <a:t>Allow threads to continue ahead of others</a:t>
            </a:r>
          </a:p>
          <a:p>
            <a:pPr lvl="1"/>
            <a:r>
              <a:rPr lang="en-US" dirty="0" smtClean="0"/>
              <a:t>Avoids temporary straggler effects</a:t>
            </a:r>
          </a:p>
          <a:p>
            <a:pPr lvl="1"/>
            <a:endParaRPr lang="en-US" b="1" dirty="0"/>
          </a:p>
          <a:p>
            <a:r>
              <a:rPr lang="en-US" dirty="0" smtClean="0"/>
              <a:t>Application can limit allowed staleness</a:t>
            </a:r>
          </a:p>
          <a:p>
            <a:pPr lvl="1"/>
            <a:r>
              <a:rPr lang="en-US" dirty="0" smtClean="0"/>
              <a:t>Ensure convergence</a:t>
            </a:r>
          </a:p>
          <a:p>
            <a:pPr lvl="1"/>
            <a:r>
              <a:rPr lang="en-US" dirty="0"/>
              <a:t>E.g. “threads may not be more than 3 </a:t>
            </a:r>
            <a:r>
              <a:rPr lang="en-US" dirty="0" err="1"/>
              <a:t>iters</a:t>
            </a:r>
            <a:r>
              <a:rPr lang="en-US" dirty="0"/>
              <a:t> ahead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5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SSP Visualized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8838" r="8838"/>
          <a:stretch>
            <a:fillRect/>
          </a:stretch>
        </p:blipFill>
        <p:spPr>
          <a:xfrm>
            <a:off x="673471" y="204884"/>
            <a:ext cx="7772400" cy="4648200"/>
          </a:xfrm>
        </p:spPr>
      </p:pic>
      <p:sp>
        <p:nvSpPr>
          <p:cNvPr id="8" name="TextBox 7"/>
          <p:cNvSpPr txBox="1"/>
          <p:nvPr/>
        </p:nvSpPr>
        <p:spPr>
          <a:xfrm>
            <a:off x="0" y="511653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Threads </a:t>
            </a:r>
            <a:r>
              <a:rPr lang="en-US" dirty="0" smtClean="0">
                <a:solidFill>
                  <a:srgbClr val="FF6600"/>
                </a:solidFill>
              </a:rPr>
              <a:t>proceed</a:t>
            </a:r>
            <a:r>
              <a:rPr lang="en-US" dirty="0" smtClean="0">
                <a:solidFill>
                  <a:srgbClr val="FF6600"/>
                </a:solidFill>
              </a:rPr>
              <a:t>, possibly 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using stale data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484025" y="2182233"/>
            <a:ext cx="15528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32"/>
            <a:ext cx="8229600" cy="1143000"/>
          </a:xfrm>
        </p:spPr>
        <p:txBody>
          <a:bodyPr/>
          <a:lstStyle/>
          <a:p>
            <a:r>
              <a:rPr lang="en-US" dirty="0" smtClean="0"/>
              <a:t>Total convergence 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341" y="4795977"/>
            <a:ext cx="2986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9696" y="4919267"/>
            <a:ext cx="519079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Increased staleness can mask the effects of occasional delays 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12" name="Content Placeholder 11" descr="Results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6843"/>
          <a:stretch/>
        </p:blipFill>
        <p:spPr>
          <a:xfrm>
            <a:off x="0" y="813713"/>
            <a:ext cx="8910877" cy="419084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6" y="4534699"/>
            <a:ext cx="2781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Characterizing “staleness-tolerant” algorithms</a:t>
            </a:r>
          </a:p>
          <a:p>
            <a:pPr lvl="1"/>
            <a:r>
              <a:rPr lang="en-US" dirty="0" smtClean="0"/>
              <a:t>Properties of algorithms, rules of thumb</a:t>
            </a:r>
          </a:p>
          <a:p>
            <a:pPr lvl="1"/>
            <a:r>
              <a:rPr lang="en-US" dirty="0" smtClean="0"/>
              <a:t>Convergence proof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Automatically tune freshness requirement</a:t>
            </a:r>
          </a:p>
          <a:p>
            <a:endParaRPr lang="en-US" dirty="0" smtClean="0"/>
          </a:p>
          <a:p>
            <a:r>
              <a:rPr lang="en-US" dirty="0" smtClean="0"/>
              <a:t>Specify freshness by error bounds</a:t>
            </a:r>
          </a:p>
          <a:p>
            <a:pPr lvl="1"/>
            <a:r>
              <a:rPr lang="en-US" dirty="0" smtClean="0"/>
              <a:t>“Read X with no more than 5%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4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Introducing staleness, but </a:t>
            </a:r>
            <a:r>
              <a:rPr lang="en-US" i="1" dirty="0" smtClean="0">
                <a:solidFill>
                  <a:srgbClr val="FF6600"/>
                </a:solidFill>
              </a:rPr>
              <a:t>not too much staleness</a:t>
            </a:r>
            <a:r>
              <a:rPr lang="en-US" dirty="0" smtClean="0"/>
              <a:t>, can improve performance of machine learning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ML algorithm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" y="17348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Input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97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ML algorithm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" y="17348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Input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  <p:sp>
        <p:nvSpPr>
          <p:cNvPr id="10" name="Right Arrow 9"/>
          <p:cNvSpPr/>
          <p:nvPr/>
        </p:nvSpPr>
        <p:spPr bwMode="auto">
          <a:xfrm>
            <a:off x="3157220" y="1861820"/>
            <a:ext cx="1719580" cy="60198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60700" y="1371600"/>
            <a:ext cx="22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 </a:t>
            </a:r>
            <a:r>
              <a:rPr lang="en-US" sz="2400" b="0" dirty="0" smtClean="0"/>
              <a:t>initialization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14900" y="1734820"/>
            <a:ext cx="4127500" cy="240538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ntermediate</a:t>
            </a:r>
          </a:p>
          <a:p>
            <a:pPr algn="ctr"/>
            <a:r>
              <a:rPr lang="en-US" dirty="0" smtClean="0"/>
              <a:t>Program </a:t>
            </a:r>
            <a:r>
              <a:rPr lang="en-US" dirty="0" smtClean="0"/>
              <a:t>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86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ML algorithm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" y="17348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Input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  <p:sp>
        <p:nvSpPr>
          <p:cNvPr id="10" name="Right Arrow 9"/>
          <p:cNvSpPr/>
          <p:nvPr/>
        </p:nvSpPr>
        <p:spPr bwMode="auto">
          <a:xfrm>
            <a:off x="3157220" y="1861820"/>
            <a:ext cx="1719580" cy="60198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60700" y="1371600"/>
            <a:ext cx="22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 </a:t>
            </a:r>
            <a:r>
              <a:rPr lang="en-US" sz="2400" b="0" dirty="0" smtClean="0"/>
              <a:t>initialization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14900" y="1734820"/>
            <a:ext cx="4127500" cy="240538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ntermediate</a:t>
            </a:r>
          </a:p>
          <a:p>
            <a:pPr algn="ctr"/>
            <a:r>
              <a:rPr lang="en-US" dirty="0" smtClean="0"/>
              <a:t>Program </a:t>
            </a:r>
            <a:r>
              <a:rPr lang="en-US" dirty="0" smtClean="0"/>
              <a:t>state</a:t>
            </a:r>
            <a:endParaRPr lang="en-US" dirty="0" smtClean="0"/>
          </a:p>
        </p:txBody>
      </p:sp>
      <p:sp>
        <p:nvSpPr>
          <p:cNvPr id="15" name="U-Turn Arrow 14"/>
          <p:cNvSpPr/>
          <p:nvPr/>
        </p:nvSpPr>
        <p:spPr bwMode="auto">
          <a:xfrm rot="10800000">
            <a:off x="6985000" y="4267200"/>
            <a:ext cx="1122680" cy="108458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22257" y="5384800"/>
            <a:ext cx="244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(2) </a:t>
            </a:r>
            <a:r>
              <a:rPr lang="en-US" sz="2400" b="0" dirty="0" smtClean="0"/>
              <a:t>Iterate, many</a:t>
            </a:r>
          </a:p>
          <a:p>
            <a:pPr algn="ctr"/>
            <a:r>
              <a:rPr lang="en-US" sz="2400" b="0" dirty="0" smtClean="0"/>
              <a:t>small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86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ML algorithm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" y="17348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Input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541020" y="44780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Output </a:t>
            </a:r>
            <a:r>
              <a:rPr lang="en-US" sz="2400" dirty="0" smtClean="0"/>
              <a:t>results</a:t>
            </a:r>
            <a:endParaRPr lang="en-US" sz="2400" dirty="0" smtClean="0"/>
          </a:p>
        </p:txBody>
      </p:sp>
      <p:sp>
        <p:nvSpPr>
          <p:cNvPr id="10" name="Right Arrow 9"/>
          <p:cNvSpPr/>
          <p:nvPr/>
        </p:nvSpPr>
        <p:spPr bwMode="auto">
          <a:xfrm>
            <a:off x="3157220" y="1861820"/>
            <a:ext cx="1719580" cy="60198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60700" y="1371600"/>
            <a:ext cx="22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 </a:t>
            </a:r>
            <a:r>
              <a:rPr lang="en-US" sz="2400" b="0" dirty="0" smtClean="0"/>
              <a:t>initialization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14900" y="1734820"/>
            <a:ext cx="4127500" cy="240538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ntermediate</a:t>
            </a:r>
          </a:p>
          <a:p>
            <a:pPr algn="ctr"/>
            <a:r>
              <a:rPr lang="en-US" dirty="0" smtClean="0"/>
              <a:t>Program </a:t>
            </a:r>
            <a:r>
              <a:rPr lang="en-US" dirty="0" smtClean="0"/>
              <a:t>state</a:t>
            </a:r>
            <a:endParaRPr lang="en-US" dirty="0" smtClean="0"/>
          </a:p>
        </p:txBody>
      </p:sp>
      <p:sp>
        <p:nvSpPr>
          <p:cNvPr id="15" name="U-Turn Arrow 14"/>
          <p:cNvSpPr/>
          <p:nvPr/>
        </p:nvSpPr>
        <p:spPr bwMode="auto">
          <a:xfrm rot="10800000">
            <a:off x="6985000" y="4267200"/>
            <a:ext cx="1122680" cy="108458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22257" y="5384800"/>
            <a:ext cx="244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(2) </a:t>
            </a:r>
            <a:r>
              <a:rPr lang="en-US" sz="2400" b="0" dirty="0" smtClean="0"/>
              <a:t>Iterate, many</a:t>
            </a:r>
          </a:p>
          <a:p>
            <a:pPr algn="ctr"/>
            <a:r>
              <a:rPr lang="en-US" sz="2400" b="0" dirty="0" smtClean="0"/>
              <a:t>small updates</a:t>
            </a:r>
            <a:endParaRPr lang="en-US" sz="2400" dirty="0"/>
          </a:p>
        </p:txBody>
      </p:sp>
      <p:sp>
        <p:nvSpPr>
          <p:cNvPr id="18" name="Bent Arrow 17"/>
          <p:cNvSpPr/>
          <p:nvPr/>
        </p:nvSpPr>
        <p:spPr bwMode="auto">
          <a:xfrm rot="10800000">
            <a:off x="3131820" y="4330700"/>
            <a:ext cx="2481580" cy="98298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83614" y="5448300"/>
            <a:ext cx="297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(3) </a:t>
            </a:r>
            <a:r>
              <a:rPr lang="en-US" sz="2400" b="0" dirty="0" smtClean="0"/>
              <a:t>Output results</a:t>
            </a:r>
          </a:p>
          <a:p>
            <a:pPr algn="ctr"/>
            <a:r>
              <a:rPr lang="en-US" sz="2400" b="0" dirty="0"/>
              <a:t>a</a:t>
            </a:r>
            <a:r>
              <a:rPr lang="en-US" sz="2400" b="0" dirty="0" smtClean="0"/>
              <a:t>fter many iterations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71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ML algorithm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41020" y="17348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Input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541020" y="4478020"/>
            <a:ext cx="2443480" cy="881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Output </a:t>
            </a:r>
            <a:r>
              <a:rPr lang="en-US" sz="2400" dirty="0" smtClean="0"/>
              <a:t>results</a:t>
            </a:r>
            <a:endParaRPr lang="en-US" sz="2400" dirty="0" smtClean="0"/>
          </a:p>
        </p:txBody>
      </p:sp>
      <p:sp>
        <p:nvSpPr>
          <p:cNvPr id="10" name="Right Arrow 9"/>
          <p:cNvSpPr/>
          <p:nvPr/>
        </p:nvSpPr>
        <p:spPr bwMode="auto">
          <a:xfrm>
            <a:off x="3157220" y="1861820"/>
            <a:ext cx="1719580" cy="60198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60700" y="1371600"/>
            <a:ext cx="22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 </a:t>
            </a:r>
            <a:r>
              <a:rPr lang="en-US" sz="2400" b="0" dirty="0" smtClean="0"/>
              <a:t>initialization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14900" y="1734820"/>
            <a:ext cx="4127500" cy="240538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ntermediate</a:t>
            </a:r>
          </a:p>
          <a:p>
            <a:pPr algn="ctr"/>
            <a:r>
              <a:rPr lang="en-US" dirty="0" smtClean="0"/>
              <a:t>Program </a:t>
            </a:r>
            <a:r>
              <a:rPr lang="en-US" dirty="0" smtClean="0"/>
              <a:t>state</a:t>
            </a:r>
            <a:endParaRPr lang="en-US" dirty="0" smtClean="0"/>
          </a:p>
        </p:txBody>
      </p:sp>
      <p:sp>
        <p:nvSpPr>
          <p:cNvPr id="15" name="U-Turn Arrow 14"/>
          <p:cNvSpPr/>
          <p:nvPr/>
        </p:nvSpPr>
        <p:spPr bwMode="auto">
          <a:xfrm rot="10800000">
            <a:off x="6985000" y="4267200"/>
            <a:ext cx="1122680" cy="1084580"/>
          </a:xfrm>
          <a:prstGeom prst="uturnArrow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22257" y="5384800"/>
            <a:ext cx="244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(2) </a:t>
            </a:r>
            <a:r>
              <a:rPr lang="en-US" sz="2400" b="0" dirty="0" smtClean="0"/>
              <a:t>Iterate, many</a:t>
            </a:r>
          </a:p>
          <a:p>
            <a:pPr algn="ctr"/>
            <a:r>
              <a:rPr lang="en-US" sz="2400" b="0" dirty="0" smtClean="0"/>
              <a:t>small updates</a:t>
            </a:r>
            <a:endParaRPr lang="en-US" sz="2400" dirty="0"/>
          </a:p>
        </p:txBody>
      </p:sp>
      <p:sp>
        <p:nvSpPr>
          <p:cNvPr id="18" name="Bent Arrow 17"/>
          <p:cNvSpPr/>
          <p:nvPr/>
        </p:nvSpPr>
        <p:spPr bwMode="auto">
          <a:xfrm rot="10800000">
            <a:off x="3131820" y="4330700"/>
            <a:ext cx="2481580" cy="98298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83614" y="5448300"/>
            <a:ext cx="297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(3) </a:t>
            </a:r>
            <a:r>
              <a:rPr lang="en-US" sz="2400" b="0" dirty="0" smtClean="0"/>
              <a:t>Output results</a:t>
            </a:r>
          </a:p>
          <a:p>
            <a:pPr algn="ctr"/>
            <a:r>
              <a:rPr lang="en-US" sz="2400" b="0" dirty="0"/>
              <a:t>a</a:t>
            </a:r>
            <a:r>
              <a:rPr lang="en-US" sz="2400" b="0" dirty="0" smtClean="0"/>
              <a:t>fter many iterations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86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3" y="1104900"/>
            <a:ext cx="8815723" cy="4648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Generally follows </a:t>
            </a:r>
            <a:r>
              <a:rPr lang="en-US" b="1" dirty="0" smtClean="0"/>
              <a:t>bulk synchronous parallel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Many iterations of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Computation</a:t>
            </a:r>
            <a:r>
              <a:rPr lang="en-US" dirty="0" smtClean="0"/>
              <a:t>: compute new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: wait for all other threads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: </a:t>
            </a:r>
            <a:r>
              <a:rPr lang="en-US" dirty="0" smtClean="0"/>
              <a:t>send new values to other </a:t>
            </a:r>
            <a:r>
              <a:rPr lang="en-US" dirty="0" smtClean="0"/>
              <a:t>threads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: wait for all other threads… again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3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Visualized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8197" r="8197"/>
          <a:stretch>
            <a:fillRect/>
          </a:stretch>
        </p:blipFill>
        <p:spPr>
          <a:xfrm>
            <a:off x="579499" y="111286"/>
            <a:ext cx="8396513" cy="4814982"/>
          </a:xfrm>
        </p:spPr>
      </p:pic>
      <p:sp>
        <p:nvSpPr>
          <p:cNvPr id="9" name="TextBox 8"/>
          <p:cNvSpPr txBox="1"/>
          <p:nvPr/>
        </p:nvSpPr>
        <p:spPr>
          <a:xfrm>
            <a:off x="0" y="509187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All threads must be on the same 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iteration to continue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604" y="4832963"/>
            <a:ext cx="8766403" cy="246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84025" y="2157574"/>
            <a:ext cx="15528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2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38639</TotalTime>
  <Words>694</Words>
  <Application>Microsoft Macintosh PowerPoint</Application>
  <PresentationFormat>On-screen Show (4:3)</PresentationFormat>
  <Paragraphs>178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Solving the straggler problem with bounded staleness</vt:lpstr>
      <vt:lpstr>Overview</vt:lpstr>
      <vt:lpstr>A typical ML algorithm</vt:lpstr>
      <vt:lpstr>A typical ML algorithm</vt:lpstr>
      <vt:lpstr>A typical ML algorithm</vt:lpstr>
      <vt:lpstr>A typical ML algorithm</vt:lpstr>
      <vt:lpstr>A typical ML algorithm</vt:lpstr>
      <vt:lpstr>Parallel ML</vt:lpstr>
      <vt:lpstr>BSP Visualized</vt:lpstr>
      <vt:lpstr>Stragglers in BSP</vt:lpstr>
      <vt:lpstr>Stragglers in BSP</vt:lpstr>
      <vt:lpstr>Stragglers in BSP</vt:lpstr>
      <vt:lpstr>Stragglers in BSP</vt:lpstr>
      <vt:lpstr>Stragglers in BSP</vt:lpstr>
      <vt:lpstr>Don’t synchronize?</vt:lpstr>
      <vt:lpstr>Trajectories of points in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Stale synchronous parallel</vt:lpstr>
      <vt:lpstr>SSP Visualized</vt:lpstr>
      <vt:lpstr>Total convergence time</vt:lpstr>
      <vt:lpstr>Ongoing work</vt:lpstr>
      <vt:lpstr>Summary</vt:lpstr>
    </vt:vector>
  </TitlesOfParts>
  <Company>Parallel Data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Digney</dc:creator>
  <cp:lastModifiedBy>James Cipar</cp:lastModifiedBy>
  <cp:revision>153</cp:revision>
  <cp:lastPrinted>2011-11-03T15:14:23Z</cp:lastPrinted>
  <dcterms:created xsi:type="dcterms:W3CDTF">1999-10-15T19:11:16Z</dcterms:created>
  <dcterms:modified xsi:type="dcterms:W3CDTF">2013-05-17T00:42:03Z</dcterms:modified>
</cp:coreProperties>
</file>