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2011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0"/>
    <p:restoredTop sz="92932"/>
  </p:normalViewPr>
  <p:slideViewPr>
    <p:cSldViewPr snapToGrid="0" snapToObjects="1">
      <p:cViewPr>
        <p:scale>
          <a:sx n="70" d="100"/>
          <a:sy n="70" d="100"/>
        </p:scale>
        <p:origin x="1600" y="-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51536-59DA-D44B-81FB-1E12FFF0FC2C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3963" y="1143000"/>
            <a:ext cx="187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8B423-8D94-EF46-9066-1896EF0A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92265"/>
            <a:ext cx="10363200" cy="700362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565978"/>
            <a:ext cx="9144000" cy="485690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071033"/>
            <a:ext cx="2628900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71033"/>
            <a:ext cx="7734300" cy="17048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015236"/>
            <a:ext cx="10515600" cy="836802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3462429"/>
            <a:ext cx="10515600" cy="44005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355167"/>
            <a:ext cx="518160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355167"/>
            <a:ext cx="518160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71038"/>
            <a:ext cx="1051560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931411"/>
            <a:ext cx="5157787" cy="24168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348220"/>
            <a:ext cx="5157787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931411"/>
            <a:ext cx="5183188" cy="24168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348220"/>
            <a:ext cx="5183188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120"/>
            <a:ext cx="3932237" cy="46939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896451"/>
            <a:ext cx="6172200" cy="142959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035040"/>
            <a:ext cx="3932237" cy="111806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120"/>
            <a:ext cx="3932237" cy="46939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896451"/>
            <a:ext cx="6172200" cy="142959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035040"/>
            <a:ext cx="3932237" cy="111806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71038"/>
            <a:ext cx="1051560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355167"/>
            <a:ext cx="1051560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8645298"/>
            <a:ext cx="274320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5D23-453B-7046-BCB5-11B4C71A216B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8645298"/>
            <a:ext cx="411480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8645298"/>
            <a:ext cx="274320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F72F-8F30-234D-AD33-A2F2CCBA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284" y="2836911"/>
            <a:ext cx="3602736" cy="1484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488" y="2723905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1284" y="2836910"/>
            <a:ext cx="7272528" cy="148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4980" y="2753093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4516" y="3807673"/>
            <a:ext cx="10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About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0336" y="3803952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Events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9140" y="3803953"/>
            <a:ext cx="172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Publications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51240" y="3806560"/>
            <a:ext cx="126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Awards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7185" y="3817698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Get Involved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r="11542" b="20496"/>
          <a:stretch/>
        </p:blipFill>
        <p:spPr>
          <a:xfrm>
            <a:off x="8354223" y="3018374"/>
            <a:ext cx="3069313" cy="5674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21792" y="4674811"/>
            <a:ext cx="11073384" cy="324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5488" y="4595746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250" y="5852827"/>
            <a:ext cx="444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Carousel Images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1792" y="8273647"/>
            <a:ext cx="6364224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5488" y="8186780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622" y="8309889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News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5256" y="9078241"/>
            <a:ext cx="5367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6" indent="-342906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MobiCom’17 talks available on YouTube</a:t>
            </a:r>
          </a:p>
          <a:p>
            <a:pPr marL="342906" indent="-342906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SIGMobile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Rockstar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award announced</a:t>
            </a:r>
            <a:r>
              <a:rPr lang="mr-IN" sz="20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SIGMobile new leadership team</a:t>
            </a:r>
            <a:r>
              <a:rPr lang="mr-IN" sz="20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mr-IN" sz="2000" dirty="0">
                <a:latin typeface="Arial" charset="0"/>
                <a:ea typeface="Arial" charset="0"/>
                <a:cs typeface="Arial" charset="0"/>
              </a:rPr>
              <a:t>……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04278" y="8273647"/>
            <a:ext cx="4428998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23963" y="8186781"/>
            <a:ext cx="806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" y="17528824"/>
            <a:ext cx="11309604" cy="6322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802499" y="8309888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Calendar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9412" y="12454434"/>
            <a:ext cx="6356604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3108" y="12367567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01242" y="12490676"/>
            <a:ext cx="455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Featured Research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04278" y="12454434"/>
            <a:ext cx="4436618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42250" y="12382090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73389" y="12505197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Videos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9412" y="16548354"/>
            <a:ext cx="11111484" cy="90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3682" y="16486796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27468" y="16596505"/>
            <a:ext cx="455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Bottom banner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61" y="2972925"/>
            <a:ext cx="2768133" cy="74322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21285" y="3792987"/>
            <a:ext cx="360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The ACM Special Interest Group on Mobility of Systems, Users, Data, and Computing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74555" y="3090862"/>
            <a:ext cx="397668" cy="39373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926908" y="3153704"/>
            <a:ext cx="1648576" cy="296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1215" y="4915925"/>
            <a:ext cx="55156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ea typeface="Arial" charset="0"/>
                <a:cs typeface="Arial" charset="0"/>
              </a:rPr>
              <a:t>ACM SIGMOBILE is the international professional computing organization for scientists, engineers, executives, educators, and students dedicated to all things </a:t>
            </a:r>
            <a:r>
              <a:rPr lang="en-US" sz="1600" i="1" dirty="0" smtClean="0">
                <a:ea typeface="Arial" charset="0"/>
                <a:cs typeface="Arial" charset="0"/>
              </a:rPr>
              <a:t>mobile. </a:t>
            </a:r>
            <a:r>
              <a:rPr lang="en-US" sz="1600" dirty="0">
                <a:ea typeface="Arial" charset="0"/>
                <a:cs typeface="Arial" charset="0"/>
              </a:rPr>
              <a:t>As exemplified by the inaugural test-of-time awards, its members have pioneered: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ea typeface="Arial" charset="0"/>
                <a:cs typeface="Arial" charset="0"/>
              </a:rPr>
              <a:t>medium access mechanisms that underpin Wi-Fi and </a:t>
            </a:r>
            <a:r>
              <a:rPr lang="en-US" sz="1600" dirty="0" err="1">
                <a:ea typeface="Arial" charset="0"/>
                <a:cs typeface="Arial" charset="0"/>
              </a:rPr>
              <a:t>IoT</a:t>
            </a:r>
            <a:r>
              <a:rPr lang="en-US" sz="1600" dirty="0">
                <a:ea typeface="Arial" charset="0"/>
                <a:cs typeface="Arial" charset="0"/>
              </a:rPr>
              <a:t> sensor communications;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ea typeface="Arial" charset="0"/>
                <a:cs typeface="Arial" charset="0"/>
              </a:rPr>
              <a:t>positioning systems used in every smart phone and in factories;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ea typeface="Arial" charset="0"/>
                <a:cs typeface="Arial" charset="0"/>
              </a:rPr>
              <a:t>file system caching techniques that inspired Dropbox;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ea typeface="Arial" charset="0"/>
                <a:cs typeface="Arial" charset="0"/>
              </a:rPr>
              <a:t>congestion control and mesh networking techniques for faster and more ubiquitous wireless broadband data access</a:t>
            </a:r>
            <a:r>
              <a:rPr lang="en-US" sz="1600" i="1" dirty="0" smtClean="0">
                <a:ea typeface="Arial" charset="0"/>
                <a:cs typeface="Arial" charset="0"/>
              </a:rPr>
              <a:t>  </a:t>
            </a:r>
            <a:endParaRPr lang="en-US" sz="1600" i="1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1284" y="2836911"/>
            <a:ext cx="11073384" cy="1097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488" y="2723905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284" y="4046671"/>
            <a:ext cx="11073384" cy="692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978" y="3923143"/>
            <a:ext cx="130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4498" y="4191238"/>
            <a:ext cx="10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About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3571" y="4186864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8151" y="4187532"/>
            <a:ext cx="172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Publications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0972" y="4187532"/>
            <a:ext cx="126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Awards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3710" y="4186864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Get Involved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r="11542" b="20496"/>
          <a:stretch/>
        </p:blipFill>
        <p:spPr>
          <a:xfrm>
            <a:off x="8232140" y="2083758"/>
            <a:ext cx="3462528" cy="64014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21792" y="4875979"/>
            <a:ext cx="11073384" cy="324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5488" y="4796914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2277" y="6267000"/>
            <a:ext cx="4499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Carousel Images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1792" y="8346799"/>
            <a:ext cx="6364224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5488" y="8259932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622" y="8383041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News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5256" y="9151393"/>
            <a:ext cx="5367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6" indent="-342906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MobiCom’17 talks available on YouTube</a:t>
            </a:r>
          </a:p>
          <a:p>
            <a:pPr marL="342906" indent="-342906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SIGMobile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Rockstar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award announced</a:t>
            </a:r>
            <a:r>
              <a:rPr lang="mr-IN" sz="20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SIGMobile new leadership team</a:t>
            </a:r>
            <a:r>
              <a:rPr lang="mr-IN" sz="20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mr-IN" sz="2000" dirty="0">
                <a:latin typeface="Arial" charset="0"/>
                <a:ea typeface="Arial" charset="0"/>
                <a:cs typeface="Arial" charset="0"/>
              </a:rPr>
              <a:t>……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04278" y="8346799"/>
            <a:ext cx="4428998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23963" y="8259933"/>
            <a:ext cx="806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" y="17528824"/>
            <a:ext cx="11309604" cy="6322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802499" y="8383040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Calendar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9412" y="12527586"/>
            <a:ext cx="6356604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3108" y="12440719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01242" y="12563828"/>
            <a:ext cx="455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Featured Research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04278" y="12527586"/>
            <a:ext cx="4436618" cy="37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42250" y="12455242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73389" y="12578349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Videos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9412" y="16621506"/>
            <a:ext cx="11111484" cy="90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3682" y="16559948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27468" y="16669657"/>
            <a:ext cx="455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Bottom banner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45" y="3066427"/>
            <a:ext cx="2915205" cy="78271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303712" y="3115756"/>
            <a:ext cx="72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ACM Special Interest Group on Mobility of Systems, Users, Data, and Computing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110306" y="4219764"/>
            <a:ext cx="397668" cy="393730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9362659" y="4282606"/>
            <a:ext cx="1648576" cy="296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477" y="2726526"/>
            <a:ext cx="7882636" cy="1026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1680" y="2613520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10825" y="2825944"/>
            <a:ext cx="520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0252" y="1374552"/>
            <a:ext cx="10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About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9325" y="1370178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3905" y="1370846"/>
            <a:ext cx="172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Publications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56726" y="1370846"/>
            <a:ext cx="126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Awards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89464" y="1370178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charset="0"/>
                <a:ea typeface="Arial" charset="0"/>
                <a:cs typeface="Arial" charset="0"/>
              </a:rPr>
              <a:t>Get Involved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r="11542" b="20496"/>
          <a:stretch/>
        </p:blipFill>
        <p:spPr>
          <a:xfrm>
            <a:off x="4147122" y="2063748"/>
            <a:ext cx="3462528" cy="64014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57477" y="4858541"/>
            <a:ext cx="7882637" cy="3005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1282" y="4813380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1055" y="6031369"/>
            <a:ext cx="5356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Carousel Images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53158" y="8054191"/>
            <a:ext cx="7886955" cy="246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35265" y="7984378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3399" y="8107487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News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8396" y="8825429"/>
            <a:ext cx="536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6" indent="-342906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MobiCom’17 talks available on YouTube</a:t>
            </a:r>
          </a:p>
          <a:p>
            <a:pPr marL="342906" indent="-342906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SIGMobile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Rockstar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award announced</a:t>
            </a:r>
            <a:r>
              <a:rPr lang="mr-IN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6" indent="-342906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SIGMobile new leadership team</a:t>
            </a:r>
            <a:r>
              <a:rPr lang="mr-IN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77350" y="10730014"/>
            <a:ext cx="7886955" cy="1909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09152" y="10677539"/>
            <a:ext cx="806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62" y="18559001"/>
            <a:ext cx="7935343" cy="6322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87688" y="10800646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Calendar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0778" y="12833941"/>
            <a:ext cx="7879334" cy="2835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35265" y="12809668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53399" y="12932777"/>
            <a:ext cx="455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Featured Research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60778" y="15891661"/>
            <a:ext cx="7879334" cy="1447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00352" y="15791251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31491" y="15914358"/>
            <a:ext cx="20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Videos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79446" y="17580140"/>
            <a:ext cx="7886956" cy="90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10854" y="17469012"/>
            <a:ext cx="85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34640" y="17578721"/>
            <a:ext cx="455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Bottom banner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47" y="3044275"/>
            <a:ext cx="2063017" cy="5539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371353" y="2976030"/>
            <a:ext cx="463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The ACM Special Interest Group on Mobility of Systems, Users, Data, and Computing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12576" y="2197806"/>
            <a:ext cx="397668" cy="3937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7552" y="841248"/>
            <a:ext cx="290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Mobile version - 1</a:t>
            </a:r>
            <a:endParaRPr lang="en-US" sz="2400"/>
          </a:p>
        </p:txBody>
      </p:sp>
      <p:grpSp>
        <p:nvGrpSpPr>
          <p:cNvPr id="29" name="Group 28"/>
          <p:cNvGrpSpPr/>
          <p:nvPr/>
        </p:nvGrpSpPr>
        <p:grpSpPr>
          <a:xfrm>
            <a:off x="9119909" y="2912679"/>
            <a:ext cx="764952" cy="722078"/>
            <a:chOff x="9019635" y="2876103"/>
            <a:chExt cx="901802" cy="766482"/>
          </a:xfrm>
        </p:grpSpPr>
        <p:sp>
          <p:nvSpPr>
            <p:cNvPr id="6" name="Rounded Rectangle 5"/>
            <p:cNvSpPr/>
            <p:nvPr/>
          </p:nvSpPr>
          <p:spPr>
            <a:xfrm>
              <a:off x="9019635" y="2876103"/>
              <a:ext cx="901802" cy="7664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205360" y="3117427"/>
              <a:ext cx="53035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93168" y="3251539"/>
              <a:ext cx="53035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193168" y="3397843"/>
              <a:ext cx="530352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stCxn id="8" idx="1"/>
            <a:endCxn id="6" idx="3"/>
          </p:cNvCxnSpPr>
          <p:nvPr/>
        </p:nvCxnSpPr>
        <p:spPr>
          <a:xfrm flipH="1">
            <a:off x="9884861" y="3210665"/>
            <a:ext cx="625964" cy="6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28962" y="3894003"/>
            <a:ext cx="791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ACM SIGMOBILE is the international professional computing organization for scientists, engineers, executives, educators, and students dedicated to all things mobile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&gt;&gt; more</a:t>
            </a:r>
            <a:endParaRPr lang="en-US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89464" y="4206240"/>
            <a:ext cx="4130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&gt;&gt; more</a:t>
            </a:r>
            <a:r>
              <a:rPr lang="en-US" dirty="0" smtClean="0"/>
              <a:t>” will show more texts: </a:t>
            </a:r>
          </a:p>
          <a:p>
            <a:r>
              <a:rPr lang="en-US" dirty="0"/>
              <a:t>“As exemplified by the inaugural test-of-time awards, its members have pioneered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medium </a:t>
            </a:r>
            <a:r>
              <a:rPr lang="en-US" dirty="0"/>
              <a:t>access mechanisms that underpin Wi-Fi and </a:t>
            </a:r>
            <a:r>
              <a:rPr lang="en-US" dirty="0" err="1"/>
              <a:t>IoT</a:t>
            </a:r>
            <a:r>
              <a:rPr lang="en-US" dirty="0"/>
              <a:t> sensor </a:t>
            </a:r>
            <a:r>
              <a:rPr lang="en-US" dirty="0" smtClean="0"/>
              <a:t>communications;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positioning </a:t>
            </a:r>
            <a:r>
              <a:rPr lang="en-US" dirty="0"/>
              <a:t>systems used in every smart phone and in </a:t>
            </a:r>
            <a:r>
              <a:rPr lang="en-US" dirty="0" smtClean="0"/>
              <a:t>factories;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/>
              <a:t>system caching techniques that inspired </a:t>
            </a:r>
            <a:r>
              <a:rPr lang="en-US" dirty="0" smtClean="0"/>
              <a:t>Dropbox;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congestion </a:t>
            </a:r>
            <a:r>
              <a:rPr lang="en-US" dirty="0"/>
              <a:t>control and mesh </a:t>
            </a:r>
            <a:r>
              <a:rPr lang="en-US" dirty="0" smtClean="0"/>
              <a:t>networking </a:t>
            </a:r>
            <a:r>
              <a:rPr lang="en-US" dirty="0"/>
              <a:t>techniques for faster and more ubiquitous wireless broadband data access”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31" y="11222861"/>
            <a:ext cx="17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skipped in the </a:t>
            </a:r>
            <a:r>
              <a:rPr lang="en-US" smtClean="0"/>
              <a:t>mobile version </a:t>
            </a:r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778300" y="11093033"/>
            <a:ext cx="517447" cy="40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8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356</Words>
  <Application>Microsoft Macintosh PowerPoint</Application>
  <PresentationFormat>Custom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Zhou</dc:creator>
  <cp:lastModifiedBy>Xia Zhou</cp:lastModifiedBy>
  <cp:revision>23</cp:revision>
  <cp:lastPrinted>2017-11-05T18:10:41Z</cp:lastPrinted>
  <dcterms:created xsi:type="dcterms:W3CDTF">2017-11-05T18:08:42Z</dcterms:created>
  <dcterms:modified xsi:type="dcterms:W3CDTF">2017-11-22T04:16:25Z</dcterms:modified>
</cp:coreProperties>
</file>