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66" r:id="rId5"/>
    <p:sldId id="259" r:id="rId6"/>
    <p:sldId id="261" r:id="rId7"/>
    <p:sldId id="260"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8AC11-E3F3-F74E-8F75-FE9FF8F0D7F5}" v="4" dt="2020-08-14T04:51:11.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22"/>
    <p:restoredTop sz="94702"/>
  </p:normalViewPr>
  <p:slideViewPr>
    <p:cSldViewPr snapToGrid="0" snapToObjects="1">
      <p:cViewPr varScale="1">
        <p:scale>
          <a:sx n="117" d="100"/>
          <a:sy n="117" d="100"/>
        </p:scale>
        <p:origin x="1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August 14,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537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August 14,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111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August 14,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6147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August 14,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1502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August 14,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7320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August 14,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651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August 14,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4423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August 14,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523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August 14,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739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August 14,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1509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August 14,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03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August 14,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3064055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3EA062-3ECE-4309-9F1D-6B44B48F8CC2}"/>
              </a:ext>
            </a:extLst>
          </p:cNvPr>
          <p:cNvPicPr>
            <a:picLocks noChangeAspect="1"/>
          </p:cNvPicPr>
          <p:nvPr/>
        </p:nvPicPr>
        <p:blipFill rotWithShape="1">
          <a:blip r:embed="rId2"/>
          <a:srcRect b="15730"/>
          <a:stretch/>
        </p:blipFill>
        <p:spPr>
          <a:xfrm>
            <a:off x="20" y="10"/>
            <a:ext cx="12191981" cy="685799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4345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70C43-4FFD-2F43-ACEF-7F1F27983168}"/>
              </a:ext>
            </a:extLst>
          </p:cNvPr>
          <p:cNvSpPr>
            <a:spLocks noGrp="1"/>
          </p:cNvSpPr>
          <p:nvPr>
            <p:ph type="ctrTitle"/>
          </p:nvPr>
        </p:nvSpPr>
        <p:spPr>
          <a:xfrm>
            <a:off x="550864" y="1051551"/>
            <a:ext cx="3565524" cy="2384898"/>
          </a:xfrm>
        </p:spPr>
        <p:txBody>
          <a:bodyPr anchor="b">
            <a:normAutofit/>
          </a:bodyPr>
          <a:lstStyle/>
          <a:p>
            <a:pPr>
              <a:lnSpc>
                <a:spcPct val="90000"/>
              </a:lnSpc>
            </a:pPr>
            <a:r>
              <a:rPr lang="en-US" sz="3400" dirty="0"/>
              <a:t>How Much Do The  Neighborhoods Cost That Have the Features You Want?</a:t>
            </a:r>
          </a:p>
        </p:txBody>
      </p:sp>
      <p:sp>
        <p:nvSpPr>
          <p:cNvPr id="3" name="Subtitle 2">
            <a:extLst>
              <a:ext uri="{FF2B5EF4-FFF2-40B4-BE49-F238E27FC236}">
                <a16:creationId xmlns:a16="http://schemas.microsoft.com/office/drawing/2014/main" id="{02634518-0DF7-3847-8200-396AF69E1674}"/>
              </a:ext>
            </a:extLst>
          </p:cNvPr>
          <p:cNvSpPr>
            <a:spLocks noGrp="1"/>
          </p:cNvSpPr>
          <p:nvPr>
            <p:ph type="subTitle" idx="1"/>
          </p:nvPr>
        </p:nvSpPr>
        <p:spPr>
          <a:xfrm>
            <a:off x="550863" y="3569007"/>
            <a:ext cx="3565525" cy="1864215"/>
          </a:xfrm>
        </p:spPr>
        <p:txBody>
          <a:bodyPr>
            <a:normAutofit/>
          </a:bodyPr>
          <a:lstStyle/>
          <a:p>
            <a:r>
              <a:rPr lang="en-US" sz="2000" dirty="0">
                <a:solidFill>
                  <a:schemeClr val="tx1">
                    <a:alpha val="60000"/>
                  </a:schemeClr>
                </a:solidFill>
              </a:rPr>
              <a:t>Based on your choices, we can present to you the neighborhoods that are most likely to have the features you want, and the potential price for the neighborhood.</a:t>
            </a:r>
          </a:p>
        </p:txBody>
      </p:sp>
      <p:grpSp>
        <p:nvGrpSpPr>
          <p:cNvPr id="13" name="Group 1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4" name="Freeform: Shape 13">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Rectangle 16">
            <a:extLst>
              <a:ext uri="{FF2B5EF4-FFF2-40B4-BE49-F238E27FC236}">
                <a16:creationId xmlns:a16="http://schemas.microsoft.com/office/drawing/2014/main" id="{34520CD9-5C02-4804-B8B5-9D167FDA9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0837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2775-66B4-D945-AA04-73E5BA9511B9}"/>
              </a:ext>
            </a:extLst>
          </p:cNvPr>
          <p:cNvSpPr>
            <a:spLocks noGrp="1"/>
          </p:cNvSpPr>
          <p:nvPr>
            <p:ph type="title"/>
          </p:nvPr>
        </p:nvSpPr>
        <p:spPr/>
        <p:txBody>
          <a:bodyPr/>
          <a:lstStyle/>
          <a:p>
            <a:r>
              <a:rPr lang="en-US" dirty="0"/>
              <a:t>The Jones Family</a:t>
            </a:r>
          </a:p>
        </p:txBody>
      </p:sp>
      <p:sp>
        <p:nvSpPr>
          <p:cNvPr id="3" name="Content Placeholder 2">
            <a:extLst>
              <a:ext uri="{FF2B5EF4-FFF2-40B4-BE49-F238E27FC236}">
                <a16:creationId xmlns:a16="http://schemas.microsoft.com/office/drawing/2014/main" id="{63DC65E6-27C2-7F49-9D54-EA37E2D5CBC1}"/>
              </a:ext>
            </a:extLst>
          </p:cNvPr>
          <p:cNvSpPr>
            <a:spLocks noGrp="1"/>
          </p:cNvSpPr>
          <p:nvPr>
            <p:ph idx="1"/>
          </p:nvPr>
        </p:nvSpPr>
        <p:spPr>
          <a:xfrm>
            <a:off x="1073290" y="1881275"/>
            <a:ext cx="10045419" cy="3979625"/>
          </a:xfrm>
        </p:spPr>
        <p:txBody>
          <a:bodyPr>
            <a:normAutofit fontScale="85000" lnSpcReduction="20000"/>
          </a:bodyPr>
          <a:lstStyle/>
          <a:p>
            <a:r>
              <a:rPr lang="en-US" sz="3200" dirty="0"/>
              <a:t>Family of:</a:t>
            </a:r>
          </a:p>
          <a:p>
            <a:pPr lvl="1"/>
            <a:r>
              <a:rPr lang="en-US" sz="2800" dirty="0"/>
              <a:t>Two Adults</a:t>
            </a:r>
          </a:p>
          <a:p>
            <a:pPr lvl="1"/>
            <a:r>
              <a:rPr lang="en-US" sz="2800" dirty="0"/>
              <a:t>2 Children</a:t>
            </a:r>
          </a:p>
          <a:p>
            <a:pPr lvl="1"/>
            <a:r>
              <a:rPr lang="en-US" sz="2800" dirty="0"/>
              <a:t>1 Dog</a:t>
            </a:r>
          </a:p>
          <a:p>
            <a:pPr lvl="1"/>
            <a:r>
              <a:rPr lang="en-US" sz="2800" dirty="0"/>
              <a:t>Key features:</a:t>
            </a:r>
          </a:p>
          <a:p>
            <a:pPr lvl="2"/>
            <a:r>
              <a:rPr lang="en-US" sz="2800" dirty="0"/>
              <a:t>Large land area</a:t>
            </a:r>
          </a:p>
          <a:p>
            <a:pPr lvl="2"/>
            <a:r>
              <a:rPr lang="en-US" sz="2800" dirty="0"/>
              <a:t>Large Square Footage </a:t>
            </a:r>
          </a:p>
          <a:p>
            <a:pPr lvl="2"/>
            <a:r>
              <a:rPr lang="en-US" sz="2800" dirty="0"/>
              <a:t>At-least 3 Bedrooms</a:t>
            </a:r>
          </a:p>
        </p:txBody>
      </p:sp>
    </p:spTree>
    <p:extLst>
      <p:ext uri="{BB962C8B-B14F-4D97-AF65-F5344CB8AC3E}">
        <p14:creationId xmlns:p14="http://schemas.microsoft.com/office/powerpoint/2010/main" val="279630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53A0C878-16D2-014A-A4E6-DD7C086B9781}"/>
              </a:ext>
            </a:extLst>
          </p:cNvPr>
          <p:cNvPicPr>
            <a:picLocks noChangeAspect="1"/>
          </p:cNvPicPr>
          <p:nvPr/>
        </p:nvPicPr>
        <p:blipFill>
          <a:blip r:embed="rId2">
            <a:alphaModFix amt="40000"/>
          </a:blip>
          <a:stretch>
            <a:fillRect/>
          </a:stretch>
        </p:blipFill>
        <p:spPr>
          <a:xfrm>
            <a:off x="550863" y="1638682"/>
            <a:ext cx="5425208" cy="3580636"/>
          </a:xfrm>
          <a:custGeom>
            <a:avLst/>
            <a:gdLst/>
            <a:ahLst/>
            <a:cxnLst/>
            <a:rect l="l" t="t" r="r" b="b"/>
            <a:pathLst>
              <a:path w="6098400" h="6858000">
                <a:moveTo>
                  <a:pt x="0" y="0"/>
                </a:moveTo>
                <a:lnTo>
                  <a:pt x="6098400" y="0"/>
                </a:lnTo>
                <a:lnTo>
                  <a:pt x="6098400" y="6858000"/>
                </a:lnTo>
                <a:lnTo>
                  <a:pt x="0" y="6858000"/>
                </a:lnTo>
                <a:close/>
              </a:path>
            </a:pathLst>
          </a:custGeom>
        </p:spPr>
      </p:pic>
      <p:pic>
        <p:nvPicPr>
          <p:cNvPr id="12" name="Picture 11" descr="A screenshot of a cell phone&#10;&#10;Description automatically generated">
            <a:extLst>
              <a:ext uri="{FF2B5EF4-FFF2-40B4-BE49-F238E27FC236}">
                <a16:creationId xmlns:a16="http://schemas.microsoft.com/office/drawing/2014/main" id="{26B7D07C-10F9-E641-8798-4343B4D1A334}"/>
              </a:ext>
            </a:extLst>
          </p:cNvPr>
          <p:cNvPicPr>
            <a:picLocks noChangeAspect="1"/>
          </p:cNvPicPr>
          <p:nvPr/>
        </p:nvPicPr>
        <p:blipFill>
          <a:blip r:embed="rId3"/>
          <a:stretch>
            <a:fillRect/>
          </a:stretch>
        </p:blipFill>
        <p:spPr>
          <a:xfrm>
            <a:off x="6079508" y="1636653"/>
            <a:ext cx="5683550" cy="3580635"/>
          </a:xfrm>
          <a:custGeom>
            <a:avLst/>
            <a:gdLst/>
            <a:ahLst/>
            <a:cxnLst/>
            <a:rect l="l" t="t" r="r" b="b"/>
            <a:pathLst>
              <a:path w="6922273" h="4225290">
                <a:moveTo>
                  <a:pt x="0" y="0"/>
                </a:moveTo>
                <a:lnTo>
                  <a:pt x="6922273" y="0"/>
                </a:lnTo>
                <a:lnTo>
                  <a:pt x="6922273" y="4225290"/>
                </a:lnTo>
                <a:lnTo>
                  <a:pt x="0" y="4225290"/>
                </a:lnTo>
                <a:close/>
              </a:path>
            </a:pathLst>
          </a:custGeom>
        </p:spPr>
      </p:pic>
      <p:sp>
        <p:nvSpPr>
          <p:cNvPr id="24" name="Title 1">
            <a:extLst>
              <a:ext uri="{FF2B5EF4-FFF2-40B4-BE49-F238E27FC236}">
                <a16:creationId xmlns:a16="http://schemas.microsoft.com/office/drawing/2014/main" id="{E66A7BA4-9399-0140-A72F-6AB862498060}"/>
              </a:ext>
            </a:extLst>
          </p:cNvPr>
          <p:cNvSpPr>
            <a:spLocks noGrp="1"/>
          </p:cNvSpPr>
          <p:nvPr>
            <p:ph type="title"/>
          </p:nvPr>
        </p:nvSpPr>
        <p:spPr>
          <a:xfrm>
            <a:off x="550862" y="549275"/>
            <a:ext cx="11091600" cy="1332000"/>
          </a:xfrm>
        </p:spPr>
        <p:txBody>
          <a:bodyPr/>
          <a:lstStyle/>
          <a:p>
            <a:pPr algn="ctr"/>
            <a:r>
              <a:rPr lang="en-US" dirty="0"/>
              <a:t>What is the Market Like as a Whole?</a:t>
            </a:r>
          </a:p>
        </p:txBody>
      </p:sp>
    </p:spTree>
    <p:extLst>
      <p:ext uri="{BB962C8B-B14F-4D97-AF65-F5344CB8AC3E}">
        <p14:creationId xmlns:p14="http://schemas.microsoft.com/office/powerpoint/2010/main" val="139588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AD47-FCC4-7D4D-AFF2-5DE9E3A2C343}"/>
              </a:ext>
            </a:extLst>
          </p:cNvPr>
          <p:cNvSpPr>
            <a:spLocks noGrp="1"/>
          </p:cNvSpPr>
          <p:nvPr>
            <p:ph type="title"/>
          </p:nvPr>
        </p:nvSpPr>
        <p:spPr/>
        <p:txBody>
          <a:bodyPr/>
          <a:lstStyle/>
          <a:p>
            <a:pPr algn="ctr"/>
            <a:r>
              <a:rPr lang="en-US" dirty="0"/>
              <a:t>What is the Market Like as a Whole?</a:t>
            </a:r>
          </a:p>
        </p:txBody>
      </p:sp>
      <p:sp>
        <p:nvSpPr>
          <p:cNvPr id="3" name="Content Placeholder 2">
            <a:extLst>
              <a:ext uri="{FF2B5EF4-FFF2-40B4-BE49-F238E27FC236}">
                <a16:creationId xmlns:a16="http://schemas.microsoft.com/office/drawing/2014/main" id="{A0AE23CD-9C41-4541-A881-E9DB80C6F8F0}"/>
              </a:ext>
            </a:extLst>
          </p:cNvPr>
          <p:cNvSpPr>
            <a:spLocks noGrp="1"/>
          </p:cNvSpPr>
          <p:nvPr>
            <p:ph idx="1"/>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66DA18-6E99-8F42-A344-1D78C84FF071}"/>
              </a:ext>
            </a:extLst>
          </p:cNvPr>
          <p:cNvPicPr>
            <a:picLocks noChangeAspect="1"/>
          </p:cNvPicPr>
          <p:nvPr/>
        </p:nvPicPr>
        <p:blipFill>
          <a:blip r:embed="rId2"/>
          <a:stretch>
            <a:fillRect/>
          </a:stretch>
        </p:blipFill>
        <p:spPr>
          <a:xfrm>
            <a:off x="569457" y="2252377"/>
            <a:ext cx="3565526" cy="2353246"/>
          </a:xfrm>
          <a:custGeom>
            <a:avLst/>
            <a:gdLst/>
            <a:ahLst/>
            <a:cxnLst/>
            <a:rect l="l" t="t" r="r" b="b"/>
            <a:pathLst>
              <a:path w="4064400" h="3782578">
                <a:moveTo>
                  <a:pt x="0" y="0"/>
                </a:moveTo>
                <a:lnTo>
                  <a:pt x="4064400" y="0"/>
                </a:lnTo>
                <a:lnTo>
                  <a:pt x="4064400" y="3782578"/>
                </a:lnTo>
                <a:lnTo>
                  <a:pt x="0" y="3782578"/>
                </a:lnTo>
                <a:close/>
              </a:path>
            </a:pathLst>
          </a:custGeom>
        </p:spPr>
      </p:pic>
      <p:pic>
        <p:nvPicPr>
          <p:cNvPr id="5" name="Content Placeholder 4" descr="A screenshot of a cell phone&#10;&#10;Description automatically generated">
            <a:extLst>
              <a:ext uri="{FF2B5EF4-FFF2-40B4-BE49-F238E27FC236}">
                <a16:creationId xmlns:a16="http://schemas.microsoft.com/office/drawing/2014/main" id="{1C4C5BF4-BB2F-8647-A5B7-21A821685B35}"/>
              </a:ext>
            </a:extLst>
          </p:cNvPr>
          <p:cNvPicPr>
            <a:picLocks noChangeAspect="1"/>
          </p:cNvPicPr>
          <p:nvPr/>
        </p:nvPicPr>
        <p:blipFill>
          <a:blip r:embed="rId3"/>
          <a:stretch>
            <a:fillRect/>
          </a:stretch>
        </p:blipFill>
        <p:spPr>
          <a:xfrm>
            <a:off x="4313236" y="2252378"/>
            <a:ext cx="3565525" cy="2353245"/>
          </a:xfrm>
          <a:custGeom>
            <a:avLst/>
            <a:gdLst/>
            <a:ahLst/>
            <a:cxnLst/>
            <a:rect l="l" t="t" r="r" b="b"/>
            <a:pathLst>
              <a:path w="4064400" h="3782578">
                <a:moveTo>
                  <a:pt x="0" y="0"/>
                </a:moveTo>
                <a:lnTo>
                  <a:pt x="4064400" y="0"/>
                </a:lnTo>
                <a:lnTo>
                  <a:pt x="4064400" y="3782578"/>
                </a:lnTo>
                <a:lnTo>
                  <a:pt x="0" y="3782578"/>
                </a:lnTo>
                <a:close/>
              </a:path>
            </a:pathLst>
          </a:custGeom>
        </p:spPr>
      </p:pic>
      <p:pic>
        <p:nvPicPr>
          <p:cNvPr id="6" name="Picture 5" descr="A screenshot of a social media post&#10;&#10;Description automatically generated">
            <a:extLst>
              <a:ext uri="{FF2B5EF4-FFF2-40B4-BE49-F238E27FC236}">
                <a16:creationId xmlns:a16="http://schemas.microsoft.com/office/drawing/2014/main" id="{A2664558-00ED-1947-B2E9-1CF774667AFC}"/>
              </a:ext>
            </a:extLst>
          </p:cNvPr>
          <p:cNvPicPr>
            <a:picLocks noChangeAspect="1"/>
          </p:cNvPicPr>
          <p:nvPr/>
        </p:nvPicPr>
        <p:blipFill>
          <a:blip r:embed="rId4"/>
          <a:stretch>
            <a:fillRect/>
          </a:stretch>
        </p:blipFill>
        <p:spPr>
          <a:xfrm>
            <a:off x="7997069" y="2252377"/>
            <a:ext cx="3620380" cy="2353246"/>
          </a:xfrm>
          <a:custGeom>
            <a:avLst/>
            <a:gdLst/>
            <a:ahLst/>
            <a:cxnLst/>
            <a:rect l="l" t="t" r="r" b="b"/>
            <a:pathLst>
              <a:path w="4064400" h="3782578">
                <a:moveTo>
                  <a:pt x="0" y="0"/>
                </a:moveTo>
                <a:lnTo>
                  <a:pt x="4064400" y="0"/>
                </a:lnTo>
                <a:lnTo>
                  <a:pt x="4064400" y="3782578"/>
                </a:lnTo>
                <a:lnTo>
                  <a:pt x="0" y="3782578"/>
                </a:lnTo>
                <a:close/>
              </a:path>
            </a:pathLst>
          </a:custGeom>
        </p:spPr>
      </p:pic>
    </p:spTree>
    <p:extLst>
      <p:ext uri="{BB962C8B-B14F-4D97-AF65-F5344CB8AC3E}">
        <p14:creationId xmlns:p14="http://schemas.microsoft.com/office/powerpoint/2010/main" val="152012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D0D1B-C428-2947-BD0A-D518B5A06F93}"/>
              </a:ext>
            </a:extLst>
          </p:cNvPr>
          <p:cNvSpPr>
            <a:spLocks noGrp="1"/>
          </p:cNvSpPr>
          <p:nvPr>
            <p:ph type="title"/>
          </p:nvPr>
        </p:nvSpPr>
        <p:spPr>
          <a:xfrm>
            <a:off x="550862" y="4508500"/>
            <a:ext cx="11090275" cy="1562959"/>
          </a:xfrm>
        </p:spPr>
        <p:txBody>
          <a:bodyPr wrap="square" anchor="t">
            <a:normAutofit/>
          </a:bodyPr>
          <a:lstStyle/>
          <a:p>
            <a:r>
              <a:rPr lang="en-US" dirty="0"/>
              <a:t>Presented are the three features plotted by the average per neighborhood.</a:t>
            </a:r>
          </a:p>
        </p:txBody>
      </p:sp>
      <p:pic>
        <p:nvPicPr>
          <p:cNvPr id="7" name="Picture 6" descr="A picture containing comb&#10;&#10;Description automatically generated">
            <a:extLst>
              <a:ext uri="{FF2B5EF4-FFF2-40B4-BE49-F238E27FC236}">
                <a16:creationId xmlns:a16="http://schemas.microsoft.com/office/drawing/2014/main" id="{A9E954C2-D988-D540-80B0-16AE72909BDE}"/>
              </a:ext>
            </a:extLst>
          </p:cNvPr>
          <p:cNvPicPr>
            <a:picLocks noChangeAspect="1"/>
          </p:cNvPicPr>
          <p:nvPr/>
        </p:nvPicPr>
        <p:blipFill>
          <a:blip r:embed="rId2"/>
          <a:stretch>
            <a:fillRect/>
          </a:stretch>
        </p:blipFill>
        <p:spPr>
          <a:xfrm>
            <a:off x="550862" y="1491729"/>
            <a:ext cx="3565526" cy="2290850"/>
          </a:xfrm>
          <a:custGeom>
            <a:avLst/>
            <a:gdLst/>
            <a:ahLst/>
            <a:cxnLst/>
            <a:rect l="l" t="t" r="r" b="b"/>
            <a:pathLst>
              <a:path w="4064400" h="3782578">
                <a:moveTo>
                  <a:pt x="0" y="0"/>
                </a:moveTo>
                <a:lnTo>
                  <a:pt x="4064400" y="0"/>
                </a:lnTo>
                <a:lnTo>
                  <a:pt x="4064400" y="3782578"/>
                </a:lnTo>
                <a:lnTo>
                  <a:pt x="0" y="3782578"/>
                </a:lnTo>
                <a:close/>
              </a:path>
            </a:pathLst>
          </a:custGeom>
        </p:spPr>
      </p:pic>
      <p:pic>
        <p:nvPicPr>
          <p:cNvPr id="5" name="Content Placeholder 4" descr="A screenshot of a cell phone&#10;&#10;Description automatically generated">
            <a:extLst>
              <a:ext uri="{FF2B5EF4-FFF2-40B4-BE49-F238E27FC236}">
                <a16:creationId xmlns:a16="http://schemas.microsoft.com/office/drawing/2014/main" id="{BAB21787-3EF0-CA4A-93E1-CAD652046F71}"/>
              </a:ext>
            </a:extLst>
          </p:cNvPr>
          <p:cNvPicPr>
            <a:picLocks noChangeAspect="1"/>
          </p:cNvPicPr>
          <p:nvPr/>
        </p:nvPicPr>
        <p:blipFill>
          <a:blip r:embed="rId3"/>
          <a:stretch>
            <a:fillRect/>
          </a:stretch>
        </p:blipFill>
        <p:spPr>
          <a:xfrm>
            <a:off x="4295775" y="1500643"/>
            <a:ext cx="3565526" cy="2281936"/>
          </a:xfrm>
          <a:custGeom>
            <a:avLst/>
            <a:gdLst/>
            <a:ahLst/>
            <a:cxnLst/>
            <a:rect l="l" t="t" r="r" b="b"/>
            <a:pathLst>
              <a:path w="4064400" h="3782578">
                <a:moveTo>
                  <a:pt x="0" y="0"/>
                </a:moveTo>
                <a:lnTo>
                  <a:pt x="4064400" y="0"/>
                </a:lnTo>
                <a:lnTo>
                  <a:pt x="4064400" y="3782578"/>
                </a:lnTo>
                <a:lnTo>
                  <a:pt x="0" y="3782578"/>
                </a:lnTo>
                <a:close/>
              </a:path>
            </a:pathLst>
          </a:custGeom>
        </p:spPr>
      </p:pic>
      <p:pic>
        <p:nvPicPr>
          <p:cNvPr id="9" name="Picture 8" descr="A picture containing comb&#10;&#10;Description automatically generated">
            <a:extLst>
              <a:ext uri="{FF2B5EF4-FFF2-40B4-BE49-F238E27FC236}">
                <a16:creationId xmlns:a16="http://schemas.microsoft.com/office/drawing/2014/main" id="{80368205-C637-E049-B3FF-FC951615AD64}"/>
              </a:ext>
            </a:extLst>
          </p:cNvPr>
          <p:cNvPicPr>
            <a:picLocks noChangeAspect="1"/>
          </p:cNvPicPr>
          <p:nvPr/>
        </p:nvPicPr>
        <p:blipFill>
          <a:blip r:embed="rId4"/>
          <a:stretch>
            <a:fillRect/>
          </a:stretch>
        </p:blipFill>
        <p:spPr>
          <a:xfrm>
            <a:off x="8075613" y="1482817"/>
            <a:ext cx="3565525" cy="2299762"/>
          </a:xfrm>
          <a:custGeom>
            <a:avLst/>
            <a:gdLst/>
            <a:ahLst/>
            <a:cxnLst/>
            <a:rect l="l" t="t" r="r" b="b"/>
            <a:pathLst>
              <a:path w="4064400" h="3782578">
                <a:moveTo>
                  <a:pt x="0" y="0"/>
                </a:moveTo>
                <a:lnTo>
                  <a:pt x="4064400" y="0"/>
                </a:lnTo>
                <a:lnTo>
                  <a:pt x="4064400" y="3782578"/>
                </a:lnTo>
                <a:lnTo>
                  <a:pt x="0" y="3782578"/>
                </a:lnTo>
                <a:close/>
              </a:path>
            </a:pathLst>
          </a:custGeom>
        </p:spPr>
      </p:pic>
    </p:spTree>
    <p:extLst>
      <p:ext uri="{BB962C8B-B14F-4D97-AF65-F5344CB8AC3E}">
        <p14:creationId xmlns:p14="http://schemas.microsoft.com/office/powerpoint/2010/main" val="274264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D044-CEFE-3842-82C0-B5D17CD1E895}"/>
              </a:ext>
            </a:extLst>
          </p:cNvPr>
          <p:cNvSpPr>
            <a:spLocks noGrp="1"/>
          </p:cNvSpPr>
          <p:nvPr>
            <p:ph type="title"/>
          </p:nvPr>
        </p:nvSpPr>
        <p:spPr/>
        <p:txBody>
          <a:bodyPr/>
          <a:lstStyle/>
          <a:p>
            <a:r>
              <a:rPr lang="en-US" dirty="0"/>
              <a:t>Key Feature Score</a:t>
            </a:r>
          </a:p>
        </p:txBody>
      </p:sp>
      <p:sp>
        <p:nvSpPr>
          <p:cNvPr id="3" name="Content Placeholder 2">
            <a:extLst>
              <a:ext uri="{FF2B5EF4-FFF2-40B4-BE49-F238E27FC236}">
                <a16:creationId xmlns:a16="http://schemas.microsoft.com/office/drawing/2014/main" id="{157DD378-FD27-0840-87C4-E19558B35C95}"/>
              </a:ext>
            </a:extLst>
          </p:cNvPr>
          <p:cNvSpPr>
            <a:spLocks noGrp="1"/>
          </p:cNvSpPr>
          <p:nvPr>
            <p:ph idx="1"/>
          </p:nvPr>
        </p:nvSpPr>
        <p:spPr/>
        <p:txBody>
          <a:bodyPr>
            <a:normAutofit/>
          </a:bodyPr>
          <a:lstStyle/>
          <a:p>
            <a:r>
              <a:rPr lang="en-US" sz="3200" dirty="0"/>
              <a:t>To make it more easily understandable how the neighborhoods ranked based on the key features, I combined the three features into one feature. This feature is called “Key Features” score. On the following slide I have presented the rankings of neighborhoods based on this Key Feature Score.</a:t>
            </a:r>
          </a:p>
        </p:txBody>
      </p:sp>
    </p:spTree>
    <p:extLst>
      <p:ext uri="{BB962C8B-B14F-4D97-AF65-F5344CB8AC3E}">
        <p14:creationId xmlns:p14="http://schemas.microsoft.com/office/powerpoint/2010/main" val="27306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3"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screenshot of a cell phone&#10;&#10;Description automatically generated">
            <a:extLst>
              <a:ext uri="{FF2B5EF4-FFF2-40B4-BE49-F238E27FC236}">
                <a16:creationId xmlns:a16="http://schemas.microsoft.com/office/drawing/2014/main" id="{8A965FBE-1789-7A40-AB73-B311B921D743}"/>
              </a:ext>
            </a:extLst>
          </p:cNvPr>
          <p:cNvPicPr>
            <a:picLocks noChangeAspect="1"/>
          </p:cNvPicPr>
          <p:nvPr/>
        </p:nvPicPr>
        <p:blipFill>
          <a:blip r:embed="rId2"/>
          <a:stretch>
            <a:fillRect/>
          </a:stretch>
        </p:blipFill>
        <p:spPr>
          <a:xfrm>
            <a:off x="1333500" y="336550"/>
            <a:ext cx="9525000" cy="5995432"/>
          </a:xfrm>
          <a:prstGeom prst="rect">
            <a:avLst/>
          </a:prstGeom>
        </p:spPr>
      </p:pic>
      <p:sp>
        <p:nvSpPr>
          <p:cNvPr id="8" name="TextBox 7">
            <a:extLst>
              <a:ext uri="{FF2B5EF4-FFF2-40B4-BE49-F238E27FC236}">
                <a16:creationId xmlns:a16="http://schemas.microsoft.com/office/drawing/2014/main" id="{419AB7F1-8F45-4949-9483-69D1D57AA88F}"/>
              </a:ext>
            </a:extLst>
          </p:cNvPr>
          <p:cNvSpPr txBox="1"/>
          <p:nvPr/>
        </p:nvSpPr>
        <p:spPr>
          <a:xfrm>
            <a:off x="1360988" y="5962650"/>
            <a:ext cx="1226618" cy="369332"/>
          </a:xfrm>
          <a:prstGeom prst="rect">
            <a:avLst/>
          </a:prstGeom>
          <a:noFill/>
        </p:spPr>
        <p:txBody>
          <a:bodyPr wrap="none" rtlCol="0">
            <a:spAutoFit/>
          </a:bodyPr>
          <a:lstStyle/>
          <a:p>
            <a:r>
              <a:rPr lang="en-US" dirty="0"/>
              <a:t>Combined </a:t>
            </a:r>
          </a:p>
        </p:txBody>
      </p:sp>
    </p:spTree>
    <p:extLst>
      <p:ext uri="{BB962C8B-B14F-4D97-AF65-F5344CB8AC3E}">
        <p14:creationId xmlns:p14="http://schemas.microsoft.com/office/powerpoint/2010/main" val="258315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97DCD385-A7B3-154A-B5F6-D627E14D829C}"/>
              </a:ext>
            </a:extLst>
          </p:cNvPr>
          <p:cNvPicPr>
            <a:picLocks noChangeAspect="1"/>
          </p:cNvPicPr>
          <p:nvPr/>
        </p:nvPicPr>
        <p:blipFill>
          <a:blip r:embed="rId2"/>
          <a:stretch>
            <a:fillRect/>
          </a:stretch>
        </p:blipFill>
        <p:spPr>
          <a:xfrm>
            <a:off x="641180" y="1384803"/>
            <a:ext cx="6410084" cy="4102454"/>
          </a:xfrm>
          <a:prstGeom prst="rect">
            <a:avLst/>
          </a:prstGeom>
        </p:spPr>
      </p:pic>
      <p:sp>
        <p:nvSpPr>
          <p:cNvPr id="18" name="Rectangle 17">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056BECA5-05F0-4F4F-BEDB-52F1E474865E}"/>
              </a:ext>
            </a:extLst>
          </p:cNvPr>
          <p:cNvPicPr>
            <a:picLocks noChangeAspect="1"/>
          </p:cNvPicPr>
          <p:nvPr/>
        </p:nvPicPr>
        <p:blipFill>
          <a:blip r:embed="rId3"/>
          <a:stretch>
            <a:fillRect/>
          </a:stretch>
        </p:blipFill>
        <p:spPr>
          <a:xfrm>
            <a:off x="7695873" y="671805"/>
            <a:ext cx="3854945" cy="2418977"/>
          </a:xfrm>
          <a:prstGeom prst="rect">
            <a:avLst/>
          </a:prstGeom>
        </p:spPr>
      </p:pic>
      <p:sp>
        <p:nvSpPr>
          <p:cNvPr id="20" name="Rectangle 19">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D43E56F3-CAC7-7248-A658-EBE43EEBAE23}"/>
              </a:ext>
            </a:extLst>
          </p:cNvPr>
          <p:cNvPicPr>
            <a:picLocks noChangeAspect="1"/>
          </p:cNvPicPr>
          <p:nvPr/>
        </p:nvPicPr>
        <p:blipFill>
          <a:blip r:embed="rId4"/>
          <a:stretch>
            <a:fillRect/>
          </a:stretch>
        </p:blipFill>
        <p:spPr>
          <a:xfrm>
            <a:off x="7695873" y="3784158"/>
            <a:ext cx="3854945" cy="2399702"/>
          </a:xfrm>
          <a:prstGeom prst="rect">
            <a:avLst/>
          </a:prstGeom>
        </p:spPr>
      </p:pic>
    </p:spTree>
    <p:extLst>
      <p:ext uri="{BB962C8B-B14F-4D97-AF65-F5344CB8AC3E}">
        <p14:creationId xmlns:p14="http://schemas.microsoft.com/office/powerpoint/2010/main" val="217824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8465-F3CB-1F46-BC03-D54FEA5E38E1}"/>
              </a:ext>
            </a:extLst>
          </p:cNvPr>
          <p:cNvSpPr>
            <a:spLocks noGrp="1"/>
          </p:cNvSpPr>
          <p:nvPr>
            <p:ph type="title"/>
          </p:nvPr>
        </p:nvSpPr>
        <p:spPr/>
        <p:txBody>
          <a:bodyPr/>
          <a:lstStyle/>
          <a:p>
            <a:r>
              <a:rPr lang="en-US" dirty="0"/>
              <a:t>What will the Model Predict</a:t>
            </a:r>
          </a:p>
        </p:txBody>
      </p:sp>
      <p:sp>
        <p:nvSpPr>
          <p:cNvPr id="3" name="Content Placeholder 2">
            <a:extLst>
              <a:ext uri="{FF2B5EF4-FFF2-40B4-BE49-F238E27FC236}">
                <a16:creationId xmlns:a16="http://schemas.microsoft.com/office/drawing/2014/main" id="{DAD112FB-2368-6B40-A62C-012795CE3374}"/>
              </a:ext>
            </a:extLst>
          </p:cNvPr>
          <p:cNvSpPr>
            <a:spLocks noGrp="1"/>
          </p:cNvSpPr>
          <p:nvPr>
            <p:ph idx="1"/>
          </p:nvPr>
        </p:nvSpPr>
        <p:spPr/>
        <p:txBody>
          <a:bodyPr>
            <a:normAutofit/>
          </a:bodyPr>
          <a:lstStyle/>
          <a:p>
            <a:pPr marL="0" indent="0">
              <a:buNone/>
            </a:pPr>
            <a:r>
              <a:rPr lang="en-US" sz="3200" dirty="0"/>
              <a:t>Ultimately our model will produce a likely neighborhood and the associated mean price for the client based on the three features they provide to us. In the case of this client our model will infer that Northridge Heights is most likely the best fit, when we do not adjust for outliers, and present the mean price for the neighborhood. </a:t>
            </a:r>
          </a:p>
        </p:txBody>
      </p:sp>
    </p:spTree>
    <p:extLst>
      <p:ext uri="{BB962C8B-B14F-4D97-AF65-F5344CB8AC3E}">
        <p14:creationId xmlns:p14="http://schemas.microsoft.com/office/powerpoint/2010/main" val="2536803345"/>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413824"/>
      </a:dk2>
      <a:lt2>
        <a:srgbClr val="E2E4E8"/>
      </a:lt2>
      <a:accent1>
        <a:srgbClr val="CC982A"/>
      </a:accent1>
      <a:accent2>
        <a:srgbClr val="9AA917"/>
      </a:accent2>
      <a:accent3>
        <a:srgbClr val="69B225"/>
      </a:accent3>
      <a:accent4>
        <a:srgbClr val="25B91A"/>
      </a:accent4>
      <a:accent5>
        <a:srgbClr val="26BA5A"/>
      </a:accent5>
      <a:accent6>
        <a:srgbClr val="19B590"/>
      </a:accent6>
      <a:hlink>
        <a:srgbClr val="5F81C9"/>
      </a:hlink>
      <a:folHlink>
        <a:srgbClr val="828282"/>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8</TotalTime>
  <Words>223</Words>
  <Application>Microsoft Macintosh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Walbaum Display</vt:lpstr>
      <vt:lpstr>3DFloatVTI</vt:lpstr>
      <vt:lpstr>How Much Do The  Neighborhoods Cost That Have the Features You Want?</vt:lpstr>
      <vt:lpstr>The Jones Family</vt:lpstr>
      <vt:lpstr>What is the Market Like as a Whole?</vt:lpstr>
      <vt:lpstr>What is the Market Like as a Whole?</vt:lpstr>
      <vt:lpstr>Presented are the three features plotted by the average per neighborhood.</vt:lpstr>
      <vt:lpstr>Key Feature Score</vt:lpstr>
      <vt:lpstr>PowerPoint Presentation</vt:lpstr>
      <vt:lpstr>PowerPoint Presentation</vt:lpstr>
      <vt:lpstr>What will the Model Predict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Do The  Neighborhoods Cost That Have the Features You Want?</dc:title>
  <dc:creator>Christopher Johnson</dc:creator>
  <cp:lastModifiedBy>Christopher Johnson</cp:lastModifiedBy>
  <cp:revision>2</cp:revision>
  <dcterms:created xsi:type="dcterms:W3CDTF">2020-08-14T13:59:53Z</dcterms:created>
  <dcterms:modified xsi:type="dcterms:W3CDTF">2020-08-14T16:46:13Z</dcterms:modified>
</cp:coreProperties>
</file>