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57" r:id="rId4"/>
    <p:sldId id="265" r:id="rId5"/>
    <p:sldId id="264" r:id="rId6"/>
    <p:sldId id="266" r:id="rId7"/>
    <p:sldId id="261" r:id="rId8"/>
    <p:sldId id="260" r:id="rId9"/>
    <p:sldId id="262" r:id="rId10"/>
    <p:sldId id="26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579"/>
    <p:restoredTop sz="94694"/>
  </p:normalViewPr>
  <p:slideViewPr>
    <p:cSldViewPr snapToGrid="0" snapToObjects="1">
      <p:cViewPr varScale="1">
        <p:scale>
          <a:sx n="58" d="100"/>
          <a:sy n="58" d="100"/>
        </p:scale>
        <p:origin x="20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EDF29-B0E8-374D-9B6B-A847C1F3D6AD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A3543-4651-3247-96C0-48676C08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A3543-4651-3247-96C0-48676C0865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74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4C71-8BDC-FB48-8D14-1FAA278D0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4B965-2296-8E4A-AC3F-74E9E84E2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A90AE-5D66-7C45-82A6-BD36FE86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AC28-DE44-7D43-AA5B-1852E730167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79564-228B-BE49-932F-0DDB1B45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E9D04-A166-8649-A41D-CB66093D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BE80-E4D4-0F4F-8465-0B3CCDC72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2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AB6D-29BC-1742-B808-BFDD8E2F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7D306-09E5-A240-8898-D5013D487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86193-655E-AC4D-80FD-372EF461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AC28-DE44-7D43-AA5B-1852E730167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9E805-68F9-A949-B67D-502F7351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B6B57-C0D8-C946-BE75-96734AB3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BE80-E4D4-0F4F-8465-0B3CCDC72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5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6ADB0-7AFC-9447-8B0A-CC8928863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50557-CD30-6A4E-BB8A-D8F0F477F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EFF0B-C763-E144-96D6-CC402D20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AC28-DE44-7D43-AA5B-1852E730167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4DE31-CEAB-E548-A6AD-BE0A4A06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7DA79-3F2F-A34D-B2C2-600399FE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BE80-E4D4-0F4F-8465-0B3CCDC72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58680-6DB0-384A-85CA-1A18FA4A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6283F-6741-0C4B-8B02-C974FDB7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71E5D-642A-2B45-8135-8AD228E1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AC28-DE44-7D43-AA5B-1852E730167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60469-669C-8549-A183-61145F9D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6FF59-B83C-B347-B39F-872CBB5D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BE80-E4D4-0F4F-8465-0B3CCDC72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5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85AA-4D93-8545-8EB1-7E85C8023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3CADD-F5C1-F54B-AD1B-C5BFA19EA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8C20C-8F55-8440-AF95-A25D84C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AC28-DE44-7D43-AA5B-1852E730167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98B6D-388C-3242-A129-B22F1DCC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822DD-1376-2C4C-9AE3-2BFC9026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BE80-E4D4-0F4F-8465-0B3CCDC72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4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4C78-08AB-E744-825F-69670072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EFA51-9EA3-E642-BB95-94BB41CE1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9DE95-B290-EE42-A612-3ABEC1FF6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5E411-F637-D944-8224-2BA11DD2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AC28-DE44-7D43-AA5B-1852E730167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1604B-47B5-9D4E-8711-3C91AAA1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303C2-D33E-4947-9E95-836F9648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BE80-E4D4-0F4F-8465-0B3CCDC72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1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0108-BDF6-0940-8EB3-65DACD319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B9F67-1D57-CB40-BF36-37D6AC9AC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F33EF-9C23-3647-A746-1F8CAEB6F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12720-CBD7-4744-8E72-8D2458870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E78F1-2368-F84E-9226-3E955A590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B75FE-52D4-2E4F-B85E-04046311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AC28-DE44-7D43-AA5B-1852E730167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82B2A-B42B-4F47-BEB1-5E39B9C6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C2954-90F5-D54E-BFB0-8352FFB4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BE80-E4D4-0F4F-8465-0B3CCDC72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0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1D74-9304-6847-9628-C69D479D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B1334-D4C1-9E40-8E90-744E6456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AC28-DE44-7D43-AA5B-1852E730167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8F6EB-9CAA-784C-8993-22D7F642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5DD72-03A0-2D4F-804C-65EA72BF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BE80-E4D4-0F4F-8465-0B3CCDC72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7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9739F-7769-F147-9D33-5368F82F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AC28-DE44-7D43-AA5B-1852E730167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56174-49CB-3148-A91F-82599F6C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A28FE-CA01-B441-944D-DA1BE097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BE80-E4D4-0F4F-8465-0B3CCDC72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0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01D4-E044-C748-9E94-57A85667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02D07-3B66-E749-A14D-1D67F5F62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0907A-3411-2640-B3BC-E1373B26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DC0CE-3690-A54F-B116-498BB551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AC28-DE44-7D43-AA5B-1852E730167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920-7A32-AE4E-A75B-C02AC176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62791-9D95-6446-8771-115232F6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BE80-E4D4-0F4F-8465-0B3CCDC72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DD29-E176-7E47-A626-06969AEE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7EBA5-F2DC-9646-863E-BC1D953D9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CDF31-3EDF-D540-8445-6D09F73B2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A801D-F9D4-B24C-BB07-97ABACEC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AC28-DE44-7D43-AA5B-1852E730167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868C9-CC44-C343-B65B-D4EDA530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26CC-82AC-394E-B989-C15D7F3F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BE80-E4D4-0F4F-8465-0B3CCDC72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6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CFAD8-0DD7-8B43-BB94-87E57938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34CD-2EA4-5443-AF34-36CE3EC2C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E4031-1666-8A40-B238-38248B0CD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9AC28-DE44-7D43-AA5B-1852E730167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28041-6ACA-8846-A758-D9D104B25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4980B-49D9-2647-946B-F3F2CE1C2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FBE80-E4D4-0F4F-8465-0B3CCDC72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3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legeboard.org/releases/2018/more-than-2-million-students-in-class-of-2018-took-sat-highest-ev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p.com/story/news/local/michigan/2015/01/07/michigan-replaces-act-sat/21385299/" TargetMode="External"/><Relationship Id="rId4" Type="http://schemas.openxmlformats.org/officeDocument/2006/relationships/hyperlink" Target="https://reports.collegeboard.org/sat-suite-program-results/class-2019-resul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3F4C1-6432-6249-B7C1-F52F6D242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/>
              <a:t>What steps can be taken to increase SAT participation?</a:t>
            </a:r>
            <a:endParaRPr lang="en-US" sz="8000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26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086B-4DDC-AD4F-967B-F08E0D05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Expansion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40870-F47F-7E44-A901-9E4617F6B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As participation increases,</a:t>
            </a:r>
          </a:p>
          <a:p>
            <a:pPr lvl="1"/>
            <a:r>
              <a:rPr lang="en-US" sz="2800" dirty="0"/>
              <a:t>Cost for implementation will increase</a:t>
            </a:r>
          </a:p>
          <a:p>
            <a:pPr lvl="1"/>
            <a:r>
              <a:rPr lang="en-US" sz="2800" dirty="0"/>
              <a:t>Mean test scores will decrease </a:t>
            </a:r>
          </a:p>
          <a:p>
            <a:pPr lvl="1"/>
            <a:r>
              <a:rPr lang="en-US" sz="2800" dirty="0"/>
              <a:t>When expanding to rural areas, there are less resources and opportunities for student prep</a:t>
            </a:r>
          </a:p>
          <a:p>
            <a:pPr marL="457200" lvl="1" indent="0">
              <a:buNone/>
            </a:pPr>
            <a:endParaRPr lang="en-US" sz="2800" dirty="0"/>
          </a:p>
          <a:p>
            <a:pPr lvl="1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4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086B-4DDC-AD4F-967B-F08E0D05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40870-F47F-7E44-A901-9E4617F6B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hlinkClick r:id="rId3"/>
              </a:rPr>
              <a:t>College Board</a:t>
            </a:r>
          </a:p>
          <a:p>
            <a:pPr lvl="1"/>
            <a:r>
              <a:rPr lang="en-US" u="sng" dirty="0">
                <a:hlinkClick r:id="rId3"/>
              </a:rPr>
              <a:t>https://www.collegeboard.org/releases/2018/more-than-2-million-students-in-class-of-2018-took-sat-highest-ever</a:t>
            </a:r>
            <a:endParaRPr lang="en-US" dirty="0"/>
          </a:p>
          <a:p>
            <a:pPr lvl="1"/>
            <a:endParaRPr lang="en-US" u="sng" dirty="0">
              <a:hlinkClick r:id="rId4"/>
            </a:endParaRPr>
          </a:p>
          <a:p>
            <a:pPr lvl="1"/>
            <a:r>
              <a:rPr lang="en-US" u="sng" dirty="0">
                <a:hlinkClick r:id="rId4"/>
              </a:rPr>
              <a:t>https://reports.collegeboard.org/sat-suite-program-results/class-2019-results</a:t>
            </a:r>
            <a:endParaRPr lang="en-US" u="sng" dirty="0"/>
          </a:p>
          <a:p>
            <a:endParaRPr lang="en-US" b="1" u="sng" dirty="0"/>
          </a:p>
          <a:p>
            <a:r>
              <a:rPr lang="en-US" b="1" u="sng" dirty="0"/>
              <a:t>Detroit Free Press</a:t>
            </a:r>
            <a:endParaRPr lang="en-US" b="1" dirty="0"/>
          </a:p>
          <a:p>
            <a:pPr lvl="1"/>
            <a:r>
              <a:rPr lang="en-US" u="sng" dirty="0">
                <a:hlinkClick r:id="rId5"/>
              </a:rPr>
              <a:t>https://www.freep.com/story/news/local/michigan/2015/01/07/michigan-replaces-act-sat/21385299/</a:t>
            </a:r>
            <a:endParaRPr lang="en-US" dirty="0"/>
          </a:p>
          <a:p>
            <a:pPr marL="457200" lvl="1" indent="0">
              <a:buNone/>
            </a:pPr>
            <a:endParaRPr lang="en-US" sz="2800" dirty="0"/>
          </a:p>
          <a:p>
            <a:pPr lvl="1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4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09A6-E6AB-504C-A04B-F8791ADF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Reviewed Test Participation Data for ACT and SAT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27A4-BED9-5841-9B4E-AD2A203B9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Collected data from 2017, 2018 and 2019 for both tests</a:t>
            </a:r>
          </a:p>
          <a:p>
            <a:pPr fontAlgn="base"/>
            <a:r>
              <a:rPr lang="en-US" dirty="0"/>
              <a:t>Cleaned up dataset by removing duplicate information, and removing unnecessary data</a:t>
            </a:r>
          </a:p>
          <a:p>
            <a:pPr fontAlgn="base"/>
            <a:r>
              <a:rPr lang="en-US" dirty="0"/>
              <a:t>Established the mean total and composite scores for each test, as well as the mean participation rate.</a:t>
            </a:r>
          </a:p>
          <a:p>
            <a:pPr fontAlgn="base"/>
            <a:r>
              <a:rPr lang="en-US" dirty="0"/>
              <a:t>Initially studied the correlation between SAT Participation Rates and SAT Total Score</a:t>
            </a:r>
          </a:p>
          <a:p>
            <a:pPr fontAlgn="base"/>
            <a:r>
              <a:rPr lang="en-US" dirty="0"/>
              <a:t>Found that the lower the participation rate is the higher the mean score for the state. This is due to selective testing by individuals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0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9FCE86D-44E7-0B4C-AB3C-523FA7D4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659" y="568077"/>
            <a:ext cx="3554087" cy="2612040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89B95F-E586-F44D-B81E-5EB6AD5D0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041" y="568077"/>
            <a:ext cx="3554087" cy="2612040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938E52-DAB9-5046-AEEF-208BC0038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72" y="630559"/>
            <a:ext cx="3384053" cy="2487075"/>
          </a:xfrm>
          <a:prstGeom prst="rect">
            <a:avLst/>
          </a:prstGeom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6FAF10-4E00-5D41-9031-C5C57A6E6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6007" y="3745313"/>
            <a:ext cx="3408154" cy="2504788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E0EF65-0AE7-3B48-85BA-BB703904E7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9040" y="3698588"/>
            <a:ext cx="3535305" cy="2598236"/>
          </a:xfrm>
          <a:prstGeom prst="rect">
            <a:avLst/>
          </a:prstGeom>
        </p:spPr>
      </p:pic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8DF7E9-6EA6-6A46-8FC2-A8D453A7D0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218" y="3762508"/>
            <a:ext cx="3361360" cy="247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1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C7917-ADB4-4C43-A9A9-694D813E05DC}"/>
              </a:ext>
            </a:extLst>
          </p:cNvPr>
          <p:cNvSpPr txBox="1"/>
          <p:nvPr/>
        </p:nvSpPr>
        <p:spPr>
          <a:xfrm>
            <a:off x="7540284" y="1126600"/>
            <a:ext cx="3790193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Participation rate means across the states have increased by 23% for the SAT while at the same time decreasing by 10% for the ACT.</a:t>
            </a:r>
          </a:p>
          <a:p>
            <a:endParaRPr lang="en-US" sz="2300" dirty="0"/>
          </a:p>
          <a:p>
            <a:r>
              <a:rPr lang="en-US" sz="2300" dirty="0"/>
              <a:t>It appears that Colorado, Illinois, and West Virginia had changes to their State Mandates, while a handful of other states increased their use of the SAT School Day. 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CE2204-E49F-C14B-A0F0-D26149FD1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536" y="775916"/>
            <a:ext cx="5510502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B2E9-50BD-2B4D-B10A-D05C31ED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to Michigan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F7600-0C9E-2B43-837E-35D1352B6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2015 it was announced that Michigan switched from Mandatory ACT to Mandatory SAT.</a:t>
            </a:r>
          </a:p>
          <a:p>
            <a:r>
              <a:rPr lang="en-US" dirty="0"/>
              <a:t>This was accomplished primarily by presenting a bid of $17.1 Million, three-year contract</a:t>
            </a:r>
          </a:p>
          <a:p>
            <a:r>
              <a:rPr lang="en-US" dirty="0"/>
              <a:t>This contract beat the competitor bid from ACT of $32.5 Million</a:t>
            </a:r>
          </a:p>
          <a:p>
            <a:r>
              <a:rPr lang="en-US" dirty="0"/>
              <a:t>From this we can see that competitive bidding is a major part of securing increase participation in the mandatory testing area</a:t>
            </a:r>
          </a:p>
        </p:txBody>
      </p:sp>
    </p:spTree>
    <p:extLst>
      <p:ext uri="{BB962C8B-B14F-4D97-AF65-F5344CB8AC3E}">
        <p14:creationId xmlns:p14="http://schemas.microsoft.com/office/powerpoint/2010/main" val="386380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C7917-ADB4-4C43-A9A9-694D813E05DC}"/>
              </a:ext>
            </a:extLst>
          </p:cNvPr>
          <p:cNvSpPr txBox="1"/>
          <p:nvPr/>
        </p:nvSpPr>
        <p:spPr>
          <a:xfrm>
            <a:off x="7172584" y="1082203"/>
            <a:ext cx="379019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How to keep improving participation in Oklahoma?</a:t>
            </a:r>
          </a:p>
          <a:p>
            <a:endParaRPr lang="en-US" sz="2300" dirty="0"/>
          </a:p>
          <a:p>
            <a:endParaRPr lang="en-US" sz="2300" dirty="0"/>
          </a:p>
          <a:p>
            <a:r>
              <a:rPr lang="en-US" sz="2300" dirty="0"/>
              <a:t>Unlike Michigan, Oklahoma does not have a state mandate for the SAT, but the participation rate has increased over 100 percent since the SAT School Day has began to pick up steam in the state.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E29CC0-CAED-6745-A97E-93E85D916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572" y="728243"/>
            <a:ext cx="5266906" cy="533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0A8D0BE-40A0-1A40-A7FC-62303AC6E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7" y="1319211"/>
            <a:ext cx="5829300" cy="4219575"/>
          </a:xfrm>
          <a:prstGeom prst="rect">
            <a:avLst/>
          </a:prstGeom>
        </p:spPr>
      </p:pic>
      <p:pic>
        <p:nvPicPr>
          <p:cNvPr id="7" name="Picture 6" descr="A picture containing text, map, person, riding&#10;&#10;Description automatically generated">
            <a:extLst>
              <a:ext uri="{FF2B5EF4-FFF2-40B4-BE49-F238E27FC236}">
                <a16:creationId xmlns:a16="http://schemas.microsoft.com/office/drawing/2014/main" id="{EBBD89BB-2073-4B4B-933D-32A55D2F4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623" y="1319212"/>
            <a:ext cx="5829300" cy="42195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DC494BA-3240-FA40-BA8F-CD0E0AC32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823" y="136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success of SAT School Day</a:t>
            </a:r>
          </a:p>
        </p:txBody>
      </p:sp>
    </p:spTree>
    <p:extLst>
      <p:ext uri="{BB962C8B-B14F-4D97-AF65-F5344CB8AC3E}">
        <p14:creationId xmlns:p14="http://schemas.microsoft.com/office/powerpoint/2010/main" val="347058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8440-2F3A-4046-A246-F7986C42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Expanding Participation in SAT School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AB1B-DCF6-3C48-9788-D721E08EC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data, the SAT School Day program has continued to increase participation by allowing students to take the test during school hours.</a:t>
            </a:r>
          </a:p>
          <a:p>
            <a:r>
              <a:rPr lang="en-US" dirty="0"/>
              <a:t>Participation in the program has grown from three states in 2014 to nearly every state and 960,000 students in 2019</a:t>
            </a:r>
          </a:p>
          <a:p>
            <a:r>
              <a:rPr lang="en-US" dirty="0"/>
              <a:t>Many states and school districts are offering the test at no costs.</a:t>
            </a:r>
          </a:p>
          <a:p>
            <a:r>
              <a:rPr lang="en-US" dirty="0"/>
              <a:t>Every effort should be made to lobby continued expansion of the initiative in underrepresented areas</a:t>
            </a:r>
          </a:p>
        </p:txBody>
      </p:sp>
    </p:spTree>
    <p:extLst>
      <p:ext uri="{BB962C8B-B14F-4D97-AF65-F5344CB8AC3E}">
        <p14:creationId xmlns:p14="http://schemas.microsoft.com/office/powerpoint/2010/main" val="277262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D551-D64F-C24F-933D-D43B4D13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Ideas on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CF80-79C2-CD4D-9408-ACC853A99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Localized lobbying efforts with municipalities and state governments to encourage participation and/or mandate.</a:t>
            </a:r>
          </a:p>
          <a:p>
            <a:r>
              <a:rPr lang="en-US" dirty="0"/>
              <a:t>Coordination with organizations on providing resources for test fees</a:t>
            </a:r>
          </a:p>
          <a:p>
            <a:r>
              <a:rPr lang="en-US" dirty="0"/>
              <a:t>Dedicated resources to assist with grants for local/state agencies to assist with test fees</a:t>
            </a:r>
          </a:p>
          <a:p>
            <a:r>
              <a:rPr lang="en-US" dirty="0"/>
              <a:t>Consider offering online/virtual proctored tests</a:t>
            </a:r>
          </a:p>
          <a:p>
            <a:r>
              <a:rPr lang="en-US" dirty="0"/>
              <a:t>Focus efforts on more rural areas</a:t>
            </a:r>
          </a:p>
        </p:txBody>
      </p:sp>
    </p:spTree>
    <p:extLst>
      <p:ext uri="{BB962C8B-B14F-4D97-AF65-F5344CB8AC3E}">
        <p14:creationId xmlns:p14="http://schemas.microsoft.com/office/powerpoint/2010/main" val="371282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500</Words>
  <Application>Microsoft Macintosh PowerPoint</Application>
  <PresentationFormat>Widescreen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Reviewed Test Participation Data for ACT and SAT</vt:lpstr>
      <vt:lpstr>PowerPoint Presentation</vt:lpstr>
      <vt:lpstr>PowerPoint Presentation</vt:lpstr>
      <vt:lpstr>Expanding to Michigan</vt:lpstr>
      <vt:lpstr>PowerPoint Presentation</vt:lpstr>
      <vt:lpstr>The success of SAT School Day</vt:lpstr>
      <vt:lpstr>Continue Expanding Participation in SAT School Day</vt:lpstr>
      <vt:lpstr>Additional Ideas on Expansion</vt:lpstr>
      <vt:lpstr>Considerations for Expansion </vt:lpstr>
      <vt:lpstr>Source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Johnson</dc:creator>
  <cp:lastModifiedBy>Christopher Johnson</cp:lastModifiedBy>
  <cp:revision>6</cp:revision>
  <dcterms:created xsi:type="dcterms:W3CDTF">2020-07-31T14:44:05Z</dcterms:created>
  <dcterms:modified xsi:type="dcterms:W3CDTF">2020-07-31T19:48:11Z</dcterms:modified>
</cp:coreProperties>
</file>