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s/comment1.xml" ContentType="application/vnd.openxmlformats-officedocument.presentationml.comment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id="0" initials="" name="Brenton Kriege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9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15.xml" Type="http://schemas.openxmlformats.org/officeDocument/2006/relationships/slide" Id="rId21"/><Relationship Target="presProps.xml" Type="http://schemas.openxmlformats.org/officeDocument/2006/relationships/presProps" Id="rId2"/><Relationship Target="slides/slide6.xml" Type="http://schemas.openxmlformats.org/officeDocument/2006/relationships/slide" Id="rId12"/><Relationship Target="slides/slide16.xml" Type="http://schemas.openxmlformats.org/officeDocument/2006/relationships/slide" Id="rId22"/><Relationship Target="slides/slide7.xml" Type="http://schemas.openxmlformats.org/officeDocument/2006/relationships/slide" Id="rId13"/><Relationship Target="theme/theme1.xml" Type="http://schemas.openxmlformats.org/officeDocument/2006/relationships/theme" Id="rId1"/><Relationship Target="commentAuthors.xml" Type="http://schemas.openxmlformats.org/officeDocument/2006/relationships/commentAuthors" Id="rId4"/><Relationship Target="slides/slide4.xml" Type="http://schemas.openxmlformats.org/officeDocument/2006/relationships/slide" Id="rId10"/><Relationship Target="tableStyles.xml" Type="http://schemas.openxmlformats.org/officeDocument/2006/relationships/tableStyles" Id="rId3"/><Relationship Target="slides/slide5.xml" Type="http://schemas.openxmlformats.org/officeDocument/2006/relationships/slide" Id="rId11"/><Relationship Target="slides/slide14.xml" Type="http://schemas.openxmlformats.org/officeDocument/2006/relationships/slide" Id="rId20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1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1" authorId="0">
    <p:pos y="0" x="6000"/>
    <p:text>I will help do the demonstration with Group 1 because I am a tutor.</p:text>
  </p:cm>
</p:cmLst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Jolley Start at 2:13.  End at 3:17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Jolley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brent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brent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All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Have the groups generate a low fidelity models/prototypes using the whiteboard or paper and pencil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Presenters behave as (non-technical?) stakeholders and suggest features that could be improved or clarified by using a prototype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Brent                                          /\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                                                   |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Whole Team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Jonathan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Jonathan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Jonathan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Jonathan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Low fidelity prototyping is comparable to, and serves a similar purpose as, other types of modelling. High fidelity prototypes occur later on in development, and are much more expensive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Bruce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Bruce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>
            <a:off y="2914648" x="0"/>
            <a:ext cy="22289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y="2914649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y="1618313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2964777" x="685800"/>
            <a:ext cy="9447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/>
          <p:nvPr/>
        </p:nvSpPr>
        <p:spPr>
          <a:xfrm>
            <a:off y="0" x="0"/>
            <a:ext cy="11277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y="1127679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0" x="0"/>
            <a:ext cy="11277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y="1127679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/>
        </p:nvSpPr>
        <p:spPr>
          <a:xfrm>
            <a:off y="0" x="0"/>
            <a:ext cy="11277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y="1127679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/>
        </p:nvSpPr>
        <p:spPr>
          <a:xfrm>
            <a:off y="4225081" x="0"/>
            <a:ext cy="9183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4" name="Shape 34"/>
          <p:cNvCxnSpPr/>
          <p:nvPr/>
        </p:nvCxnSpPr>
        <p:spPr>
          <a:xfrm>
            <a:off y="4225081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5" name="Shape 3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4.xml" Type="http://schemas.openxmlformats.org/officeDocument/2006/relationships/slideLayout" Id="rId1"/><Relationship Target="http://youtube.com/v/lXNu0VBVCUc" Type="http://schemas.openxmlformats.org/officeDocument/2006/relationships/hyperlink" TargetMode="External" Id="rId4"/><Relationship Target="https://www.youtube.com/watch?v=lXNu0VBVCUc#t=133" Type="http://schemas.openxmlformats.org/officeDocument/2006/relationships/hyperlink" TargetMode="External" Id="rId6"/><Relationship Target="../media/image05.jpg" Type="http://schemas.openxmlformats.org/officeDocument/2006/relationships/image" Id="rId5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comments/comment1.xml" Type="http://schemas.openxmlformats.org/officeDocument/2006/relationships/comments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bridging-the-gap.com/using-wireframes-or-prototypes-to-elicit-analyze-and-validate-software-requirements/" Type="http://schemas.openxmlformats.org/officeDocument/2006/relationships/hyperlink" TargetMode="External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1.jp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gif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See It In Action</a:t>
            </a:r>
          </a:p>
        </p:txBody>
      </p:sp>
      <p:sp>
        <p:nvSpPr>
          <p:cNvPr id="103" name="Shape 103">
            <a:hlinkClick r:id="rId4"/>
          </p:cNvPr>
          <p:cNvSpPr/>
          <p:nvPr/>
        </p:nvSpPr>
        <p:spPr>
          <a:xfrm>
            <a:off y="1173800" x="2093350"/>
            <a:ext cy="3717999" cx="4957324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4" name="Shape 104"/>
          <p:cNvSpPr txBox="1"/>
          <p:nvPr/>
        </p:nvSpPr>
        <p:spPr>
          <a:xfrm>
            <a:off y="4858225" x="2093350"/>
            <a:ext cy="285300" cx="4986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800" lang="en"/>
              <a:t>[Found at: </a:t>
            </a:r>
            <a:r>
              <a:rPr u="sng" sz="800" lang="en">
                <a:solidFill>
                  <a:schemeClr val="hlink"/>
                </a:solidFill>
                <a:hlinkClick r:id="rId6"/>
              </a:rPr>
              <a:t>https://www.youtube.com/watch?v=lXNu0VBVCUc#t=133</a:t>
            </a:r>
            <a:r>
              <a:rPr sz="800" lang="en"/>
              <a:t>]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When To Use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If your stakeholders:</a:t>
            </a:r>
          </a:p>
          <a:p>
            <a:pPr rtl="0" lvl="0" indent="-419100" marL="9144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Offer conflicting requirements</a:t>
            </a:r>
          </a:p>
          <a:p>
            <a:pPr rtl="0" lvl="0" indent="-419100" marL="9144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Struggle to express requirements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Early on:</a:t>
            </a:r>
          </a:p>
          <a:p>
            <a:pPr rtl="0" lvl="0" indent="-419100" marL="9144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Simple, low fidelity models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Later on:</a:t>
            </a:r>
          </a:p>
          <a:p>
            <a:pPr rtl="0" lvl="0" indent="-419100" marL="9144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High fidelity prototypes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y="2930774" x="6362595"/>
            <a:ext cy="2212772" cx="2781250"/>
            <a:chOff y="0" x="6168550"/>
            <a:chExt cy="2307375" cx="2899250"/>
          </a:xfrm>
        </p:grpSpPr>
        <p:pic>
          <p:nvPicPr>
            <p:cNvPr id="112" name="Shape 11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y="0" x="6168550"/>
              <a:ext cy="1946175" cx="2899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Shape 113"/>
            <p:cNvSpPr txBox="1"/>
            <p:nvPr/>
          </p:nvSpPr>
          <p:spPr>
            <a:xfrm>
              <a:off y="1946175" x="6168550"/>
              <a:ext cy="361199" cx="28992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>
                <a:spcBef>
                  <a:spcPts val="0"/>
                </a:spcBef>
                <a:buNone/>
              </a:pPr>
              <a:r>
                <a:rPr sz="800" lang="en"/>
                <a:t>Found at: http://tucsonbdg.com/wp-content/uploads/</a:t>
              </a:r>
            </a:p>
            <a:p>
              <a:pPr>
                <a:spcBef>
                  <a:spcPts val="0"/>
                </a:spcBef>
                <a:buNone/>
              </a:pPr>
              <a:r>
                <a:rPr sz="800" lang="en"/>
                <a:t>2013/01/Hammer-and-Screw.jpg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When Not To Use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If the system is:</a:t>
            </a:r>
          </a:p>
          <a:p>
            <a:pPr rtl="0" lvl="0" indent="-419100" marL="9144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of no predictable form</a:t>
            </a:r>
          </a:p>
          <a:p>
            <a:pPr rtl="0" lvl="0" indent="-419100" marL="9144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large or complex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If the user:</a:t>
            </a:r>
          </a:p>
          <a:p>
            <a:pPr rtl="0" lvl="0" indent="-419100" marL="9144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changes their mind a lot</a:t>
            </a:r>
          </a:p>
          <a:p>
            <a:pPr rtl="0" lvl="0" indent="-419100" marL="9144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likes WYSIWYG </a:t>
            </a:r>
            <a:r>
              <a:rPr sz="1400" lang="en"/>
              <a:t>(what you see is what you get)</a:t>
            </a:r>
          </a:p>
          <a:p>
            <a:pPr rtl="0" lvl="1" indent="-381000" marL="13716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 Don’t get caught up in design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14875" x="5931375"/>
            <a:ext cy="2123724" cx="2831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y="3438600" x="5929025"/>
            <a:ext cy="395999" cx="283169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800" lang="en"/>
              <a:t>Found at: http://tucsonbdg.com/wp-content/uploads/2013</a:t>
            </a:r>
          </a:p>
          <a:p>
            <a:pPr>
              <a:spcBef>
                <a:spcPts val="0"/>
              </a:spcBef>
              <a:buNone/>
            </a:pPr>
            <a:r>
              <a:rPr sz="800" lang="en"/>
              <a:t>/01/Hammer-and-Screw.jpg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Effectiveness</a:t>
            </a:r>
            <a:r>
              <a:rPr sz="3300" lang="en"/>
              <a:t> </a:t>
            </a:r>
            <a:r>
              <a:rPr sz="1400" lang="en"/>
              <a:t>(In Extracting Requirements)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Very effective with:</a:t>
            </a:r>
          </a:p>
          <a:p>
            <a:pPr rtl="0" lvl="0" indent="-419100" marL="9144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groups of technical stakeholders</a:t>
            </a:r>
          </a:p>
          <a:p>
            <a:pPr rtl="0" lvl="0" indent="-419100" marL="9144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early in the elicitation process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Prototyping and Modeling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High and Low Fidelity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Advantages and Disadvantages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When To Use and When Not To Use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Effectiveness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Demonstration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Please sit with your project group now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Sources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u="sng" sz="1100" lang="en">
                <a:solidFill>
                  <a:schemeClr val="hlink"/>
                </a:solidFill>
                <a:hlinkClick r:id="rId3"/>
              </a:rPr>
              <a:t>http://www.bridging-the-gap.com/using-wireframes-or-prototypes-to-elicit-analyze-and-validate-software-requirements/</a:t>
            </a:r>
          </a:p>
          <a:p>
            <a:pPr rtl="0">
              <a:spcBef>
                <a:spcPts val="0"/>
              </a:spcBef>
              <a:buNone/>
            </a:pPr>
            <a:r>
              <a:rPr sz="1100" lang="en"/>
              <a:t>Cleland-Huang [117]</a:t>
            </a:r>
          </a:p>
          <a:p>
            <a:pPr>
              <a:spcBef>
                <a:spcPts val="0"/>
              </a:spcBef>
              <a:buNone/>
            </a:pPr>
            <a:r>
              <a:rPr sz="1100" lang="en"/>
              <a:t>Sawyer [131-132]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Models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07353" x="476025"/>
            <a:ext cy="2968693" cx="396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234157" x="4442925"/>
            <a:ext cy="3044518" cx="4243874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/>
          <p:nvPr/>
        </p:nvSpPr>
        <p:spPr>
          <a:xfrm>
            <a:off y="4715575" x="4720000"/>
            <a:ext cy="260400" cx="3966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800" lang="en"/>
              <a:t>[Found at: http://www.phootoscelebrities.com/celebrities/arnold-schwarzenegger/]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ctrTitle"/>
          </p:nvPr>
        </p:nvSpPr>
        <p:spPr>
          <a:xfrm>
            <a:off y="1618313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Models and Prototypes</a:t>
            </a:r>
          </a:p>
        </p:txBody>
      </p:sp>
      <p:sp>
        <p:nvSpPr>
          <p:cNvPr id="53" name="Shape 53"/>
          <p:cNvSpPr txBox="1"/>
          <p:nvPr>
            <p:ph idx="1" type="subTitle"/>
          </p:nvPr>
        </p:nvSpPr>
        <p:spPr>
          <a:xfrm>
            <a:off y="2964777" x="685800"/>
            <a:ext cy="9447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Brent Krieger, Jonathan Romrell, Joshua Jolley, Bruce Niendorf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Method Explanation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Providing a representation of the project to a stakeholder in order to elicit requirements.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Model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1200150" x="457200"/>
            <a:ext cy="1617900" cx="5256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 model of a software system is an incomplete, or not to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scale, example of a system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y="4849575" x="457200"/>
            <a:ext cy="293999" cx="8686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35450" x="5811424"/>
            <a:ext cy="2003349" cx="30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y="3238800" x="5811425"/>
            <a:ext cy="419399" cx="301679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800" lang="en"/>
              <a:t>Found at: http://www.generalhome.net/projects/architectural</a:t>
            </a:r>
          </a:p>
          <a:p>
            <a: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800" lang="en"/>
              <a:t>_scale_model_malibu_home.htm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y="2817900" x="457275"/>
            <a:ext cy="1879199" cx="769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sz="3000" lang="en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Communicates shared</a:t>
            </a:r>
          </a:p>
          <a:p>
            <a:pPr rtl="0">
              <a:spcBef>
                <a:spcPts val="0"/>
              </a:spcBef>
              <a:buNone/>
            </a:pPr>
            <a:r>
              <a:rPr sz="3000" lang="en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understanding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sz="3000" lang="en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Elicits additional requirements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sz="3000" lang="en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Demonstrates conflicting requirements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Model Examples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Data flow diagrams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Statecharts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Use cases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Sequence Diagrams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5153650"/>
            <a:ext cy="3448300" cx="32440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y="4648450" x="5153875"/>
            <a:ext cy="410999" cx="3244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800" lang="en"/>
              <a:t>Found at: http://www.teach-ict.com/as_a2_ict_new/ocr/A2</a:t>
            </a:r>
          </a:p>
          <a:p>
            <a:pPr>
              <a:spcBef>
                <a:spcPts val="0"/>
              </a:spcBef>
              <a:buNone/>
            </a:pPr>
            <a:r>
              <a:rPr sz="800" lang="en"/>
              <a:t>_G063/331_systems_cycle/analysis_tools/miniweb/pg10.htm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Prototype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200150" x="691300"/>
            <a:ext cy="3884699" cx="7573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Prototyping is a form of modeling that not only describes a system, but attempts to demonstrate some system functions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High or low fidelity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Verify stakeholder needs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Clarify unclear or missing requirements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Advantages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Prototyping the system will likely elicit further requirements from stakeholders and users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Low-fidelity prototypes are cheap and generally easy to make</a:t>
            </a:r>
          </a:p>
        </p:txBody>
      </p:sp>
      <p:sp>
        <p:nvSpPr>
          <p:cNvPr id="90" name="Shape 90"/>
          <p:cNvSpPr/>
          <p:nvPr/>
        </p:nvSpPr>
        <p:spPr>
          <a:xfrm>
            <a:off y="3972750" x="8211850"/>
            <a:ext cy="857400" cx="932099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Disadvantages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19077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Stakeholders may feel the project is close to completion, or that changes are easy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Stakeholders might feel limited</a:t>
            </a:r>
          </a:p>
          <a:p>
            <a:pPr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Cost - Time and money</a:t>
            </a:r>
          </a:p>
        </p:txBody>
      </p:sp>
      <p:sp>
        <p:nvSpPr>
          <p:cNvPr id="97" name="Shape 97"/>
          <p:cNvSpPr/>
          <p:nvPr/>
        </p:nvSpPr>
        <p:spPr>
          <a:xfrm>
            <a:off y="3972750" x="8211850"/>
            <a:ext cy="857400" cx="932099"/>
          </a:xfrm>
          <a:prstGeom prst="smileyFace">
            <a:avLst>
              <a:gd fmla="val -4653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khaki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