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24"/>
  </p:notesMasterIdLst>
  <p:sldIdLst>
    <p:sldId id="269" r:id="rId2"/>
    <p:sldId id="270" r:id="rId3"/>
    <p:sldId id="256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57" r:id="rId14"/>
    <p:sldId id="282" r:id="rId15"/>
    <p:sldId id="281" r:id="rId16"/>
    <p:sldId id="284" r:id="rId17"/>
    <p:sldId id="258" r:id="rId18"/>
    <p:sldId id="259" r:id="rId19"/>
    <p:sldId id="268" r:id="rId20"/>
    <p:sldId id="260" r:id="rId21"/>
    <p:sldId id="261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182EF-8BF2-4B12-A89E-BCC6315F3060}" type="datetimeFigureOut">
              <a:rPr lang="en-US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8518-DBB4-4903-9C40-58E8B5509C9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9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45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7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Jolley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http://www.hit.ac.il/staff/leonidM/information-systems/ch63.html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13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4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Brent's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Jolley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7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8518-DBB4-4903-9C40-58E8B5509C9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9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55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6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047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0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7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91FA-0B99-4FA0-A6CB-B2F5A54A7BD5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D9B0BA-BCE7-49EE-A170-F7417B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ucsonbdg.com/wp-content/upload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63" y="7938"/>
            <a:ext cx="7025686" cy="68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0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</a:t>
            </a:r>
            <a:r>
              <a:rPr lang="en-US"/>
              <a:t> </a:t>
            </a:r>
            <a:r>
              <a:rPr lang="en-US" smtClean="0"/>
              <a:t>Module</a:t>
            </a:r>
            <a:endParaRPr lang="en-US"/>
          </a:p>
        </p:txBody>
      </p:sp>
      <p:pic>
        <p:nvPicPr>
          <p:cNvPr id="4" name="Content Placeholder 3" descr="Librar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2" y="1896209"/>
            <a:ext cx="5437575" cy="4069017"/>
          </a:xfrm>
        </p:spPr>
      </p:pic>
      <p:sp>
        <p:nvSpPr>
          <p:cNvPr id="5" name="TextBox 5"/>
          <p:cNvSpPr txBox="1"/>
          <p:nvPr/>
        </p:nvSpPr>
        <p:spPr>
          <a:xfrm>
            <a:off x="1313793" y="6122275"/>
            <a:ext cx="955642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>
                <a:latin typeface="Century Gothic" charset="0"/>
              </a:rPr>
              <a:t>http://en.wikibooks.org/wiki/A-level_Computing/AQA/Problem_Solving,_Programming,</a:t>
            </a:r>
          </a:p>
          <a:p>
            <a:pPr algn="ctr"/>
            <a:r>
              <a:rPr lang="en-US" sz="1200">
                <a:latin typeface="Century Gothic" charset="0"/>
              </a:rPr>
              <a:t>_Data_Representation_and_Practical_Exercise/Problem_Solving/Structure_charts</a:t>
            </a: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89586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5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</a:t>
            </a:r>
          </a:p>
        </p:txBody>
      </p:sp>
      <p:pic>
        <p:nvPicPr>
          <p:cNvPr id="4" name="Content Placeholder 3" descr="Structure Chart Conditiona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2" y="1896209"/>
            <a:ext cx="5437575" cy="4069017"/>
          </a:xfrm>
        </p:spPr>
      </p:pic>
      <p:sp>
        <p:nvSpPr>
          <p:cNvPr id="5" name="TextBox 5"/>
          <p:cNvSpPr txBox="1"/>
          <p:nvPr/>
        </p:nvSpPr>
        <p:spPr>
          <a:xfrm>
            <a:off x="1313793" y="6122275"/>
            <a:ext cx="955642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>
                <a:latin typeface="Century Gothic" charset="0"/>
              </a:rPr>
              <a:t>http://en.wikibooks.org/wiki/A-level_Computing/AQA/Problem_Solving,_Programming,</a:t>
            </a:r>
          </a:p>
          <a:p>
            <a:pPr algn="ctr"/>
            <a:r>
              <a:rPr lang="en-US" sz="1200">
                <a:latin typeface="Century Gothic" charset="0"/>
              </a:rPr>
              <a:t>_Data_Representation_and_Practical_Exercise/Problem_Solving/Structure_charts</a:t>
            </a: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34910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9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</a:t>
            </a:r>
            <a:r>
              <a:rPr lang="en-US"/>
              <a:t> / </a:t>
            </a:r>
            <a:r>
              <a:rPr lang="en-US" smtClean="0"/>
              <a:t>Iteration</a:t>
            </a:r>
            <a:endParaRPr lang="en-US"/>
          </a:p>
        </p:txBody>
      </p:sp>
      <p:pic>
        <p:nvPicPr>
          <p:cNvPr id="4" name="Content Placeholder 3" descr="Structure Chart Iter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62" y="1896209"/>
            <a:ext cx="2212974" cy="4069017"/>
          </a:xfrm>
        </p:spPr>
      </p:pic>
      <p:sp>
        <p:nvSpPr>
          <p:cNvPr id="5" name="TextBox 5"/>
          <p:cNvSpPr txBox="1"/>
          <p:nvPr/>
        </p:nvSpPr>
        <p:spPr>
          <a:xfrm>
            <a:off x="1313793" y="6122275"/>
            <a:ext cx="955642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>
                <a:latin typeface="Century Gothic" charset="0"/>
              </a:rPr>
              <a:t>http://en.wikibooks.org/wiki/A-level_Computing/AQA/Problem_Solving,_Programming,</a:t>
            </a:r>
          </a:p>
          <a:p>
            <a:pPr algn="ctr"/>
            <a:r>
              <a:rPr lang="en-US" sz="1200">
                <a:latin typeface="Century Gothic" charset="0"/>
              </a:rPr>
              <a:t>_Data_Representation_and_Practical_Exercise/Problem_Solving/Structure_charts</a:t>
            </a: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02710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6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5" y="2793395"/>
            <a:ext cx="9453282" cy="3670250"/>
          </a:xfrm>
        </p:spPr>
      </p:pic>
      <p:sp>
        <p:nvSpPr>
          <p:cNvPr id="5" name="Rectangle 5"/>
          <p:cNvSpPr/>
          <p:nvPr/>
        </p:nvSpPr>
        <p:spPr>
          <a:xfrm>
            <a:off x="3992793" y="6278979"/>
            <a:ext cx="4365538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http://cdn2.business2community.com/wp-content/uploads/2012/07/customer-experience-service-standout.jpg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5624" y="1484555"/>
            <a:ext cx="7670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</a:t>
            </a:r>
            <a:r>
              <a:rPr lang="en-US" dirty="0" smtClean="0"/>
              <a:t>cohesion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Visualize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the process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23677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30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– Check for cohesion</a:t>
            </a:r>
            <a:endParaRPr lang="en-US" dirty="0"/>
          </a:p>
        </p:txBody>
      </p:sp>
      <p:pic>
        <p:nvPicPr>
          <p:cNvPr id="4" name="Picture 6" descr="proj9/43F09-1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8402306" cy="24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55794" y="4417359"/>
            <a:ext cx="828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www.philadelphia.edu.jo/academics/aghool/uploads/chap5%20seq2.ppt</a:t>
            </a:r>
            <a:endParaRPr lang="en-US" sz="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94592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4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– Visualize Coupling</a:t>
            </a:r>
            <a:endParaRPr lang="en-US" dirty="0"/>
          </a:p>
        </p:txBody>
      </p:sp>
      <p:pic>
        <p:nvPicPr>
          <p:cNvPr id="4" name="Content Placeholder 3" descr="Structure Chart w Control Cou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746057" cy="4296171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94592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3793" y="6201171"/>
            <a:ext cx="9556421" cy="21544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800" dirty="0">
                <a:latin typeface="Century Gothic" charset="0"/>
              </a:rPr>
              <a:t>http://en.wikibooks.org/wiki/A-level_Computing/AQA/Problem_Solving,_</a:t>
            </a:r>
            <a:r>
              <a:rPr lang="en-US" sz="800" dirty="0" smtClean="0">
                <a:latin typeface="Century Gothic" charset="0"/>
              </a:rPr>
              <a:t>Programming_Data_Representation_and_Practical_Exercise/Problem_Solving/Structure_charts</a:t>
            </a:r>
            <a:endParaRPr lang="en-US" sz="800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9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– See the process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94592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093700"/>
              </p:ext>
            </p:extLst>
          </p:nvPr>
        </p:nvGraphicFramePr>
        <p:xfrm>
          <a:off x="2592924" y="1905000"/>
          <a:ext cx="8783287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6858000" imgH="5715000" progId="Word.Document.8">
                  <p:embed/>
                </p:oleObj>
              </mc:Choice>
              <mc:Fallback>
                <p:oleObj name="Document" r:id="rId3" imgW="6858000" imgH="5715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924" y="1905000"/>
                        <a:ext cx="8783287" cy="400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2925" y="5970494"/>
            <a:ext cx="8695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http://homepages.rpi.edu/~ravit/sad/software.ppt</a:t>
            </a:r>
          </a:p>
        </p:txBody>
      </p:sp>
    </p:spTree>
    <p:extLst>
      <p:ext uri="{BB962C8B-B14F-4D97-AF65-F5344CB8AC3E}">
        <p14:creationId xmlns:p14="http://schemas.microsoft.com/office/powerpoint/2010/main" val="170244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 when it is appropriate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98126" y="2061623"/>
            <a:ext cx="3720041" cy="2511288"/>
          </a:xfrm>
        </p:spPr>
      </p:pic>
      <p:sp>
        <p:nvSpPr>
          <p:cNvPr id="5" name="TextBox 4"/>
          <p:cNvSpPr txBox="1"/>
          <p:nvPr/>
        </p:nvSpPr>
        <p:spPr>
          <a:xfrm>
            <a:off x="8998524" y="5303146"/>
            <a:ext cx="310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http://davidavellan.com/wp-content uploads/2013/11 /hammer-and-nail.jpg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3238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2925" y="1905000"/>
            <a:ext cx="5441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Procedural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modularity is a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you’re ready to develop a lower level of abstraction than architecture, but not quite ready for </a:t>
            </a:r>
            <a:r>
              <a:rPr lang="en-US" dirty="0" err="1" smtClean="0"/>
              <a:t>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8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Shows</a:t>
            </a:r>
            <a:r>
              <a:rPr lang="en-US"/>
              <a:t> </a:t>
            </a:r>
            <a:r>
              <a:rPr lang="en-US" smtClean="0"/>
              <a:t>asynchronous </a:t>
            </a:r>
            <a:r>
              <a:rPr lang="en-US"/>
              <a:t>connections poorly. </a:t>
            </a:r>
          </a:p>
          <a:p>
            <a:r>
              <a:rPr lang="en-US"/>
              <a:t>Adds</a:t>
            </a:r>
            <a:r>
              <a:rPr lang="en-US"/>
              <a:t> confusion in large </a:t>
            </a:r>
            <a:r>
              <a:rPr lang="en-US" smtClean="0"/>
              <a:t>designs</a:t>
            </a:r>
            <a:r>
              <a:rPr lang="en-US"/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19719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24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5" y="-57150"/>
            <a:ext cx="11979649" cy="6730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61194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68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4" y="1408996"/>
            <a:ext cx="10499016" cy="361439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43623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24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it is inappropriate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00" y="1905000"/>
            <a:ext cx="3045012" cy="2283759"/>
          </a:xfrm>
        </p:spPr>
      </p:pic>
      <p:sp>
        <p:nvSpPr>
          <p:cNvPr id="5" name="TextBox 4"/>
          <p:cNvSpPr txBox="1"/>
          <p:nvPr/>
        </p:nvSpPr>
        <p:spPr>
          <a:xfrm>
            <a:off x="7913594" y="4188759"/>
            <a:ext cx="4140781" cy="21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http://tucsonbdg.com/wp-content/uploads/2013/ 01/Hammer-and-Screw.jpg</a:t>
            </a:r>
            <a:endParaRPr lang="en-US" sz="800" dirty="0">
              <a:hlinkClick r:id="rId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94911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2925" y="1905000"/>
            <a:ext cx="6192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Object-oriented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large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8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in representation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041276"/>
            <a:ext cx="8520720" cy="2996453"/>
          </a:xfrm>
        </p:spPr>
      </p:pic>
      <p:sp>
        <p:nvSpPr>
          <p:cNvPr id="5" name="TextBox 4"/>
          <p:cNvSpPr txBox="1"/>
          <p:nvPr/>
        </p:nvSpPr>
        <p:spPr>
          <a:xfrm>
            <a:off x="4578442" y="6037729"/>
            <a:ext cx="5102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http://1.bp.blogspot.com/_biVuYFlfreo/S-L1t-WtUYI/AAAAAAAABP0/Z5WmziRx2gU/s640/Delusion.gif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49949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49071" y="1748118"/>
            <a:ext cx="8370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stuck in data types or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Lacks sequential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Effectively shows coupling and cohesion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</a:t>
            </a:r>
            <a:r>
              <a:rPr lang="en-US"/>
              <a:t> a structure chart for a madlib program?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752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35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Structure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Jolley, Brenton Krieger, Bruce </a:t>
            </a:r>
            <a:r>
              <a:rPr lang="en-US" dirty="0" err="1" smtClean="0"/>
              <a:t>Niendorf</a:t>
            </a:r>
            <a:r>
              <a:rPr lang="en-US" dirty="0" smtClean="0"/>
              <a:t>, Jonathan </a:t>
            </a:r>
            <a:r>
              <a:rPr lang="en-US" dirty="0" err="1" smtClean="0"/>
              <a:t>Romrell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8726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6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Chart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888" y="1825625"/>
            <a:ext cx="5633912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>
                <a:latin typeface="Calibri" charset="0"/>
              </a:rPr>
              <a:t>"A Structure Chart in software engineering and organizational theory, is a chart which shows the breakdown of a system to its lowest manageable levels. They are used in structured programming to arrange program modules into a tree."</a:t>
            </a:r>
            <a:endParaRPr lang="en-US" sz="1800">
              <a:latin typeface="Calibri" charset="0"/>
            </a:endParaRPr>
          </a:p>
          <a:p>
            <a:pPr marL="457200" lvl="1" indent="0">
              <a:buNone/>
            </a:pPr>
            <a:endParaRPr lang="en-US" sz="1800">
              <a:latin typeface="Calibri" charset="0"/>
            </a:endParaRPr>
          </a:p>
          <a:p>
            <a:pPr marL="457200" lvl="1" indent="0">
              <a:buNone/>
            </a:pPr>
            <a:r>
              <a:rPr lang="en-US" sz="1800">
                <a:latin typeface="Calibri" charset="0"/>
              </a:rPr>
              <a:t>http://en.wikipedia.org/wiki/Structure_chart </a:t>
            </a:r>
            <a:r>
              <a:rPr lang="en-US">
                <a:latin typeface="Calibri" charset="0"/>
              </a:rPr>
              <a:t> </a:t>
            </a:r>
            <a:endParaRPr lang="en-US" sz="1800">
              <a:latin typeface="Calibri" charset="0"/>
            </a:endParaRPr>
          </a:p>
        </p:txBody>
      </p:sp>
      <p:pic>
        <p:nvPicPr>
          <p:cNvPr id="5" name="Content Placeholder 4" descr="Structure Chart Exampl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3011" y="1877989"/>
            <a:ext cx="5996402" cy="3776686"/>
          </a:xfrm>
        </p:spPr>
      </p:pic>
      <p:sp>
        <p:nvSpPr>
          <p:cNvPr id="6" name="TextBox 6"/>
          <p:cNvSpPr txBox="1"/>
          <p:nvPr/>
        </p:nvSpPr>
        <p:spPr>
          <a:xfrm>
            <a:off x="5200357" y="5661025"/>
            <a:ext cx="6942431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>
                <a:latin typeface="Century Gothic" charset="0"/>
              </a:rPr>
              <a:t>http://upload.wikimedia.org/wikipedia/commons/e/e7/CPT-Structured_Chart_Example.svg</a:t>
            </a:r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34499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Chart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" charset="0"/>
              </a:rPr>
              <a:t>Structure charts consist of:</a:t>
            </a:r>
          </a:p>
          <a:p>
            <a:pPr lvl="1"/>
            <a:r>
              <a:rPr lang="en-US">
                <a:latin typeface="Calibri" charset="0"/>
              </a:rPr>
              <a:t>Modules </a:t>
            </a:r>
          </a:p>
          <a:p>
            <a:pPr lvl="2"/>
            <a:r>
              <a:rPr lang="en-US">
                <a:latin typeface="Calibri" charset="0"/>
              </a:rPr>
              <a:t>Standard Modules </a:t>
            </a:r>
          </a:p>
          <a:p>
            <a:pPr lvl="2"/>
            <a:r>
              <a:rPr lang="en-US">
                <a:latin typeface="Calibri" charset="0"/>
              </a:rPr>
              <a:t>Library Modules  </a:t>
            </a:r>
          </a:p>
          <a:p>
            <a:pPr lvl="1"/>
            <a:r>
              <a:rPr lang="en-US">
                <a:latin typeface="Calibri" charset="0"/>
              </a:rPr>
              <a:t>Couples </a:t>
            </a:r>
          </a:p>
          <a:p>
            <a:pPr lvl="2"/>
            <a:r>
              <a:rPr lang="en-US">
                <a:latin typeface="Calibri" charset="0"/>
              </a:rPr>
              <a:t>Data Couples </a:t>
            </a:r>
          </a:p>
          <a:p>
            <a:pPr lvl="2"/>
            <a:r>
              <a:rPr lang="en-US">
                <a:latin typeface="Calibri" charset="0"/>
              </a:rPr>
              <a:t>Control Couples </a:t>
            </a:r>
          </a:p>
          <a:p>
            <a:pPr lvl="1"/>
            <a:r>
              <a:rPr lang="en-US">
                <a:latin typeface="Calibri" charset="0"/>
              </a:rPr>
              <a:t>Conditions </a:t>
            </a:r>
          </a:p>
          <a:p>
            <a:pPr lvl="1"/>
            <a:r>
              <a:rPr lang="en-US">
                <a:latin typeface="Calibri" charset="0"/>
              </a:rPr>
              <a:t>Loops</a:t>
            </a:r>
          </a:p>
        </p:txBody>
      </p:sp>
      <p:pic>
        <p:nvPicPr>
          <p:cNvPr id="5" name="Content Placeholder 4" descr="Structure Chart Exampl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3011" y="1877989"/>
            <a:ext cx="5996402" cy="3776686"/>
          </a:xfrm>
        </p:spPr>
      </p:pic>
      <p:sp>
        <p:nvSpPr>
          <p:cNvPr id="6" name="TextBox 6"/>
          <p:cNvSpPr txBox="1"/>
          <p:nvPr/>
        </p:nvSpPr>
        <p:spPr>
          <a:xfrm>
            <a:off x="5189482" y="5649310"/>
            <a:ext cx="6942431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>
                <a:latin typeface="Century Gothic" charset="0"/>
              </a:rPr>
              <a:t>http://upload.wikimedia.org/wikipedia/commons/e/e7/CPT-Structured_Chart_Example.svg</a:t>
            </a:r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50854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73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en-US"/>
          </a:p>
        </p:txBody>
      </p:sp>
      <p:pic>
        <p:nvPicPr>
          <p:cNvPr id="4" name="Content Placeholder 3" descr="Structure Chart w No Connection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1785" y="1894987"/>
            <a:ext cx="5897130" cy="4071462"/>
          </a:xfrm>
        </p:spPr>
      </p:pic>
      <p:sp>
        <p:nvSpPr>
          <p:cNvPr id="5" name="TextBox 5"/>
          <p:cNvSpPr txBox="1"/>
          <p:nvPr/>
        </p:nvSpPr>
        <p:spPr>
          <a:xfrm>
            <a:off x="1317625" y="6129338"/>
            <a:ext cx="955642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>
                <a:latin typeface="Century Gothic" charset="0"/>
              </a:rPr>
              <a:t>http://en.wikibooks.org/wiki/A-level_Computing/AQA/Problem_Solving,_Programming,</a:t>
            </a:r>
          </a:p>
          <a:p>
            <a:pPr algn="ctr"/>
            <a:r>
              <a:rPr lang="en-US" sz="1200">
                <a:latin typeface="Century Gothic" charset="0"/>
              </a:rPr>
              <a:t>_Data_Representation_and_Practical_Exercise/Problem_Solving/Structure_charts</a:t>
            </a: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96287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5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Connections / Relationships</a:t>
            </a:r>
            <a:endParaRPr lang="en-US"/>
          </a:p>
        </p:txBody>
      </p:sp>
      <p:pic>
        <p:nvPicPr>
          <p:cNvPr id="4" name="Content Placeholder 3" descr="Structure Chart w Connection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85" y="1896209"/>
            <a:ext cx="5897130" cy="4069018"/>
          </a:xfrm>
        </p:spPr>
      </p:pic>
      <p:sp>
        <p:nvSpPr>
          <p:cNvPr id="5" name="TextBox 5"/>
          <p:cNvSpPr txBox="1"/>
          <p:nvPr/>
        </p:nvSpPr>
        <p:spPr>
          <a:xfrm>
            <a:off x="1313793" y="6122275"/>
            <a:ext cx="955642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>
                <a:latin typeface="Century Gothic" charset="0"/>
              </a:rPr>
              <a:t>http://en.wikibooks.org/wiki/A-level_Computing/AQA/Problem_Solving,_Programming,</a:t>
            </a:r>
          </a:p>
          <a:p>
            <a:pPr algn="ctr"/>
            <a:r>
              <a:rPr lang="en-US" sz="1200">
                <a:latin typeface="Century Gothic" charset="0"/>
              </a:rPr>
              <a:t>_Data_Representation_and_Practical_Exercise/Problem_Solving/Structure_charts</a:t>
            </a: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87897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60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Couples</a:t>
            </a:r>
            <a:endParaRPr lang="en-US"/>
          </a:p>
        </p:txBody>
      </p:sp>
      <p:pic>
        <p:nvPicPr>
          <p:cNvPr id="4" name="Content Placeholder 3" descr="Structure Chart w Data Coupl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85" y="1896209"/>
            <a:ext cx="5897130" cy="4069018"/>
          </a:xfrm>
        </p:spPr>
      </p:pic>
      <p:sp>
        <p:nvSpPr>
          <p:cNvPr id="5" name="TextBox 5"/>
          <p:cNvSpPr txBox="1"/>
          <p:nvPr/>
        </p:nvSpPr>
        <p:spPr>
          <a:xfrm>
            <a:off x="1313793" y="6122275"/>
            <a:ext cx="955642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>
                <a:latin typeface="Century Gothic" charset="0"/>
              </a:rPr>
              <a:t>http://en.wikibooks.org/wiki/A-level_Computing/AQA/Problem_Solving,_Programming,</a:t>
            </a:r>
          </a:p>
          <a:p>
            <a:pPr algn="ctr"/>
            <a:r>
              <a:rPr lang="en-US" sz="1200">
                <a:latin typeface="Century Gothic" charset="0"/>
              </a:rPr>
              <a:t>_Data_Representation_and_Practical_Exercise/Problem_Solving/Structure_charts</a:t>
            </a: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957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65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Couples</a:t>
            </a:r>
          </a:p>
        </p:txBody>
      </p:sp>
      <p:pic>
        <p:nvPicPr>
          <p:cNvPr id="4" name="Content Placeholder 3" descr="Structure Chart w Control Coup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86" y="1896209"/>
            <a:ext cx="5897128" cy="4069017"/>
          </a:xfrm>
        </p:spPr>
      </p:pic>
      <p:sp>
        <p:nvSpPr>
          <p:cNvPr id="5" name="TextBox 5"/>
          <p:cNvSpPr txBox="1"/>
          <p:nvPr/>
        </p:nvSpPr>
        <p:spPr>
          <a:xfrm>
            <a:off x="1313793" y="6122275"/>
            <a:ext cx="955642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latin typeface="Century Gothic" charset="0"/>
              </a:rPr>
              <a:t>http://en.wikibooks.org/wiki/A-level_Computing/AQA/Problem_Solving,_Programming,</a:t>
            </a:r>
          </a:p>
          <a:p>
            <a:pPr algn="ctr"/>
            <a:r>
              <a:rPr lang="en-US" sz="1200" dirty="0">
                <a:latin typeface="Century Gothic" charset="0"/>
              </a:rPr>
              <a:t>_</a:t>
            </a:r>
            <a:r>
              <a:rPr lang="en-US" sz="1200" dirty="0" err="1">
                <a:latin typeface="Century Gothic" charset="0"/>
              </a:rPr>
              <a:t>Data_Representation_and_Practical_Exercise</a:t>
            </a:r>
            <a:r>
              <a:rPr lang="en-US" sz="1200" dirty="0">
                <a:latin typeface="Century Gothic" charset="0"/>
              </a:rPr>
              <a:t>/</a:t>
            </a:r>
            <a:r>
              <a:rPr lang="en-US" sz="1200" dirty="0" err="1">
                <a:latin typeface="Century Gothic" charset="0"/>
              </a:rPr>
              <a:t>Problem_Solving</a:t>
            </a:r>
            <a:r>
              <a:rPr lang="en-US" sz="1200" dirty="0">
                <a:latin typeface="Century Gothic" charset="0"/>
              </a:rPr>
              <a:t>/</a:t>
            </a:r>
            <a:r>
              <a:rPr lang="en-US" sz="1200" dirty="0" err="1">
                <a:latin typeface="Century Gothic" charset="0"/>
              </a:rPr>
              <a:t>Structure_charts</a:t>
            </a:r>
            <a:endParaRPr lang="en-US" sz="1200" dirty="0">
              <a:latin typeface="Century Gothic" charset="0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23768"/>
              </p:ext>
            </p:extLst>
          </p:nvPr>
        </p:nvGraphicFramePr>
        <p:xfrm>
          <a:off x="188256" y="6541995"/>
          <a:ext cx="12003744" cy="3160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  <a:gridCol w="1500468"/>
              </a:tblGrid>
              <a:tr h="3160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Intro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Disadvantages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Inappropriate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Effectiveness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Demonstration</a:t>
                      </a:r>
                      <a:endParaRPr lang="en-US" sz="1200" dirty="0"/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276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485</Words>
  <Application>Microsoft Office PowerPoint</Application>
  <PresentationFormat>Widescreen</PresentationFormat>
  <Paragraphs>267</Paragraphs>
  <Slides>22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Wisp</vt:lpstr>
      <vt:lpstr>Document</vt:lpstr>
      <vt:lpstr>PowerPoint Presentation</vt:lpstr>
      <vt:lpstr>PowerPoint Presentation</vt:lpstr>
      <vt:lpstr>Structure Charts</vt:lpstr>
      <vt:lpstr>Structure Chart Explanation</vt:lpstr>
      <vt:lpstr>Structure Chart Composition</vt:lpstr>
      <vt:lpstr>Modules</vt:lpstr>
      <vt:lpstr>Connections / Relationships</vt:lpstr>
      <vt:lpstr>Data Couples</vt:lpstr>
      <vt:lpstr>Control Couples</vt:lpstr>
      <vt:lpstr>Library Module</vt:lpstr>
      <vt:lpstr>Conditional</vt:lpstr>
      <vt:lpstr>Loop / Iteration</vt:lpstr>
      <vt:lpstr>Advantages</vt:lpstr>
      <vt:lpstr>Advantages – Check for cohesion</vt:lpstr>
      <vt:lpstr>Advantages – Visualize Coupling</vt:lpstr>
      <vt:lpstr>Abstraction – See the process</vt:lpstr>
      <vt:lpstr>Discuss when it is appropriate</vt:lpstr>
      <vt:lpstr>Disadvantages</vt:lpstr>
      <vt:lpstr>PowerPoint Presentation</vt:lpstr>
      <vt:lpstr>When it is inappropriate</vt:lpstr>
      <vt:lpstr>Effectiveness in representation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Jolley</dc:creator>
  <cp:lastModifiedBy>Joshua Jolley</cp:lastModifiedBy>
  <cp:revision>32</cp:revision>
  <dcterms:created xsi:type="dcterms:W3CDTF">2015-02-11T18:40:24Z</dcterms:created>
  <dcterms:modified xsi:type="dcterms:W3CDTF">2015-02-17T06:10:21Z</dcterms:modified>
</cp:coreProperties>
</file>