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9" r:id="rId4"/>
    <p:sldId id="260" r:id="rId5"/>
    <p:sldId id="261" r:id="rId6"/>
    <p:sldId id="262" r:id="rId7"/>
    <p:sldId id="284" r:id="rId8"/>
    <p:sldId id="263" r:id="rId9"/>
    <p:sldId id="285" r:id="rId10"/>
    <p:sldId id="264" r:id="rId11"/>
    <p:sldId id="286" r:id="rId12"/>
    <p:sldId id="287" r:id="rId13"/>
    <p:sldId id="265" r:id="rId14"/>
    <p:sldId id="288" r:id="rId15"/>
    <p:sldId id="289" r:id="rId16"/>
    <p:sldId id="291" r:id="rId17"/>
    <p:sldId id="280" r:id="rId18"/>
    <p:sldId id="290" r:id="rId19"/>
  </p:sldIdLst>
  <p:sldSz cx="9144000" cy="5143500" type="screen16x9"/>
  <p:notesSz cx="6858000" cy="9144000"/>
  <p:embeddedFontLst>
    <p:embeddedFont>
      <p:font typeface="Karla" panose="020B0604020202020204" charset="0"/>
      <p:regular r:id="rId21"/>
      <p:bold r:id="rId22"/>
      <p:italic r:id="rId23"/>
      <p:boldItalic r:id="rId24"/>
    </p:embeddedFont>
    <p:embeddedFont>
      <p:font typeface="Montserrat" panose="020B0604020202020204" charset="0"/>
      <p:regular r:id="rId25"/>
      <p:bold r:id="rId26"/>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27B0"/>
    <a:srgbClr val="FFC107"/>
    <a:srgbClr val="E91E63"/>
    <a:srgbClr val="03A9F4"/>
    <a:srgbClr val="039DE3"/>
    <a:srgbClr val="ED5120"/>
    <a:srgbClr val="FF5722"/>
    <a:srgbClr val="9124A4"/>
    <a:srgbClr val="D91C5C"/>
    <a:srgbClr val="EDB3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5D3593-6B20-4499-8400-2211352EAF1A}">
  <a:tblStyle styleId="{C75D3593-6B20-4499-8400-2211352EAF1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62" autoAdjust="0"/>
  </p:normalViewPr>
  <p:slideViewPr>
    <p:cSldViewPr snapToGrid="0">
      <p:cViewPr varScale="1">
        <p:scale>
          <a:sx n="55" d="100"/>
          <a:sy n="55" d="100"/>
        </p:scale>
        <p:origin x="78" y="15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53543898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52095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64425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98195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73945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45688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75612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7803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04744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0780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035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10859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30966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58043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2142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1255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11631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7865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9" name="Shape 9"/>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0" name="Shape 10"/>
          <p:cNvSpPr txBox="1">
            <a:spLocks noGrp="1"/>
          </p:cNvSpPr>
          <p:nvPr>
            <p:ph type="ctrTitle"/>
          </p:nvPr>
        </p:nvSpPr>
        <p:spPr>
          <a:xfrm>
            <a:off x="648300" y="3404550"/>
            <a:ext cx="3530700" cy="1181999"/>
          </a:xfrm>
          <a:prstGeom prst="rect">
            <a:avLst/>
          </a:prstGeom>
        </p:spPr>
        <p:txBody>
          <a:bodyPr lIns="91425" tIns="91425" rIns="91425" bIns="91425" anchor="b" anchorCtr="0"/>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1"/>
        <p:cNvGrpSpPr/>
        <p:nvPr/>
      </p:nvGrpSpPr>
      <p:grpSpPr>
        <a:xfrm>
          <a:off x="0" y="0"/>
          <a:ext cx="0" cy="0"/>
          <a:chOff x="0" y="0"/>
          <a:chExt cx="0" cy="0"/>
        </a:xfrm>
      </p:grpSpPr>
      <p:sp>
        <p:nvSpPr>
          <p:cNvPr id="12" name="Shape 12"/>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3" name="Shape 13"/>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4" name="Shape 14"/>
          <p:cNvSpPr txBox="1">
            <a:spLocks noGrp="1"/>
          </p:cNvSpPr>
          <p:nvPr>
            <p:ph type="ctrTitle"/>
          </p:nvPr>
        </p:nvSpPr>
        <p:spPr>
          <a:xfrm>
            <a:off x="648300" y="1583350"/>
            <a:ext cx="3522300" cy="2989799"/>
          </a:xfrm>
          <a:prstGeom prst="rect">
            <a:avLst/>
          </a:prstGeom>
        </p:spPr>
        <p:txBody>
          <a:bodyPr lIns="91425" tIns="91425" rIns="91425" bIns="91425" anchor="b" anchorCtr="0"/>
          <a:lstStyle>
            <a:lvl1pPr rtl="0">
              <a:spcBef>
                <a:spcPts val="0"/>
              </a:spcBef>
              <a:buSzPct val="100000"/>
              <a:defRPr sz="3000"/>
            </a:lvl1pPr>
            <a:lvl2pPr rtl="0">
              <a:spcBef>
                <a:spcPts val="0"/>
              </a:spcBef>
              <a:buSzPct val="100000"/>
              <a:defRPr sz="3000"/>
            </a:lvl2pPr>
            <a:lvl3pPr rtl="0">
              <a:spcBef>
                <a:spcPts val="0"/>
              </a:spcBef>
              <a:buSzPct val="100000"/>
              <a:defRPr sz="3000"/>
            </a:lvl3pPr>
            <a:lvl4pPr rtl="0">
              <a:spcBef>
                <a:spcPts val="0"/>
              </a:spcBef>
              <a:buSzPct val="100000"/>
              <a:defRPr sz="3000"/>
            </a:lvl4pPr>
            <a:lvl5pPr rtl="0">
              <a:spcBef>
                <a:spcPts val="0"/>
              </a:spcBef>
              <a:buSzPct val="100000"/>
              <a:defRPr sz="3000"/>
            </a:lvl5pPr>
            <a:lvl6pPr rtl="0">
              <a:spcBef>
                <a:spcPts val="0"/>
              </a:spcBef>
              <a:buSzPct val="100000"/>
              <a:defRPr sz="3000"/>
            </a:lvl6pPr>
            <a:lvl7pPr rtl="0">
              <a:spcBef>
                <a:spcPts val="0"/>
              </a:spcBef>
              <a:buSzPct val="100000"/>
              <a:defRPr sz="3000"/>
            </a:lvl7pPr>
            <a:lvl8pPr rtl="0">
              <a:spcBef>
                <a:spcPts val="0"/>
              </a:spcBef>
              <a:buSzPct val="100000"/>
              <a:defRPr sz="3000"/>
            </a:lvl8pPr>
            <a:lvl9pPr rtl="0">
              <a:spcBef>
                <a:spcPts val="0"/>
              </a:spcBef>
              <a:buSzPct val="100000"/>
              <a:defRPr sz="3000"/>
            </a:lvl9pPr>
          </a:lstStyle>
          <a:p>
            <a:endParaRPr/>
          </a:p>
        </p:txBody>
      </p:sp>
      <p:sp>
        <p:nvSpPr>
          <p:cNvPr id="15" name="Shape 15"/>
          <p:cNvSpPr txBox="1">
            <a:spLocks noGrp="1"/>
          </p:cNvSpPr>
          <p:nvPr>
            <p:ph type="subTitle" idx="1"/>
          </p:nvPr>
        </p:nvSpPr>
        <p:spPr>
          <a:xfrm>
            <a:off x="6724950" y="3494300"/>
            <a:ext cx="1906199" cy="1031699"/>
          </a:xfrm>
          <a:prstGeom prst="rect">
            <a:avLst/>
          </a:prstGeom>
        </p:spPr>
        <p:txBody>
          <a:bodyPr lIns="91425" tIns="91425" rIns="91425" bIns="91425" anchor="b" anchorCtr="0"/>
          <a:lstStyle>
            <a:lvl1pPr algn="r" rtl="0">
              <a:spcBef>
                <a:spcPts val="0"/>
              </a:spcBef>
              <a:buClr>
                <a:srgbClr val="FFFFFF"/>
              </a:buClr>
              <a:buSzPct val="100000"/>
              <a:buNone/>
              <a:defRPr sz="1800">
                <a:solidFill>
                  <a:srgbClr val="FFFFFF"/>
                </a:solidFill>
              </a:defRPr>
            </a:lvl1pPr>
            <a:lvl2pPr algn="r" rtl="0">
              <a:spcBef>
                <a:spcPts val="0"/>
              </a:spcBef>
              <a:buClr>
                <a:srgbClr val="FFFFFF"/>
              </a:buClr>
              <a:buSzPct val="100000"/>
              <a:buNone/>
              <a:defRPr sz="1800">
                <a:solidFill>
                  <a:srgbClr val="FFFFFF"/>
                </a:solidFill>
              </a:defRPr>
            </a:lvl2pPr>
            <a:lvl3pPr algn="r" rtl="0">
              <a:spcBef>
                <a:spcPts val="0"/>
              </a:spcBef>
              <a:buClr>
                <a:srgbClr val="FFFFFF"/>
              </a:buClr>
              <a:buSzPct val="100000"/>
              <a:buNone/>
              <a:defRPr sz="1800">
                <a:solidFill>
                  <a:srgbClr val="FFFFFF"/>
                </a:solidFill>
              </a:defRPr>
            </a:lvl3pPr>
            <a:lvl4pPr algn="r" rtl="0">
              <a:spcBef>
                <a:spcPts val="0"/>
              </a:spcBef>
              <a:buClr>
                <a:srgbClr val="FFFFFF"/>
              </a:buClr>
              <a:buSzPct val="100000"/>
              <a:buNone/>
              <a:defRPr sz="1800">
                <a:solidFill>
                  <a:srgbClr val="FFFFFF"/>
                </a:solidFill>
              </a:defRPr>
            </a:lvl4pPr>
            <a:lvl5pPr algn="r" rtl="0">
              <a:spcBef>
                <a:spcPts val="0"/>
              </a:spcBef>
              <a:buClr>
                <a:srgbClr val="FFFFFF"/>
              </a:buClr>
              <a:buSzPct val="100000"/>
              <a:buNone/>
              <a:defRPr sz="1800">
                <a:solidFill>
                  <a:srgbClr val="FFFFFF"/>
                </a:solidFill>
              </a:defRPr>
            </a:lvl5pPr>
            <a:lvl6pPr algn="r" rtl="0">
              <a:spcBef>
                <a:spcPts val="0"/>
              </a:spcBef>
              <a:buClr>
                <a:srgbClr val="FFFFFF"/>
              </a:buClr>
              <a:buSzPct val="100000"/>
              <a:buNone/>
              <a:defRPr sz="1800">
                <a:solidFill>
                  <a:srgbClr val="FFFFFF"/>
                </a:solidFill>
              </a:defRPr>
            </a:lvl6pPr>
            <a:lvl7pPr algn="r" rtl="0">
              <a:spcBef>
                <a:spcPts val="0"/>
              </a:spcBef>
              <a:buClr>
                <a:srgbClr val="FFFFFF"/>
              </a:buClr>
              <a:buSzPct val="100000"/>
              <a:buNone/>
              <a:defRPr sz="1800">
                <a:solidFill>
                  <a:srgbClr val="FFFFFF"/>
                </a:solidFill>
              </a:defRPr>
            </a:lvl7pPr>
            <a:lvl8pPr algn="r" rtl="0">
              <a:spcBef>
                <a:spcPts val="0"/>
              </a:spcBef>
              <a:buClr>
                <a:srgbClr val="FFFFFF"/>
              </a:buClr>
              <a:buSzPct val="100000"/>
              <a:buNone/>
              <a:defRPr sz="1800">
                <a:solidFill>
                  <a:srgbClr val="FFFFFF"/>
                </a:solidFill>
              </a:defRPr>
            </a:lvl8pPr>
            <a:lvl9pPr algn="r" rtl="0">
              <a:spcBef>
                <a:spcPts val="0"/>
              </a:spcBef>
              <a:buClr>
                <a:srgbClr val="FFFFFF"/>
              </a:buClr>
              <a:buSzPct val="1000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1 column + image">
    <p:spTree>
      <p:nvGrpSpPr>
        <p:cNvPr id="1" name="Shape 16"/>
        <p:cNvGrpSpPr/>
        <p:nvPr/>
      </p:nvGrpSpPr>
      <p:grpSpPr>
        <a:xfrm>
          <a:off x="0" y="0"/>
          <a:ext cx="0" cy="0"/>
          <a:chOff x="0" y="0"/>
          <a:chExt cx="0" cy="0"/>
        </a:xfrm>
      </p:grpSpPr>
      <p:sp>
        <p:nvSpPr>
          <p:cNvPr id="17" name="Shape 17"/>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8" name="Shape 18"/>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9" name="Shape 19"/>
          <p:cNvSpPr txBox="1">
            <a:spLocks noGrp="1"/>
          </p:cNvSpPr>
          <p:nvPr>
            <p:ph type="title"/>
          </p:nvPr>
        </p:nvSpPr>
        <p:spPr>
          <a:xfrm>
            <a:off x="838309" y="1807900"/>
            <a:ext cx="3148199" cy="485699"/>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body" idx="1"/>
          </p:nvPr>
        </p:nvSpPr>
        <p:spPr>
          <a:xfrm>
            <a:off x="838250" y="2419350"/>
            <a:ext cx="3148199" cy="2255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ote">
    <p:spTree>
      <p:nvGrpSpPr>
        <p:cNvPr id="1" name="Shape 25"/>
        <p:cNvGrpSpPr/>
        <p:nvPr/>
      </p:nvGrpSpPr>
      <p:grpSpPr>
        <a:xfrm>
          <a:off x="0" y="0"/>
          <a:ext cx="0" cy="0"/>
          <a:chOff x="0" y="0"/>
          <a:chExt cx="0" cy="0"/>
        </a:xfrm>
      </p:grpSpPr>
      <p:sp>
        <p:nvSpPr>
          <p:cNvPr id="26" name="Shape 26"/>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27" name="Shape 27"/>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28" name="Shape 28"/>
          <p:cNvSpPr txBox="1"/>
          <p:nvPr/>
        </p:nvSpPr>
        <p:spPr>
          <a:xfrm>
            <a:off x="799645" y="1612074"/>
            <a:ext cx="1957200" cy="653699"/>
          </a:xfrm>
          <a:prstGeom prst="rect">
            <a:avLst/>
          </a:prstGeom>
          <a:noFill/>
          <a:ln>
            <a:noFill/>
          </a:ln>
        </p:spPr>
        <p:txBody>
          <a:bodyPr lIns="91425" tIns="91425" rIns="91425" bIns="91425" anchor="t" anchorCtr="0">
            <a:noAutofit/>
          </a:bodyPr>
          <a:lstStyle/>
          <a:p>
            <a:pPr>
              <a:spcBef>
                <a:spcPts val="0"/>
              </a:spcBef>
              <a:buNone/>
            </a:pPr>
            <a:r>
              <a:rPr lang="en" sz="7200">
                <a:solidFill>
                  <a:srgbClr val="B7B7B7"/>
                </a:solidFill>
                <a:latin typeface="Montserrat"/>
                <a:ea typeface="Montserrat"/>
                <a:cs typeface="Montserrat"/>
                <a:sym typeface="Montserrat"/>
              </a:rPr>
              <a:t>“</a:t>
            </a:r>
          </a:p>
        </p:txBody>
      </p:sp>
      <p:sp>
        <p:nvSpPr>
          <p:cNvPr id="29" name="Shape 29"/>
          <p:cNvSpPr txBox="1">
            <a:spLocks noGrp="1"/>
          </p:cNvSpPr>
          <p:nvPr>
            <p:ph type="body" idx="1"/>
          </p:nvPr>
        </p:nvSpPr>
        <p:spPr>
          <a:xfrm>
            <a:off x="838250" y="2419350"/>
            <a:ext cx="5324100" cy="2255700"/>
          </a:xfrm>
          <a:prstGeom prst="rect">
            <a:avLst/>
          </a:prstGeom>
        </p:spPr>
        <p:txBody>
          <a:bodyPr lIns="91425" tIns="91425" rIns="91425" bIns="91425" anchor="t" anchorCtr="0"/>
          <a:lstStyle>
            <a:lvl1pPr rtl="0">
              <a:spcBef>
                <a:spcPts val="0"/>
              </a:spcBef>
              <a:buSzPct val="100000"/>
              <a:buFont typeface="Montserrat"/>
              <a:defRPr sz="2400">
                <a:latin typeface="Montserrat"/>
                <a:ea typeface="Montserrat"/>
                <a:cs typeface="Montserrat"/>
                <a:sym typeface="Montserrat"/>
              </a:defRPr>
            </a:lvl1pPr>
            <a:lvl2pPr rtl="0">
              <a:spcBef>
                <a:spcPts val="0"/>
              </a:spcBef>
              <a:buSzPct val="100000"/>
              <a:buFont typeface="Montserrat"/>
              <a:defRPr sz="2400">
                <a:latin typeface="Montserrat"/>
                <a:ea typeface="Montserrat"/>
                <a:cs typeface="Montserrat"/>
                <a:sym typeface="Montserrat"/>
              </a:defRPr>
            </a:lvl2pPr>
            <a:lvl3pPr rtl="0">
              <a:spcBef>
                <a:spcPts val="0"/>
              </a:spcBef>
              <a:buSzPct val="100000"/>
              <a:buFont typeface="Montserrat"/>
              <a:defRPr sz="2400">
                <a:latin typeface="Montserrat"/>
                <a:ea typeface="Montserrat"/>
                <a:cs typeface="Montserrat"/>
                <a:sym typeface="Montserrat"/>
              </a:defRPr>
            </a:lvl3pPr>
            <a:lvl4pPr rtl="0">
              <a:spcBef>
                <a:spcPts val="0"/>
              </a:spcBef>
              <a:buSzPct val="100000"/>
              <a:buFont typeface="Montserrat"/>
              <a:defRPr sz="2400">
                <a:latin typeface="Montserrat"/>
                <a:ea typeface="Montserrat"/>
                <a:cs typeface="Montserrat"/>
                <a:sym typeface="Montserrat"/>
              </a:defRPr>
            </a:lvl4pPr>
            <a:lvl5pPr rtl="0">
              <a:spcBef>
                <a:spcPts val="0"/>
              </a:spcBef>
              <a:buSzPct val="100000"/>
              <a:buFont typeface="Montserrat"/>
              <a:defRPr sz="2400">
                <a:latin typeface="Montserrat"/>
                <a:ea typeface="Montserrat"/>
                <a:cs typeface="Montserrat"/>
                <a:sym typeface="Montserrat"/>
              </a:defRPr>
            </a:lvl5pPr>
            <a:lvl6pPr rtl="0">
              <a:spcBef>
                <a:spcPts val="0"/>
              </a:spcBef>
              <a:buSzPct val="100000"/>
              <a:buFont typeface="Montserrat"/>
              <a:defRPr sz="2400">
                <a:latin typeface="Montserrat"/>
                <a:ea typeface="Montserrat"/>
                <a:cs typeface="Montserrat"/>
                <a:sym typeface="Montserrat"/>
              </a:defRPr>
            </a:lvl6pPr>
            <a:lvl7pPr rtl="0">
              <a:spcBef>
                <a:spcPts val="0"/>
              </a:spcBef>
              <a:buSzPct val="100000"/>
              <a:buFont typeface="Montserrat"/>
              <a:defRPr sz="2400">
                <a:latin typeface="Montserrat"/>
                <a:ea typeface="Montserrat"/>
                <a:cs typeface="Montserrat"/>
                <a:sym typeface="Montserrat"/>
              </a:defRPr>
            </a:lvl7pPr>
            <a:lvl8pPr rtl="0">
              <a:spcBef>
                <a:spcPts val="0"/>
              </a:spcBef>
              <a:buSzPct val="100000"/>
              <a:buFont typeface="Montserrat"/>
              <a:defRPr sz="2400">
                <a:latin typeface="Montserrat"/>
                <a:ea typeface="Montserrat"/>
                <a:cs typeface="Montserrat"/>
                <a:sym typeface="Montserrat"/>
              </a:defRPr>
            </a:lvl8pPr>
            <a:lvl9pPr rtl="0">
              <a:spcBef>
                <a:spcPts val="0"/>
              </a:spcBef>
              <a:buSzPct val="100000"/>
              <a:buFont typeface="Montserrat"/>
              <a:defRPr sz="2400">
                <a:latin typeface="Montserrat"/>
                <a:ea typeface="Montserrat"/>
                <a:cs typeface="Montserrat"/>
                <a:sym typeface="Montserra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0"/>
        <p:cNvGrpSpPr/>
        <p:nvPr/>
      </p:nvGrpSpPr>
      <p:grpSpPr>
        <a:xfrm>
          <a:off x="0" y="0"/>
          <a:ext cx="0" cy="0"/>
          <a:chOff x="0" y="0"/>
          <a:chExt cx="0" cy="0"/>
        </a:xfrm>
      </p:grpSpPr>
      <p:sp>
        <p:nvSpPr>
          <p:cNvPr id="31" name="Shape 31"/>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2" name="Shape 32"/>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3" name="Shape 33"/>
          <p:cNvSpPr txBox="1">
            <a:spLocks noGrp="1"/>
          </p:cNvSpPr>
          <p:nvPr>
            <p:ph type="title"/>
          </p:nvPr>
        </p:nvSpPr>
        <p:spPr>
          <a:xfrm>
            <a:off x="838350" y="1807900"/>
            <a:ext cx="5324100" cy="4856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4" name="Shape 34"/>
          <p:cNvSpPr txBox="1">
            <a:spLocks noGrp="1"/>
          </p:cNvSpPr>
          <p:nvPr>
            <p:ph type="body" idx="1"/>
          </p:nvPr>
        </p:nvSpPr>
        <p:spPr>
          <a:xfrm>
            <a:off x="838250" y="2419350"/>
            <a:ext cx="5324100" cy="2255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5"/>
        <p:cNvGrpSpPr/>
        <p:nvPr/>
      </p:nvGrpSpPr>
      <p:grpSpPr>
        <a:xfrm>
          <a:off x="0" y="0"/>
          <a:ext cx="0" cy="0"/>
          <a:chOff x="0" y="0"/>
          <a:chExt cx="0" cy="0"/>
        </a:xfrm>
      </p:grpSpPr>
      <p:sp>
        <p:nvSpPr>
          <p:cNvPr id="36" name="Shape 36"/>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Shape 37"/>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Shape 38"/>
          <p:cNvSpPr txBox="1">
            <a:spLocks noGrp="1"/>
          </p:cNvSpPr>
          <p:nvPr>
            <p:ph type="title"/>
          </p:nvPr>
        </p:nvSpPr>
        <p:spPr>
          <a:xfrm>
            <a:off x="841000" y="1884100"/>
            <a:ext cx="4801499" cy="4095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body" idx="1"/>
          </p:nvPr>
        </p:nvSpPr>
        <p:spPr>
          <a:xfrm>
            <a:off x="841000" y="2492425"/>
            <a:ext cx="2671800" cy="2433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0" name="Shape 40"/>
          <p:cNvSpPr txBox="1">
            <a:spLocks noGrp="1"/>
          </p:cNvSpPr>
          <p:nvPr>
            <p:ph type="body" idx="2"/>
          </p:nvPr>
        </p:nvSpPr>
        <p:spPr>
          <a:xfrm>
            <a:off x="3673842" y="2492425"/>
            <a:ext cx="2671800" cy="2433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1"/>
        <p:cNvGrpSpPr/>
        <p:nvPr/>
      </p:nvGrpSpPr>
      <p:grpSpPr>
        <a:xfrm>
          <a:off x="0" y="0"/>
          <a:ext cx="0" cy="0"/>
          <a:chOff x="0" y="0"/>
          <a:chExt cx="0" cy="0"/>
        </a:xfrm>
      </p:grpSpPr>
      <p:sp>
        <p:nvSpPr>
          <p:cNvPr id="42" name="Shape 4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Shape 4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Shape 44"/>
          <p:cNvSpPr txBox="1">
            <a:spLocks noGrp="1"/>
          </p:cNvSpPr>
          <p:nvPr>
            <p:ph type="title"/>
          </p:nvPr>
        </p:nvSpPr>
        <p:spPr>
          <a:xfrm>
            <a:off x="841000" y="1884100"/>
            <a:ext cx="4801499" cy="4095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a:off x="841000" y="2515375"/>
            <a:ext cx="1988699" cy="24104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46" name="Shape 46"/>
          <p:cNvSpPr txBox="1">
            <a:spLocks noGrp="1"/>
          </p:cNvSpPr>
          <p:nvPr>
            <p:ph type="body" idx="2"/>
          </p:nvPr>
        </p:nvSpPr>
        <p:spPr>
          <a:xfrm>
            <a:off x="2931574" y="2515375"/>
            <a:ext cx="1988699" cy="24104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47" name="Shape 47"/>
          <p:cNvSpPr txBox="1">
            <a:spLocks noGrp="1"/>
          </p:cNvSpPr>
          <p:nvPr>
            <p:ph type="body" idx="3"/>
          </p:nvPr>
        </p:nvSpPr>
        <p:spPr>
          <a:xfrm>
            <a:off x="5022149" y="2515375"/>
            <a:ext cx="1988699" cy="24104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Shape 58"/>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639B1D50-3FB8-4C70-9356-A0EE3C4D098B}" type="datetime1">
              <a:rPr lang="en-US" smtClean="0"/>
              <a:t>11/18/2015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r>
              <a:rPr lang="en-US" smtClean="0"/>
              <a:t>Name of Person who completed slide</a:t>
            </a: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4CB0258-BE9B-4392-A827-4242613B164E}" type="slidenum">
              <a:rPr lang="en-US" smtClean="0"/>
              <a:t>‹#›</a:t>
            </a:fld>
            <a:endParaRPr lang="en-US"/>
          </a:p>
        </p:txBody>
      </p:sp>
    </p:spTree>
    <p:extLst>
      <p:ext uri="{BB962C8B-B14F-4D97-AF65-F5344CB8AC3E}">
        <p14:creationId xmlns:p14="http://schemas.microsoft.com/office/powerpoint/2010/main" val="396224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1884100"/>
            <a:ext cx="5185199" cy="474599"/>
          </a:xfrm>
          <a:prstGeom prst="rect">
            <a:avLst/>
          </a:prstGeom>
          <a:noFill/>
          <a:ln>
            <a:noFill/>
          </a:ln>
        </p:spPr>
        <p:txBody>
          <a:bodyPr lIns="91425" tIns="91425" rIns="91425" bIns="91425" anchor="b" anchorCtr="0"/>
          <a:lstStyle>
            <a:lvl1pPr>
              <a:spcBef>
                <a:spcPts val="0"/>
              </a:spcBef>
              <a:buClr>
                <a:srgbClr val="B7B7B7"/>
              </a:buClr>
              <a:buSzPct val="100000"/>
              <a:buFont typeface="Montserrat"/>
              <a:buNone/>
              <a:defRPr sz="1200" b="1">
                <a:solidFill>
                  <a:srgbClr val="B7B7B7"/>
                </a:solidFill>
                <a:latin typeface="Montserrat"/>
                <a:ea typeface="Montserrat"/>
                <a:cs typeface="Montserrat"/>
                <a:sym typeface="Montserrat"/>
              </a:defRPr>
            </a:lvl1pPr>
            <a:lvl2pPr>
              <a:spcBef>
                <a:spcPts val="0"/>
              </a:spcBef>
              <a:buClr>
                <a:srgbClr val="B7B7B7"/>
              </a:buClr>
              <a:buSzPct val="100000"/>
              <a:buFont typeface="Montserrat"/>
              <a:buNone/>
              <a:defRPr sz="1200" b="1">
                <a:solidFill>
                  <a:srgbClr val="B7B7B7"/>
                </a:solidFill>
                <a:latin typeface="Montserrat"/>
                <a:ea typeface="Montserrat"/>
                <a:cs typeface="Montserrat"/>
                <a:sym typeface="Montserrat"/>
              </a:defRPr>
            </a:lvl2pPr>
            <a:lvl3pPr>
              <a:spcBef>
                <a:spcPts val="0"/>
              </a:spcBef>
              <a:buClr>
                <a:srgbClr val="B7B7B7"/>
              </a:buClr>
              <a:buSzPct val="100000"/>
              <a:buFont typeface="Montserrat"/>
              <a:buNone/>
              <a:defRPr sz="1200" b="1">
                <a:solidFill>
                  <a:srgbClr val="B7B7B7"/>
                </a:solidFill>
                <a:latin typeface="Montserrat"/>
                <a:ea typeface="Montserrat"/>
                <a:cs typeface="Montserrat"/>
                <a:sym typeface="Montserrat"/>
              </a:defRPr>
            </a:lvl3pPr>
            <a:lvl4pPr>
              <a:spcBef>
                <a:spcPts val="0"/>
              </a:spcBef>
              <a:buClr>
                <a:srgbClr val="B7B7B7"/>
              </a:buClr>
              <a:buSzPct val="100000"/>
              <a:buFont typeface="Montserrat"/>
              <a:buNone/>
              <a:defRPr sz="1200" b="1">
                <a:solidFill>
                  <a:srgbClr val="B7B7B7"/>
                </a:solidFill>
                <a:latin typeface="Montserrat"/>
                <a:ea typeface="Montserrat"/>
                <a:cs typeface="Montserrat"/>
                <a:sym typeface="Montserrat"/>
              </a:defRPr>
            </a:lvl4pPr>
            <a:lvl5pPr>
              <a:spcBef>
                <a:spcPts val="0"/>
              </a:spcBef>
              <a:buClr>
                <a:srgbClr val="B7B7B7"/>
              </a:buClr>
              <a:buSzPct val="100000"/>
              <a:buFont typeface="Montserrat"/>
              <a:buNone/>
              <a:defRPr sz="1200" b="1">
                <a:solidFill>
                  <a:srgbClr val="B7B7B7"/>
                </a:solidFill>
                <a:latin typeface="Montserrat"/>
                <a:ea typeface="Montserrat"/>
                <a:cs typeface="Montserrat"/>
                <a:sym typeface="Montserrat"/>
              </a:defRPr>
            </a:lvl5pPr>
            <a:lvl6pPr>
              <a:spcBef>
                <a:spcPts val="0"/>
              </a:spcBef>
              <a:buClr>
                <a:srgbClr val="B7B7B7"/>
              </a:buClr>
              <a:buSzPct val="100000"/>
              <a:buFont typeface="Montserrat"/>
              <a:buNone/>
              <a:defRPr sz="1200" b="1">
                <a:solidFill>
                  <a:srgbClr val="B7B7B7"/>
                </a:solidFill>
                <a:latin typeface="Montserrat"/>
                <a:ea typeface="Montserrat"/>
                <a:cs typeface="Montserrat"/>
                <a:sym typeface="Montserrat"/>
              </a:defRPr>
            </a:lvl6pPr>
            <a:lvl7pPr>
              <a:spcBef>
                <a:spcPts val="0"/>
              </a:spcBef>
              <a:buClr>
                <a:srgbClr val="B7B7B7"/>
              </a:buClr>
              <a:buSzPct val="100000"/>
              <a:buFont typeface="Montserrat"/>
              <a:buNone/>
              <a:defRPr sz="1200" b="1">
                <a:solidFill>
                  <a:srgbClr val="B7B7B7"/>
                </a:solidFill>
                <a:latin typeface="Montserrat"/>
                <a:ea typeface="Montserrat"/>
                <a:cs typeface="Montserrat"/>
                <a:sym typeface="Montserrat"/>
              </a:defRPr>
            </a:lvl7pPr>
            <a:lvl8pPr>
              <a:spcBef>
                <a:spcPts val="0"/>
              </a:spcBef>
              <a:buClr>
                <a:srgbClr val="B7B7B7"/>
              </a:buClr>
              <a:buSzPct val="100000"/>
              <a:buFont typeface="Montserrat"/>
              <a:buNone/>
              <a:defRPr sz="1200" b="1">
                <a:solidFill>
                  <a:srgbClr val="B7B7B7"/>
                </a:solidFill>
                <a:latin typeface="Montserrat"/>
                <a:ea typeface="Montserrat"/>
                <a:cs typeface="Montserrat"/>
                <a:sym typeface="Montserrat"/>
              </a:defRPr>
            </a:lvl8pPr>
            <a:lvl9pPr>
              <a:spcBef>
                <a:spcPts val="0"/>
              </a:spcBef>
              <a:buClr>
                <a:srgbClr val="B7B7B7"/>
              </a:buClr>
              <a:buSzPct val="100000"/>
              <a:buFont typeface="Montserrat"/>
              <a:buNone/>
              <a:defRPr sz="1200" b="1">
                <a:solidFill>
                  <a:srgbClr val="B7B7B7"/>
                </a:solidFill>
                <a:latin typeface="Montserrat"/>
                <a:ea typeface="Montserrat"/>
                <a:cs typeface="Montserrat"/>
                <a:sym typeface="Montserrat"/>
              </a:defRPr>
            </a:lvl9pPr>
          </a:lstStyle>
          <a:p>
            <a:endParaRPr/>
          </a:p>
        </p:txBody>
      </p:sp>
      <p:sp>
        <p:nvSpPr>
          <p:cNvPr id="6" name="Shape 6"/>
          <p:cNvSpPr txBox="1">
            <a:spLocks noGrp="1"/>
          </p:cNvSpPr>
          <p:nvPr>
            <p:ph type="body" idx="1"/>
          </p:nvPr>
        </p:nvSpPr>
        <p:spPr>
          <a:xfrm>
            <a:off x="457200" y="2495550"/>
            <a:ext cx="5185199" cy="2255700"/>
          </a:xfrm>
          <a:prstGeom prst="rect">
            <a:avLst/>
          </a:prstGeom>
          <a:noFill/>
          <a:ln>
            <a:noFill/>
          </a:ln>
        </p:spPr>
        <p:txBody>
          <a:bodyPr lIns="91425" tIns="91425" rIns="91425" bIns="91425" anchor="t" anchorCtr="0"/>
          <a:lstStyle>
            <a:lvl1pPr>
              <a:spcBef>
                <a:spcPts val="600"/>
              </a:spcBef>
              <a:buClr>
                <a:srgbClr val="999999"/>
              </a:buClr>
              <a:buSzPct val="100000"/>
              <a:buFont typeface="Karla"/>
              <a:buChar char="▸"/>
              <a:defRPr sz="1600">
                <a:solidFill>
                  <a:srgbClr val="999999"/>
                </a:solidFill>
                <a:latin typeface="Karla"/>
                <a:ea typeface="Karla"/>
                <a:cs typeface="Karla"/>
                <a:sym typeface="Karla"/>
              </a:defRPr>
            </a:lvl1pPr>
            <a:lvl2pPr>
              <a:spcBef>
                <a:spcPts val="480"/>
              </a:spcBef>
              <a:buClr>
                <a:srgbClr val="999999"/>
              </a:buClr>
              <a:buSzPct val="100000"/>
              <a:buFont typeface="Karla"/>
              <a:buChar char="▹"/>
              <a:defRPr sz="1600">
                <a:solidFill>
                  <a:srgbClr val="999999"/>
                </a:solidFill>
                <a:latin typeface="Karla"/>
                <a:ea typeface="Karla"/>
                <a:cs typeface="Karla"/>
                <a:sym typeface="Karla"/>
              </a:defRPr>
            </a:lvl2pPr>
            <a:lvl3pPr>
              <a:spcBef>
                <a:spcPts val="480"/>
              </a:spcBef>
              <a:buClr>
                <a:srgbClr val="999999"/>
              </a:buClr>
              <a:buSzPct val="100000"/>
              <a:buFont typeface="Karla"/>
              <a:buChar char="▹"/>
              <a:defRPr sz="1600">
                <a:solidFill>
                  <a:srgbClr val="999999"/>
                </a:solidFill>
                <a:latin typeface="Karla"/>
                <a:ea typeface="Karla"/>
                <a:cs typeface="Karla"/>
                <a:sym typeface="Karla"/>
              </a:defRPr>
            </a:lvl3pPr>
            <a:lvl4pPr>
              <a:spcBef>
                <a:spcPts val="360"/>
              </a:spcBef>
              <a:buClr>
                <a:srgbClr val="999999"/>
              </a:buClr>
              <a:buSzPct val="100000"/>
              <a:buFont typeface="Karla"/>
              <a:defRPr sz="1600">
                <a:solidFill>
                  <a:srgbClr val="999999"/>
                </a:solidFill>
                <a:latin typeface="Karla"/>
                <a:ea typeface="Karla"/>
                <a:cs typeface="Karla"/>
                <a:sym typeface="Karla"/>
              </a:defRPr>
            </a:lvl4pPr>
            <a:lvl5pPr>
              <a:spcBef>
                <a:spcPts val="360"/>
              </a:spcBef>
              <a:buClr>
                <a:srgbClr val="999999"/>
              </a:buClr>
              <a:buSzPct val="100000"/>
              <a:buFont typeface="Karla"/>
              <a:defRPr sz="1600">
                <a:solidFill>
                  <a:srgbClr val="999999"/>
                </a:solidFill>
                <a:latin typeface="Karla"/>
                <a:ea typeface="Karla"/>
                <a:cs typeface="Karla"/>
                <a:sym typeface="Karla"/>
              </a:defRPr>
            </a:lvl5pPr>
            <a:lvl6pPr>
              <a:spcBef>
                <a:spcPts val="360"/>
              </a:spcBef>
              <a:buClr>
                <a:srgbClr val="999999"/>
              </a:buClr>
              <a:buSzPct val="100000"/>
              <a:buFont typeface="Karla"/>
              <a:defRPr sz="1600">
                <a:solidFill>
                  <a:srgbClr val="999999"/>
                </a:solidFill>
                <a:latin typeface="Karla"/>
                <a:ea typeface="Karla"/>
                <a:cs typeface="Karla"/>
                <a:sym typeface="Karla"/>
              </a:defRPr>
            </a:lvl6pPr>
            <a:lvl7pPr>
              <a:spcBef>
                <a:spcPts val="360"/>
              </a:spcBef>
              <a:buClr>
                <a:srgbClr val="999999"/>
              </a:buClr>
              <a:buSzPct val="100000"/>
              <a:buFont typeface="Karla"/>
              <a:defRPr sz="1600">
                <a:solidFill>
                  <a:srgbClr val="999999"/>
                </a:solidFill>
                <a:latin typeface="Karla"/>
                <a:ea typeface="Karla"/>
                <a:cs typeface="Karla"/>
                <a:sym typeface="Karla"/>
              </a:defRPr>
            </a:lvl7pPr>
            <a:lvl8pPr>
              <a:spcBef>
                <a:spcPts val="360"/>
              </a:spcBef>
              <a:buClr>
                <a:srgbClr val="999999"/>
              </a:buClr>
              <a:buSzPct val="100000"/>
              <a:buFont typeface="Karla"/>
              <a:defRPr sz="1600">
                <a:solidFill>
                  <a:srgbClr val="999999"/>
                </a:solidFill>
                <a:latin typeface="Karla"/>
                <a:ea typeface="Karla"/>
                <a:cs typeface="Karla"/>
                <a:sym typeface="Karla"/>
              </a:defRPr>
            </a:lvl8pPr>
            <a:lvl9pPr>
              <a:spcBef>
                <a:spcPts val="360"/>
              </a:spcBef>
              <a:buClr>
                <a:srgbClr val="999999"/>
              </a:buClr>
              <a:buSzPct val="100000"/>
              <a:buFont typeface="Karla"/>
              <a:defRPr sz="1600">
                <a:solidFill>
                  <a:srgbClr val="999999"/>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61"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www.sciencemag.org.byui.idm.oclc.org/content/300/5622/1099.full" TargetMode="External"/><Relationship Id="rId2" Type="http://schemas.openxmlformats.org/officeDocument/2006/relationships/hyperlink" Target="http://edition.cnn.com/2002/WORLD/europe/yoursay/08/13/floods.yoursay/" TargetMode="External"/><Relationship Id="rId1" Type="http://schemas.openxmlformats.org/officeDocument/2006/relationships/slideLayout" Target="../slideLayouts/slideLayout9.xml"/><Relationship Id="rId4" Type="http://schemas.openxmlformats.org/officeDocument/2006/relationships/hyperlink" Target="http://www.newprophecy.net/2002page.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648300" y="3404550"/>
            <a:ext cx="3530700" cy="1181999"/>
          </a:xfrm>
          <a:prstGeom prst="rect">
            <a:avLst/>
          </a:prstGeom>
        </p:spPr>
        <p:txBody>
          <a:bodyPr lIns="91425" tIns="91425" rIns="91425" bIns="91425" anchor="b" anchorCtr="0">
            <a:noAutofit/>
          </a:bodyPr>
          <a:lstStyle/>
          <a:p>
            <a:pPr>
              <a:spcBef>
                <a:spcPts val="0"/>
              </a:spcBef>
              <a:buNone/>
            </a:pPr>
            <a:r>
              <a:rPr lang="en" dirty="0" smtClean="0">
                <a:solidFill>
                  <a:srgbClr val="8BC34A"/>
                </a:solidFill>
              </a:rPr>
              <a:t>DANUBE RIVER</a:t>
            </a:r>
            <a:br>
              <a:rPr lang="en" dirty="0" smtClean="0">
                <a:solidFill>
                  <a:srgbClr val="8BC34A"/>
                </a:solidFill>
              </a:rPr>
            </a:br>
            <a:r>
              <a:rPr lang="en" dirty="0" smtClean="0">
                <a:solidFill>
                  <a:srgbClr val="8BC34A"/>
                </a:solidFill>
              </a:rPr>
              <a:t>FLOOD (2002)</a:t>
            </a:r>
            <a:endParaRPr lang="en"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41000" y="249472"/>
            <a:ext cx="4801499" cy="409500"/>
          </a:xfrm>
          <a:prstGeom prst="rect">
            <a:avLst/>
          </a:prstGeom>
        </p:spPr>
        <p:txBody>
          <a:bodyPr lIns="91425" tIns="91425" rIns="91425" bIns="91425" anchor="b" anchorCtr="0">
            <a:noAutofit/>
          </a:bodyPr>
          <a:lstStyle/>
          <a:p>
            <a:pPr>
              <a:spcBef>
                <a:spcPts val="0"/>
              </a:spcBef>
              <a:buNone/>
            </a:pPr>
            <a:r>
              <a:rPr lang="en" sz="2800" dirty="0" smtClean="0"/>
              <a:t>EFFECTS OF </a:t>
            </a:r>
            <a:r>
              <a:rPr lang="en" sz="2800" dirty="0" smtClean="0">
                <a:solidFill>
                  <a:srgbClr val="9C27B0"/>
                </a:solidFill>
              </a:rPr>
              <a:t>FLOOD</a:t>
            </a:r>
            <a:endParaRPr lang="en" sz="2800" dirty="0">
              <a:solidFill>
                <a:srgbClr val="9C27B0"/>
              </a:solidFill>
            </a:endParaRPr>
          </a:p>
        </p:txBody>
      </p:sp>
      <p:sp>
        <p:nvSpPr>
          <p:cNvPr id="143" name="Shape 143"/>
          <p:cNvSpPr txBox="1">
            <a:spLocks noGrp="1"/>
          </p:cNvSpPr>
          <p:nvPr>
            <p:ph type="body" idx="1"/>
          </p:nvPr>
        </p:nvSpPr>
        <p:spPr>
          <a:xfrm>
            <a:off x="841000" y="3037890"/>
            <a:ext cx="1988699" cy="1795368"/>
          </a:xfrm>
          <a:prstGeom prst="rect">
            <a:avLst/>
          </a:prstGeom>
        </p:spPr>
        <p:txBody>
          <a:bodyPr lIns="91425" tIns="91425" rIns="91425" bIns="91425" anchor="t" anchorCtr="0">
            <a:noAutofit/>
          </a:bodyPr>
          <a:lstStyle/>
          <a:p>
            <a:pPr>
              <a:buNone/>
            </a:pPr>
            <a:r>
              <a:rPr lang="en-US" b="1" dirty="0" smtClean="0"/>
              <a:t>Damage</a:t>
            </a:r>
          </a:p>
          <a:p>
            <a:pPr>
              <a:buNone/>
            </a:pPr>
            <a:endParaRPr lang="en-US" dirty="0" smtClean="0"/>
          </a:p>
          <a:p>
            <a:pPr>
              <a:buNone/>
            </a:pPr>
            <a:r>
              <a:rPr lang="en-US" dirty="0" smtClean="0"/>
              <a:t>Damage </a:t>
            </a:r>
            <a:r>
              <a:rPr lang="en-US" dirty="0"/>
              <a:t>to homes along flood banks</a:t>
            </a:r>
            <a:r>
              <a:rPr lang="en-US" dirty="0" smtClean="0"/>
              <a:t>.</a:t>
            </a:r>
          </a:p>
          <a:p>
            <a:pPr>
              <a:buNone/>
            </a:pPr>
            <a:endParaRPr lang="en-US" dirty="0"/>
          </a:p>
          <a:p>
            <a:pPr>
              <a:buNone/>
            </a:pPr>
            <a:r>
              <a:rPr lang="en-US" dirty="0"/>
              <a:t>Heavy damage to utilities.</a:t>
            </a:r>
          </a:p>
          <a:p>
            <a:pPr>
              <a:buNone/>
            </a:pPr>
            <a:endParaRPr lang="en-US" dirty="0"/>
          </a:p>
        </p:txBody>
      </p:sp>
      <p:sp>
        <p:nvSpPr>
          <p:cNvPr id="144" name="Shape 144"/>
          <p:cNvSpPr txBox="1">
            <a:spLocks noGrp="1"/>
          </p:cNvSpPr>
          <p:nvPr>
            <p:ph type="body" idx="2"/>
          </p:nvPr>
        </p:nvSpPr>
        <p:spPr>
          <a:xfrm>
            <a:off x="2931574" y="3037890"/>
            <a:ext cx="1988699" cy="1795368"/>
          </a:xfrm>
          <a:prstGeom prst="rect">
            <a:avLst/>
          </a:prstGeom>
        </p:spPr>
        <p:txBody>
          <a:bodyPr lIns="91425" tIns="91425" rIns="91425" bIns="91425" anchor="t" anchorCtr="0">
            <a:noAutofit/>
          </a:bodyPr>
          <a:lstStyle/>
          <a:p>
            <a:pPr rtl="0">
              <a:spcBef>
                <a:spcPts val="0"/>
              </a:spcBef>
              <a:buNone/>
            </a:pPr>
            <a:r>
              <a:rPr lang="en" b="1" dirty="0" smtClean="0"/>
              <a:t>Destruction</a:t>
            </a:r>
            <a:endParaRPr lang="en" b="1" dirty="0"/>
          </a:p>
          <a:p>
            <a:pPr>
              <a:buNone/>
            </a:pPr>
            <a:endParaRPr lang="en-US" dirty="0" smtClean="0"/>
          </a:p>
          <a:p>
            <a:pPr>
              <a:buNone/>
            </a:pPr>
            <a:r>
              <a:rPr lang="en-US" dirty="0" smtClean="0"/>
              <a:t>Destruction </a:t>
            </a:r>
            <a:r>
              <a:rPr lang="en-US" dirty="0"/>
              <a:t>of commercial and private vehicles</a:t>
            </a:r>
          </a:p>
        </p:txBody>
      </p:sp>
      <p:sp>
        <p:nvSpPr>
          <p:cNvPr id="145" name="Shape 145"/>
          <p:cNvSpPr txBox="1">
            <a:spLocks noGrp="1"/>
          </p:cNvSpPr>
          <p:nvPr>
            <p:ph type="body" idx="3"/>
          </p:nvPr>
        </p:nvSpPr>
        <p:spPr>
          <a:xfrm>
            <a:off x="5022149" y="3037890"/>
            <a:ext cx="1988699" cy="1795368"/>
          </a:xfrm>
          <a:prstGeom prst="rect">
            <a:avLst/>
          </a:prstGeom>
        </p:spPr>
        <p:txBody>
          <a:bodyPr lIns="91425" tIns="91425" rIns="91425" bIns="91425" anchor="t" anchorCtr="0">
            <a:noAutofit/>
          </a:bodyPr>
          <a:lstStyle/>
          <a:p>
            <a:pPr lvl="0" rtl="0">
              <a:spcBef>
                <a:spcPts val="0"/>
              </a:spcBef>
              <a:buNone/>
            </a:pPr>
            <a:r>
              <a:rPr lang="en" b="1" dirty="0" smtClean="0"/>
              <a:t>Closures</a:t>
            </a:r>
          </a:p>
          <a:p>
            <a:pPr>
              <a:buNone/>
            </a:pPr>
            <a:endParaRPr lang="en-US" dirty="0" smtClean="0"/>
          </a:p>
          <a:p>
            <a:pPr>
              <a:buNone/>
            </a:pPr>
            <a:r>
              <a:rPr lang="en-US" dirty="0" smtClean="0"/>
              <a:t>Bridges </a:t>
            </a:r>
            <a:r>
              <a:rPr lang="en-US" dirty="0"/>
              <a:t>and metros were closed.</a:t>
            </a:r>
          </a:p>
          <a:p>
            <a:pPr lvl="0">
              <a:spcBef>
                <a:spcPts val="0"/>
              </a:spcBef>
              <a:buNone/>
            </a:pPr>
            <a:endParaRPr dirty="0"/>
          </a:p>
        </p:txBody>
      </p:sp>
      <p:grpSp>
        <p:nvGrpSpPr>
          <p:cNvPr id="146" name="Shape 146"/>
          <p:cNvGrpSpPr/>
          <p:nvPr/>
        </p:nvGrpSpPr>
        <p:grpSpPr>
          <a:xfrm>
            <a:off x="974536" y="1331558"/>
            <a:ext cx="443238" cy="443238"/>
            <a:chOff x="5941025" y="3634400"/>
            <a:chExt cx="467650" cy="467650"/>
          </a:xfrm>
        </p:grpSpPr>
        <p:sp>
          <p:nvSpPr>
            <p:cNvPr id="147" name="Shape 1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8" name="Shape 1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9" name="Shape 1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0" name="Shape 1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1" name="Shape 1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2" name="Shape 1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pic>
        <p:nvPicPr>
          <p:cNvPr id="13" name="Picture 12"/>
          <p:cNvPicPr>
            <a:picLocks noChangeAspect="1"/>
          </p:cNvPicPr>
          <p:nvPr/>
        </p:nvPicPr>
        <p:blipFill>
          <a:blip r:embed="rId3"/>
          <a:stretch>
            <a:fillRect/>
          </a:stretch>
        </p:blipFill>
        <p:spPr>
          <a:xfrm>
            <a:off x="1061117" y="1188531"/>
            <a:ext cx="3408778" cy="14670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4"/>
          <a:stretch>
            <a:fillRect/>
          </a:stretch>
        </p:blipFill>
        <p:spPr>
          <a:xfrm>
            <a:off x="4616472" y="1041262"/>
            <a:ext cx="2424339" cy="1616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Footer Placeholder 3"/>
          <p:cNvSpPr txBox="1">
            <a:spLocks/>
          </p:cNvSpPr>
          <p:nvPr/>
        </p:nvSpPr>
        <p:spPr>
          <a:xfrm>
            <a:off x="3022438" y="4778375"/>
            <a:ext cx="1209116" cy="365125"/>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1200" dirty="0" err="1" smtClean="0">
                <a:solidFill>
                  <a:schemeClr val="bg1">
                    <a:lumMod val="75000"/>
                  </a:schemeClr>
                </a:solidFill>
                <a:latin typeface="Montserrat" panose="020B0604020202020204" charset="0"/>
              </a:rPr>
              <a:t>Jayton</a:t>
            </a:r>
            <a:r>
              <a:rPr lang="en-US" sz="1200" dirty="0" smtClean="0">
                <a:solidFill>
                  <a:schemeClr val="bg1">
                    <a:lumMod val="75000"/>
                  </a:schemeClr>
                </a:solidFill>
                <a:latin typeface="Montserrat" panose="020B0604020202020204" charset="0"/>
              </a:rPr>
              <a:t> Birch</a:t>
            </a:r>
            <a:endParaRPr lang="en-US" sz="1200" dirty="0">
              <a:solidFill>
                <a:schemeClr val="bg1">
                  <a:lumMod val="75000"/>
                </a:schemeClr>
              </a:solidFill>
              <a:latin typeface="Montserrat" panose="020B0604020202020204" charset="0"/>
            </a:endParaRPr>
          </a:p>
        </p:txBody>
      </p:sp>
      <p:sp>
        <p:nvSpPr>
          <p:cNvPr id="16" name="Freeform 15"/>
          <p:cNvSpPr/>
          <p:nvPr/>
        </p:nvSpPr>
        <p:spPr>
          <a:xfrm>
            <a:off x="6770260" y="-48491"/>
            <a:ext cx="2422230" cy="5235855"/>
          </a:xfrm>
          <a:custGeom>
            <a:avLst/>
            <a:gdLst>
              <a:gd name="connsiteX0" fmla="*/ 0 w 2373923"/>
              <a:gd name="connsiteY0" fmla="*/ 17584 h 5187461"/>
              <a:gd name="connsiteX1" fmla="*/ 1441939 w 2373923"/>
              <a:gd name="connsiteY1" fmla="*/ 5187461 h 5187461"/>
              <a:gd name="connsiteX2" fmla="*/ 2373923 w 2373923"/>
              <a:gd name="connsiteY2" fmla="*/ 5187461 h 5187461"/>
              <a:gd name="connsiteX3" fmla="*/ 2356339 w 2373923"/>
              <a:gd name="connsiteY3" fmla="*/ 0 h 5187461"/>
              <a:gd name="connsiteX4" fmla="*/ 0 w 2373923"/>
              <a:gd name="connsiteY4" fmla="*/ 17584 h 5187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23" h="5187461">
                <a:moveTo>
                  <a:pt x="0" y="17584"/>
                </a:moveTo>
                <a:lnTo>
                  <a:pt x="1441939" y="5187461"/>
                </a:lnTo>
                <a:lnTo>
                  <a:pt x="2373923" y="5187461"/>
                </a:lnTo>
                <a:cubicBezTo>
                  <a:pt x="2368062" y="3458307"/>
                  <a:pt x="2362200" y="1729154"/>
                  <a:pt x="2356339" y="0"/>
                </a:cubicBezTo>
                <a:lnTo>
                  <a:pt x="0" y="17584"/>
                </a:lnTo>
                <a:close/>
              </a:path>
            </a:pathLst>
          </a:cu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6761017" y="-25096"/>
            <a:ext cx="1653967" cy="5222948"/>
          </a:xfrm>
          <a:custGeom>
            <a:avLst/>
            <a:gdLst>
              <a:gd name="connsiteX0" fmla="*/ 180109 w 1620982"/>
              <a:gd name="connsiteY0" fmla="*/ 0 h 5174673"/>
              <a:gd name="connsiteX1" fmla="*/ 1620982 w 1620982"/>
              <a:gd name="connsiteY1" fmla="*/ 5160818 h 5174673"/>
              <a:gd name="connsiteX2" fmla="*/ 1440873 w 1620982"/>
              <a:gd name="connsiteY2" fmla="*/ 5174673 h 5174673"/>
              <a:gd name="connsiteX3" fmla="*/ 0 w 1620982"/>
              <a:gd name="connsiteY3" fmla="*/ 6927 h 5174673"/>
              <a:gd name="connsiteX4" fmla="*/ 180109 w 1620982"/>
              <a:gd name="connsiteY4" fmla="*/ 0 h 5174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982" h="5174673">
                <a:moveTo>
                  <a:pt x="180109" y="0"/>
                </a:moveTo>
                <a:lnTo>
                  <a:pt x="1620982" y="5160818"/>
                </a:lnTo>
                <a:lnTo>
                  <a:pt x="1440873" y="5174673"/>
                </a:lnTo>
                <a:lnTo>
                  <a:pt x="0" y="6927"/>
                </a:lnTo>
                <a:lnTo>
                  <a:pt x="180109" y="0"/>
                </a:lnTo>
                <a:close/>
              </a:path>
            </a:pathLst>
          </a:custGeom>
          <a:solidFill>
            <a:srgbClr val="912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41000" y="249472"/>
            <a:ext cx="4801499" cy="409500"/>
          </a:xfrm>
          <a:prstGeom prst="rect">
            <a:avLst/>
          </a:prstGeom>
        </p:spPr>
        <p:txBody>
          <a:bodyPr lIns="91425" tIns="91425" rIns="91425" bIns="91425" anchor="b" anchorCtr="0">
            <a:noAutofit/>
          </a:bodyPr>
          <a:lstStyle/>
          <a:p>
            <a:pPr>
              <a:spcBef>
                <a:spcPts val="0"/>
              </a:spcBef>
              <a:buNone/>
            </a:pPr>
            <a:r>
              <a:rPr lang="en" sz="2800" dirty="0" smtClean="0"/>
              <a:t>FREQUENCY OF </a:t>
            </a:r>
            <a:r>
              <a:rPr lang="en" sz="2800" dirty="0" smtClean="0">
                <a:solidFill>
                  <a:srgbClr val="9C27B0"/>
                </a:solidFill>
              </a:rPr>
              <a:t>FLOODS</a:t>
            </a:r>
            <a:endParaRPr lang="en" sz="2800" dirty="0">
              <a:solidFill>
                <a:srgbClr val="9C27B0"/>
              </a:solidFill>
            </a:endParaRPr>
          </a:p>
        </p:txBody>
      </p:sp>
      <p:sp>
        <p:nvSpPr>
          <p:cNvPr id="143" name="Shape 143"/>
          <p:cNvSpPr txBox="1">
            <a:spLocks noGrp="1"/>
          </p:cNvSpPr>
          <p:nvPr>
            <p:ph type="body" idx="1"/>
          </p:nvPr>
        </p:nvSpPr>
        <p:spPr>
          <a:xfrm>
            <a:off x="841000" y="3037890"/>
            <a:ext cx="1988699" cy="1795368"/>
          </a:xfrm>
          <a:prstGeom prst="rect">
            <a:avLst/>
          </a:prstGeom>
        </p:spPr>
        <p:txBody>
          <a:bodyPr lIns="91425" tIns="91425" rIns="91425" bIns="91425" anchor="t" anchorCtr="0">
            <a:noAutofit/>
          </a:bodyPr>
          <a:lstStyle/>
          <a:p>
            <a:pPr>
              <a:buNone/>
            </a:pPr>
            <a:r>
              <a:rPr lang="en-US" b="1" dirty="0" smtClean="0"/>
              <a:t>Record</a:t>
            </a:r>
          </a:p>
          <a:p>
            <a:pPr>
              <a:buNone/>
            </a:pPr>
            <a:endParaRPr lang="en-US" b="1" dirty="0" smtClean="0"/>
          </a:p>
          <a:p>
            <a:pPr>
              <a:buNone/>
            </a:pPr>
            <a:r>
              <a:rPr lang="en-US" dirty="0" smtClean="0"/>
              <a:t>The </a:t>
            </a:r>
            <a:r>
              <a:rPr lang="en-US" dirty="0"/>
              <a:t>first time floods of this size have occurred in numerous rivers at the same time.</a:t>
            </a:r>
          </a:p>
          <a:p>
            <a:pPr>
              <a:buNone/>
            </a:pPr>
            <a:endParaRPr lang="en-US" dirty="0"/>
          </a:p>
        </p:txBody>
      </p:sp>
      <p:sp>
        <p:nvSpPr>
          <p:cNvPr id="144" name="Shape 144"/>
          <p:cNvSpPr txBox="1">
            <a:spLocks noGrp="1"/>
          </p:cNvSpPr>
          <p:nvPr>
            <p:ph type="body" idx="2"/>
          </p:nvPr>
        </p:nvSpPr>
        <p:spPr>
          <a:xfrm>
            <a:off x="3352800" y="3037890"/>
            <a:ext cx="2689137" cy="1795368"/>
          </a:xfrm>
          <a:prstGeom prst="rect">
            <a:avLst/>
          </a:prstGeom>
        </p:spPr>
        <p:txBody>
          <a:bodyPr lIns="91425" tIns="91425" rIns="91425" bIns="91425" anchor="t" anchorCtr="0">
            <a:noAutofit/>
          </a:bodyPr>
          <a:lstStyle/>
          <a:p>
            <a:pPr>
              <a:buNone/>
            </a:pPr>
            <a:r>
              <a:rPr lang="en-US" b="1" dirty="0"/>
              <a:t>El Niño</a:t>
            </a:r>
            <a:endParaRPr lang="en-US" b="1" dirty="0" smtClean="0"/>
          </a:p>
          <a:p>
            <a:pPr rtl="0">
              <a:spcBef>
                <a:spcPts val="0"/>
              </a:spcBef>
              <a:buNone/>
            </a:pPr>
            <a:r>
              <a:rPr lang="en-US" dirty="0" smtClean="0"/>
              <a:t>It </a:t>
            </a:r>
            <a:r>
              <a:rPr lang="en-US" dirty="0"/>
              <a:t>is speculated that these floods are likely to continue as they are linked to global warming which causes an “El Niño” climate causing heavy rainfall.</a:t>
            </a:r>
            <a:endParaRPr lang="en-US" dirty="0"/>
          </a:p>
        </p:txBody>
      </p:sp>
      <p:grpSp>
        <p:nvGrpSpPr>
          <p:cNvPr id="146" name="Shape 146"/>
          <p:cNvGrpSpPr/>
          <p:nvPr/>
        </p:nvGrpSpPr>
        <p:grpSpPr>
          <a:xfrm>
            <a:off x="974536" y="1331558"/>
            <a:ext cx="443238" cy="443238"/>
            <a:chOff x="5941025" y="3634400"/>
            <a:chExt cx="467650" cy="467650"/>
          </a:xfrm>
        </p:grpSpPr>
        <p:sp>
          <p:nvSpPr>
            <p:cNvPr id="147" name="Shape 1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8" name="Shape 1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9" name="Shape 1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0" name="Shape 1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1" name="Shape 1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2" name="Shape 1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pic>
        <p:nvPicPr>
          <p:cNvPr id="16" name="Picture 15"/>
          <p:cNvPicPr>
            <a:picLocks noChangeAspect="1"/>
          </p:cNvPicPr>
          <p:nvPr/>
        </p:nvPicPr>
        <p:blipFill>
          <a:blip r:embed="rId3"/>
          <a:stretch>
            <a:fillRect/>
          </a:stretch>
        </p:blipFill>
        <p:spPr>
          <a:xfrm>
            <a:off x="836568" y="725732"/>
            <a:ext cx="3860800" cy="2312158"/>
          </a:xfrm>
          <a:prstGeom prst="rect">
            <a:avLst/>
          </a:prstGeom>
        </p:spPr>
      </p:pic>
      <p:sp>
        <p:nvSpPr>
          <p:cNvPr id="17" name="Footer Placeholder 3"/>
          <p:cNvSpPr txBox="1">
            <a:spLocks/>
          </p:cNvSpPr>
          <p:nvPr/>
        </p:nvSpPr>
        <p:spPr>
          <a:xfrm>
            <a:off x="3022438" y="4778375"/>
            <a:ext cx="1209116" cy="365125"/>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1200" dirty="0" err="1" smtClean="0">
                <a:solidFill>
                  <a:schemeClr val="bg1">
                    <a:lumMod val="75000"/>
                  </a:schemeClr>
                </a:solidFill>
                <a:latin typeface="Montserrat" panose="020B0604020202020204" charset="0"/>
              </a:rPr>
              <a:t>Jayton</a:t>
            </a:r>
            <a:r>
              <a:rPr lang="en-US" sz="1200" dirty="0" smtClean="0">
                <a:solidFill>
                  <a:schemeClr val="bg1">
                    <a:lumMod val="75000"/>
                  </a:schemeClr>
                </a:solidFill>
                <a:latin typeface="Montserrat" panose="020B0604020202020204" charset="0"/>
              </a:rPr>
              <a:t> Birch</a:t>
            </a:r>
            <a:endParaRPr lang="en-US" sz="1200" dirty="0">
              <a:solidFill>
                <a:schemeClr val="bg1">
                  <a:lumMod val="75000"/>
                </a:schemeClr>
              </a:solidFill>
              <a:latin typeface="Montserrat" panose="020B0604020202020204" charset="0"/>
            </a:endParaRPr>
          </a:p>
        </p:txBody>
      </p:sp>
      <p:sp>
        <p:nvSpPr>
          <p:cNvPr id="19" name="Freeform 18"/>
          <p:cNvSpPr/>
          <p:nvPr/>
        </p:nvSpPr>
        <p:spPr>
          <a:xfrm>
            <a:off x="6824980" y="-38100"/>
            <a:ext cx="1630680" cy="5181600"/>
          </a:xfrm>
          <a:custGeom>
            <a:avLst/>
            <a:gdLst>
              <a:gd name="connsiteX0" fmla="*/ 0 w 1630680"/>
              <a:gd name="connsiteY0" fmla="*/ 0 h 5181600"/>
              <a:gd name="connsiteX1" fmla="*/ 1386840 w 1630680"/>
              <a:gd name="connsiteY1" fmla="*/ 5181600 h 5181600"/>
              <a:gd name="connsiteX2" fmla="*/ 1630680 w 1630680"/>
              <a:gd name="connsiteY2" fmla="*/ 5173980 h 5181600"/>
              <a:gd name="connsiteX3" fmla="*/ 220980 w 1630680"/>
              <a:gd name="connsiteY3" fmla="*/ 7620 h 5181600"/>
              <a:gd name="connsiteX4" fmla="*/ 0 w 1630680"/>
              <a:gd name="connsiteY4" fmla="*/ 0 h 51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680" h="5181600">
                <a:moveTo>
                  <a:pt x="0" y="0"/>
                </a:moveTo>
                <a:lnTo>
                  <a:pt x="1386840" y="5181600"/>
                </a:lnTo>
                <a:lnTo>
                  <a:pt x="1630680" y="5173980"/>
                </a:lnTo>
                <a:lnTo>
                  <a:pt x="220980" y="7620"/>
                </a:lnTo>
                <a:lnTo>
                  <a:pt x="0" y="0"/>
                </a:lnTo>
                <a:close/>
              </a:path>
            </a:pathLst>
          </a:custGeom>
          <a:solidFill>
            <a:srgbClr val="912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6770260" y="-48491"/>
            <a:ext cx="2422230" cy="5235855"/>
          </a:xfrm>
          <a:custGeom>
            <a:avLst/>
            <a:gdLst>
              <a:gd name="connsiteX0" fmla="*/ 0 w 2373923"/>
              <a:gd name="connsiteY0" fmla="*/ 17584 h 5187461"/>
              <a:gd name="connsiteX1" fmla="*/ 1441939 w 2373923"/>
              <a:gd name="connsiteY1" fmla="*/ 5187461 h 5187461"/>
              <a:gd name="connsiteX2" fmla="*/ 2373923 w 2373923"/>
              <a:gd name="connsiteY2" fmla="*/ 5187461 h 5187461"/>
              <a:gd name="connsiteX3" fmla="*/ 2356339 w 2373923"/>
              <a:gd name="connsiteY3" fmla="*/ 0 h 5187461"/>
              <a:gd name="connsiteX4" fmla="*/ 0 w 2373923"/>
              <a:gd name="connsiteY4" fmla="*/ 17584 h 5187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23" h="5187461">
                <a:moveTo>
                  <a:pt x="0" y="17584"/>
                </a:moveTo>
                <a:lnTo>
                  <a:pt x="1441939" y="5187461"/>
                </a:lnTo>
                <a:lnTo>
                  <a:pt x="2373923" y="5187461"/>
                </a:lnTo>
                <a:cubicBezTo>
                  <a:pt x="2368062" y="3458307"/>
                  <a:pt x="2362200" y="1729154"/>
                  <a:pt x="2356339" y="0"/>
                </a:cubicBezTo>
                <a:lnTo>
                  <a:pt x="0" y="17584"/>
                </a:lnTo>
                <a:close/>
              </a:path>
            </a:pathLst>
          </a:cu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6761017" y="-25096"/>
            <a:ext cx="1653967" cy="5222948"/>
          </a:xfrm>
          <a:custGeom>
            <a:avLst/>
            <a:gdLst>
              <a:gd name="connsiteX0" fmla="*/ 180109 w 1620982"/>
              <a:gd name="connsiteY0" fmla="*/ 0 h 5174673"/>
              <a:gd name="connsiteX1" fmla="*/ 1620982 w 1620982"/>
              <a:gd name="connsiteY1" fmla="*/ 5160818 h 5174673"/>
              <a:gd name="connsiteX2" fmla="*/ 1440873 w 1620982"/>
              <a:gd name="connsiteY2" fmla="*/ 5174673 h 5174673"/>
              <a:gd name="connsiteX3" fmla="*/ 0 w 1620982"/>
              <a:gd name="connsiteY3" fmla="*/ 6927 h 5174673"/>
              <a:gd name="connsiteX4" fmla="*/ 180109 w 1620982"/>
              <a:gd name="connsiteY4" fmla="*/ 0 h 5174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982" h="5174673">
                <a:moveTo>
                  <a:pt x="180109" y="0"/>
                </a:moveTo>
                <a:lnTo>
                  <a:pt x="1620982" y="5160818"/>
                </a:lnTo>
                <a:lnTo>
                  <a:pt x="1440873" y="5174673"/>
                </a:lnTo>
                <a:lnTo>
                  <a:pt x="0" y="6927"/>
                </a:lnTo>
                <a:lnTo>
                  <a:pt x="180109" y="0"/>
                </a:lnTo>
                <a:close/>
              </a:path>
            </a:pathLst>
          </a:custGeom>
          <a:solidFill>
            <a:srgbClr val="912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741578"/>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41000" y="249472"/>
            <a:ext cx="5571992" cy="409500"/>
          </a:xfrm>
          <a:prstGeom prst="rect">
            <a:avLst/>
          </a:prstGeom>
        </p:spPr>
        <p:txBody>
          <a:bodyPr lIns="91425" tIns="91425" rIns="91425" bIns="91425" anchor="b" anchorCtr="0">
            <a:noAutofit/>
          </a:bodyPr>
          <a:lstStyle/>
          <a:p>
            <a:pPr>
              <a:spcBef>
                <a:spcPts val="0"/>
              </a:spcBef>
              <a:buNone/>
            </a:pPr>
            <a:r>
              <a:rPr lang="en" sz="2000" dirty="0" smtClean="0"/>
              <a:t>FACTORS THAT AFFECT THE </a:t>
            </a:r>
            <a:r>
              <a:rPr lang="en" sz="2000" dirty="0" smtClean="0">
                <a:solidFill>
                  <a:srgbClr val="9C27B0"/>
                </a:solidFill>
              </a:rPr>
              <a:t>DISASTER</a:t>
            </a:r>
            <a:endParaRPr lang="en" sz="2000" dirty="0">
              <a:solidFill>
                <a:srgbClr val="9C27B0"/>
              </a:solidFill>
            </a:endParaRPr>
          </a:p>
        </p:txBody>
      </p:sp>
      <p:sp>
        <p:nvSpPr>
          <p:cNvPr id="143" name="Shape 143"/>
          <p:cNvSpPr txBox="1">
            <a:spLocks noGrp="1"/>
          </p:cNvSpPr>
          <p:nvPr>
            <p:ph type="body" idx="1"/>
          </p:nvPr>
        </p:nvSpPr>
        <p:spPr>
          <a:xfrm>
            <a:off x="841000" y="3037890"/>
            <a:ext cx="1988699" cy="1795368"/>
          </a:xfrm>
          <a:prstGeom prst="rect">
            <a:avLst/>
          </a:prstGeom>
        </p:spPr>
        <p:txBody>
          <a:bodyPr lIns="91425" tIns="91425" rIns="91425" bIns="91425" anchor="t" anchorCtr="0">
            <a:noAutofit/>
          </a:bodyPr>
          <a:lstStyle/>
          <a:p>
            <a:pPr>
              <a:buNone/>
            </a:pPr>
            <a:r>
              <a:rPr lang="en-US" b="1" dirty="0" smtClean="0"/>
              <a:t>Attribution</a:t>
            </a:r>
          </a:p>
          <a:p>
            <a:pPr>
              <a:buNone/>
            </a:pPr>
            <a:endParaRPr lang="en-US" b="1" dirty="0" smtClean="0"/>
          </a:p>
          <a:p>
            <a:pPr>
              <a:buNone/>
            </a:pPr>
            <a:r>
              <a:rPr lang="en-US" dirty="0"/>
              <a:t>The floods have been attributed to sealing, river regulation, and the disappearance of natural flood retention areas. </a:t>
            </a:r>
          </a:p>
          <a:p>
            <a:pPr>
              <a:buNone/>
            </a:pPr>
            <a:endParaRPr lang="en-US" dirty="0"/>
          </a:p>
        </p:txBody>
      </p:sp>
      <p:sp>
        <p:nvSpPr>
          <p:cNvPr id="144" name="Shape 144"/>
          <p:cNvSpPr txBox="1">
            <a:spLocks noGrp="1"/>
          </p:cNvSpPr>
          <p:nvPr>
            <p:ph type="body" idx="2"/>
          </p:nvPr>
        </p:nvSpPr>
        <p:spPr>
          <a:xfrm>
            <a:off x="3352800" y="3037890"/>
            <a:ext cx="2689137" cy="1795368"/>
          </a:xfrm>
          <a:prstGeom prst="rect">
            <a:avLst/>
          </a:prstGeom>
        </p:spPr>
        <p:txBody>
          <a:bodyPr lIns="91425" tIns="91425" rIns="91425" bIns="91425" anchor="t" anchorCtr="0">
            <a:noAutofit/>
          </a:bodyPr>
          <a:lstStyle/>
          <a:p>
            <a:pPr>
              <a:buNone/>
            </a:pPr>
            <a:r>
              <a:rPr lang="en-US" b="1" dirty="0" smtClean="0"/>
              <a:t>Development “Boom”</a:t>
            </a:r>
          </a:p>
          <a:p>
            <a:pPr>
              <a:buNone/>
            </a:pPr>
            <a:endParaRPr lang="en-US" b="1" dirty="0" smtClean="0"/>
          </a:p>
          <a:p>
            <a:pPr>
              <a:buNone/>
            </a:pPr>
            <a:r>
              <a:rPr lang="en-US" dirty="0"/>
              <a:t>A “boom” in development along river banks has cause more risk for property damage.</a:t>
            </a:r>
            <a:endParaRPr lang="en-US" dirty="0"/>
          </a:p>
        </p:txBody>
      </p:sp>
      <p:grpSp>
        <p:nvGrpSpPr>
          <p:cNvPr id="146" name="Shape 146"/>
          <p:cNvGrpSpPr/>
          <p:nvPr/>
        </p:nvGrpSpPr>
        <p:grpSpPr>
          <a:xfrm>
            <a:off x="974536" y="1331558"/>
            <a:ext cx="443238" cy="443238"/>
            <a:chOff x="5941025" y="3634400"/>
            <a:chExt cx="467650" cy="467650"/>
          </a:xfrm>
        </p:grpSpPr>
        <p:sp>
          <p:nvSpPr>
            <p:cNvPr id="147" name="Shape 1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8" name="Shape 1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9" name="Shape 1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0" name="Shape 1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1" name="Shape 1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2" name="Shape 1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pic>
        <p:nvPicPr>
          <p:cNvPr id="13" name="Picture 12"/>
          <p:cNvPicPr>
            <a:picLocks noChangeAspect="1"/>
          </p:cNvPicPr>
          <p:nvPr/>
        </p:nvPicPr>
        <p:blipFill>
          <a:blip r:embed="rId3"/>
          <a:stretch>
            <a:fillRect/>
          </a:stretch>
        </p:blipFill>
        <p:spPr>
          <a:xfrm>
            <a:off x="841000" y="794331"/>
            <a:ext cx="4287864" cy="2108200"/>
          </a:xfrm>
          <a:prstGeom prst="rect">
            <a:avLst/>
          </a:prstGeom>
        </p:spPr>
      </p:pic>
      <p:sp>
        <p:nvSpPr>
          <p:cNvPr id="14" name="Footer Placeholder 3"/>
          <p:cNvSpPr txBox="1">
            <a:spLocks/>
          </p:cNvSpPr>
          <p:nvPr/>
        </p:nvSpPr>
        <p:spPr>
          <a:xfrm>
            <a:off x="3022438" y="4778375"/>
            <a:ext cx="1209116" cy="365125"/>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1200" dirty="0" err="1" smtClean="0">
                <a:solidFill>
                  <a:schemeClr val="bg1">
                    <a:lumMod val="75000"/>
                  </a:schemeClr>
                </a:solidFill>
                <a:latin typeface="Montserrat" panose="020B0604020202020204" charset="0"/>
              </a:rPr>
              <a:t>Jayton</a:t>
            </a:r>
            <a:r>
              <a:rPr lang="en-US" sz="1200" dirty="0" smtClean="0">
                <a:solidFill>
                  <a:schemeClr val="bg1">
                    <a:lumMod val="75000"/>
                  </a:schemeClr>
                </a:solidFill>
                <a:latin typeface="Montserrat" panose="020B0604020202020204" charset="0"/>
              </a:rPr>
              <a:t> Birch</a:t>
            </a:r>
            <a:endParaRPr lang="en-US" sz="1200" dirty="0">
              <a:solidFill>
                <a:schemeClr val="bg1">
                  <a:lumMod val="75000"/>
                </a:schemeClr>
              </a:solidFill>
              <a:latin typeface="Montserrat" panose="020B0604020202020204" charset="0"/>
            </a:endParaRPr>
          </a:p>
        </p:txBody>
      </p:sp>
      <p:sp>
        <p:nvSpPr>
          <p:cNvPr id="15" name="Freeform 14"/>
          <p:cNvSpPr/>
          <p:nvPr/>
        </p:nvSpPr>
        <p:spPr>
          <a:xfrm>
            <a:off x="6770260" y="-48491"/>
            <a:ext cx="2422230" cy="5235855"/>
          </a:xfrm>
          <a:custGeom>
            <a:avLst/>
            <a:gdLst>
              <a:gd name="connsiteX0" fmla="*/ 0 w 2373923"/>
              <a:gd name="connsiteY0" fmla="*/ 17584 h 5187461"/>
              <a:gd name="connsiteX1" fmla="*/ 1441939 w 2373923"/>
              <a:gd name="connsiteY1" fmla="*/ 5187461 h 5187461"/>
              <a:gd name="connsiteX2" fmla="*/ 2373923 w 2373923"/>
              <a:gd name="connsiteY2" fmla="*/ 5187461 h 5187461"/>
              <a:gd name="connsiteX3" fmla="*/ 2356339 w 2373923"/>
              <a:gd name="connsiteY3" fmla="*/ 0 h 5187461"/>
              <a:gd name="connsiteX4" fmla="*/ 0 w 2373923"/>
              <a:gd name="connsiteY4" fmla="*/ 17584 h 5187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23" h="5187461">
                <a:moveTo>
                  <a:pt x="0" y="17584"/>
                </a:moveTo>
                <a:lnTo>
                  <a:pt x="1441939" y="5187461"/>
                </a:lnTo>
                <a:lnTo>
                  <a:pt x="2373923" y="5187461"/>
                </a:lnTo>
                <a:cubicBezTo>
                  <a:pt x="2368062" y="3458307"/>
                  <a:pt x="2362200" y="1729154"/>
                  <a:pt x="2356339" y="0"/>
                </a:cubicBezTo>
                <a:lnTo>
                  <a:pt x="0" y="17584"/>
                </a:lnTo>
                <a:close/>
              </a:path>
            </a:pathLst>
          </a:cu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6761017" y="-25096"/>
            <a:ext cx="1653967" cy="5222948"/>
          </a:xfrm>
          <a:custGeom>
            <a:avLst/>
            <a:gdLst>
              <a:gd name="connsiteX0" fmla="*/ 180109 w 1620982"/>
              <a:gd name="connsiteY0" fmla="*/ 0 h 5174673"/>
              <a:gd name="connsiteX1" fmla="*/ 1620982 w 1620982"/>
              <a:gd name="connsiteY1" fmla="*/ 5160818 h 5174673"/>
              <a:gd name="connsiteX2" fmla="*/ 1440873 w 1620982"/>
              <a:gd name="connsiteY2" fmla="*/ 5174673 h 5174673"/>
              <a:gd name="connsiteX3" fmla="*/ 0 w 1620982"/>
              <a:gd name="connsiteY3" fmla="*/ 6927 h 5174673"/>
              <a:gd name="connsiteX4" fmla="*/ 180109 w 1620982"/>
              <a:gd name="connsiteY4" fmla="*/ 0 h 5174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982" h="5174673">
                <a:moveTo>
                  <a:pt x="180109" y="0"/>
                </a:moveTo>
                <a:lnTo>
                  <a:pt x="1620982" y="5160818"/>
                </a:lnTo>
                <a:lnTo>
                  <a:pt x="1440873" y="5174673"/>
                </a:lnTo>
                <a:lnTo>
                  <a:pt x="0" y="6927"/>
                </a:lnTo>
                <a:lnTo>
                  <a:pt x="180109" y="0"/>
                </a:lnTo>
                <a:close/>
              </a:path>
            </a:pathLst>
          </a:custGeom>
          <a:solidFill>
            <a:srgbClr val="912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965776"/>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8" name="Shape 158"/>
          <p:cNvSpPr txBox="1">
            <a:spLocks noGrp="1"/>
          </p:cNvSpPr>
          <p:nvPr>
            <p:ph type="body" idx="1"/>
          </p:nvPr>
        </p:nvSpPr>
        <p:spPr>
          <a:xfrm>
            <a:off x="838250" y="889488"/>
            <a:ext cx="3148199" cy="3225312"/>
          </a:xfrm>
          <a:prstGeom prst="rect">
            <a:avLst/>
          </a:prstGeom>
        </p:spPr>
        <p:txBody>
          <a:bodyPr lIns="91425" tIns="91425" rIns="91425" bIns="91425" anchor="t" anchorCtr="0">
            <a:noAutofit/>
          </a:bodyPr>
          <a:lstStyle/>
          <a:p>
            <a:r>
              <a:rPr lang="en-US" sz="2000" dirty="0">
                <a:solidFill>
                  <a:schemeClr val="tx1">
                    <a:lumMod val="95000"/>
                    <a:lumOff val="5000"/>
                  </a:schemeClr>
                </a:solidFill>
              </a:rPr>
              <a:t>The floods </a:t>
            </a:r>
            <a:r>
              <a:rPr lang="en-US" sz="2000" dirty="0" smtClean="0">
                <a:solidFill>
                  <a:schemeClr val="tx1">
                    <a:lumMod val="95000"/>
                    <a:lumOff val="5000"/>
                  </a:schemeClr>
                </a:solidFill>
              </a:rPr>
              <a:t>affected</a:t>
            </a:r>
            <a:br>
              <a:rPr lang="en-US" sz="2000" dirty="0" smtClean="0">
                <a:solidFill>
                  <a:schemeClr val="tx1">
                    <a:lumMod val="95000"/>
                    <a:lumOff val="5000"/>
                  </a:schemeClr>
                </a:solidFill>
              </a:rPr>
            </a:br>
            <a:r>
              <a:rPr lang="en-US" sz="2000" dirty="0" smtClean="0">
                <a:solidFill>
                  <a:schemeClr val="tx1">
                    <a:lumMod val="95000"/>
                    <a:lumOff val="5000"/>
                  </a:schemeClr>
                </a:solidFill>
              </a:rPr>
              <a:t> </a:t>
            </a:r>
            <a:r>
              <a:rPr lang="en-US" sz="2000" dirty="0">
                <a:solidFill>
                  <a:schemeClr val="tx1">
                    <a:lumMod val="95000"/>
                    <a:lumOff val="5000"/>
                  </a:schemeClr>
                </a:solidFill>
              </a:rPr>
              <a:t>over eight countries</a:t>
            </a:r>
            <a:r>
              <a:rPr lang="en-US" sz="2000" dirty="0" smtClean="0">
                <a:solidFill>
                  <a:schemeClr val="tx1">
                    <a:lumMod val="95000"/>
                    <a:lumOff val="5000"/>
                  </a:schemeClr>
                </a:solidFill>
              </a:rPr>
              <a:t>.</a:t>
            </a:r>
          </a:p>
          <a:p>
            <a:pPr>
              <a:buNone/>
            </a:pPr>
            <a:endParaRPr lang="en-US" sz="2000" dirty="0">
              <a:solidFill>
                <a:schemeClr val="tx1">
                  <a:lumMod val="95000"/>
                  <a:lumOff val="5000"/>
                </a:schemeClr>
              </a:solidFill>
            </a:endParaRPr>
          </a:p>
          <a:p>
            <a:r>
              <a:rPr lang="en-US" sz="2000" dirty="0">
                <a:solidFill>
                  <a:schemeClr val="tx1">
                    <a:lumMod val="95000"/>
                    <a:lumOff val="5000"/>
                  </a:schemeClr>
                </a:solidFill>
              </a:rPr>
              <a:t>The river last flooded </a:t>
            </a:r>
            <a:r>
              <a:rPr lang="en-US" sz="2000" dirty="0" smtClean="0">
                <a:solidFill>
                  <a:schemeClr val="tx1">
                    <a:lumMod val="95000"/>
                    <a:lumOff val="5000"/>
                  </a:schemeClr>
                </a:solidFill>
              </a:rPr>
              <a:t/>
            </a:r>
            <a:br>
              <a:rPr lang="en-US" sz="2000" dirty="0" smtClean="0">
                <a:solidFill>
                  <a:schemeClr val="tx1">
                    <a:lumMod val="95000"/>
                    <a:lumOff val="5000"/>
                  </a:schemeClr>
                </a:solidFill>
              </a:rPr>
            </a:br>
            <a:r>
              <a:rPr lang="en-US" sz="2000" dirty="0" smtClean="0">
                <a:solidFill>
                  <a:schemeClr val="tx1">
                    <a:lumMod val="95000"/>
                    <a:lumOff val="5000"/>
                  </a:schemeClr>
                </a:solidFill>
              </a:rPr>
              <a:t>to </a:t>
            </a:r>
            <a:r>
              <a:rPr lang="en-US" sz="2000" dirty="0">
                <a:solidFill>
                  <a:schemeClr val="tx1">
                    <a:lumMod val="95000"/>
                    <a:lumOff val="5000"/>
                  </a:schemeClr>
                </a:solidFill>
              </a:rPr>
              <a:t>this extent in 1845</a:t>
            </a:r>
            <a:r>
              <a:rPr lang="en-US" sz="2000" dirty="0" smtClean="0">
                <a:solidFill>
                  <a:schemeClr val="tx1">
                    <a:lumMod val="95000"/>
                    <a:lumOff val="5000"/>
                  </a:schemeClr>
                </a:solidFill>
              </a:rPr>
              <a:t>.</a:t>
            </a:r>
          </a:p>
          <a:p>
            <a:pPr>
              <a:buNone/>
            </a:pPr>
            <a:endParaRPr lang="en-US" sz="2000" dirty="0">
              <a:solidFill>
                <a:schemeClr val="tx1">
                  <a:lumMod val="95000"/>
                  <a:lumOff val="5000"/>
                </a:schemeClr>
              </a:solidFill>
            </a:endParaRPr>
          </a:p>
          <a:p>
            <a:r>
              <a:rPr lang="en-US" sz="2000" dirty="0">
                <a:solidFill>
                  <a:schemeClr val="tx1">
                    <a:lumMod val="95000"/>
                    <a:lumOff val="5000"/>
                  </a:schemeClr>
                </a:solidFill>
              </a:rPr>
              <a:t>The after math of the </a:t>
            </a:r>
            <a:r>
              <a:rPr lang="en-US" sz="2000" dirty="0" smtClean="0">
                <a:solidFill>
                  <a:schemeClr val="tx1">
                    <a:lumMod val="95000"/>
                    <a:lumOff val="5000"/>
                  </a:schemeClr>
                </a:solidFill>
              </a:rPr>
              <a:t/>
            </a:r>
            <a:br>
              <a:rPr lang="en-US" sz="2000" dirty="0" smtClean="0">
                <a:solidFill>
                  <a:schemeClr val="tx1">
                    <a:lumMod val="95000"/>
                    <a:lumOff val="5000"/>
                  </a:schemeClr>
                </a:solidFill>
              </a:rPr>
            </a:br>
            <a:r>
              <a:rPr lang="en-US" sz="2000" dirty="0" smtClean="0">
                <a:solidFill>
                  <a:schemeClr val="tx1">
                    <a:lumMod val="95000"/>
                    <a:lumOff val="5000"/>
                  </a:schemeClr>
                </a:solidFill>
              </a:rPr>
              <a:t>flood </a:t>
            </a:r>
            <a:r>
              <a:rPr lang="en-US" sz="2000" dirty="0">
                <a:solidFill>
                  <a:schemeClr val="tx1">
                    <a:lumMod val="95000"/>
                    <a:lumOff val="5000"/>
                  </a:schemeClr>
                </a:solidFill>
              </a:rPr>
              <a:t>led to tens of </a:t>
            </a:r>
            <a:r>
              <a:rPr lang="en-US" sz="2000" dirty="0" smtClean="0">
                <a:solidFill>
                  <a:schemeClr val="tx1">
                    <a:lumMod val="95000"/>
                    <a:lumOff val="5000"/>
                  </a:schemeClr>
                </a:solidFill>
              </a:rPr>
              <a:t>inches of </a:t>
            </a:r>
            <a:r>
              <a:rPr lang="en-US" sz="2000" dirty="0">
                <a:solidFill>
                  <a:schemeClr val="tx1">
                    <a:lumMod val="95000"/>
                    <a:lumOff val="5000"/>
                  </a:schemeClr>
                </a:solidFill>
              </a:rPr>
              <a:t>mud being caked on roads rendering them useless.</a:t>
            </a:r>
          </a:p>
        </p:txBody>
      </p:sp>
      <p:sp>
        <p:nvSpPr>
          <p:cNvPr id="3" name="Freeform 2"/>
          <p:cNvSpPr/>
          <p:nvPr/>
        </p:nvSpPr>
        <p:spPr>
          <a:xfrm>
            <a:off x="3165231" y="-17585"/>
            <a:ext cx="5978769" cy="5161085"/>
          </a:xfrm>
          <a:custGeom>
            <a:avLst/>
            <a:gdLst>
              <a:gd name="connsiteX0" fmla="*/ 0 w 5046785"/>
              <a:gd name="connsiteY0" fmla="*/ 0 h 5187462"/>
              <a:gd name="connsiteX1" fmla="*/ 1389185 w 5046785"/>
              <a:gd name="connsiteY1" fmla="*/ 5187462 h 5187462"/>
              <a:gd name="connsiteX2" fmla="*/ 5046785 w 5046785"/>
              <a:gd name="connsiteY2" fmla="*/ 5169877 h 5187462"/>
              <a:gd name="connsiteX3" fmla="*/ 5029200 w 5046785"/>
              <a:gd name="connsiteY3" fmla="*/ 0 h 5187462"/>
              <a:gd name="connsiteX4" fmla="*/ 0 w 5046785"/>
              <a:gd name="connsiteY4" fmla="*/ 0 h 5187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6785" h="5187462">
                <a:moveTo>
                  <a:pt x="0" y="0"/>
                </a:moveTo>
                <a:lnTo>
                  <a:pt x="1389185" y="5187462"/>
                </a:lnTo>
                <a:lnTo>
                  <a:pt x="5046785" y="5169877"/>
                </a:lnTo>
                <a:cubicBezTo>
                  <a:pt x="5040923" y="3446585"/>
                  <a:pt x="5035062" y="1723292"/>
                  <a:pt x="5029200" y="0"/>
                </a:cubicBezTo>
                <a:lnTo>
                  <a:pt x="0" y="0"/>
                </a:lnTo>
                <a:close/>
              </a:path>
            </a:pathLst>
          </a:custGeom>
          <a:blipFill dpi="0" rotWithShape="1">
            <a:blip r:embed="rId4">
              <a:extLst>
                <a:ext uri="{28A0092B-C50C-407E-A947-70E740481C1C}">
                  <a14:useLocalDpi xmlns:a14="http://schemas.microsoft.com/office/drawing/2010/main" val="0"/>
                </a:ext>
              </a:extLst>
            </a:blip>
            <a:srcRect/>
            <a:stretch>
              <a:fillRect l="-12706" r="-12706"/>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278038"/>
            <a:ext cx="3986449" cy="485699"/>
          </a:xfrm>
        </p:spPr>
        <p:txBody>
          <a:bodyPr/>
          <a:lstStyle/>
          <a:p>
            <a:r>
              <a:rPr lang="en-US" sz="2800" dirty="0">
                <a:solidFill>
                  <a:schemeClr val="bg2">
                    <a:lumMod val="75000"/>
                  </a:schemeClr>
                </a:solidFill>
              </a:rPr>
              <a:t>Interesting </a:t>
            </a:r>
            <a:r>
              <a:rPr lang="en-US" sz="2800" dirty="0">
                <a:solidFill>
                  <a:srgbClr val="9C27B0"/>
                </a:solidFill>
              </a:rPr>
              <a:t>Facts</a:t>
            </a:r>
          </a:p>
        </p:txBody>
      </p:sp>
      <p:sp>
        <p:nvSpPr>
          <p:cNvPr id="16" name="Footer Placeholder 3"/>
          <p:cNvSpPr txBox="1">
            <a:spLocks/>
          </p:cNvSpPr>
          <p:nvPr/>
        </p:nvSpPr>
        <p:spPr>
          <a:xfrm>
            <a:off x="3022438" y="4778375"/>
            <a:ext cx="1209116" cy="365125"/>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1200" dirty="0" err="1" smtClean="0">
                <a:solidFill>
                  <a:schemeClr val="bg1">
                    <a:lumMod val="75000"/>
                  </a:schemeClr>
                </a:solidFill>
                <a:latin typeface="Montserrat" panose="020B0604020202020204" charset="0"/>
              </a:rPr>
              <a:t>Jayton</a:t>
            </a:r>
            <a:r>
              <a:rPr lang="en-US" sz="1200" dirty="0" smtClean="0">
                <a:solidFill>
                  <a:schemeClr val="bg1">
                    <a:lumMod val="75000"/>
                  </a:schemeClr>
                </a:solidFill>
                <a:latin typeface="Montserrat" panose="020B0604020202020204" charset="0"/>
              </a:rPr>
              <a:t> Birch</a:t>
            </a:r>
            <a:endParaRPr lang="en-US" sz="1200" dirty="0">
              <a:solidFill>
                <a:schemeClr val="bg1">
                  <a:lumMod val="75000"/>
                </a:schemeClr>
              </a:solidFill>
              <a:latin typeface="Montserrat" panose="020B0604020202020204" charset="0"/>
            </a:endParaRPr>
          </a:p>
        </p:txBody>
      </p:sp>
      <p:sp>
        <p:nvSpPr>
          <p:cNvPr id="5" name="Freeform 4"/>
          <p:cNvSpPr/>
          <p:nvPr/>
        </p:nvSpPr>
        <p:spPr>
          <a:xfrm>
            <a:off x="3165231" y="-35169"/>
            <a:ext cx="2057400" cy="5240215"/>
          </a:xfrm>
          <a:custGeom>
            <a:avLst/>
            <a:gdLst>
              <a:gd name="connsiteX0" fmla="*/ 351692 w 2057400"/>
              <a:gd name="connsiteY0" fmla="*/ 0 h 5240215"/>
              <a:gd name="connsiteX1" fmla="*/ 2057400 w 2057400"/>
              <a:gd name="connsiteY1" fmla="*/ 5240215 h 5240215"/>
              <a:gd name="connsiteX2" fmla="*/ 1635369 w 2057400"/>
              <a:gd name="connsiteY2" fmla="*/ 5205046 h 5240215"/>
              <a:gd name="connsiteX3" fmla="*/ 0 w 2057400"/>
              <a:gd name="connsiteY3" fmla="*/ 35169 h 5240215"/>
              <a:gd name="connsiteX4" fmla="*/ 351692 w 2057400"/>
              <a:gd name="connsiteY4" fmla="*/ 0 h 5240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400" h="5240215">
                <a:moveTo>
                  <a:pt x="351692" y="0"/>
                </a:moveTo>
                <a:lnTo>
                  <a:pt x="2057400" y="5240215"/>
                </a:lnTo>
                <a:lnTo>
                  <a:pt x="1635369" y="5205046"/>
                </a:lnTo>
                <a:lnTo>
                  <a:pt x="0" y="35169"/>
                </a:lnTo>
                <a:lnTo>
                  <a:pt x="351692" y="0"/>
                </a:lnTo>
                <a:close/>
              </a:path>
            </a:pathLst>
          </a:custGeom>
          <a:solidFill>
            <a:srgbClr val="7A7A7A">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4" name="Freeform 3"/>
          <p:cNvSpPr/>
          <p:nvPr/>
        </p:nvSpPr>
        <p:spPr>
          <a:xfrm>
            <a:off x="4107873" y="-13855"/>
            <a:ext cx="5049982" cy="5167746"/>
          </a:xfrm>
          <a:custGeom>
            <a:avLst/>
            <a:gdLst>
              <a:gd name="connsiteX0" fmla="*/ 0 w 5049982"/>
              <a:gd name="connsiteY0" fmla="*/ 0 h 5167746"/>
              <a:gd name="connsiteX1" fmla="*/ 1371600 w 5049982"/>
              <a:gd name="connsiteY1" fmla="*/ 5167746 h 5167746"/>
              <a:gd name="connsiteX2" fmla="*/ 5036127 w 5049982"/>
              <a:gd name="connsiteY2" fmla="*/ 5167746 h 5167746"/>
              <a:gd name="connsiteX3" fmla="*/ 5049982 w 5049982"/>
              <a:gd name="connsiteY3" fmla="*/ 6928 h 5167746"/>
              <a:gd name="connsiteX4" fmla="*/ 0 w 5049982"/>
              <a:gd name="connsiteY4" fmla="*/ 0 h 5167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982" h="5167746">
                <a:moveTo>
                  <a:pt x="0" y="0"/>
                </a:moveTo>
                <a:lnTo>
                  <a:pt x="1371600" y="5167746"/>
                </a:lnTo>
                <a:lnTo>
                  <a:pt x="5036127" y="5167746"/>
                </a:lnTo>
                <a:cubicBezTo>
                  <a:pt x="5040745" y="3447473"/>
                  <a:pt x="5045364" y="1727201"/>
                  <a:pt x="5049982" y="6928"/>
                </a:cubicBezTo>
                <a:lnTo>
                  <a:pt x="0" y="0"/>
                </a:lnTo>
                <a:close/>
              </a:path>
            </a:pathLst>
          </a:custGeom>
          <a:solidFill>
            <a:srgbClr val="03A9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878580" y="-27709"/>
            <a:ext cx="1630680" cy="5181600"/>
          </a:xfrm>
          <a:custGeom>
            <a:avLst/>
            <a:gdLst>
              <a:gd name="connsiteX0" fmla="*/ 0 w 1630680"/>
              <a:gd name="connsiteY0" fmla="*/ 0 h 5181600"/>
              <a:gd name="connsiteX1" fmla="*/ 1386840 w 1630680"/>
              <a:gd name="connsiteY1" fmla="*/ 5181600 h 5181600"/>
              <a:gd name="connsiteX2" fmla="*/ 1630680 w 1630680"/>
              <a:gd name="connsiteY2" fmla="*/ 5173980 h 5181600"/>
              <a:gd name="connsiteX3" fmla="*/ 220980 w 1630680"/>
              <a:gd name="connsiteY3" fmla="*/ 7620 h 5181600"/>
              <a:gd name="connsiteX4" fmla="*/ 0 w 1630680"/>
              <a:gd name="connsiteY4" fmla="*/ 0 h 51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680" h="5181600">
                <a:moveTo>
                  <a:pt x="0" y="0"/>
                </a:moveTo>
                <a:lnTo>
                  <a:pt x="1386840" y="5181600"/>
                </a:lnTo>
                <a:lnTo>
                  <a:pt x="1630680" y="5173980"/>
                </a:lnTo>
                <a:lnTo>
                  <a:pt x="220980" y="7620"/>
                </a:lnTo>
                <a:lnTo>
                  <a:pt x="0" y="0"/>
                </a:lnTo>
                <a:close/>
              </a:path>
            </a:pathLst>
          </a:custGeom>
          <a:solidFill>
            <a:srgbClr val="039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hape 95"/>
          <p:cNvSpPr txBox="1">
            <a:spLocks noGrp="1"/>
          </p:cNvSpPr>
          <p:nvPr>
            <p:ph type="ctrTitle"/>
          </p:nvPr>
        </p:nvSpPr>
        <p:spPr>
          <a:xfrm>
            <a:off x="648300" y="1583350"/>
            <a:ext cx="3522300" cy="2989799"/>
          </a:xfrm>
          <a:prstGeom prst="rect">
            <a:avLst/>
          </a:prstGeom>
        </p:spPr>
        <p:txBody>
          <a:bodyPr lIns="91425" tIns="91425" rIns="91425" bIns="91425" anchor="b" anchorCtr="0">
            <a:noAutofit/>
          </a:bodyPr>
          <a:lstStyle/>
          <a:p>
            <a:pPr rtl="0">
              <a:spcBef>
                <a:spcPts val="0"/>
              </a:spcBef>
              <a:buNone/>
            </a:pPr>
            <a:r>
              <a:rPr lang="en" sz="7200" dirty="0" smtClean="0">
                <a:solidFill>
                  <a:srgbClr val="FFC107"/>
                </a:solidFill>
              </a:rPr>
              <a:t>4</a:t>
            </a:r>
            <a:r>
              <a:rPr lang="en" sz="7200" dirty="0" smtClean="0">
                <a:solidFill>
                  <a:srgbClr val="FFC107"/>
                </a:solidFill>
              </a:rPr>
              <a:t>.</a:t>
            </a:r>
          </a:p>
          <a:p>
            <a:pPr lvl="0" rtl="0">
              <a:spcBef>
                <a:spcPts val="0"/>
              </a:spcBef>
              <a:buNone/>
            </a:pPr>
            <a:r>
              <a:rPr lang="en-US" dirty="0"/>
              <a:t>E</a:t>
            </a:r>
            <a:r>
              <a:rPr lang="en" dirty="0" smtClean="0"/>
              <a:t>ye Witness</a:t>
            </a:r>
            <a:endParaRPr lang="en" dirty="0"/>
          </a:p>
        </p:txBody>
      </p:sp>
      <p:sp>
        <p:nvSpPr>
          <p:cNvPr id="96" name="Shape 96"/>
          <p:cNvSpPr txBox="1">
            <a:spLocks noGrp="1"/>
          </p:cNvSpPr>
          <p:nvPr>
            <p:ph type="subTitle" idx="1"/>
          </p:nvPr>
        </p:nvSpPr>
        <p:spPr>
          <a:xfrm>
            <a:off x="6724950" y="3494300"/>
            <a:ext cx="1906199" cy="1031699"/>
          </a:xfrm>
          <a:prstGeom prst="rect">
            <a:avLst/>
          </a:prstGeom>
        </p:spPr>
        <p:txBody>
          <a:bodyPr lIns="91425" tIns="91425" rIns="91425" bIns="91425" anchor="b" anchorCtr="0">
            <a:noAutofit/>
          </a:bodyPr>
          <a:lstStyle/>
          <a:p>
            <a:pPr lvl="0" rtl="0">
              <a:spcBef>
                <a:spcPts val="0"/>
              </a:spcBef>
              <a:buNone/>
            </a:pPr>
            <a:r>
              <a:rPr lang="en" dirty="0" smtClean="0"/>
              <a:t>In some places, it wasn’t so bad</a:t>
            </a:r>
            <a:endParaRPr lang="en" dirty="0"/>
          </a:p>
        </p:txBody>
      </p:sp>
    </p:spTree>
    <p:extLst>
      <p:ext uri="{BB962C8B-B14F-4D97-AF65-F5344CB8AC3E}">
        <p14:creationId xmlns:p14="http://schemas.microsoft.com/office/powerpoint/2010/main" val="2122439542"/>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Title 1"/>
          <p:cNvSpPr>
            <a:spLocks noGrp="1"/>
          </p:cNvSpPr>
          <p:nvPr>
            <p:ph type="title"/>
          </p:nvPr>
        </p:nvSpPr>
        <p:spPr>
          <a:xfrm>
            <a:off x="841000" y="185046"/>
            <a:ext cx="4801499" cy="409500"/>
          </a:xfrm>
        </p:spPr>
        <p:txBody>
          <a:bodyPr/>
          <a:lstStyle/>
          <a:p>
            <a:r>
              <a:rPr lang="en-US" sz="3200" dirty="0"/>
              <a:t>Eye </a:t>
            </a:r>
            <a:r>
              <a:rPr lang="en-US" sz="3200" dirty="0">
                <a:solidFill>
                  <a:srgbClr val="03A9F4"/>
                </a:solidFill>
              </a:rPr>
              <a:t>Witness</a:t>
            </a:r>
          </a:p>
        </p:txBody>
      </p:sp>
      <p:sp>
        <p:nvSpPr>
          <p:cNvPr id="3" name="Text Placeholder 2"/>
          <p:cNvSpPr>
            <a:spLocks noGrp="1"/>
          </p:cNvSpPr>
          <p:nvPr>
            <p:ph type="body" idx="1"/>
          </p:nvPr>
        </p:nvSpPr>
        <p:spPr>
          <a:xfrm>
            <a:off x="837938" y="594546"/>
            <a:ext cx="6474201" cy="4187171"/>
          </a:xfrm>
        </p:spPr>
        <p:txBody>
          <a:bodyPr/>
          <a:lstStyle/>
          <a:p>
            <a:pPr>
              <a:buNone/>
            </a:pPr>
            <a:r>
              <a:rPr lang="en-US" sz="2400" dirty="0"/>
              <a:t>Contrary to many of the reports, there are some bridges open in Prague, there are few to none panicking, electricity is not out everywhere in the center, kids on a trip are hard to reach because they are not sitting next to a phone, (they are most likely out and about), the Czech </a:t>
            </a:r>
            <a:r>
              <a:rPr lang="en-US" sz="2400" dirty="0" err="1"/>
              <a:t>Govt</a:t>
            </a:r>
            <a:r>
              <a:rPr lang="en-US" sz="2400" dirty="0"/>
              <a:t> seem to be handling this pretty well, Havel did fly back home. Floods just happen from time to time. Be happy for the relatively low loss of life. "Things" dry out. [1]</a:t>
            </a:r>
            <a:br>
              <a:rPr lang="en-US" sz="2400" dirty="0"/>
            </a:br>
            <a:r>
              <a:rPr lang="en-US" sz="2400" dirty="0"/>
              <a:t>-- </a:t>
            </a:r>
            <a:r>
              <a:rPr lang="en-US" sz="2400" b="1" dirty="0"/>
              <a:t>Chris, Czech Republic </a:t>
            </a:r>
          </a:p>
          <a:p>
            <a:pPr marL="0" indent="0">
              <a:buNone/>
            </a:pPr>
            <a:endParaRPr lang="en-US" dirty="0"/>
          </a:p>
        </p:txBody>
      </p:sp>
      <p:sp>
        <p:nvSpPr>
          <p:cNvPr id="10" name="Freeform 9"/>
          <p:cNvSpPr/>
          <p:nvPr/>
        </p:nvSpPr>
        <p:spPr>
          <a:xfrm>
            <a:off x="6770260" y="-48491"/>
            <a:ext cx="2422230" cy="5235855"/>
          </a:xfrm>
          <a:custGeom>
            <a:avLst/>
            <a:gdLst>
              <a:gd name="connsiteX0" fmla="*/ 0 w 2373923"/>
              <a:gd name="connsiteY0" fmla="*/ 17584 h 5187461"/>
              <a:gd name="connsiteX1" fmla="*/ 1441939 w 2373923"/>
              <a:gd name="connsiteY1" fmla="*/ 5187461 h 5187461"/>
              <a:gd name="connsiteX2" fmla="*/ 2373923 w 2373923"/>
              <a:gd name="connsiteY2" fmla="*/ 5187461 h 5187461"/>
              <a:gd name="connsiteX3" fmla="*/ 2356339 w 2373923"/>
              <a:gd name="connsiteY3" fmla="*/ 0 h 5187461"/>
              <a:gd name="connsiteX4" fmla="*/ 0 w 2373923"/>
              <a:gd name="connsiteY4" fmla="*/ 17584 h 5187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23" h="5187461">
                <a:moveTo>
                  <a:pt x="0" y="17584"/>
                </a:moveTo>
                <a:lnTo>
                  <a:pt x="1441939" y="5187461"/>
                </a:lnTo>
                <a:lnTo>
                  <a:pt x="2373923" y="5187461"/>
                </a:lnTo>
                <a:cubicBezTo>
                  <a:pt x="2368062" y="3458307"/>
                  <a:pt x="2362200" y="1729154"/>
                  <a:pt x="2356339" y="0"/>
                </a:cubicBezTo>
                <a:lnTo>
                  <a:pt x="0" y="17584"/>
                </a:lnTo>
                <a:close/>
              </a:path>
            </a:pathLst>
          </a:custGeom>
          <a:solidFill>
            <a:srgbClr val="03A9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761017" y="-25096"/>
            <a:ext cx="1653967" cy="5222948"/>
          </a:xfrm>
          <a:custGeom>
            <a:avLst/>
            <a:gdLst>
              <a:gd name="connsiteX0" fmla="*/ 180109 w 1620982"/>
              <a:gd name="connsiteY0" fmla="*/ 0 h 5174673"/>
              <a:gd name="connsiteX1" fmla="*/ 1620982 w 1620982"/>
              <a:gd name="connsiteY1" fmla="*/ 5160818 h 5174673"/>
              <a:gd name="connsiteX2" fmla="*/ 1440873 w 1620982"/>
              <a:gd name="connsiteY2" fmla="*/ 5174673 h 5174673"/>
              <a:gd name="connsiteX3" fmla="*/ 0 w 1620982"/>
              <a:gd name="connsiteY3" fmla="*/ 6927 h 5174673"/>
              <a:gd name="connsiteX4" fmla="*/ 180109 w 1620982"/>
              <a:gd name="connsiteY4" fmla="*/ 0 h 5174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982" h="5174673">
                <a:moveTo>
                  <a:pt x="180109" y="0"/>
                </a:moveTo>
                <a:lnTo>
                  <a:pt x="1620982" y="5160818"/>
                </a:lnTo>
                <a:lnTo>
                  <a:pt x="1440873" y="5174673"/>
                </a:lnTo>
                <a:lnTo>
                  <a:pt x="0" y="6927"/>
                </a:lnTo>
                <a:lnTo>
                  <a:pt x="180109" y="0"/>
                </a:lnTo>
                <a:close/>
              </a:path>
            </a:pathLst>
          </a:custGeom>
          <a:solidFill>
            <a:srgbClr val="039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272698"/>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4" name="Freeform 3"/>
          <p:cNvSpPr/>
          <p:nvPr/>
        </p:nvSpPr>
        <p:spPr>
          <a:xfrm>
            <a:off x="4107873" y="-13855"/>
            <a:ext cx="5049982" cy="5167746"/>
          </a:xfrm>
          <a:custGeom>
            <a:avLst/>
            <a:gdLst>
              <a:gd name="connsiteX0" fmla="*/ 0 w 5049982"/>
              <a:gd name="connsiteY0" fmla="*/ 0 h 5167746"/>
              <a:gd name="connsiteX1" fmla="*/ 1371600 w 5049982"/>
              <a:gd name="connsiteY1" fmla="*/ 5167746 h 5167746"/>
              <a:gd name="connsiteX2" fmla="*/ 5036127 w 5049982"/>
              <a:gd name="connsiteY2" fmla="*/ 5167746 h 5167746"/>
              <a:gd name="connsiteX3" fmla="*/ 5049982 w 5049982"/>
              <a:gd name="connsiteY3" fmla="*/ 6928 h 5167746"/>
              <a:gd name="connsiteX4" fmla="*/ 0 w 5049982"/>
              <a:gd name="connsiteY4" fmla="*/ 0 h 5167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982" h="5167746">
                <a:moveTo>
                  <a:pt x="0" y="0"/>
                </a:moveTo>
                <a:lnTo>
                  <a:pt x="1371600" y="5167746"/>
                </a:lnTo>
                <a:lnTo>
                  <a:pt x="5036127" y="5167746"/>
                </a:lnTo>
                <a:cubicBezTo>
                  <a:pt x="5040745" y="3447473"/>
                  <a:pt x="5045364" y="1727201"/>
                  <a:pt x="5049982" y="6928"/>
                </a:cubicBezTo>
                <a:lnTo>
                  <a:pt x="0" y="0"/>
                </a:lnTo>
                <a:close/>
              </a:path>
            </a:pathLst>
          </a:custGeom>
          <a:solidFill>
            <a:srgbClr val="FF5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878580" y="-27709"/>
            <a:ext cx="1630680" cy="5181600"/>
          </a:xfrm>
          <a:custGeom>
            <a:avLst/>
            <a:gdLst>
              <a:gd name="connsiteX0" fmla="*/ 0 w 1630680"/>
              <a:gd name="connsiteY0" fmla="*/ 0 h 5181600"/>
              <a:gd name="connsiteX1" fmla="*/ 1386840 w 1630680"/>
              <a:gd name="connsiteY1" fmla="*/ 5181600 h 5181600"/>
              <a:gd name="connsiteX2" fmla="*/ 1630680 w 1630680"/>
              <a:gd name="connsiteY2" fmla="*/ 5173980 h 5181600"/>
              <a:gd name="connsiteX3" fmla="*/ 220980 w 1630680"/>
              <a:gd name="connsiteY3" fmla="*/ 7620 h 5181600"/>
              <a:gd name="connsiteX4" fmla="*/ 0 w 1630680"/>
              <a:gd name="connsiteY4" fmla="*/ 0 h 51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680" h="5181600">
                <a:moveTo>
                  <a:pt x="0" y="0"/>
                </a:moveTo>
                <a:lnTo>
                  <a:pt x="1386840" y="5181600"/>
                </a:lnTo>
                <a:lnTo>
                  <a:pt x="1630680" y="5173980"/>
                </a:lnTo>
                <a:lnTo>
                  <a:pt x="220980" y="7620"/>
                </a:lnTo>
                <a:lnTo>
                  <a:pt x="0" y="0"/>
                </a:lnTo>
                <a:close/>
              </a:path>
            </a:pathLst>
          </a:custGeom>
          <a:solidFill>
            <a:srgbClr val="ED5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hape 95"/>
          <p:cNvSpPr txBox="1">
            <a:spLocks noGrp="1"/>
          </p:cNvSpPr>
          <p:nvPr>
            <p:ph type="ctrTitle"/>
          </p:nvPr>
        </p:nvSpPr>
        <p:spPr>
          <a:xfrm>
            <a:off x="648300" y="1583350"/>
            <a:ext cx="3522300" cy="2989799"/>
          </a:xfrm>
          <a:prstGeom prst="rect">
            <a:avLst/>
          </a:prstGeom>
        </p:spPr>
        <p:txBody>
          <a:bodyPr lIns="91425" tIns="91425" rIns="91425" bIns="91425" anchor="b" anchorCtr="0">
            <a:noAutofit/>
          </a:bodyPr>
          <a:lstStyle/>
          <a:p>
            <a:pPr rtl="0">
              <a:spcBef>
                <a:spcPts val="0"/>
              </a:spcBef>
              <a:buNone/>
            </a:pPr>
            <a:r>
              <a:rPr lang="en" sz="7200" dirty="0">
                <a:solidFill>
                  <a:srgbClr val="FFC107"/>
                </a:solidFill>
              </a:rPr>
              <a:t>5</a:t>
            </a:r>
            <a:r>
              <a:rPr lang="en" sz="7200" dirty="0" smtClean="0">
                <a:solidFill>
                  <a:srgbClr val="FFC107"/>
                </a:solidFill>
              </a:rPr>
              <a:t>.</a:t>
            </a:r>
          </a:p>
          <a:p>
            <a:pPr lvl="0" rtl="0">
              <a:spcBef>
                <a:spcPts val="0"/>
              </a:spcBef>
              <a:buNone/>
            </a:pPr>
            <a:r>
              <a:rPr lang="en" dirty="0" smtClean="0"/>
              <a:t>Conclusion</a:t>
            </a:r>
            <a:endParaRPr lang="en" dirty="0"/>
          </a:p>
        </p:txBody>
      </p:sp>
      <p:sp>
        <p:nvSpPr>
          <p:cNvPr id="96" name="Shape 96"/>
          <p:cNvSpPr txBox="1">
            <a:spLocks noGrp="1"/>
          </p:cNvSpPr>
          <p:nvPr>
            <p:ph type="subTitle" idx="1"/>
          </p:nvPr>
        </p:nvSpPr>
        <p:spPr>
          <a:xfrm>
            <a:off x="6724950" y="3494300"/>
            <a:ext cx="1906199" cy="1031699"/>
          </a:xfrm>
          <a:prstGeom prst="rect">
            <a:avLst/>
          </a:prstGeom>
        </p:spPr>
        <p:txBody>
          <a:bodyPr lIns="91425" tIns="91425" rIns="91425" bIns="91425" anchor="b" anchorCtr="0">
            <a:noAutofit/>
          </a:bodyPr>
          <a:lstStyle/>
          <a:p>
            <a:pPr lvl="0" rtl="0">
              <a:spcBef>
                <a:spcPts val="0"/>
              </a:spcBef>
              <a:buNone/>
            </a:pPr>
            <a:r>
              <a:rPr lang="en" dirty="0" smtClean="0"/>
              <a:t>A hundred </a:t>
            </a:r>
          </a:p>
          <a:p>
            <a:pPr lvl="0" rtl="0">
              <a:spcBef>
                <a:spcPts val="0"/>
              </a:spcBef>
              <a:buNone/>
            </a:pPr>
            <a:r>
              <a:rPr lang="en" dirty="0" smtClean="0"/>
              <a:t>year flood</a:t>
            </a:r>
            <a:endParaRPr lang="en" dirty="0"/>
          </a:p>
        </p:txBody>
      </p:sp>
    </p:spTree>
    <p:extLst>
      <p:ext uri="{BB962C8B-B14F-4D97-AF65-F5344CB8AC3E}">
        <p14:creationId xmlns:p14="http://schemas.microsoft.com/office/powerpoint/2010/main" val="2873906477"/>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86"/>
        <p:cNvGrpSpPr/>
        <p:nvPr/>
      </p:nvGrpSpPr>
      <p:grpSpPr>
        <a:xfrm>
          <a:off x="0" y="0"/>
          <a:ext cx="0" cy="0"/>
          <a:chOff x="0" y="0"/>
          <a:chExt cx="0" cy="0"/>
        </a:xfrm>
      </p:grpSpPr>
      <p:sp>
        <p:nvSpPr>
          <p:cNvPr id="387" name="Shape 387"/>
          <p:cNvSpPr txBox="1">
            <a:spLocks noGrp="1"/>
          </p:cNvSpPr>
          <p:nvPr>
            <p:ph type="ctrTitle" idx="4294967295"/>
          </p:nvPr>
        </p:nvSpPr>
        <p:spPr>
          <a:xfrm>
            <a:off x="685800" y="140677"/>
            <a:ext cx="4531499" cy="622750"/>
          </a:xfrm>
          <a:prstGeom prst="rect">
            <a:avLst/>
          </a:prstGeom>
          <a:noFill/>
          <a:ln>
            <a:noFill/>
          </a:ln>
        </p:spPr>
        <p:txBody>
          <a:bodyPr lIns="91425" tIns="91425" rIns="91425" bIns="91425" anchor="b" anchorCtr="0">
            <a:noAutofit/>
          </a:bodyPr>
          <a:lstStyle/>
          <a:p>
            <a:pPr lvl="0" rtl="0">
              <a:spcBef>
                <a:spcPts val="0"/>
              </a:spcBef>
              <a:buNone/>
            </a:pPr>
            <a:r>
              <a:rPr lang="en" sz="3600" dirty="0" smtClean="0">
                <a:solidFill>
                  <a:srgbClr val="FF5722"/>
                </a:solidFill>
              </a:rPr>
              <a:t>Conclusion</a:t>
            </a:r>
            <a:endParaRPr lang="en" sz="3600" dirty="0">
              <a:solidFill>
                <a:srgbClr val="FF5722"/>
              </a:solidFill>
            </a:endParaRPr>
          </a:p>
        </p:txBody>
      </p:sp>
      <p:sp>
        <p:nvSpPr>
          <p:cNvPr id="388" name="Shape 388"/>
          <p:cNvSpPr txBox="1">
            <a:spLocks noGrp="1"/>
          </p:cNvSpPr>
          <p:nvPr>
            <p:ph type="subTitle" idx="4294967295"/>
          </p:nvPr>
        </p:nvSpPr>
        <p:spPr>
          <a:xfrm>
            <a:off x="685799" y="1053771"/>
            <a:ext cx="6084278" cy="4089729"/>
          </a:xfrm>
          <a:prstGeom prst="rect">
            <a:avLst/>
          </a:prstGeom>
          <a:noFill/>
          <a:ln>
            <a:noFill/>
          </a:ln>
        </p:spPr>
        <p:txBody>
          <a:bodyPr lIns="91425" tIns="91425" rIns="91425" bIns="91425" anchor="t" anchorCtr="0">
            <a:noAutofit/>
          </a:bodyPr>
          <a:lstStyle/>
          <a:p>
            <a:r>
              <a:rPr lang="en-US" sz="2400" dirty="0"/>
              <a:t>This was a hundred year flood.</a:t>
            </a:r>
          </a:p>
          <a:p>
            <a:r>
              <a:rPr lang="en-US" sz="2400" dirty="0"/>
              <a:t>This flood dispossessed thousands and killed 110 people.</a:t>
            </a:r>
          </a:p>
          <a:p>
            <a:r>
              <a:rPr lang="en-US" sz="2400" dirty="0"/>
              <a:t>Bratislava flood discharged over 10,000 m</a:t>
            </a:r>
            <a:r>
              <a:rPr lang="en-US" sz="2400" baseline="30000" dirty="0"/>
              <a:t>3</a:t>
            </a:r>
            <a:r>
              <a:rPr lang="en-US" sz="2400" dirty="0"/>
              <a:t>/s, which is almost 4 times the discharge of the Niagara Falls. Prague experienced a discharge of 5,300 m</a:t>
            </a:r>
            <a:r>
              <a:rPr lang="en-US" sz="2400" baseline="30000" dirty="0"/>
              <a:t>3</a:t>
            </a:r>
            <a:r>
              <a:rPr lang="en-US" sz="2400" dirty="0"/>
              <a:t>/s.</a:t>
            </a:r>
          </a:p>
          <a:p>
            <a:r>
              <a:rPr lang="en-US" sz="2400" dirty="0"/>
              <a:t>This river wasn’t the only river flooding on the continent at the time and multiple countries were effected. </a:t>
            </a:r>
            <a:endParaRPr lang="en-US" sz="2400" dirty="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rPr>
              <a:t>References</a:t>
            </a:r>
            <a:endParaRPr lang="en-US" dirty="0">
              <a:solidFill>
                <a:schemeClr val="tx1">
                  <a:lumMod val="95000"/>
                  <a:lumOff val="5000"/>
                </a:schemeClr>
              </a:solidFill>
            </a:endParaRPr>
          </a:p>
        </p:txBody>
      </p:sp>
      <p:sp>
        <p:nvSpPr>
          <p:cNvPr id="3" name="Content Placeholder 2"/>
          <p:cNvSpPr>
            <a:spLocks noGrp="1"/>
          </p:cNvSpPr>
          <p:nvPr>
            <p:ph idx="1"/>
          </p:nvPr>
        </p:nvSpPr>
        <p:spPr/>
        <p:txBody>
          <a:bodyPr>
            <a:normAutofit fontScale="70000" lnSpcReduction="20000"/>
          </a:bodyPr>
          <a:lstStyle/>
          <a:p>
            <a:pPr marL="285750" indent="-285750"/>
            <a:r>
              <a:rPr lang="en-US" dirty="0" smtClean="0">
                <a:solidFill>
                  <a:schemeClr val="tx1">
                    <a:lumMod val="95000"/>
                    <a:lumOff val="5000"/>
                  </a:schemeClr>
                </a:solidFill>
              </a:rPr>
              <a:t>[1] CNN, Fighting the floods: Your Say, Aug 21, 2002.  Online Available: </a:t>
            </a:r>
            <a:r>
              <a:rPr lang="en-US" dirty="0" smtClean="0">
                <a:solidFill>
                  <a:schemeClr val="tx1">
                    <a:lumMod val="95000"/>
                    <a:lumOff val="5000"/>
                  </a:schemeClr>
                </a:solidFill>
                <a:hlinkClick r:id="rId2"/>
              </a:rPr>
              <a:t>http://edition.cnn.com/2002/WORLD/europe/yoursay/08/13/floods.yoursay</a:t>
            </a:r>
            <a:r>
              <a:rPr lang="en-US" dirty="0" smtClean="0">
                <a:solidFill>
                  <a:schemeClr val="tx1">
                    <a:lumMod val="95000"/>
                    <a:lumOff val="5000"/>
                  </a:schemeClr>
                </a:solidFill>
                <a:hlinkClick r:id="rId2"/>
              </a:rPr>
              <a:t>/</a:t>
            </a:r>
            <a:endParaRPr lang="en-US" dirty="0" smtClean="0">
              <a:solidFill>
                <a:schemeClr val="tx1">
                  <a:lumMod val="95000"/>
                  <a:lumOff val="5000"/>
                </a:schemeClr>
              </a:solidFill>
            </a:endParaRPr>
          </a:p>
          <a:p>
            <a:pPr marL="214313" indent="-214313"/>
            <a:r>
              <a:rPr lang="en-US" dirty="0">
                <a:solidFill>
                  <a:schemeClr val="tx1">
                    <a:lumMod val="95000"/>
                    <a:lumOff val="5000"/>
                  </a:schemeClr>
                </a:solidFill>
              </a:rPr>
              <a:t> "Wild Weather Has Happened Before, Will Again". USA Today. 19 August 2002. Retrieved 17 November  2015.</a:t>
            </a:r>
            <a:br>
              <a:rPr lang="en-US" dirty="0">
                <a:solidFill>
                  <a:schemeClr val="tx1">
                    <a:lumMod val="95000"/>
                    <a:lumOff val="5000"/>
                  </a:schemeClr>
                </a:solidFill>
              </a:rPr>
            </a:br>
            <a:r>
              <a:rPr lang="en-US" dirty="0">
                <a:solidFill>
                  <a:schemeClr val="tx1">
                    <a:lumMod val="95000"/>
                    <a:lumOff val="5000"/>
                  </a:schemeClr>
                </a:solidFill>
              </a:rPr>
              <a:t/>
            </a:r>
            <a:br>
              <a:rPr lang="en-US" dirty="0">
                <a:solidFill>
                  <a:schemeClr val="tx1">
                    <a:lumMod val="95000"/>
                    <a:lumOff val="5000"/>
                  </a:schemeClr>
                </a:solidFill>
              </a:rPr>
            </a:br>
            <a:r>
              <a:rPr lang="en-US" dirty="0">
                <a:solidFill>
                  <a:schemeClr val="tx1">
                    <a:lumMod val="95000"/>
                    <a:lumOff val="5000"/>
                  </a:schemeClr>
                </a:solidFill>
              </a:rPr>
              <a:t>EQECAT: Central European Flooding August 2002</a:t>
            </a:r>
            <a:br>
              <a:rPr lang="en-US" dirty="0">
                <a:solidFill>
                  <a:schemeClr val="tx1">
                    <a:lumMod val="95000"/>
                    <a:lumOff val="5000"/>
                  </a:schemeClr>
                </a:solidFill>
              </a:rPr>
            </a:br>
            <a:r>
              <a:rPr lang="en-US" dirty="0">
                <a:solidFill>
                  <a:schemeClr val="tx1">
                    <a:lumMod val="95000"/>
                    <a:lumOff val="5000"/>
                  </a:schemeClr>
                </a:solidFill>
                <a:hlinkClick r:id="rId3"/>
              </a:rPr>
              <a:t>http://www.sciencemag.org.byui.idm.oclc.org/content/300/5622/1099.full</a:t>
            </a:r>
            <a:endParaRPr lang="en-US" dirty="0">
              <a:solidFill>
                <a:schemeClr val="tx1">
                  <a:lumMod val="95000"/>
                  <a:lumOff val="5000"/>
                </a:schemeClr>
              </a:solidFill>
            </a:endParaRPr>
          </a:p>
          <a:p>
            <a:pPr marL="214313" indent="-214313"/>
            <a:r>
              <a:rPr lang="en-US" dirty="0">
                <a:solidFill>
                  <a:schemeClr val="tx1">
                    <a:lumMod val="95000"/>
                    <a:lumOff val="5000"/>
                  </a:schemeClr>
                </a:solidFill>
                <a:hlinkClick r:id="rId4"/>
              </a:rPr>
              <a:t>http://www.newprophecy.net/2002page.htm</a:t>
            </a:r>
            <a:endParaRPr lang="en-US" dirty="0">
              <a:solidFill>
                <a:schemeClr val="tx1">
                  <a:lumMod val="95000"/>
                  <a:lumOff val="5000"/>
                </a:schemeClr>
              </a:solidFill>
            </a:endParaRPr>
          </a:p>
          <a:p>
            <a:pPr marL="285750" indent="-285750"/>
            <a:r>
              <a:rPr lang="en-US" dirty="0" smtClean="0">
                <a:solidFill>
                  <a:schemeClr val="tx1">
                    <a:lumMod val="95000"/>
                    <a:lumOff val="5000"/>
                  </a:schemeClr>
                </a:solidFill>
              </a:rPr>
              <a:t>Google </a:t>
            </a:r>
            <a:r>
              <a:rPr lang="en-US" dirty="0">
                <a:solidFill>
                  <a:schemeClr val="tx1">
                    <a:lumMod val="95000"/>
                    <a:lumOff val="5000"/>
                  </a:schemeClr>
                </a:solidFill>
              </a:rPr>
              <a:t>earth</a:t>
            </a:r>
            <a:br>
              <a:rPr lang="en-US" dirty="0">
                <a:solidFill>
                  <a:schemeClr val="tx1">
                    <a:lumMod val="95000"/>
                    <a:lumOff val="5000"/>
                  </a:schemeClr>
                </a:solidFill>
              </a:rPr>
            </a:br>
            <a:endParaRPr lang="en-US" dirty="0">
              <a:solidFill>
                <a:schemeClr val="tx1">
                  <a:lumMod val="95000"/>
                  <a:lumOff val="5000"/>
                </a:schemeClr>
              </a:solidFill>
            </a:endParaRPr>
          </a:p>
        </p:txBody>
      </p:sp>
    </p:spTree>
    <p:extLst>
      <p:ext uri="{BB962C8B-B14F-4D97-AF65-F5344CB8AC3E}">
        <p14:creationId xmlns:p14="http://schemas.microsoft.com/office/powerpoint/2010/main" val="318263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841000" y="665300"/>
            <a:ext cx="4801499" cy="409500"/>
          </a:xfrm>
          <a:prstGeom prst="rect">
            <a:avLst/>
          </a:prstGeom>
        </p:spPr>
        <p:txBody>
          <a:bodyPr lIns="91425" tIns="91425" rIns="91425" bIns="91425" anchor="b" anchorCtr="0">
            <a:noAutofit/>
          </a:bodyPr>
          <a:lstStyle/>
          <a:p>
            <a:r>
              <a:rPr lang="en-US" sz="4400" dirty="0" smtClean="0"/>
              <a:t>GROUP </a:t>
            </a:r>
            <a:r>
              <a:rPr lang="en" sz="4400" dirty="0" smtClean="0">
                <a:solidFill>
                  <a:srgbClr val="92D050"/>
                </a:solidFill>
              </a:rPr>
              <a:t>5</a:t>
            </a:r>
            <a:endParaRPr lang="en" sz="4400" dirty="0">
              <a:solidFill>
                <a:srgbClr val="92D050"/>
              </a:solidFill>
            </a:endParaRPr>
          </a:p>
        </p:txBody>
      </p:sp>
      <p:sp>
        <p:nvSpPr>
          <p:cNvPr id="2" name="Rectangle 1"/>
          <p:cNvSpPr/>
          <p:nvPr/>
        </p:nvSpPr>
        <p:spPr>
          <a:xfrm>
            <a:off x="2286000" y="2202418"/>
            <a:ext cx="4572000" cy="2246769"/>
          </a:xfrm>
          <a:prstGeom prst="rect">
            <a:avLst/>
          </a:prstGeom>
        </p:spPr>
        <p:txBody>
          <a:bodyPr>
            <a:spAutoFit/>
          </a:bodyPr>
          <a:lstStyle/>
          <a:p>
            <a:pPr algn="ctr"/>
            <a:r>
              <a:rPr lang="en-US" sz="2800" dirty="0" err="1" smtClean="0">
                <a:solidFill>
                  <a:schemeClr val="bg1">
                    <a:lumMod val="50000"/>
                  </a:schemeClr>
                </a:solidFill>
                <a:latin typeface="Montserrat" panose="020B0604020202020204" charset="0"/>
              </a:rPr>
              <a:t>Jayton</a:t>
            </a:r>
            <a:r>
              <a:rPr lang="en-US" sz="2800" dirty="0" smtClean="0">
                <a:solidFill>
                  <a:schemeClr val="bg1">
                    <a:lumMod val="50000"/>
                  </a:schemeClr>
                </a:solidFill>
                <a:latin typeface="Montserrat" panose="020B0604020202020204" charset="0"/>
              </a:rPr>
              <a:t> </a:t>
            </a:r>
            <a:r>
              <a:rPr lang="en-US" sz="2800" dirty="0">
                <a:solidFill>
                  <a:schemeClr val="bg1">
                    <a:lumMod val="50000"/>
                  </a:schemeClr>
                </a:solidFill>
                <a:latin typeface="Montserrat" panose="020B0604020202020204" charset="0"/>
              </a:rPr>
              <a:t>Birch, </a:t>
            </a:r>
            <a:endParaRPr lang="en-US" sz="2800" dirty="0" smtClean="0">
              <a:solidFill>
                <a:schemeClr val="bg1">
                  <a:lumMod val="50000"/>
                </a:schemeClr>
              </a:solidFill>
              <a:latin typeface="Montserrat" panose="020B0604020202020204" charset="0"/>
            </a:endParaRPr>
          </a:p>
          <a:p>
            <a:pPr algn="ctr"/>
            <a:r>
              <a:rPr lang="en-US" sz="2800" dirty="0" smtClean="0">
                <a:solidFill>
                  <a:schemeClr val="bg1">
                    <a:lumMod val="50000"/>
                  </a:schemeClr>
                </a:solidFill>
                <a:latin typeface="Montserrat" panose="020B0604020202020204" charset="0"/>
              </a:rPr>
              <a:t>Samantha </a:t>
            </a:r>
            <a:r>
              <a:rPr lang="en-US" sz="2800" dirty="0">
                <a:solidFill>
                  <a:schemeClr val="bg1">
                    <a:lumMod val="50000"/>
                  </a:schemeClr>
                </a:solidFill>
                <a:latin typeface="Montserrat" panose="020B0604020202020204" charset="0"/>
              </a:rPr>
              <a:t>Day, </a:t>
            </a:r>
            <a:endParaRPr lang="en-US" sz="2800" dirty="0" smtClean="0">
              <a:solidFill>
                <a:schemeClr val="bg1">
                  <a:lumMod val="50000"/>
                </a:schemeClr>
              </a:solidFill>
              <a:latin typeface="Montserrat" panose="020B0604020202020204" charset="0"/>
            </a:endParaRPr>
          </a:p>
          <a:p>
            <a:pPr algn="ctr"/>
            <a:r>
              <a:rPr lang="en-US" sz="2800" dirty="0" smtClean="0">
                <a:solidFill>
                  <a:schemeClr val="bg1">
                    <a:lumMod val="50000"/>
                  </a:schemeClr>
                </a:solidFill>
                <a:latin typeface="Montserrat" panose="020B0604020202020204" charset="0"/>
              </a:rPr>
              <a:t>Joshua </a:t>
            </a:r>
            <a:r>
              <a:rPr lang="en-US" sz="2800" dirty="0">
                <a:solidFill>
                  <a:schemeClr val="bg1">
                    <a:lumMod val="50000"/>
                  </a:schemeClr>
                </a:solidFill>
                <a:latin typeface="Montserrat" panose="020B0604020202020204" charset="0"/>
              </a:rPr>
              <a:t>Jolley, </a:t>
            </a:r>
            <a:endParaRPr lang="en-US" sz="2800" dirty="0" smtClean="0">
              <a:solidFill>
                <a:schemeClr val="bg1">
                  <a:lumMod val="50000"/>
                </a:schemeClr>
              </a:solidFill>
              <a:latin typeface="Montserrat" panose="020B0604020202020204" charset="0"/>
            </a:endParaRPr>
          </a:p>
          <a:p>
            <a:pPr algn="ctr"/>
            <a:r>
              <a:rPr lang="en-US" sz="2800" dirty="0" smtClean="0">
                <a:solidFill>
                  <a:schemeClr val="bg1">
                    <a:lumMod val="50000"/>
                  </a:schemeClr>
                </a:solidFill>
                <a:latin typeface="Montserrat" panose="020B0604020202020204" charset="0"/>
              </a:rPr>
              <a:t>Tania </a:t>
            </a:r>
            <a:r>
              <a:rPr lang="en-US" sz="2800" dirty="0">
                <a:solidFill>
                  <a:schemeClr val="bg1">
                    <a:lumMod val="50000"/>
                  </a:schemeClr>
                </a:solidFill>
                <a:latin typeface="Montserrat" panose="020B0604020202020204" charset="0"/>
              </a:rPr>
              <a:t>Menendez</a:t>
            </a:r>
            <a:r>
              <a:rPr lang="en-US" sz="2800" dirty="0" smtClean="0">
                <a:solidFill>
                  <a:schemeClr val="bg1">
                    <a:lumMod val="50000"/>
                  </a:schemeClr>
                </a:solidFill>
                <a:latin typeface="Montserrat" panose="020B0604020202020204" charset="0"/>
              </a:rPr>
              <a:t>,</a:t>
            </a:r>
          </a:p>
          <a:p>
            <a:pPr algn="ctr"/>
            <a:r>
              <a:rPr lang="en-US" sz="2800" dirty="0" smtClean="0">
                <a:solidFill>
                  <a:schemeClr val="bg1">
                    <a:lumMod val="50000"/>
                  </a:schemeClr>
                </a:solidFill>
                <a:latin typeface="Montserrat" panose="020B0604020202020204" charset="0"/>
              </a:rPr>
              <a:t> </a:t>
            </a:r>
            <a:r>
              <a:rPr lang="en-US" sz="2800" dirty="0">
                <a:solidFill>
                  <a:schemeClr val="bg1">
                    <a:lumMod val="50000"/>
                  </a:schemeClr>
                </a:solidFill>
                <a:latin typeface="Montserrat" panose="020B0604020202020204" charset="0"/>
              </a:rPr>
              <a:t>Adele Palmer </a:t>
            </a:r>
            <a:endParaRPr lang="en-US" sz="2800" dirty="0">
              <a:solidFill>
                <a:schemeClr val="bg1">
                  <a:lumMod val="50000"/>
                </a:schemeClr>
              </a:solidFill>
              <a:latin typeface="Montserrat" panose="020B0604020202020204" charset="0"/>
            </a:endParaRPr>
          </a:p>
        </p:txBody>
      </p:sp>
      <p:grpSp>
        <p:nvGrpSpPr>
          <p:cNvPr id="7" name="Group 6"/>
          <p:cNvGrpSpPr/>
          <p:nvPr/>
        </p:nvGrpSpPr>
        <p:grpSpPr>
          <a:xfrm>
            <a:off x="6761018" y="-43961"/>
            <a:ext cx="2382982" cy="5197852"/>
            <a:chOff x="6761018" y="-43961"/>
            <a:chExt cx="2382982" cy="5197852"/>
          </a:xfrm>
        </p:grpSpPr>
        <p:sp>
          <p:nvSpPr>
            <p:cNvPr id="4" name="Freeform 3"/>
            <p:cNvSpPr/>
            <p:nvPr/>
          </p:nvSpPr>
          <p:spPr>
            <a:xfrm>
              <a:off x="6770077" y="-43961"/>
              <a:ext cx="2373923" cy="5187461"/>
            </a:xfrm>
            <a:custGeom>
              <a:avLst/>
              <a:gdLst>
                <a:gd name="connsiteX0" fmla="*/ 0 w 2373923"/>
                <a:gd name="connsiteY0" fmla="*/ 17584 h 5187461"/>
                <a:gd name="connsiteX1" fmla="*/ 1441939 w 2373923"/>
                <a:gd name="connsiteY1" fmla="*/ 5187461 h 5187461"/>
                <a:gd name="connsiteX2" fmla="*/ 2373923 w 2373923"/>
                <a:gd name="connsiteY2" fmla="*/ 5187461 h 5187461"/>
                <a:gd name="connsiteX3" fmla="*/ 2356339 w 2373923"/>
                <a:gd name="connsiteY3" fmla="*/ 0 h 5187461"/>
                <a:gd name="connsiteX4" fmla="*/ 0 w 2373923"/>
                <a:gd name="connsiteY4" fmla="*/ 17584 h 5187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23" h="5187461">
                  <a:moveTo>
                    <a:pt x="0" y="17584"/>
                  </a:moveTo>
                  <a:lnTo>
                    <a:pt x="1441939" y="5187461"/>
                  </a:lnTo>
                  <a:lnTo>
                    <a:pt x="2373923" y="5187461"/>
                  </a:lnTo>
                  <a:cubicBezTo>
                    <a:pt x="2368062" y="3458307"/>
                    <a:pt x="2362200" y="1729154"/>
                    <a:pt x="2356339" y="0"/>
                  </a:cubicBezTo>
                  <a:lnTo>
                    <a:pt x="0" y="17584"/>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6761018" y="-20782"/>
              <a:ext cx="1620982" cy="5174673"/>
            </a:xfrm>
            <a:custGeom>
              <a:avLst/>
              <a:gdLst>
                <a:gd name="connsiteX0" fmla="*/ 180109 w 1620982"/>
                <a:gd name="connsiteY0" fmla="*/ 0 h 5174673"/>
                <a:gd name="connsiteX1" fmla="*/ 1620982 w 1620982"/>
                <a:gd name="connsiteY1" fmla="*/ 5160818 h 5174673"/>
                <a:gd name="connsiteX2" fmla="*/ 1440873 w 1620982"/>
                <a:gd name="connsiteY2" fmla="*/ 5174673 h 5174673"/>
                <a:gd name="connsiteX3" fmla="*/ 0 w 1620982"/>
                <a:gd name="connsiteY3" fmla="*/ 6927 h 5174673"/>
                <a:gd name="connsiteX4" fmla="*/ 180109 w 1620982"/>
                <a:gd name="connsiteY4" fmla="*/ 0 h 5174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982" h="5174673">
                  <a:moveTo>
                    <a:pt x="180109" y="0"/>
                  </a:moveTo>
                  <a:lnTo>
                    <a:pt x="1620982" y="5160818"/>
                  </a:lnTo>
                  <a:lnTo>
                    <a:pt x="1440873" y="5174673"/>
                  </a:lnTo>
                  <a:lnTo>
                    <a:pt x="0" y="6927"/>
                  </a:lnTo>
                  <a:lnTo>
                    <a:pt x="180109" y="0"/>
                  </a:lnTo>
                  <a:close/>
                </a:path>
              </a:pathLst>
            </a:custGeom>
            <a:solidFill>
              <a:srgbClr val="81B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648300" y="1583350"/>
            <a:ext cx="3522300" cy="2989799"/>
          </a:xfrm>
          <a:prstGeom prst="rect">
            <a:avLst/>
          </a:prstGeom>
        </p:spPr>
        <p:txBody>
          <a:bodyPr lIns="91425" tIns="91425" rIns="91425" bIns="91425" anchor="b" anchorCtr="0">
            <a:noAutofit/>
          </a:bodyPr>
          <a:lstStyle/>
          <a:p>
            <a:pPr rtl="0">
              <a:spcBef>
                <a:spcPts val="0"/>
              </a:spcBef>
              <a:buNone/>
            </a:pPr>
            <a:r>
              <a:rPr lang="en" sz="7200" dirty="0">
                <a:solidFill>
                  <a:srgbClr val="FFC107"/>
                </a:solidFill>
              </a:rPr>
              <a:t>1.</a:t>
            </a:r>
          </a:p>
          <a:p>
            <a:pPr lvl="0" rtl="0">
              <a:spcBef>
                <a:spcPts val="0"/>
              </a:spcBef>
              <a:buNone/>
            </a:pPr>
            <a:r>
              <a:rPr lang="en" dirty="0" smtClean="0"/>
              <a:t>Intro &amp; Background</a:t>
            </a:r>
            <a:endParaRPr lang="en" dirty="0"/>
          </a:p>
        </p:txBody>
      </p:sp>
      <p:sp>
        <p:nvSpPr>
          <p:cNvPr id="96" name="Shape 96"/>
          <p:cNvSpPr txBox="1">
            <a:spLocks noGrp="1"/>
          </p:cNvSpPr>
          <p:nvPr>
            <p:ph type="subTitle" idx="1"/>
          </p:nvPr>
        </p:nvSpPr>
        <p:spPr>
          <a:xfrm>
            <a:off x="6724950" y="3494300"/>
            <a:ext cx="1906199" cy="1031699"/>
          </a:xfrm>
          <a:prstGeom prst="rect">
            <a:avLst/>
          </a:prstGeom>
        </p:spPr>
        <p:txBody>
          <a:bodyPr lIns="91425" tIns="91425" rIns="91425" bIns="91425" anchor="b" anchorCtr="0">
            <a:noAutofit/>
          </a:bodyPr>
          <a:lstStyle/>
          <a:p>
            <a:pPr lvl="0" rtl="0">
              <a:spcBef>
                <a:spcPts val="0"/>
              </a:spcBef>
              <a:buNone/>
            </a:pPr>
            <a:r>
              <a:rPr lang="en" dirty="0" smtClean="0"/>
              <a:t>August 2002,</a:t>
            </a:r>
          </a:p>
          <a:p>
            <a:pPr lvl="0" rtl="0">
              <a:spcBef>
                <a:spcPts val="0"/>
              </a:spcBef>
              <a:buNone/>
            </a:pPr>
            <a:r>
              <a:rPr lang="en" dirty="0" smtClean="0"/>
              <a:t>Czech Republic</a:t>
            </a:r>
            <a:endParaRPr lang="en"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100"/>
        <p:cNvGrpSpPr/>
        <p:nvPr/>
      </p:nvGrpSpPr>
      <p:grpSpPr>
        <a:xfrm>
          <a:off x="0" y="0"/>
          <a:ext cx="0" cy="0"/>
          <a:chOff x="0" y="0"/>
          <a:chExt cx="0" cy="0"/>
        </a:xfrm>
      </p:grpSpPr>
      <p:sp>
        <p:nvSpPr>
          <p:cNvPr id="6" name="Freeform 5"/>
          <p:cNvSpPr/>
          <p:nvPr/>
        </p:nvSpPr>
        <p:spPr>
          <a:xfrm>
            <a:off x="6770260" y="-48491"/>
            <a:ext cx="2422230" cy="5235855"/>
          </a:xfrm>
          <a:custGeom>
            <a:avLst/>
            <a:gdLst>
              <a:gd name="connsiteX0" fmla="*/ 0 w 2373923"/>
              <a:gd name="connsiteY0" fmla="*/ 17584 h 5187461"/>
              <a:gd name="connsiteX1" fmla="*/ 1441939 w 2373923"/>
              <a:gd name="connsiteY1" fmla="*/ 5187461 h 5187461"/>
              <a:gd name="connsiteX2" fmla="*/ 2373923 w 2373923"/>
              <a:gd name="connsiteY2" fmla="*/ 5187461 h 5187461"/>
              <a:gd name="connsiteX3" fmla="*/ 2356339 w 2373923"/>
              <a:gd name="connsiteY3" fmla="*/ 0 h 5187461"/>
              <a:gd name="connsiteX4" fmla="*/ 0 w 2373923"/>
              <a:gd name="connsiteY4" fmla="*/ 17584 h 5187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23" h="5187461">
                <a:moveTo>
                  <a:pt x="0" y="17584"/>
                </a:moveTo>
                <a:lnTo>
                  <a:pt x="1441939" y="5187461"/>
                </a:lnTo>
                <a:lnTo>
                  <a:pt x="2373923" y="5187461"/>
                </a:lnTo>
                <a:cubicBezTo>
                  <a:pt x="2368062" y="3458307"/>
                  <a:pt x="2362200" y="1729154"/>
                  <a:pt x="2356339" y="0"/>
                </a:cubicBezTo>
                <a:lnTo>
                  <a:pt x="0" y="17584"/>
                </a:lnTo>
                <a:close/>
              </a:path>
            </a:pathLst>
          </a:custGeom>
          <a:solidFill>
            <a:srgbClr val="FFC1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Shape 101"/>
          <p:cNvSpPr txBox="1">
            <a:spLocks noGrp="1"/>
          </p:cNvSpPr>
          <p:nvPr>
            <p:ph type="body" idx="1"/>
          </p:nvPr>
        </p:nvSpPr>
        <p:spPr>
          <a:xfrm>
            <a:off x="838250" y="2419350"/>
            <a:ext cx="6745174" cy="2518410"/>
          </a:xfrm>
          <a:prstGeom prst="rect">
            <a:avLst/>
          </a:prstGeom>
        </p:spPr>
        <p:txBody>
          <a:bodyPr lIns="91425" tIns="91425" rIns="91425" bIns="91425" anchor="t" anchorCtr="0">
            <a:noAutofit/>
          </a:bodyPr>
          <a:lstStyle/>
          <a:p>
            <a:pPr>
              <a:buNone/>
            </a:pPr>
            <a:r>
              <a:rPr lang="en-US" sz="2000" dirty="0"/>
              <a:t>In August 2002 a flood caused by over a week of continuous heavy rains flooded Europe. Czech Republic, Austria, Germany, Slovakia, Poland, Hungary, Romania and Croatia were all effected causing  the killing of dozens, dispossessing thousands, and causing damage of billions of euros. The flood was of a magnitude expected to occur roughly once a century.</a:t>
            </a:r>
            <a:endParaRPr lang="en-US" sz="2000" dirty="0"/>
          </a:p>
        </p:txBody>
      </p:sp>
      <p:pic>
        <p:nvPicPr>
          <p:cNvPr id="3" name="Picture 2" descr="Wrecked: Hundreds of properties in Passau have been left flooded by the Danube  after the river burst its ban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22" y="187203"/>
            <a:ext cx="3616452" cy="22321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Footer Placeholder 3"/>
          <p:cNvSpPr txBox="1">
            <a:spLocks/>
          </p:cNvSpPr>
          <p:nvPr/>
        </p:nvSpPr>
        <p:spPr>
          <a:xfrm>
            <a:off x="0" y="4936236"/>
            <a:ext cx="8915400" cy="365125"/>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1050" dirty="0" smtClean="0">
                <a:solidFill>
                  <a:schemeClr val="bg1">
                    <a:lumMod val="65000"/>
                  </a:schemeClr>
                </a:solidFill>
              </a:rPr>
              <a:t>Tania Menendez     "Wild Weather Has Happened Before, Will Again". USA Today. 19 August 2002. Retrieved 17 November  2015.</a:t>
            </a:r>
            <a:endParaRPr lang="en-US" sz="1050" dirty="0">
              <a:solidFill>
                <a:schemeClr val="bg1">
                  <a:lumMod val="65000"/>
                </a:schemeClr>
              </a:solidFill>
            </a:endParaRPr>
          </a:p>
        </p:txBody>
      </p:sp>
      <p:sp>
        <p:nvSpPr>
          <p:cNvPr id="7" name="Freeform 6"/>
          <p:cNvSpPr/>
          <p:nvPr/>
        </p:nvSpPr>
        <p:spPr>
          <a:xfrm>
            <a:off x="6761017" y="-25096"/>
            <a:ext cx="1653967" cy="5222948"/>
          </a:xfrm>
          <a:custGeom>
            <a:avLst/>
            <a:gdLst>
              <a:gd name="connsiteX0" fmla="*/ 180109 w 1620982"/>
              <a:gd name="connsiteY0" fmla="*/ 0 h 5174673"/>
              <a:gd name="connsiteX1" fmla="*/ 1620982 w 1620982"/>
              <a:gd name="connsiteY1" fmla="*/ 5160818 h 5174673"/>
              <a:gd name="connsiteX2" fmla="*/ 1440873 w 1620982"/>
              <a:gd name="connsiteY2" fmla="*/ 5174673 h 5174673"/>
              <a:gd name="connsiteX3" fmla="*/ 0 w 1620982"/>
              <a:gd name="connsiteY3" fmla="*/ 6927 h 5174673"/>
              <a:gd name="connsiteX4" fmla="*/ 180109 w 1620982"/>
              <a:gd name="connsiteY4" fmla="*/ 0 h 5174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982" h="5174673">
                <a:moveTo>
                  <a:pt x="180109" y="0"/>
                </a:moveTo>
                <a:lnTo>
                  <a:pt x="1620982" y="5160818"/>
                </a:lnTo>
                <a:lnTo>
                  <a:pt x="1440873" y="5174673"/>
                </a:lnTo>
                <a:lnTo>
                  <a:pt x="0" y="6927"/>
                </a:lnTo>
                <a:lnTo>
                  <a:pt x="180109" y="0"/>
                </a:lnTo>
                <a:close/>
              </a:path>
            </a:pathLst>
          </a:custGeom>
          <a:solidFill>
            <a:srgbClr val="EDB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16408" y="3481983"/>
            <a:ext cx="3042138" cy="1129338"/>
          </a:xfrm>
          <a:prstGeom prst="rect">
            <a:avLst/>
          </a:prstGeom>
        </p:spPr>
        <p:txBody>
          <a:bodyPr lIns="91425" tIns="91425" rIns="91425" bIns="91425" anchor="b" anchorCtr="0">
            <a:noAutofit/>
          </a:bodyPr>
          <a:lstStyle/>
          <a:p>
            <a:r>
              <a:rPr lang="en-US" sz="2400" dirty="0" smtClean="0">
                <a:solidFill>
                  <a:schemeClr val="bg2">
                    <a:lumMod val="60000"/>
                    <a:lumOff val="40000"/>
                  </a:schemeClr>
                </a:solidFill>
              </a:rPr>
              <a:t>WHERE DID </a:t>
            </a:r>
            <a:br>
              <a:rPr lang="en-US" sz="2400" dirty="0" smtClean="0">
                <a:solidFill>
                  <a:schemeClr val="bg2">
                    <a:lumMod val="60000"/>
                    <a:lumOff val="40000"/>
                  </a:schemeClr>
                </a:solidFill>
              </a:rPr>
            </a:br>
            <a:r>
              <a:rPr lang="en-US" sz="2400" dirty="0" smtClean="0">
                <a:solidFill>
                  <a:schemeClr val="bg2">
                    <a:lumMod val="60000"/>
                    <a:lumOff val="40000"/>
                  </a:schemeClr>
                </a:solidFill>
              </a:rPr>
              <a:t>    IT </a:t>
            </a:r>
            <a:r>
              <a:rPr lang="en-US" sz="2400" dirty="0" smtClean="0">
                <a:solidFill>
                  <a:srgbClr val="FFC107"/>
                </a:solidFill>
              </a:rPr>
              <a:t>HAPPEN</a:t>
            </a:r>
            <a:r>
              <a:rPr lang="en-US" sz="2400" dirty="0">
                <a:solidFill>
                  <a:srgbClr val="FFC107"/>
                </a:solidFill>
              </a:rPr>
              <a:t>?</a:t>
            </a:r>
            <a:endParaRPr lang="en" sz="2400" dirty="0">
              <a:solidFill>
                <a:srgbClr val="FFC107"/>
              </a:solidFill>
            </a:endParaRPr>
          </a:p>
        </p:txBody>
      </p:sp>
      <p:sp>
        <p:nvSpPr>
          <p:cNvPr id="12" name="Footer Placeholder 3"/>
          <p:cNvSpPr txBox="1">
            <a:spLocks/>
          </p:cNvSpPr>
          <p:nvPr/>
        </p:nvSpPr>
        <p:spPr>
          <a:xfrm>
            <a:off x="216408" y="4778375"/>
            <a:ext cx="8229600" cy="365125"/>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mtClean="0">
                <a:solidFill>
                  <a:schemeClr val="bg1">
                    <a:lumMod val="65000"/>
                  </a:schemeClr>
                </a:solidFill>
              </a:rPr>
              <a:t>Tania Menendez						Google Earth</a:t>
            </a:r>
            <a:endParaRPr lang="en-US" dirty="0">
              <a:solidFill>
                <a:schemeClr val="bg1">
                  <a:lumMod val="65000"/>
                </a:schemeClr>
              </a:solidFill>
            </a:endParaRP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sp>
        <p:nvSpPr>
          <p:cNvPr id="3" name="Rectangle 2"/>
          <p:cNvSpPr/>
          <p:nvPr/>
        </p:nvSpPr>
        <p:spPr>
          <a:xfrm>
            <a:off x="4454820" y="2417862"/>
            <a:ext cx="234360" cy="307777"/>
          </a:xfrm>
          <a:prstGeom prst="rect">
            <a:avLst/>
          </a:prstGeom>
        </p:spPr>
        <p:txBody>
          <a:bodyPr wrap="none">
            <a:spAutoFit/>
          </a:bodyPr>
          <a:lstStyle/>
          <a:p>
            <a:r>
              <a:rPr lang="en-US" dirty="0"/>
              <a:t> </a:t>
            </a:r>
          </a:p>
        </p:txBody>
      </p:sp>
      <p:sp>
        <p:nvSpPr>
          <p:cNvPr id="5" name="Freeform 4"/>
          <p:cNvSpPr/>
          <p:nvPr/>
        </p:nvSpPr>
        <p:spPr>
          <a:xfrm>
            <a:off x="1723293" y="-87899"/>
            <a:ext cx="7543799" cy="5398453"/>
          </a:xfrm>
          <a:custGeom>
            <a:avLst/>
            <a:gdLst>
              <a:gd name="connsiteX0" fmla="*/ 0 w 7367954"/>
              <a:gd name="connsiteY0" fmla="*/ 0 h 5187462"/>
              <a:gd name="connsiteX1" fmla="*/ 1529861 w 7367954"/>
              <a:gd name="connsiteY1" fmla="*/ 5187462 h 5187462"/>
              <a:gd name="connsiteX2" fmla="*/ 7367954 w 7367954"/>
              <a:gd name="connsiteY2" fmla="*/ 5187462 h 5187462"/>
              <a:gd name="connsiteX3" fmla="*/ 7350369 w 7367954"/>
              <a:gd name="connsiteY3" fmla="*/ 0 h 5187462"/>
              <a:gd name="connsiteX4" fmla="*/ 0 w 7367954"/>
              <a:gd name="connsiteY4" fmla="*/ 0 h 5187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7954" h="5187462">
                <a:moveTo>
                  <a:pt x="0" y="0"/>
                </a:moveTo>
                <a:lnTo>
                  <a:pt x="1529861" y="5187462"/>
                </a:lnTo>
                <a:lnTo>
                  <a:pt x="7367954" y="5187462"/>
                </a:lnTo>
                <a:cubicBezTo>
                  <a:pt x="7362092" y="3458308"/>
                  <a:pt x="7356231" y="1729154"/>
                  <a:pt x="7350369" y="0"/>
                </a:cubicBezTo>
                <a:lnTo>
                  <a:pt x="0"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18"/>
        <p:cNvGrpSpPr/>
        <p:nvPr/>
      </p:nvGrpSpPr>
      <p:grpSpPr>
        <a:xfrm>
          <a:off x="0" y="0"/>
          <a:ext cx="0" cy="0"/>
          <a:chOff x="0" y="0"/>
          <a:chExt cx="0" cy="0"/>
        </a:xfrm>
      </p:grpSpPr>
      <p:sp>
        <p:nvSpPr>
          <p:cNvPr id="13" name="Shape 106"/>
          <p:cNvSpPr txBox="1">
            <a:spLocks/>
          </p:cNvSpPr>
          <p:nvPr/>
        </p:nvSpPr>
        <p:spPr>
          <a:xfrm>
            <a:off x="838250" y="179483"/>
            <a:ext cx="5324100" cy="485699"/>
          </a:xfrm>
          <a:prstGeom prst="rect">
            <a:avLst/>
          </a:prstGeom>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r>
              <a:rPr lang="en-US" sz="2800" b="1" dirty="0" smtClean="0">
                <a:solidFill>
                  <a:schemeClr val="bg2">
                    <a:lumMod val="60000"/>
                    <a:lumOff val="40000"/>
                  </a:schemeClr>
                </a:solidFill>
                <a:latin typeface="Montserrat" panose="020B0604020202020204" charset="0"/>
              </a:rPr>
              <a:t>INTRO</a:t>
            </a:r>
            <a:r>
              <a:rPr lang="en-US" sz="2800" b="1" dirty="0" smtClean="0">
                <a:solidFill>
                  <a:schemeClr val="tx1">
                    <a:lumMod val="50000"/>
                    <a:lumOff val="50000"/>
                  </a:schemeClr>
                </a:solidFill>
                <a:latin typeface="Montserrat" panose="020B0604020202020204" charset="0"/>
              </a:rPr>
              <a:t>/</a:t>
            </a:r>
            <a:r>
              <a:rPr lang="en-US" sz="2800" b="1" dirty="0" smtClean="0">
                <a:solidFill>
                  <a:srgbClr val="FFC107"/>
                </a:solidFill>
                <a:latin typeface="Montserrat" panose="020B0604020202020204" charset="0"/>
              </a:rPr>
              <a:t>BACKGROUND</a:t>
            </a:r>
            <a:endParaRPr lang="en" sz="2800" b="1" dirty="0">
              <a:solidFill>
                <a:srgbClr val="FFC107"/>
              </a:solidFill>
              <a:latin typeface="Montserrat" panose="020B0604020202020204" charset="0"/>
            </a:endParaRPr>
          </a:p>
        </p:txBody>
      </p:sp>
      <p:sp>
        <p:nvSpPr>
          <p:cNvPr id="2" name="Rectangle 1"/>
          <p:cNvSpPr/>
          <p:nvPr/>
        </p:nvSpPr>
        <p:spPr>
          <a:xfrm>
            <a:off x="838250" y="1092946"/>
            <a:ext cx="4572000" cy="954107"/>
          </a:xfrm>
          <a:prstGeom prst="rect">
            <a:avLst/>
          </a:prstGeom>
        </p:spPr>
        <p:txBody>
          <a:bodyPr>
            <a:spAutoFit/>
          </a:bodyPr>
          <a:lstStyle/>
          <a:p>
            <a:r>
              <a:rPr lang="en-US" dirty="0">
                <a:solidFill>
                  <a:schemeClr val="tx1">
                    <a:lumMod val="75000"/>
                    <a:lumOff val="25000"/>
                  </a:schemeClr>
                </a:solidFill>
                <a:latin typeface="Montserrat" panose="020B0604020202020204" charset="0"/>
              </a:rPr>
              <a:t>Rivers changed their courses in unexpected ways, and had massive overflowing of their banks. Water levels in the Czech Republic reached 10- to 20-, or more.</a:t>
            </a:r>
            <a:endParaRPr lang="en-US" dirty="0">
              <a:solidFill>
                <a:schemeClr val="tx1">
                  <a:lumMod val="75000"/>
                  <a:lumOff val="25000"/>
                </a:schemeClr>
              </a:solidFill>
              <a:latin typeface="Montserrat" panose="020B0604020202020204" charset="0"/>
            </a:endParaRPr>
          </a:p>
        </p:txBody>
      </p:sp>
      <p:pic>
        <p:nvPicPr>
          <p:cNvPr id="16" name="Picture 2" descr="http://novinenovosadske.rs/wp-content/uploads/2013/06/poplave-prag-i-bec-2-foto-jrn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50" y="2047053"/>
            <a:ext cx="4948564" cy="28670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17" name="Footer Placeholder 3"/>
          <p:cNvSpPr txBox="1">
            <a:spLocks/>
          </p:cNvSpPr>
          <p:nvPr/>
        </p:nvSpPr>
        <p:spPr>
          <a:xfrm>
            <a:off x="0" y="4914079"/>
            <a:ext cx="8001000" cy="365125"/>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1100" dirty="0" smtClean="0">
                <a:solidFill>
                  <a:schemeClr val="bg2">
                    <a:lumMod val="40000"/>
                    <a:lumOff val="60000"/>
                  </a:schemeClr>
                </a:solidFill>
              </a:rPr>
              <a:t>Tania Menendez      				EQECAT: Central European Flooding August 2002</a:t>
            </a:r>
            <a:endParaRPr lang="en-US" sz="1100" dirty="0">
              <a:solidFill>
                <a:schemeClr val="bg2">
                  <a:lumMod val="40000"/>
                  <a:lumOff val="60000"/>
                </a:schemeClr>
              </a:solidFill>
            </a:endParaRPr>
          </a:p>
        </p:txBody>
      </p:sp>
      <p:sp>
        <p:nvSpPr>
          <p:cNvPr id="18" name="Freeform 17"/>
          <p:cNvSpPr/>
          <p:nvPr/>
        </p:nvSpPr>
        <p:spPr>
          <a:xfrm>
            <a:off x="6770260" y="-48491"/>
            <a:ext cx="2422230" cy="5235855"/>
          </a:xfrm>
          <a:custGeom>
            <a:avLst/>
            <a:gdLst>
              <a:gd name="connsiteX0" fmla="*/ 0 w 2373923"/>
              <a:gd name="connsiteY0" fmla="*/ 17584 h 5187461"/>
              <a:gd name="connsiteX1" fmla="*/ 1441939 w 2373923"/>
              <a:gd name="connsiteY1" fmla="*/ 5187461 h 5187461"/>
              <a:gd name="connsiteX2" fmla="*/ 2373923 w 2373923"/>
              <a:gd name="connsiteY2" fmla="*/ 5187461 h 5187461"/>
              <a:gd name="connsiteX3" fmla="*/ 2356339 w 2373923"/>
              <a:gd name="connsiteY3" fmla="*/ 0 h 5187461"/>
              <a:gd name="connsiteX4" fmla="*/ 0 w 2373923"/>
              <a:gd name="connsiteY4" fmla="*/ 17584 h 5187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23" h="5187461">
                <a:moveTo>
                  <a:pt x="0" y="17584"/>
                </a:moveTo>
                <a:lnTo>
                  <a:pt x="1441939" y="5187461"/>
                </a:lnTo>
                <a:lnTo>
                  <a:pt x="2373923" y="5187461"/>
                </a:lnTo>
                <a:cubicBezTo>
                  <a:pt x="2368062" y="3458307"/>
                  <a:pt x="2362200" y="1729154"/>
                  <a:pt x="2356339" y="0"/>
                </a:cubicBezTo>
                <a:lnTo>
                  <a:pt x="0" y="17584"/>
                </a:lnTo>
                <a:close/>
              </a:path>
            </a:pathLst>
          </a:custGeom>
          <a:solidFill>
            <a:srgbClr val="FFC1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6761017" y="-25096"/>
            <a:ext cx="1653967" cy="5222948"/>
          </a:xfrm>
          <a:custGeom>
            <a:avLst/>
            <a:gdLst>
              <a:gd name="connsiteX0" fmla="*/ 180109 w 1620982"/>
              <a:gd name="connsiteY0" fmla="*/ 0 h 5174673"/>
              <a:gd name="connsiteX1" fmla="*/ 1620982 w 1620982"/>
              <a:gd name="connsiteY1" fmla="*/ 5160818 h 5174673"/>
              <a:gd name="connsiteX2" fmla="*/ 1440873 w 1620982"/>
              <a:gd name="connsiteY2" fmla="*/ 5174673 h 5174673"/>
              <a:gd name="connsiteX3" fmla="*/ 0 w 1620982"/>
              <a:gd name="connsiteY3" fmla="*/ 6927 h 5174673"/>
              <a:gd name="connsiteX4" fmla="*/ 180109 w 1620982"/>
              <a:gd name="connsiteY4" fmla="*/ 0 h 5174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0982" h="5174673">
                <a:moveTo>
                  <a:pt x="180109" y="0"/>
                </a:moveTo>
                <a:lnTo>
                  <a:pt x="1620982" y="5160818"/>
                </a:lnTo>
                <a:lnTo>
                  <a:pt x="1440873" y="5174673"/>
                </a:lnTo>
                <a:lnTo>
                  <a:pt x="0" y="6927"/>
                </a:lnTo>
                <a:lnTo>
                  <a:pt x="180109" y="0"/>
                </a:lnTo>
                <a:close/>
              </a:path>
            </a:pathLst>
          </a:custGeom>
          <a:solidFill>
            <a:srgbClr val="EDB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 name="Freeform 1"/>
          <p:cNvSpPr/>
          <p:nvPr/>
        </p:nvSpPr>
        <p:spPr>
          <a:xfrm>
            <a:off x="4107873" y="-13855"/>
            <a:ext cx="5049982" cy="5167746"/>
          </a:xfrm>
          <a:custGeom>
            <a:avLst/>
            <a:gdLst>
              <a:gd name="connsiteX0" fmla="*/ 0 w 5049982"/>
              <a:gd name="connsiteY0" fmla="*/ 0 h 5167746"/>
              <a:gd name="connsiteX1" fmla="*/ 1371600 w 5049982"/>
              <a:gd name="connsiteY1" fmla="*/ 5167746 h 5167746"/>
              <a:gd name="connsiteX2" fmla="*/ 5036127 w 5049982"/>
              <a:gd name="connsiteY2" fmla="*/ 5167746 h 5167746"/>
              <a:gd name="connsiteX3" fmla="*/ 5049982 w 5049982"/>
              <a:gd name="connsiteY3" fmla="*/ 6928 h 5167746"/>
              <a:gd name="connsiteX4" fmla="*/ 0 w 5049982"/>
              <a:gd name="connsiteY4" fmla="*/ 0 h 5167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982" h="5167746">
                <a:moveTo>
                  <a:pt x="0" y="0"/>
                </a:moveTo>
                <a:lnTo>
                  <a:pt x="1371600" y="5167746"/>
                </a:lnTo>
                <a:lnTo>
                  <a:pt x="5036127" y="5167746"/>
                </a:lnTo>
                <a:cubicBezTo>
                  <a:pt x="5040745" y="3447473"/>
                  <a:pt x="5045364" y="1727201"/>
                  <a:pt x="5049982" y="6928"/>
                </a:cubicBezTo>
                <a:lnTo>
                  <a:pt x="0" y="0"/>
                </a:lnTo>
                <a:close/>
              </a:path>
            </a:pathLst>
          </a:custGeom>
          <a:solidFill>
            <a:srgbClr val="E91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3878580" y="-27709"/>
            <a:ext cx="1630680" cy="5181600"/>
          </a:xfrm>
          <a:custGeom>
            <a:avLst/>
            <a:gdLst>
              <a:gd name="connsiteX0" fmla="*/ 0 w 1630680"/>
              <a:gd name="connsiteY0" fmla="*/ 0 h 5181600"/>
              <a:gd name="connsiteX1" fmla="*/ 1386840 w 1630680"/>
              <a:gd name="connsiteY1" fmla="*/ 5181600 h 5181600"/>
              <a:gd name="connsiteX2" fmla="*/ 1630680 w 1630680"/>
              <a:gd name="connsiteY2" fmla="*/ 5173980 h 5181600"/>
              <a:gd name="connsiteX3" fmla="*/ 220980 w 1630680"/>
              <a:gd name="connsiteY3" fmla="*/ 7620 h 5181600"/>
              <a:gd name="connsiteX4" fmla="*/ 0 w 1630680"/>
              <a:gd name="connsiteY4" fmla="*/ 0 h 51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680" h="5181600">
                <a:moveTo>
                  <a:pt x="0" y="0"/>
                </a:moveTo>
                <a:lnTo>
                  <a:pt x="1386840" y="5181600"/>
                </a:lnTo>
                <a:lnTo>
                  <a:pt x="1630680" y="5173980"/>
                </a:lnTo>
                <a:lnTo>
                  <a:pt x="220980" y="7620"/>
                </a:lnTo>
                <a:lnTo>
                  <a:pt x="0" y="0"/>
                </a:lnTo>
                <a:close/>
              </a:path>
            </a:pathLst>
          </a:custGeom>
          <a:solidFill>
            <a:srgbClr val="D91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hape 95"/>
          <p:cNvSpPr txBox="1">
            <a:spLocks noGrp="1"/>
          </p:cNvSpPr>
          <p:nvPr>
            <p:ph type="ctrTitle"/>
          </p:nvPr>
        </p:nvSpPr>
        <p:spPr>
          <a:xfrm>
            <a:off x="648300" y="1583350"/>
            <a:ext cx="3522300" cy="2989799"/>
          </a:xfrm>
          <a:prstGeom prst="rect">
            <a:avLst/>
          </a:prstGeom>
        </p:spPr>
        <p:txBody>
          <a:bodyPr lIns="91425" tIns="91425" rIns="91425" bIns="91425" anchor="b" anchorCtr="0">
            <a:noAutofit/>
          </a:bodyPr>
          <a:lstStyle/>
          <a:p>
            <a:pPr rtl="0">
              <a:spcBef>
                <a:spcPts val="0"/>
              </a:spcBef>
              <a:buNone/>
            </a:pPr>
            <a:r>
              <a:rPr lang="en" sz="7200" dirty="0">
                <a:solidFill>
                  <a:srgbClr val="FFC107"/>
                </a:solidFill>
              </a:rPr>
              <a:t>2</a:t>
            </a:r>
            <a:r>
              <a:rPr lang="en" sz="7200" dirty="0" smtClean="0">
                <a:solidFill>
                  <a:srgbClr val="FFC107"/>
                </a:solidFill>
              </a:rPr>
              <a:t>.</a:t>
            </a:r>
            <a:endParaRPr lang="en" sz="7200" dirty="0">
              <a:solidFill>
                <a:srgbClr val="FFC107"/>
              </a:solidFill>
            </a:endParaRPr>
          </a:p>
          <a:p>
            <a:pPr lvl="0" rtl="0">
              <a:spcBef>
                <a:spcPts val="0"/>
              </a:spcBef>
              <a:buNone/>
            </a:pPr>
            <a:r>
              <a:rPr lang="en" dirty="0" smtClean="0"/>
              <a:t>Science 1</a:t>
            </a:r>
            <a:endParaRPr lang="en" dirty="0"/>
          </a:p>
        </p:txBody>
      </p:sp>
      <p:sp>
        <p:nvSpPr>
          <p:cNvPr id="96" name="Shape 96"/>
          <p:cNvSpPr txBox="1">
            <a:spLocks noGrp="1"/>
          </p:cNvSpPr>
          <p:nvPr>
            <p:ph type="subTitle" idx="1"/>
          </p:nvPr>
        </p:nvSpPr>
        <p:spPr>
          <a:xfrm>
            <a:off x="6724950" y="3494300"/>
            <a:ext cx="1906199" cy="1031699"/>
          </a:xfrm>
          <a:prstGeom prst="rect">
            <a:avLst/>
          </a:prstGeom>
        </p:spPr>
        <p:txBody>
          <a:bodyPr lIns="91425" tIns="91425" rIns="91425" bIns="91425" anchor="b" anchorCtr="0">
            <a:noAutofit/>
          </a:bodyPr>
          <a:lstStyle/>
          <a:p>
            <a:pPr lvl="0" rtl="0">
              <a:spcBef>
                <a:spcPts val="0"/>
              </a:spcBef>
              <a:buNone/>
            </a:pPr>
            <a:r>
              <a:rPr lang="en" dirty="0" smtClean="0"/>
              <a:t>10,000 m</a:t>
            </a:r>
            <a:r>
              <a:rPr lang="en" baseline="30000" dirty="0" smtClean="0"/>
              <a:t>3</a:t>
            </a:r>
            <a:r>
              <a:rPr lang="en" dirty="0" smtClean="0"/>
              <a:t>/s discharge!</a:t>
            </a:r>
            <a:endParaRPr lang="en" dirty="0"/>
          </a:p>
        </p:txBody>
      </p:sp>
    </p:spTree>
    <p:extLst>
      <p:ext uri="{BB962C8B-B14F-4D97-AF65-F5344CB8AC3E}">
        <p14:creationId xmlns:p14="http://schemas.microsoft.com/office/powerpoint/2010/main" val="235845348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841000" y="2833801"/>
            <a:ext cx="2671800" cy="2433300"/>
          </a:xfrm>
          <a:prstGeom prst="rect">
            <a:avLst/>
          </a:prstGeom>
        </p:spPr>
        <p:txBody>
          <a:bodyPr lIns="91425" tIns="91425" rIns="91425" bIns="91425" anchor="t" anchorCtr="0">
            <a:noAutofit/>
          </a:bodyPr>
          <a:lstStyle/>
          <a:p>
            <a:pPr>
              <a:buNone/>
            </a:pPr>
            <a:r>
              <a:rPr lang="en-US" b="1" dirty="0" smtClean="0"/>
              <a:t>Volume</a:t>
            </a:r>
          </a:p>
          <a:p>
            <a:pPr>
              <a:buNone/>
            </a:pPr>
            <a:r>
              <a:rPr lang="en-US" dirty="0" smtClean="0"/>
              <a:t>More </a:t>
            </a:r>
            <a:r>
              <a:rPr lang="en-US" dirty="0"/>
              <a:t>than 10,000 cubic meter per second recorded in Bratislava</a:t>
            </a:r>
          </a:p>
          <a:p>
            <a:pPr>
              <a:buNone/>
            </a:pPr>
            <a:endParaRPr lang="en-US" dirty="0" smtClean="0"/>
          </a:p>
          <a:p>
            <a:pPr>
              <a:buNone/>
            </a:pPr>
            <a:r>
              <a:rPr lang="en-US" dirty="0" smtClean="0"/>
              <a:t>5,300 </a:t>
            </a:r>
            <a:r>
              <a:rPr lang="en-US" dirty="0"/>
              <a:t>cubic meters of rainfall in Prague</a:t>
            </a:r>
          </a:p>
          <a:p>
            <a:pPr>
              <a:spcBef>
                <a:spcPts val="0"/>
              </a:spcBef>
              <a:buNone/>
            </a:pPr>
            <a:endParaRPr lang="en" dirty="0"/>
          </a:p>
        </p:txBody>
      </p:sp>
      <p:sp>
        <p:nvSpPr>
          <p:cNvPr id="136" name="Shape 136"/>
          <p:cNvSpPr txBox="1">
            <a:spLocks noGrp="1"/>
          </p:cNvSpPr>
          <p:nvPr>
            <p:ph type="body" idx="2"/>
          </p:nvPr>
        </p:nvSpPr>
        <p:spPr>
          <a:xfrm>
            <a:off x="3710418" y="2833801"/>
            <a:ext cx="2671800" cy="2433300"/>
          </a:xfrm>
          <a:prstGeom prst="rect">
            <a:avLst/>
          </a:prstGeom>
        </p:spPr>
        <p:txBody>
          <a:bodyPr lIns="91425" tIns="91425" rIns="91425" bIns="91425" anchor="t" anchorCtr="0">
            <a:noAutofit/>
          </a:bodyPr>
          <a:lstStyle/>
          <a:p>
            <a:pPr>
              <a:buNone/>
            </a:pPr>
            <a:r>
              <a:rPr lang="en-US" b="1" dirty="0" smtClean="0"/>
              <a:t>Cause</a:t>
            </a:r>
            <a:endParaRPr lang="en-US" b="1" dirty="0"/>
          </a:p>
          <a:p>
            <a:pPr>
              <a:buNone/>
            </a:pPr>
            <a:r>
              <a:rPr lang="en-US" dirty="0" smtClean="0"/>
              <a:t>The </a:t>
            </a:r>
            <a:r>
              <a:rPr lang="en-US" dirty="0"/>
              <a:t>flood was caused by a “Genoa </a:t>
            </a:r>
            <a:r>
              <a:rPr lang="en-US" dirty="0" smtClean="0"/>
              <a:t>cyclone” -- A </a:t>
            </a:r>
            <a:r>
              <a:rPr lang="en-US" dirty="0"/>
              <a:t>low pressure system traveling southeast and then making a sudden turn north east</a:t>
            </a:r>
            <a:endParaRPr lang="en-US" dirty="0"/>
          </a:p>
        </p:txBody>
      </p:sp>
      <p:sp>
        <p:nvSpPr>
          <p:cNvPr id="137" name="Shape 137"/>
          <p:cNvSpPr/>
          <p:nvPr/>
        </p:nvSpPr>
        <p:spPr>
          <a:xfrm>
            <a:off x="956176" y="1332825"/>
            <a:ext cx="485675" cy="441808"/>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 name="Title 1"/>
          <p:cNvSpPr>
            <a:spLocks noGrp="1"/>
          </p:cNvSpPr>
          <p:nvPr>
            <p:ph type="title"/>
          </p:nvPr>
        </p:nvSpPr>
        <p:spPr>
          <a:xfrm>
            <a:off x="841000" y="205533"/>
            <a:ext cx="4801499" cy="409500"/>
          </a:xfrm>
        </p:spPr>
        <p:txBody>
          <a:bodyPr/>
          <a:lstStyle/>
          <a:p>
            <a:r>
              <a:rPr lang="en-US" sz="3200" dirty="0" smtClean="0">
                <a:solidFill>
                  <a:srgbClr val="E91E63"/>
                </a:solidFill>
              </a:rPr>
              <a:t>Science </a:t>
            </a:r>
            <a:r>
              <a:rPr lang="en-US" sz="3200" dirty="0" smtClean="0">
                <a:solidFill>
                  <a:schemeClr val="tx1">
                    <a:lumMod val="75000"/>
                    <a:lumOff val="25000"/>
                  </a:schemeClr>
                </a:solidFill>
              </a:rPr>
              <a:t>1</a:t>
            </a:r>
            <a:endParaRPr lang="en-US" sz="3200" dirty="0">
              <a:solidFill>
                <a:schemeClr val="tx1">
                  <a:lumMod val="75000"/>
                  <a:lumOff val="25000"/>
                </a:schemeClr>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176" y="594546"/>
            <a:ext cx="2885454" cy="2105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descr="The Zwinger Castle is flooded by the nearby swollen Elbe River."/>
          <p:cNvPicPr/>
          <p:nvPr/>
        </p:nvPicPr>
        <p:blipFill>
          <a:blip r:embed="rId4">
            <a:extLst>
              <a:ext uri="{28A0092B-C50C-407E-A947-70E740481C1C}">
                <a14:useLocalDpi xmlns:a14="http://schemas.microsoft.com/office/drawing/2010/main" val="0"/>
              </a:ext>
            </a:extLst>
          </a:blip>
          <a:srcRect/>
          <a:stretch>
            <a:fillRect/>
          </a:stretch>
        </p:blipFill>
        <p:spPr bwMode="auto">
          <a:xfrm>
            <a:off x="3512800" y="288885"/>
            <a:ext cx="2984500" cy="20878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4" name="Freeform 3"/>
          <p:cNvSpPr/>
          <p:nvPr/>
        </p:nvSpPr>
        <p:spPr>
          <a:xfrm>
            <a:off x="4107873" y="-13855"/>
            <a:ext cx="5049982" cy="5167746"/>
          </a:xfrm>
          <a:custGeom>
            <a:avLst/>
            <a:gdLst>
              <a:gd name="connsiteX0" fmla="*/ 0 w 5049982"/>
              <a:gd name="connsiteY0" fmla="*/ 0 h 5167746"/>
              <a:gd name="connsiteX1" fmla="*/ 1371600 w 5049982"/>
              <a:gd name="connsiteY1" fmla="*/ 5167746 h 5167746"/>
              <a:gd name="connsiteX2" fmla="*/ 5036127 w 5049982"/>
              <a:gd name="connsiteY2" fmla="*/ 5167746 h 5167746"/>
              <a:gd name="connsiteX3" fmla="*/ 5049982 w 5049982"/>
              <a:gd name="connsiteY3" fmla="*/ 6928 h 5167746"/>
              <a:gd name="connsiteX4" fmla="*/ 0 w 5049982"/>
              <a:gd name="connsiteY4" fmla="*/ 0 h 5167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982" h="5167746">
                <a:moveTo>
                  <a:pt x="0" y="0"/>
                </a:moveTo>
                <a:lnTo>
                  <a:pt x="1371600" y="5167746"/>
                </a:lnTo>
                <a:lnTo>
                  <a:pt x="5036127" y="5167746"/>
                </a:lnTo>
                <a:cubicBezTo>
                  <a:pt x="5040745" y="3447473"/>
                  <a:pt x="5045364" y="1727201"/>
                  <a:pt x="5049982" y="6928"/>
                </a:cubicBezTo>
                <a:lnTo>
                  <a:pt x="0" y="0"/>
                </a:lnTo>
                <a:close/>
              </a:path>
            </a:pathLst>
          </a:cu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878580" y="-27709"/>
            <a:ext cx="1630680" cy="5181600"/>
          </a:xfrm>
          <a:custGeom>
            <a:avLst/>
            <a:gdLst>
              <a:gd name="connsiteX0" fmla="*/ 0 w 1630680"/>
              <a:gd name="connsiteY0" fmla="*/ 0 h 5181600"/>
              <a:gd name="connsiteX1" fmla="*/ 1386840 w 1630680"/>
              <a:gd name="connsiteY1" fmla="*/ 5181600 h 5181600"/>
              <a:gd name="connsiteX2" fmla="*/ 1630680 w 1630680"/>
              <a:gd name="connsiteY2" fmla="*/ 5173980 h 5181600"/>
              <a:gd name="connsiteX3" fmla="*/ 220980 w 1630680"/>
              <a:gd name="connsiteY3" fmla="*/ 7620 h 5181600"/>
              <a:gd name="connsiteX4" fmla="*/ 0 w 1630680"/>
              <a:gd name="connsiteY4" fmla="*/ 0 h 51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0680" h="5181600">
                <a:moveTo>
                  <a:pt x="0" y="0"/>
                </a:moveTo>
                <a:lnTo>
                  <a:pt x="1386840" y="5181600"/>
                </a:lnTo>
                <a:lnTo>
                  <a:pt x="1630680" y="5173980"/>
                </a:lnTo>
                <a:lnTo>
                  <a:pt x="220980" y="7620"/>
                </a:lnTo>
                <a:lnTo>
                  <a:pt x="0" y="0"/>
                </a:lnTo>
                <a:close/>
              </a:path>
            </a:pathLst>
          </a:custGeom>
          <a:solidFill>
            <a:srgbClr val="912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hape 95"/>
          <p:cNvSpPr txBox="1">
            <a:spLocks noGrp="1"/>
          </p:cNvSpPr>
          <p:nvPr>
            <p:ph type="ctrTitle"/>
          </p:nvPr>
        </p:nvSpPr>
        <p:spPr>
          <a:xfrm>
            <a:off x="648300" y="1583350"/>
            <a:ext cx="3522300" cy="2989799"/>
          </a:xfrm>
          <a:prstGeom prst="rect">
            <a:avLst/>
          </a:prstGeom>
        </p:spPr>
        <p:txBody>
          <a:bodyPr lIns="91425" tIns="91425" rIns="91425" bIns="91425" anchor="b" anchorCtr="0">
            <a:noAutofit/>
          </a:bodyPr>
          <a:lstStyle/>
          <a:p>
            <a:pPr rtl="0">
              <a:spcBef>
                <a:spcPts val="0"/>
              </a:spcBef>
              <a:buNone/>
            </a:pPr>
            <a:r>
              <a:rPr lang="en" sz="7200" dirty="0">
                <a:solidFill>
                  <a:srgbClr val="FFC107"/>
                </a:solidFill>
              </a:rPr>
              <a:t>3</a:t>
            </a:r>
            <a:r>
              <a:rPr lang="en" sz="7200" dirty="0" smtClean="0">
                <a:solidFill>
                  <a:srgbClr val="FFC107"/>
                </a:solidFill>
              </a:rPr>
              <a:t>.</a:t>
            </a:r>
            <a:endParaRPr lang="en" sz="7200" dirty="0">
              <a:solidFill>
                <a:srgbClr val="FFC107"/>
              </a:solidFill>
            </a:endParaRPr>
          </a:p>
          <a:p>
            <a:pPr lvl="0" rtl="0">
              <a:spcBef>
                <a:spcPts val="0"/>
              </a:spcBef>
              <a:buNone/>
            </a:pPr>
            <a:r>
              <a:rPr lang="en" dirty="0" smtClean="0"/>
              <a:t>Science 2</a:t>
            </a:r>
            <a:endParaRPr lang="en" dirty="0"/>
          </a:p>
        </p:txBody>
      </p:sp>
      <p:sp>
        <p:nvSpPr>
          <p:cNvPr id="96" name="Shape 96"/>
          <p:cNvSpPr txBox="1">
            <a:spLocks noGrp="1"/>
          </p:cNvSpPr>
          <p:nvPr>
            <p:ph type="subTitle" idx="1"/>
          </p:nvPr>
        </p:nvSpPr>
        <p:spPr>
          <a:xfrm>
            <a:off x="6724950" y="3494300"/>
            <a:ext cx="1906199" cy="1031699"/>
          </a:xfrm>
          <a:prstGeom prst="rect">
            <a:avLst/>
          </a:prstGeom>
        </p:spPr>
        <p:txBody>
          <a:bodyPr lIns="91425" tIns="91425" rIns="91425" bIns="91425" anchor="b" anchorCtr="0">
            <a:noAutofit/>
          </a:bodyPr>
          <a:lstStyle/>
          <a:p>
            <a:pPr lvl="0" rtl="0">
              <a:spcBef>
                <a:spcPts val="0"/>
              </a:spcBef>
              <a:buNone/>
            </a:pPr>
            <a:r>
              <a:rPr lang="en" dirty="0" smtClean="0"/>
              <a:t>Impacted over eight countries</a:t>
            </a:r>
            <a:endParaRPr lang="en" dirty="0"/>
          </a:p>
        </p:txBody>
      </p:sp>
    </p:spTree>
    <p:extLst>
      <p:ext uri="{BB962C8B-B14F-4D97-AF65-F5344CB8AC3E}">
        <p14:creationId xmlns:p14="http://schemas.microsoft.com/office/powerpoint/2010/main" val="3439293471"/>
      </p:ext>
    </p:extLst>
  </p:cSld>
  <p:clrMapOvr>
    <a:masterClrMapping/>
  </p:clrMapOvr>
  <p:transition spd="slow">
    <p:cut/>
  </p:transition>
</p:sld>
</file>

<file path=ppt/theme/theme1.xml><?xml version="1.0" encoding="utf-8"?>
<a:theme xmlns:a="http://schemas.openxmlformats.org/drawingml/2006/main"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593</Words>
  <Application>Microsoft Office PowerPoint</Application>
  <PresentationFormat>On-screen Show (16:9)</PresentationFormat>
  <Paragraphs>87</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Karla</vt:lpstr>
      <vt:lpstr>Montserrat</vt:lpstr>
      <vt:lpstr>Arial</vt:lpstr>
      <vt:lpstr>Cadwal template</vt:lpstr>
      <vt:lpstr>DANUBE RIVER FLOOD (2002)</vt:lpstr>
      <vt:lpstr>GROUP 5</vt:lpstr>
      <vt:lpstr>1. Intro &amp; Background</vt:lpstr>
      <vt:lpstr>PowerPoint Presentation</vt:lpstr>
      <vt:lpstr>WHERE DID      IT HAPPEN?</vt:lpstr>
      <vt:lpstr>PowerPoint Presentation</vt:lpstr>
      <vt:lpstr>2. Science 1</vt:lpstr>
      <vt:lpstr>Science 1</vt:lpstr>
      <vt:lpstr>3. Science 2</vt:lpstr>
      <vt:lpstr>EFFECTS OF FLOOD</vt:lpstr>
      <vt:lpstr>FREQUENCY OF FLOODS</vt:lpstr>
      <vt:lpstr>FACTORS THAT AFFECT THE DISASTER</vt:lpstr>
      <vt:lpstr>Interesting Facts</vt:lpstr>
      <vt:lpstr>4. Eye Witness</vt:lpstr>
      <vt:lpstr>Eye Witness</vt:lpstr>
      <vt:lpstr>5. Conclusion</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DANUBE RIVER FLOOD (2002)</dc:title>
  <dc:creator>Joshua Jolley</dc:creator>
  <cp:lastModifiedBy>Joshua Jolley</cp:lastModifiedBy>
  <cp:revision>10</cp:revision>
  <dcterms:modified xsi:type="dcterms:W3CDTF">2015-11-19T03:36:57Z</dcterms:modified>
</cp:coreProperties>
</file>