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ACA3-AAAA-4C0D-B41A-F82D02D9B5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18EA-AC69-41F9-A569-B4836898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0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ACA3-AAAA-4C0D-B41A-F82D02D9B5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18EA-AC69-41F9-A569-B4836898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ACA3-AAAA-4C0D-B41A-F82D02D9B5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18EA-AC69-41F9-A569-B4836898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ACA3-AAAA-4C0D-B41A-F82D02D9B5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18EA-AC69-41F9-A569-B4836898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ACA3-AAAA-4C0D-B41A-F82D02D9B5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18EA-AC69-41F9-A569-B4836898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ACA3-AAAA-4C0D-B41A-F82D02D9B5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18EA-AC69-41F9-A569-B4836898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ACA3-AAAA-4C0D-B41A-F82D02D9B5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18EA-AC69-41F9-A569-B4836898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7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ACA3-AAAA-4C0D-B41A-F82D02D9B5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18EA-AC69-41F9-A569-B4836898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6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ACA3-AAAA-4C0D-B41A-F82D02D9B5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18EA-AC69-41F9-A569-B4836898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7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ACA3-AAAA-4C0D-B41A-F82D02D9B5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18EA-AC69-41F9-A569-B4836898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3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ACA3-AAAA-4C0D-B41A-F82D02D9B5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18EA-AC69-41F9-A569-B4836898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5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ACA3-AAAA-4C0D-B41A-F82D02D9B59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18EA-AC69-41F9-A569-B4836898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2.staticflickr.com/8/7004/6785065085_7d34bae68d_b.jpg" TargetMode="External"/><Relationship Id="rId3" Type="http://schemas.openxmlformats.org/officeDocument/2006/relationships/hyperlink" Target="https://en.wikipedia.org/wiki/Eldfell#Lava-cooling_operations" TargetMode="External"/><Relationship Id="rId7" Type="http://schemas.openxmlformats.org/officeDocument/2006/relationships/hyperlink" Target="http://footage.framepool.com/shotimg/qf/193530412-eldfell-heimaey-molten-eruption-column.jpg" TargetMode="External"/><Relationship Id="rId2" Type="http://schemas.openxmlformats.org/officeDocument/2006/relationships/hyperlink" Target="http://www.geo.mtu.edu/volcanoes/boris/mirror/mirrored_html/Heimae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eo.web.ru/Lectures/Plechov/lecture-1/Eldfell.htm" TargetMode="External"/><Relationship Id="rId5" Type="http://schemas.openxmlformats.org/officeDocument/2006/relationships/hyperlink" Target="http://www.bls.gov/data/inflation_calculator.htm" TargetMode="External"/><Relationship Id="rId4" Type="http://schemas.openxmlformats.org/officeDocument/2006/relationships/hyperlink" Target="http://rafhladan.is/bitstream/handle/10802/9623/1061031e-1973.pdf?sequence=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Human Toll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Heimaey</a:t>
            </a:r>
            <a:r>
              <a:rPr lang="en-US" dirty="0"/>
              <a:t>, Iceland </a:t>
            </a:r>
            <a:r>
              <a:rPr lang="en-US" dirty="0" smtClean="0"/>
              <a:t>1973 Eruption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7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Impacts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400 buildings were destroyed.</a:t>
            </a:r>
          </a:p>
          <a:p>
            <a:r>
              <a:rPr lang="en-US" dirty="0" err="1" smtClean="0"/>
              <a:t>Heimaey</a:t>
            </a:r>
            <a:r>
              <a:rPr lang="en-US" dirty="0" smtClean="0"/>
              <a:t> accounts for </a:t>
            </a:r>
            <a:r>
              <a:rPr lang="en-US" dirty="0" smtClean="0"/>
              <a:t>approximately </a:t>
            </a:r>
            <a:br>
              <a:rPr lang="en-US" dirty="0" smtClean="0"/>
            </a:br>
            <a:r>
              <a:rPr lang="en-US" dirty="0" smtClean="0"/>
              <a:t>3 per cent of Iceland's total GNP</a:t>
            </a:r>
            <a:br>
              <a:rPr lang="en-US" dirty="0" smtClean="0"/>
            </a:br>
            <a:r>
              <a:rPr lang="en-US" dirty="0" smtClean="0"/>
              <a:t>and 8 percent of exports. [4]</a:t>
            </a:r>
          </a:p>
          <a:p>
            <a:r>
              <a:rPr lang="en-US" dirty="0" smtClean="0"/>
              <a:t>10.2 billion </a:t>
            </a:r>
            <a:r>
              <a:rPr lang="en-US" dirty="0" err="1" smtClean="0"/>
              <a:t>Kronur</a:t>
            </a:r>
            <a:r>
              <a:rPr lang="en-US" dirty="0" smtClean="0"/>
              <a:t> in damages </a:t>
            </a:r>
            <a:br>
              <a:rPr lang="en-US" dirty="0" smtClean="0"/>
            </a:br>
            <a:r>
              <a:rPr lang="en-US" dirty="0" smtClean="0"/>
              <a:t>which was almost 13 percent </a:t>
            </a:r>
            <a:br>
              <a:rPr lang="en-US" dirty="0" smtClean="0"/>
            </a:br>
            <a:r>
              <a:rPr lang="en-US" dirty="0" smtClean="0"/>
              <a:t>of 1973’s GNP [4].</a:t>
            </a:r>
          </a:p>
          <a:p>
            <a:r>
              <a:rPr lang="en-US" dirty="0" smtClean="0"/>
              <a:t>For reference, in 1973, the exchange rate</a:t>
            </a:r>
            <a:br>
              <a:rPr lang="en-US" dirty="0" smtClean="0"/>
            </a:br>
            <a:r>
              <a:rPr lang="en-US" dirty="0" smtClean="0"/>
              <a:t> was 88 </a:t>
            </a:r>
            <a:r>
              <a:rPr lang="en-US" dirty="0" err="1" smtClean="0"/>
              <a:t>Kronur</a:t>
            </a:r>
            <a:r>
              <a:rPr lang="en-US" dirty="0" smtClean="0"/>
              <a:t> to $1 USD. [4 p.11] </a:t>
            </a:r>
          </a:p>
          <a:p>
            <a:r>
              <a:rPr lang="en-US" dirty="0" smtClean="0"/>
              <a:t>That’s $11.6 million USD or </a:t>
            </a:r>
            <a:br>
              <a:rPr lang="en-US" dirty="0" smtClean="0"/>
            </a:br>
            <a:r>
              <a:rPr lang="en-US" dirty="0" smtClean="0"/>
              <a:t>$62.1 million USD with inflation. [5]</a:t>
            </a:r>
            <a:endParaRPr lang="en-US" dirty="0"/>
          </a:p>
        </p:txBody>
      </p:sp>
      <p:pic>
        <p:nvPicPr>
          <p:cNvPr id="1026" name="Picture 2" descr="https://c2.staticflickr.com/8/7004/6785065085_7d34bae68d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358" y="139396"/>
            <a:ext cx="5018338" cy="6588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46477" y="6267602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4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Casualties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was only</a:t>
            </a:r>
            <a:br>
              <a:rPr lang="en-US" dirty="0" smtClean="0"/>
            </a:br>
            <a:r>
              <a:rPr lang="en-US" dirty="0" smtClean="0"/>
              <a:t>one fatality. A man</a:t>
            </a:r>
            <a:br>
              <a:rPr lang="en-US" dirty="0" smtClean="0"/>
            </a:br>
            <a:r>
              <a:rPr lang="en-US" dirty="0" smtClean="0"/>
              <a:t>died of carbon </a:t>
            </a:r>
            <a:br>
              <a:rPr lang="en-US" dirty="0" smtClean="0"/>
            </a:br>
            <a:r>
              <a:rPr lang="en-US" dirty="0" smtClean="0"/>
              <a:t>monoxide</a:t>
            </a:r>
            <a:r>
              <a:rPr lang="en-US" dirty="0"/>
              <a:t> </a:t>
            </a:r>
            <a:r>
              <a:rPr lang="en-US" dirty="0" smtClean="0"/>
              <a:t>poisoning</a:t>
            </a:r>
            <a:br>
              <a:rPr lang="en-US" dirty="0" smtClean="0"/>
            </a:br>
            <a:r>
              <a:rPr lang="en-US" dirty="0" smtClean="0"/>
              <a:t>from the eruption. [1,2]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http://geo.web.ru/Lectures/Plechov/lecture-1/Eldfell_files/H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558" y="1825625"/>
            <a:ext cx="6352537" cy="3970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73492" y="5992297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5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There is no official record of a </a:t>
            </a:r>
          </a:p>
          <a:p>
            <a:pPr marL="0" indent="0">
              <a:buNone/>
            </a:pPr>
            <a:r>
              <a:rPr lang="en-US" dirty="0" smtClean="0"/>
              <a:t>single injury caused by this eruption.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Wikipedia asserts (without a citation)</a:t>
            </a:r>
          </a:p>
          <a:p>
            <a:pPr marL="0" indent="0">
              <a:buNone/>
            </a:pPr>
            <a:r>
              <a:rPr lang="en-US" dirty="0" smtClean="0"/>
              <a:t>that several people sustained minor</a:t>
            </a:r>
          </a:p>
          <a:p>
            <a:pPr marL="0" indent="0">
              <a:buNone/>
            </a:pPr>
            <a:r>
              <a:rPr lang="en-US" dirty="0" smtClean="0"/>
              <a:t>burns while combatting the lava flow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ith seawater. [3] *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 smtClean="0"/>
              <a:t>* Wikipedia is not a reliable source.  This citation is provided only for the sake of completeness.</a:t>
            </a:r>
          </a:p>
        </p:txBody>
      </p:sp>
      <p:pic>
        <p:nvPicPr>
          <p:cNvPr id="3074" name="Picture 2" descr="http://footage.framepool.com/shotimg/qf/193530412-eldfell-heimaey-molten-eruption-colum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121" y="1690688"/>
            <a:ext cx="5316623" cy="3993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50098" y="5992297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3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Homeless or Displaced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28874" cy="4125996"/>
          </a:xfrm>
        </p:spPr>
        <p:txBody>
          <a:bodyPr/>
          <a:lstStyle/>
          <a:p>
            <a:r>
              <a:rPr lang="en-US" dirty="0" err="1" smtClean="0"/>
              <a:t>Heimaey</a:t>
            </a:r>
            <a:r>
              <a:rPr lang="en-US" dirty="0" smtClean="0"/>
              <a:t> was a fishing town with</a:t>
            </a:r>
            <a:br>
              <a:rPr lang="en-US" dirty="0" smtClean="0"/>
            </a:br>
            <a:r>
              <a:rPr lang="en-US" dirty="0" smtClean="0"/>
              <a:t> a population of 5300 residents. </a:t>
            </a:r>
            <a:r>
              <a:rPr lang="en-US" dirty="0" smtClean="0"/>
              <a:t>[1,2]</a:t>
            </a:r>
            <a:endParaRPr lang="en-US" dirty="0" smtClean="0"/>
          </a:p>
          <a:p>
            <a:r>
              <a:rPr lang="en-US" dirty="0" smtClean="0"/>
              <a:t>The entire town was evacuated,</a:t>
            </a:r>
            <a:br>
              <a:rPr lang="en-US" dirty="0" smtClean="0"/>
            </a:br>
            <a:r>
              <a:rPr lang="en-US" dirty="0" smtClean="0"/>
              <a:t>with some 250 volunteers staying </a:t>
            </a:r>
            <a:br>
              <a:rPr lang="en-US" dirty="0" smtClean="0"/>
            </a:br>
            <a:r>
              <a:rPr lang="en-US" dirty="0" smtClean="0"/>
              <a:t>behind to help prevent destruction. [1,2]</a:t>
            </a:r>
          </a:p>
          <a:p>
            <a:r>
              <a:rPr lang="en-US" dirty="0" smtClean="0"/>
              <a:t>Only 2000 of the 5300 residents</a:t>
            </a:r>
            <a:br>
              <a:rPr lang="en-US" dirty="0" smtClean="0"/>
            </a:br>
            <a:r>
              <a:rPr lang="en-US" dirty="0" smtClean="0"/>
              <a:t> had moved back to </a:t>
            </a:r>
            <a:r>
              <a:rPr lang="en-US" dirty="0" err="1" smtClean="0"/>
              <a:t>Heimaey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by the end of 1973 [1]</a:t>
            </a:r>
          </a:p>
        </p:txBody>
      </p:sp>
      <p:pic>
        <p:nvPicPr>
          <p:cNvPr id="2050" name="Picture 2" descr="http://geo.web.ru/Lectures/Plechov/lecture-1/Eldfell_files/Hbefo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193" y="343694"/>
            <a:ext cx="4114800" cy="282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geo.web.ru/Lectures/Plechov/lecture-1/Eldfell_files/H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038" y="3745788"/>
            <a:ext cx="4114800" cy="2600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76875" y="3315158"/>
            <a:ext cx="17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1 - Before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2593" y="6488668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2 -After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1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dirty="0" smtClean="0">
                <a:hlinkClick r:id="rId2"/>
              </a:rPr>
              <a:t>http://www.geo.mtu.edu/volcanoes/boris/mirror/mirrored_html/Heimaey.html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[2] http://www.cnn.com/2014/07/07/travel/iceland-pompeii/</a:t>
            </a:r>
          </a:p>
          <a:p>
            <a:pPr marL="0" indent="0">
              <a:buNone/>
            </a:pPr>
            <a:r>
              <a:rPr lang="en-US" dirty="0" smtClean="0"/>
              <a:t>[3] </a:t>
            </a:r>
            <a:r>
              <a:rPr lang="en-US" dirty="0" smtClean="0">
                <a:hlinkClick r:id="rId3"/>
              </a:rPr>
              <a:t>https://en.wikipedia.org/wiki/Eldfell#Lava-cooling_operations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*</a:t>
            </a:r>
            <a:r>
              <a:rPr lang="en-US" dirty="0" smtClean="0"/>
              <a:t>Wikipedia is not a reliable source.  This citation is provided only for the sake of completeness.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[4] http://rafhladan.is/bitstream/handle/10802/9623/1061031e-1973.pdf?sequence=11</a:t>
            </a:r>
            <a:r>
              <a:rPr lang="en-US" dirty="0" smtClean="0"/>
              <a:t> page 24</a:t>
            </a:r>
          </a:p>
          <a:p>
            <a:pPr marL="0" indent="0">
              <a:buNone/>
            </a:pPr>
            <a:r>
              <a:rPr lang="en-US" dirty="0" smtClean="0"/>
              <a:t>[5] </a:t>
            </a:r>
            <a:r>
              <a:rPr lang="en-US" dirty="0" smtClean="0">
                <a:hlinkClick r:id="rId5"/>
              </a:rPr>
              <a:t>http://www.bls.gov/data/inflation_calculator.htm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Figure 1,2 </a:t>
            </a:r>
            <a:r>
              <a:rPr lang="en-US" dirty="0" smtClean="0">
                <a:hlinkClick r:id="rId6"/>
              </a:rPr>
              <a:t>http://geo.web.ru/Lectures/Plechov/lecture-1/Eldfell.htm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Figure 3 </a:t>
            </a:r>
            <a:r>
              <a:rPr lang="en-US" dirty="0" smtClean="0">
                <a:hlinkClick r:id="rId7"/>
              </a:rPr>
              <a:t>http://footage.framepool.com/shotimg/qf/193530412-eldfell-heimaey-molten-eruption-column.jpg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Figure 4 </a:t>
            </a:r>
            <a:r>
              <a:rPr lang="en-US" dirty="0" smtClean="0">
                <a:hlinkClick r:id="rId8"/>
              </a:rPr>
              <a:t>https://c2.staticflickr.com/8/7004/6785065085_7d34bae68d_b.jpg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Figure 5 http://geo.web.ru/Lectures/Plechov/lecture-1/Eldfell_files/H26.jpg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0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125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Human Toll 1</vt:lpstr>
      <vt:lpstr>Economic Impacts</vt:lpstr>
      <vt:lpstr>Casualties</vt:lpstr>
      <vt:lpstr>Injured</vt:lpstr>
      <vt:lpstr>Homeless or Displaced</vt:lpstr>
      <vt:lpstr>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Toll 1</dc:title>
  <dc:creator>Joshua Jolley</dc:creator>
  <cp:lastModifiedBy>Joshua Jolley</cp:lastModifiedBy>
  <cp:revision>10</cp:revision>
  <dcterms:created xsi:type="dcterms:W3CDTF">2015-10-21T03:01:53Z</dcterms:created>
  <dcterms:modified xsi:type="dcterms:W3CDTF">2015-10-21T04:26:14Z</dcterms:modified>
</cp:coreProperties>
</file>