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3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4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5BC6-0956-4D46-B2EB-72080CA670A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B9B6-A677-423E-A823-127F90F9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daily.com.cn/china/2006-07/26/xin_2707032610054542336414.jpg" TargetMode="External"/><Relationship Id="rId2" Type="http://schemas.openxmlformats.org/officeDocument/2006/relationships/hyperlink" Target="http://earthquake-report.com/2012/05/28/moderate-earthquake-near-tangshan-china-reminds-the-1976-disaster-also-felt-in-beijing-tod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shi.huisongshu.com/img/uploak/7/11937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Tangshan, </a:t>
            </a:r>
            <a:r>
              <a:rPr lang="en-US" dirty="0" smtClean="0"/>
              <a:t>China 1976 Earthquake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Science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[1] Wang ,F., (unknown) . The 1976 Tangshan Earthquake. Retrieved from https://app.box.com/embed/preview/ryxink1a4rxj437pq0ngxefo4388bf82?theme=dark</a:t>
            </a:r>
          </a:p>
          <a:p>
            <a:pPr marL="0" indent="0">
              <a:buNone/>
            </a:pPr>
            <a:r>
              <a:rPr lang="en-US" dirty="0" smtClean="0"/>
              <a:t>[2]  </a:t>
            </a:r>
            <a:r>
              <a:rPr lang="en-US" dirty="0" err="1" smtClean="0"/>
              <a:t>Rosenburg</a:t>
            </a:r>
            <a:r>
              <a:rPr lang="en-US" dirty="0" smtClean="0"/>
              <a:t>, J., (</a:t>
            </a:r>
            <a:r>
              <a:rPr lang="en-US" dirty="0" err="1" smtClean="0"/>
              <a:t>unkown</a:t>
            </a:r>
            <a:r>
              <a:rPr lang="en-US" dirty="0" smtClean="0"/>
              <a:t>) . Tangshan: The Deadliest Earthquake. Retrieved from https://app.box.com/embed/preview/ryxink1a4rxj437pq0ngxefo4388bf82?theme=dark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 err="1" smtClean="0"/>
              <a:t>Vervaeck</a:t>
            </a:r>
            <a:r>
              <a:rPr lang="en-US" dirty="0" smtClean="0"/>
              <a:t>, A. (May 31, 2012).  Moderate earthquake near Tangshan, China reminds the 1976 disaster (also felt in Beijing today) Retrieved from </a:t>
            </a:r>
            <a:r>
              <a:rPr lang="en-US" dirty="0" smtClean="0">
                <a:hlinkClick r:id="rId2"/>
              </a:rPr>
              <a:t>http://earthquake-report.com/2012/05/28/moderate-earthquake-near-tangshan-china-reminds-the-1976-disaster-also-felt-in-beijing-today/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[4] International Workshop on Earthquake Risk Reduction in Northeast Asia Region, (April 2010) . REDUCTION OF EARTHQUAKE LOSSES IN THE NORTHEAST ASIA REGION – RELNAR -  Retrieved from http://www.preventionweb.net/files/13898_187891e1.pdf</a:t>
            </a:r>
          </a:p>
          <a:p>
            <a:pPr marL="0" indent="0">
              <a:buNone/>
            </a:pPr>
            <a:r>
              <a:rPr lang="en-US" dirty="0" smtClean="0"/>
              <a:t>Figure 1 - http://en.citizendaily.net/wp-content/uploads/2015/07/mud-volcano-azerbaijan-4.jpg Figure 2 - </a:t>
            </a:r>
            <a:r>
              <a:rPr lang="en-US" dirty="0" smtClean="0">
                <a:hlinkClick r:id="rId3"/>
              </a:rPr>
              <a:t>http://www.chinadaily.com.cn/china/2006-07/26/xin_2707032610054542336414.jpg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3 - </a:t>
            </a:r>
            <a:r>
              <a:rPr lang="en-US" dirty="0" smtClean="0">
                <a:hlinkClick r:id="rId4"/>
              </a:rPr>
              <a:t>http://lishi.huisongshu.com/img/uploak/7/11937.jpg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 4 -http://www.chinadaily.com.cn/china/images/attachement/jpg/site1/20080616/0013729e4abe09c04af203.jpg</a:t>
            </a:r>
          </a:p>
          <a:p>
            <a:pPr marL="0" indent="0">
              <a:buNone/>
            </a:pPr>
            <a:r>
              <a:rPr lang="en-US" dirty="0" smtClean="0"/>
              <a:t>Figure 5-https://www.google.com/maps/dir/Xingtai,+Hebei,+China/Tangshan,+Hebei,+China/Haicheng,+Anshan,+Liaoning,+China/Hejian,+Cangzhou,+Hebei,+China/Horinger,+Hohhot,+Inner+Mongolia,+China/</a:t>
            </a:r>
          </a:p>
          <a:p>
            <a:pPr marL="0" indent="0">
              <a:buNone/>
            </a:pPr>
            <a:r>
              <a:rPr lang="en-US" dirty="0" smtClean="0"/>
              <a:t>Figure 6 – http://earthquake-report.com/wp-content/uploads/2012/05/cn-28052012-2.jpg</a:t>
            </a:r>
          </a:p>
          <a:p>
            <a:pPr marL="0" indent="0">
              <a:buNone/>
            </a:pPr>
            <a:r>
              <a:rPr lang="en-US" dirty="0" smtClean="0"/>
              <a:t>Figure 7 - http://earthquake.usgs.gov/earthquakes/world/events/images/1976_07_27_545.jpg</a:t>
            </a:r>
          </a:p>
          <a:p>
            <a:pPr marL="0" indent="0">
              <a:buNone/>
            </a:pPr>
            <a:r>
              <a:rPr lang="en-US" dirty="0" smtClean="0"/>
              <a:t>Figure 8 - http://sp.lyellcollection.org/content/280/1/201/F2.large.jpg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 smtClean="0">
                <a:effectLst/>
              </a:rPr>
              <a:t>Effects of the Disaster - </a:t>
            </a:r>
            <a:r>
              <a:rPr lang="en-US" u="none" strike="noStrike" smtClean="0">
                <a:effectLst/>
              </a:rPr>
              <a:t>X Area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370-km^2 X Intensity – </a:t>
            </a:r>
            <a:br>
              <a:rPr lang="en-US" dirty="0" smtClean="0"/>
            </a:br>
            <a:r>
              <a:rPr lang="en-US" dirty="0" smtClean="0"/>
              <a:t>leveled 80% of all dwellings [1]</a:t>
            </a:r>
          </a:p>
          <a:p>
            <a:r>
              <a:rPr lang="en-US" dirty="0" smtClean="0"/>
              <a:t>Half of the industrial buildings</a:t>
            </a:r>
            <a:br>
              <a:rPr lang="en-US" dirty="0" smtClean="0"/>
            </a:br>
            <a:r>
              <a:rPr lang="en-US" dirty="0" smtClean="0"/>
              <a:t> in this area were destroyed [1]</a:t>
            </a:r>
          </a:p>
          <a:p>
            <a:r>
              <a:rPr lang="en-US" dirty="0" smtClean="0"/>
              <a:t>The earthquake created </a:t>
            </a:r>
            <a:br>
              <a:rPr lang="en-US" dirty="0" smtClean="0"/>
            </a:br>
            <a:r>
              <a:rPr lang="en-US" dirty="0" smtClean="0"/>
              <a:t>fountains and mud volcanoes [1]</a:t>
            </a:r>
          </a:p>
          <a:p>
            <a:r>
              <a:rPr lang="en-US" dirty="0" smtClean="0"/>
              <a:t>Irrigation wells failed [1]</a:t>
            </a:r>
          </a:p>
        </p:txBody>
      </p:sp>
      <p:pic>
        <p:nvPicPr>
          <p:cNvPr id="1028" name="Picture 4" descr="mud-volcano-azerbaijan-4.jpg (650×4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690689"/>
            <a:ext cx="5966661" cy="3818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86775" y="5808383"/>
            <a:ext cx="9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Figure 1</a:t>
            </a:r>
          </a:p>
        </p:txBody>
      </p:sp>
    </p:spTree>
    <p:extLst>
      <p:ext uri="{BB962C8B-B14F-4D97-AF65-F5344CB8AC3E}">
        <p14:creationId xmlns:p14="http://schemas.microsoft.com/office/powerpoint/2010/main" val="25990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the Disaster - IX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315"/>
            <a:ext cx="10515600" cy="4351338"/>
          </a:xfrm>
        </p:spPr>
        <p:txBody>
          <a:bodyPr/>
          <a:lstStyle/>
          <a:p>
            <a:r>
              <a:rPr lang="en-US" dirty="0" smtClean="0"/>
              <a:t>1800-km^2 IX Intensity – </a:t>
            </a:r>
            <a:br>
              <a:rPr lang="en-US" dirty="0" smtClean="0"/>
            </a:br>
            <a:r>
              <a:rPr lang="en-US" dirty="0" smtClean="0"/>
              <a:t>destroyed 40% of all dwellings [1]</a:t>
            </a:r>
          </a:p>
          <a:p>
            <a:r>
              <a:rPr lang="en-US" dirty="0" smtClean="0"/>
              <a:t>Half of the industrial buildings </a:t>
            </a:r>
            <a:br>
              <a:rPr lang="en-US" dirty="0" smtClean="0"/>
            </a:br>
            <a:r>
              <a:rPr lang="en-US" dirty="0" smtClean="0"/>
              <a:t>in this area were destroyed [1]</a:t>
            </a:r>
          </a:p>
          <a:p>
            <a:r>
              <a:rPr lang="en-US" dirty="0" smtClean="0"/>
              <a:t>Up to 3 diameter mud volcanoes </a:t>
            </a:r>
            <a:br>
              <a:rPr lang="en-US" dirty="0" smtClean="0"/>
            </a:br>
            <a:r>
              <a:rPr lang="en-US" dirty="0" smtClean="0"/>
              <a:t>sprayed sand on farm land[1]</a:t>
            </a:r>
          </a:p>
          <a:p>
            <a:r>
              <a:rPr lang="en-US" dirty="0" smtClean="0"/>
              <a:t>Sagging and fissuring of the </a:t>
            </a:r>
            <a:br>
              <a:rPr lang="en-US" dirty="0" smtClean="0"/>
            </a:br>
            <a:r>
              <a:rPr lang="en-US" dirty="0" smtClean="0"/>
              <a:t>ground surface [1]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1825625"/>
            <a:ext cx="4095750" cy="409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37591" y="617661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the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Transportation infrastructure</a:t>
            </a:r>
            <a:br>
              <a:rPr lang="en-US" dirty="0" smtClean="0"/>
            </a:br>
            <a:r>
              <a:rPr lang="en-US" dirty="0" smtClean="0"/>
              <a:t> destroyed [2]</a:t>
            </a:r>
          </a:p>
          <a:p>
            <a:pPr lvl="1"/>
            <a:r>
              <a:rPr lang="en-US" dirty="0" smtClean="0"/>
              <a:t>Roads destroyed</a:t>
            </a:r>
          </a:p>
          <a:p>
            <a:pPr lvl="1"/>
            <a:r>
              <a:rPr lang="en-US" dirty="0" smtClean="0"/>
              <a:t>Bridges collapsed</a:t>
            </a:r>
          </a:p>
          <a:p>
            <a:pPr lvl="1"/>
            <a:r>
              <a:rPr lang="en-US" dirty="0" smtClean="0"/>
              <a:t>Railroad lines bent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Tangshan Earthqu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826" y="1825625"/>
            <a:ext cx="5691974" cy="3949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11063" y="5920872"/>
            <a:ext cx="10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2052" name="Picture 4" descr="http://www.chinadaily.com.cn/china/images/attachement/jpg/site1/20080616/0013729e4abe09c04af2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09" y="4080577"/>
            <a:ext cx="3138554" cy="244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32457" y="6193199"/>
            <a:ext cx="10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none" strike="noStrike" dirty="0" smtClean="0">
                <a:effectLst/>
              </a:rPr>
              <a:t>Previous Events in the Region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1966 </a:t>
            </a:r>
            <a:r>
              <a:rPr lang="en-US" dirty="0" err="1" smtClean="0"/>
              <a:t>Xingtai</a:t>
            </a:r>
            <a:r>
              <a:rPr lang="en-US" dirty="0" smtClean="0"/>
              <a:t> earthquake</a:t>
            </a:r>
          </a:p>
          <a:p>
            <a:r>
              <a:rPr lang="en-US" dirty="0" smtClean="0"/>
              <a:t>1967 </a:t>
            </a:r>
            <a:r>
              <a:rPr lang="en-US" dirty="0" err="1" smtClean="0"/>
              <a:t>Hejian</a:t>
            </a:r>
            <a:r>
              <a:rPr lang="en-US" dirty="0" smtClean="0"/>
              <a:t> earthquake</a:t>
            </a:r>
          </a:p>
          <a:p>
            <a:r>
              <a:rPr lang="en-US" dirty="0" smtClean="0"/>
              <a:t>1969 </a:t>
            </a:r>
            <a:r>
              <a:rPr lang="en-US" dirty="0" err="1" smtClean="0"/>
              <a:t>Bohai</a:t>
            </a:r>
            <a:r>
              <a:rPr lang="en-US" dirty="0" smtClean="0"/>
              <a:t> earthquake</a:t>
            </a:r>
          </a:p>
          <a:p>
            <a:r>
              <a:rPr lang="en-US" dirty="0" smtClean="0"/>
              <a:t>1975 </a:t>
            </a:r>
            <a:r>
              <a:rPr lang="en-US" dirty="0" err="1" smtClean="0"/>
              <a:t>Haicheng</a:t>
            </a:r>
            <a:r>
              <a:rPr lang="en-US" dirty="0" smtClean="0"/>
              <a:t> earthquake</a:t>
            </a:r>
          </a:p>
          <a:p>
            <a:r>
              <a:rPr lang="en-US" dirty="0" smtClean="0"/>
              <a:t>1976 </a:t>
            </a:r>
            <a:r>
              <a:rPr lang="en-US" dirty="0" err="1" smtClean="0"/>
              <a:t>Horinger</a:t>
            </a:r>
            <a:r>
              <a:rPr lang="en-US" dirty="0" smtClean="0"/>
              <a:t> earthquake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1" y="1825625"/>
            <a:ext cx="6629400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701463" y="3173412"/>
            <a:ext cx="16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Bohai</a:t>
            </a:r>
            <a:r>
              <a:rPr lang="en-US" dirty="0" smtClean="0"/>
              <a:t> Sea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66067" y="479508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for 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2012 Tangshan Earthquake 4.8 [3]</a:t>
            </a:r>
          </a:p>
          <a:p>
            <a:pPr marL="0" indent="0">
              <a:buNone/>
            </a:pPr>
            <a:r>
              <a:rPr lang="en-US" dirty="0" smtClean="0"/>
              <a:t>2015 Inner </a:t>
            </a:r>
            <a:r>
              <a:rPr lang="en-US" dirty="0" err="1" smtClean="0"/>
              <a:t>Mogila</a:t>
            </a:r>
            <a:r>
              <a:rPr lang="en-US" dirty="0" smtClean="0"/>
              <a:t> Earthquake – 5.8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Asia has one of the highest levels of </a:t>
            </a:r>
            <a:br>
              <a:rPr lang="en-US" dirty="0" smtClean="0"/>
            </a:br>
            <a:r>
              <a:rPr lang="en-US" dirty="0" smtClean="0"/>
              <a:t>seismicity on the planet [4]</a:t>
            </a:r>
          </a:p>
          <a:p>
            <a:pPr marL="0" indent="0">
              <a:buNone/>
            </a:pPr>
            <a:r>
              <a:rPr lang="en-US" dirty="0" smtClean="0"/>
              <a:t>As of 2009, China has 2574 earthquake</a:t>
            </a:r>
            <a:br>
              <a:rPr lang="en-US" dirty="0" smtClean="0"/>
            </a:br>
            <a:r>
              <a:rPr lang="en-US" dirty="0" smtClean="0"/>
              <a:t>monitoring</a:t>
            </a:r>
            <a:r>
              <a:rPr lang="en-US" dirty="0"/>
              <a:t> </a:t>
            </a:r>
            <a:r>
              <a:rPr lang="en-US" dirty="0" smtClean="0"/>
              <a:t>stations to help measure </a:t>
            </a:r>
            <a:br>
              <a:rPr lang="en-US" dirty="0" smtClean="0"/>
            </a:br>
            <a:r>
              <a:rPr lang="en-US" dirty="0" smtClean="0"/>
              <a:t>and predict seismic activity [4]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55" y="1027906"/>
            <a:ext cx="3692692" cy="474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61867" y="5906532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ground condition (sandy or </a:t>
            </a:r>
            <a:r>
              <a:rPr lang="en-US" dirty="0" err="1" smtClean="0"/>
              <a:t>puddly</a:t>
            </a:r>
            <a:r>
              <a:rPr lang="en-US" dirty="0" smtClean="0"/>
              <a:t> soil) contributed to the hardest hit regions [1]</a:t>
            </a:r>
          </a:p>
          <a:p>
            <a:r>
              <a:rPr lang="en-US" dirty="0" smtClean="0"/>
              <a:t>In Tianjin, alluvial deposits and the high water table contributed to severity of the destruction. [1]</a:t>
            </a:r>
          </a:p>
          <a:p>
            <a:r>
              <a:rPr lang="en-US" dirty="0" smtClean="0"/>
              <a:t>Poor construction quality [1]</a:t>
            </a:r>
          </a:p>
          <a:p>
            <a:r>
              <a:rPr lang="en-US" dirty="0" smtClean="0"/>
              <a:t>Earlier earthquake threw off</a:t>
            </a:r>
            <a:br>
              <a:rPr lang="en-US" dirty="0" smtClean="0"/>
            </a:br>
            <a:r>
              <a:rPr lang="en-US" dirty="0" smtClean="0"/>
              <a:t>scientists predictions [1]</a:t>
            </a:r>
          </a:p>
        </p:txBody>
      </p:sp>
      <p:pic>
        <p:nvPicPr>
          <p:cNvPr id="4098" name="Picture 2" descr="1976_07_27_545.jpg (350×27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300" y="3398136"/>
            <a:ext cx="3485983" cy="2778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83957" y="6496689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Yan Shan belt anomalies</a:t>
            </a:r>
          </a:p>
          <a:p>
            <a:pPr lvl="1"/>
            <a:r>
              <a:rPr lang="en-US" dirty="0" smtClean="0"/>
              <a:t>Less frequent small </a:t>
            </a:r>
            <a:br>
              <a:rPr lang="en-US" dirty="0" smtClean="0"/>
            </a:br>
            <a:r>
              <a:rPr lang="en-US" dirty="0" smtClean="0"/>
              <a:t>earthquakes [1]</a:t>
            </a:r>
          </a:p>
          <a:p>
            <a:pPr lvl="1"/>
            <a:r>
              <a:rPr lang="en-US" dirty="0" smtClean="0"/>
              <a:t>Regular distribution </a:t>
            </a:r>
            <a:br>
              <a:rPr lang="en-US" dirty="0" smtClean="0"/>
            </a:br>
            <a:r>
              <a:rPr lang="en-US" dirty="0" smtClean="0"/>
              <a:t>of the first motion [1]</a:t>
            </a:r>
          </a:p>
          <a:p>
            <a:pPr lvl="1"/>
            <a:r>
              <a:rPr lang="en-US" dirty="0" smtClean="0"/>
              <a:t>Formation of seismic gap [1]</a:t>
            </a:r>
          </a:p>
          <a:p>
            <a:pPr lvl="1"/>
            <a:r>
              <a:rPr lang="en-US" dirty="0" smtClean="0"/>
              <a:t>P and S wave velocity</a:t>
            </a:r>
            <a:br>
              <a:rPr lang="en-US" dirty="0" smtClean="0"/>
            </a:br>
            <a:r>
              <a:rPr lang="en-US" dirty="0" smtClean="0"/>
              <a:t> ration getting closer to 1 [1]</a:t>
            </a:r>
          </a:p>
          <a:p>
            <a:pPr lvl="1"/>
            <a:r>
              <a:rPr lang="en-US" dirty="0" smtClean="0"/>
              <a:t>Decrease in b-value [1]</a:t>
            </a:r>
          </a:p>
          <a:p>
            <a:pPr lvl="1"/>
            <a:r>
              <a:rPr lang="en-US" dirty="0" smtClean="0"/>
              <a:t>Southern piedmont </a:t>
            </a:r>
            <a:br>
              <a:rPr lang="en-US" dirty="0" smtClean="0"/>
            </a:br>
            <a:r>
              <a:rPr lang="en-US" dirty="0" smtClean="0"/>
              <a:t>raised between 1970 – 1975</a:t>
            </a:r>
          </a:p>
        </p:txBody>
      </p:sp>
      <p:pic>
        <p:nvPicPr>
          <p:cNvPr id="3076" name="Picture 4" descr="http://sp.lyellcollection.org/content/280/1/201/F2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22" y="799931"/>
            <a:ext cx="6744478" cy="51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44827" y="6118641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Odd things happened before the earthquake</a:t>
            </a:r>
          </a:p>
          <a:p>
            <a:r>
              <a:rPr lang="en-US" dirty="0" smtClean="0"/>
              <a:t>Well water rose and fell 3 times the day before quake. [1]</a:t>
            </a:r>
          </a:p>
          <a:p>
            <a:r>
              <a:rPr lang="en-US" dirty="0" smtClean="0"/>
              <a:t>Gas spouted out of a well weeks before the earthquake [1]</a:t>
            </a:r>
          </a:p>
          <a:p>
            <a:r>
              <a:rPr lang="en-US" dirty="0" smtClean="0"/>
              <a:t>Animals acted strange before the strike [1]</a:t>
            </a:r>
          </a:p>
          <a:p>
            <a:pPr lvl="1"/>
            <a:r>
              <a:rPr lang="en-US" dirty="0" smtClean="0"/>
              <a:t>Goldfish repeatedly jumped out of bowl</a:t>
            </a:r>
          </a:p>
          <a:p>
            <a:pPr lvl="1"/>
            <a:r>
              <a:rPr lang="en-US" dirty="0" smtClean="0"/>
              <a:t>Chickens wouldn’t eat</a:t>
            </a:r>
          </a:p>
          <a:p>
            <a:pPr lvl="1"/>
            <a:r>
              <a:rPr lang="en-US" dirty="0" smtClean="0"/>
              <a:t>Mice and weasels ran about looking for hiding places</a:t>
            </a:r>
          </a:p>
          <a:p>
            <a:r>
              <a:rPr lang="en-US" dirty="0" smtClean="0"/>
              <a:t>Lights and Fireballs in the sky [1]</a:t>
            </a:r>
          </a:p>
          <a:p>
            <a:r>
              <a:rPr lang="en-US" dirty="0" smtClean="0"/>
              <a:t>Roaring noises louder than an airplane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428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Tangshan, China 1976 Earthquake</vt:lpstr>
      <vt:lpstr>Effects of the Disaster - X Area</vt:lpstr>
      <vt:lpstr>Effects of the Disaster - IX Area</vt:lpstr>
      <vt:lpstr>Effects of the Disaster</vt:lpstr>
      <vt:lpstr>Previous Events in the Region</vt:lpstr>
      <vt:lpstr>Outlook for Future Events</vt:lpstr>
      <vt:lpstr>Significant Factors</vt:lpstr>
      <vt:lpstr>Interesting Details</vt:lpstr>
      <vt:lpstr>Interesting Details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Tangshan, China 1976 Earthquake</dc:title>
  <dc:creator>Joshua Jolley</dc:creator>
  <cp:lastModifiedBy>Joshua Jolley</cp:lastModifiedBy>
  <cp:revision>15</cp:revision>
  <dcterms:created xsi:type="dcterms:W3CDTF">2015-10-07T23:47:28Z</dcterms:created>
  <dcterms:modified xsi:type="dcterms:W3CDTF">2015-10-08T01:59:37Z</dcterms:modified>
</cp:coreProperties>
</file>