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F3CA-77DE-4FD6-98C6-F6EDBAE6A09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A8D6-5368-4933-B2B4-B9E1FEDF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1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F3CA-77DE-4FD6-98C6-F6EDBAE6A09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A8D6-5368-4933-B2B4-B9E1FEDF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2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F3CA-77DE-4FD6-98C6-F6EDBAE6A09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A8D6-5368-4933-B2B4-B9E1FEDF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7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F3CA-77DE-4FD6-98C6-F6EDBAE6A09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A8D6-5368-4933-B2B4-B9E1FEDF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F3CA-77DE-4FD6-98C6-F6EDBAE6A09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A8D6-5368-4933-B2B4-B9E1FEDF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5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F3CA-77DE-4FD6-98C6-F6EDBAE6A09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A8D6-5368-4933-B2B4-B9E1FEDF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F3CA-77DE-4FD6-98C6-F6EDBAE6A09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A8D6-5368-4933-B2B4-B9E1FEDF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5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F3CA-77DE-4FD6-98C6-F6EDBAE6A09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A8D6-5368-4933-B2B4-B9E1FEDF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0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F3CA-77DE-4FD6-98C6-F6EDBAE6A09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A8D6-5368-4933-B2B4-B9E1FEDF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F3CA-77DE-4FD6-98C6-F6EDBAE6A09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A8D6-5368-4933-B2B4-B9E1FEDF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F3CA-77DE-4FD6-98C6-F6EDBAE6A09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A8D6-5368-4933-B2B4-B9E1FEDF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9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F3CA-77DE-4FD6-98C6-F6EDBAE6A09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A8D6-5368-4933-B2B4-B9E1FEDF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0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box.com/embed/preview/v1mr79c7nne4aqss6x78pozg3ud3ru5o?theme=dark" TargetMode="External"/><Relationship Id="rId7" Type="http://schemas.openxmlformats.org/officeDocument/2006/relationships/hyperlink" Target="http://www.realflowforum.com/attachments/imported/41091/water%20cube%20effect%202.jpg" TargetMode="External"/><Relationship Id="rId2" Type="http://schemas.openxmlformats.org/officeDocument/2006/relationships/hyperlink" Target="http://www.environmentandsociety.org/arcadia/expecting-disaster-1963-landslide-vajont-d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ringer.com/cda/content/document/cda_downloaddocument/9789048135370-c2.pdf?SGWID=0-0-45-1117450-p173923428" TargetMode="External"/><Relationship Id="rId5" Type="http://schemas.openxmlformats.org/officeDocument/2006/relationships/hyperlink" Target="http://www.tulane.edu/~sanelson/Natural_Disasters/slopestability.htm" TargetMode="External"/><Relationship Id="rId4" Type="http://schemas.openxmlformats.org/officeDocument/2006/relationships/hyperlink" Target="http://skyscrapercenter.com/building/empire-state-building/26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This landslide enhanced our understanding of how changes</a:t>
            </a:r>
            <a:r>
              <a:rPr lang="en-US" dirty="0"/>
              <a:t> </a:t>
            </a:r>
            <a:r>
              <a:rPr lang="en-US" dirty="0" smtClean="0"/>
              <a:t>in the groundwater system can cause landslides [4]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33" y="1690688"/>
            <a:ext cx="8576733" cy="4066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84667" y="538791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3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Impact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As the reservoir filled, </a:t>
            </a:r>
            <a:br>
              <a:rPr lang="en-US" dirty="0" smtClean="0"/>
            </a:br>
            <a:r>
              <a:rPr lang="en-US" dirty="0" smtClean="0"/>
              <a:t>the fluid pressure in the</a:t>
            </a:r>
            <a:br>
              <a:rPr lang="en-US" dirty="0" smtClean="0"/>
            </a:br>
            <a:r>
              <a:rPr lang="en-US" dirty="0" smtClean="0"/>
              <a:t>pore spaces and fractures</a:t>
            </a:r>
            <a:br>
              <a:rPr lang="en-US" dirty="0" smtClean="0"/>
            </a:br>
            <a:r>
              <a:rPr lang="en-US" dirty="0" smtClean="0"/>
              <a:t>of the clay-rich cretaceous</a:t>
            </a:r>
            <a:br>
              <a:rPr lang="en-US" dirty="0" smtClean="0"/>
            </a:br>
            <a:r>
              <a:rPr lang="en-US" dirty="0" smtClean="0"/>
              <a:t>limestone increased. [4,5]  </a:t>
            </a:r>
          </a:p>
          <a:p>
            <a:pPr marL="0" indent="0">
              <a:buNone/>
            </a:pPr>
            <a:r>
              <a:rPr lang="en-US" dirty="0" smtClean="0"/>
              <a:t>As the water pressure</a:t>
            </a:r>
            <a:br>
              <a:rPr lang="en-US" dirty="0" smtClean="0"/>
            </a:br>
            <a:r>
              <a:rPr lang="en-US" dirty="0" smtClean="0"/>
              <a:t>increased, the south side of t</a:t>
            </a:r>
            <a:br>
              <a:rPr lang="en-US" dirty="0" smtClean="0"/>
            </a:br>
            <a:r>
              <a:rPr lang="en-US" dirty="0" smtClean="0"/>
              <a:t>the mountain began </a:t>
            </a:r>
            <a:br>
              <a:rPr lang="en-US" dirty="0" smtClean="0"/>
            </a:br>
            <a:r>
              <a:rPr lang="en-US" dirty="0" smtClean="0"/>
              <a:t>creep. [5]</a:t>
            </a:r>
          </a:p>
          <a:p>
            <a:pPr marL="0" indent="0">
              <a:buNone/>
            </a:pPr>
            <a:r>
              <a:rPr lang="en-US" dirty="0" smtClean="0"/>
              <a:t>What started as a slow </a:t>
            </a:r>
            <a:br>
              <a:rPr lang="en-US" dirty="0" smtClean="0"/>
            </a:br>
            <a:r>
              <a:rPr lang="en-US" dirty="0" smtClean="0"/>
              <a:t>creep gradually ramped up</a:t>
            </a:r>
            <a:br>
              <a:rPr lang="en-US" dirty="0" smtClean="0"/>
            </a:br>
            <a:r>
              <a:rPr lang="en-US" dirty="0" smtClean="0"/>
              <a:t>until it failed.* [5]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759" y="1216554"/>
            <a:ext cx="7005108" cy="4798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11900"/>
            <a:ext cx="86206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*Actually, it ramped up, and then abruptly stopped in 1960. It started picking up steam again in 1962, and as the reservoir levels reached  700 meters, </a:t>
            </a:r>
            <a:r>
              <a:rPr lang="en-US" sz="1400" dirty="0" smtClean="0"/>
              <a:t>the creep</a:t>
            </a:r>
            <a:r>
              <a:rPr lang="en-US" sz="1400" dirty="0" smtClean="0"/>
              <a:t> quickly picked up steam until it failed in a landslide.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42800" y="592630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landslide formed a wave</a:t>
            </a:r>
            <a:br>
              <a:rPr lang="en-US" dirty="0" smtClean="0"/>
            </a:br>
            <a:r>
              <a:rPr lang="en-US" dirty="0" smtClean="0"/>
              <a:t>consisting of 50 million </a:t>
            </a:r>
            <a:r>
              <a:rPr lang="en-US" dirty="0" smtClean="0"/>
              <a:t>meters</a:t>
            </a:r>
            <a:r>
              <a:rPr lang="en-US" baseline="30000" dirty="0" smtClean="0"/>
              <a:t>3</a:t>
            </a:r>
            <a:r>
              <a:rPr lang="en-US" dirty="0" smtClean="0"/>
              <a:t> of </a:t>
            </a:r>
            <a:br>
              <a:rPr lang="en-US" dirty="0" smtClean="0"/>
            </a:br>
            <a:r>
              <a:rPr lang="en-US" dirty="0" smtClean="0"/>
              <a:t>water. [1] </a:t>
            </a:r>
          </a:p>
          <a:p>
            <a:r>
              <a:rPr lang="en-US" dirty="0" smtClean="0"/>
              <a:t>The wave was over </a:t>
            </a:r>
            <a:br>
              <a:rPr lang="en-US" dirty="0" smtClean="0"/>
            </a:br>
            <a:r>
              <a:rPr lang="en-US" b="1" dirty="0" smtClean="0"/>
              <a:t>100</a:t>
            </a:r>
            <a:r>
              <a:rPr lang="en-US" dirty="0" smtClean="0"/>
              <a:t> meters high after passing</a:t>
            </a:r>
            <a:br>
              <a:rPr lang="en-US" dirty="0" smtClean="0"/>
            </a:br>
            <a:r>
              <a:rPr lang="en-US" dirty="0" smtClean="0"/>
              <a:t>over the dam. [4]</a:t>
            </a:r>
          </a:p>
          <a:p>
            <a:r>
              <a:rPr lang="en-US" dirty="0" smtClean="0"/>
              <a:t>As a perfect cube, it would</a:t>
            </a:r>
            <a:br>
              <a:rPr lang="en-US" dirty="0" smtClean="0"/>
            </a:br>
            <a:r>
              <a:rPr lang="en-US" dirty="0" smtClean="0"/>
              <a:t>be roughly 368 meters tall. </a:t>
            </a:r>
            <a:br>
              <a:rPr lang="en-US" dirty="0" smtClean="0"/>
            </a:br>
            <a:r>
              <a:rPr lang="en-US" dirty="0" smtClean="0"/>
              <a:t>That’s just 13 meters </a:t>
            </a:r>
            <a:br>
              <a:rPr lang="en-US" dirty="0" smtClean="0"/>
            </a:br>
            <a:r>
              <a:rPr lang="en-US" dirty="0" smtClean="0"/>
              <a:t>shy of reaching the top </a:t>
            </a:r>
            <a:br>
              <a:rPr lang="en-US" dirty="0" smtClean="0"/>
            </a:br>
            <a:r>
              <a:rPr lang="en-US" dirty="0" smtClean="0"/>
              <a:t>of the Empire State Building. [3]</a:t>
            </a:r>
            <a:endParaRPr lang="en-US" dirty="0"/>
          </a:p>
        </p:txBody>
      </p:sp>
      <p:pic>
        <p:nvPicPr>
          <p:cNvPr id="4" name="Picture 3" descr="http://www.realflowforum.com/attachments/imported/41091/water%20cube%20effect%2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1" t="25890" r="23386" b="15659"/>
          <a:stretch/>
        </p:blipFill>
        <p:spPr bwMode="auto">
          <a:xfrm>
            <a:off x="6652940" y="1780652"/>
            <a:ext cx="5198533" cy="4441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711" t="156" b="1"/>
          <a:stretch/>
        </p:blipFill>
        <p:spPr>
          <a:xfrm>
            <a:off x="9553340" y="1207391"/>
            <a:ext cx="1990694" cy="496957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652940" y="2193632"/>
            <a:ext cx="5198533" cy="0"/>
          </a:xfrm>
          <a:prstGeom prst="line">
            <a:avLst/>
          </a:prstGeom>
          <a:ln w="133350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68603" y="2112244"/>
            <a:ext cx="3053543" cy="441578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368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400" b="1" cap="none" spc="0" baseline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Meters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3872" y="6380892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395748" y="972132"/>
            <a:ext cx="1302006" cy="5418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[1] Expecting Disaster: The 1963 Landslide of the </a:t>
            </a:r>
            <a:r>
              <a:rPr lang="en-US" dirty="0" err="1" smtClean="0"/>
              <a:t>Vajont</a:t>
            </a:r>
            <a:r>
              <a:rPr lang="en-US" dirty="0" smtClean="0"/>
              <a:t> Dam, </a:t>
            </a:r>
            <a:r>
              <a:rPr lang="en-US" dirty="0" smtClean="0"/>
              <a:t>Arcadia, 2011, no. 8. </a:t>
            </a:r>
            <a:r>
              <a:rPr lang="en-US" dirty="0" smtClean="0">
                <a:hlinkClick r:id="rId2"/>
              </a:rPr>
              <a:t>http://www.environmentandsociety.org/arcadia/expecting-disaster-1963-landslide-vajont-dam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 err="1" smtClean="0"/>
              <a:t>Vaiont</a:t>
            </a:r>
            <a:r>
              <a:rPr lang="en-US" dirty="0" smtClean="0"/>
              <a:t> Dam Disaster(FDSCI201)10-28-14 - </a:t>
            </a:r>
            <a:r>
              <a:rPr lang="en-US" dirty="0" smtClean="0">
                <a:hlinkClick r:id="rId3"/>
              </a:rPr>
              <a:t>https://app.box.com/embed/preview/v1mr79c7nne4aqss6x78pozg3ud3ru5o?theme=dark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[3] Empire State Building, The Global Tall Building Database of the CTBUH,  </a:t>
            </a:r>
            <a:r>
              <a:rPr lang="en-US" dirty="0" smtClean="0">
                <a:hlinkClick r:id="rId4"/>
              </a:rPr>
              <a:t>http://skyscrapercenter.com/building/empire-state-building/261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[4] Nelson, S. Slope Stability, Triggering Events, Mass Movement Hazards, </a:t>
            </a:r>
            <a:r>
              <a:rPr lang="en-US" dirty="0" smtClean="0">
                <a:hlinkClick r:id="rId5"/>
              </a:rPr>
              <a:t>http://www.tulane.edu/~sanelson/Natural_Disasters/slopestability.htm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[5] E.E. Alonso et al., </a:t>
            </a:r>
            <a:r>
              <a:rPr lang="en-US" dirty="0" err="1" smtClean="0"/>
              <a:t>Geomechanics</a:t>
            </a:r>
            <a:r>
              <a:rPr lang="en-US" dirty="0" smtClean="0"/>
              <a:t> of Failures. Advanced Topics : Chapter 2 - </a:t>
            </a:r>
            <a:r>
              <a:rPr lang="en-US" dirty="0" smtClean="0"/>
              <a:t>Catastrophic Slide: </a:t>
            </a:r>
            <a:r>
              <a:rPr lang="en-US" dirty="0" err="1" smtClean="0"/>
              <a:t>Vaiont</a:t>
            </a:r>
            <a:r>
              <a:rPr lang="en-US" dirty="0" smtClean="0"/>
              <a:t> Landslide, Italy </a:t>
            </a:r>
            <a:r>
              <a:rPr lang="en-US" dirty="0" smtClean="0"/>
              <a:t>, DOI 10.1007/978-90-481-3538-7_2, © Springer </a:t>
            </a:r>
            <a:r>
              <a:rPr lang="en-US" dirty="0" err="1" smtClean="0"/>
              <a:t>Science+Business</a:t>
            </a:r>
            <a:r>
              <a:rPr lang="en-US" dirty="0" smtClean="0"/>
              <a:t> Media B.V. 2010  </a:t>
            </a:r>
            <a:r>
              <a:rPr lang="en-US" dirty="0" smtClean="0">
                <a:hlinkClick r:id="rId6"/>
              </a:rPr>
              <a:t>http://www.springer.com/cda/content/document/cda_downloaddocument/9789048135370-c2.pdf?SGWID=0-0-45-1117450-p173923428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Figure 1: </a:t>
            </a:r>
            <a:r>
              <a:rPr lang="en-US" dirty="0" smtClean="0">
                <a:hlinkClick r:id="rId5"/>
              </a:rPr>
              <a:t>http://www.tulane.edu/~sanelson/Natural_Disasters/slopestability.htm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Figure 2:  page 45 </a:t>
            </a:r>
            <a:r>
              <a:rPr lang="en-US" dirty="0" smtClean="0">
                <a:hlinkClick r:id="rId6"/>
              </a:rPr>
              <a:t>http://www.springer.com/cda/content/document/cda_downloaddocument/9789048135370-c2.pdf?SGWID=0-0-45-1117450-p173923428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Figure 3: Composite: </a:t>
            </a:r>
            <a:r>
              <a:rPr lang="en-US" dirty="0" smtClean="0">
                <a:hlinkClick r:id="rId7"/>
              </a:rPr>
              <a:t>http://www.realflowforum.com/attachments/imported/41091/water%20cube%20effect%202.jpg</a:t>
            </a:r>
            <a:r>
              <a:rPr lang="en-US" dirty="0" smtClean="0"/>
              <a:t> - </a:t>
            </a:r>
            <a:r>
              <a:rPr lang="en-US" dirty="0" smtClean="0">
                <a:hlinkClick r:id="rId4"/>
              </a:rPr>
              <a:t>http://skyscrapercenter.com/building/empire-state-building/261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Historical Impact</vt:lpstr>
      <vt:lpstr>Historical Impact (cont.)</vt:lpstr>
      <vt:lpstr>Interesting Facts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Impact</dc:title>
  <dc:creator>Joshua Jolley</dc:creator>
  <cp:lastModifiedBy>Joshua Jolley</cp:lastModifiedBy>
  <cp:revision>13</cp:revision>
  <dcterms:created xsi:type="dcterms:W3CDTF">2015-11-04T01:35:44Z</dcterms:created>
  <dcterms:modified xsi:type="dcterms:W3CDTF">2015-11-04T04:02:14Z</dcterms:modified>
</cp:coreProperties>
</file>