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6"/>
  </p:notesMasterIdLst>
  <p:handoutMasterIdLst>
    <p:handoutMasterId r:id="rId27"/>
  </p:handoutMasterIdLst>
  <p:sldIdLst>
    <p:sldId id="282" r:id="rId4"/>
    <p:sldId id="276" r:id="rId5"/>
    <p:sldId id="258" r:id="rId6"/>
    <p:sldId id="277" r:id="rId7"/>
    <p:sldId id="278" r:id="rId8"/>
    <p:sldId id="279" r:id="rId9"/>
    <p:sldId id="283" r:id="rId10"/>
    <p:sldId id="284" r:id="rId11"/>
    <p:sldId id="285" r:id="rId12"/>
    <p:sldId id="286" r:id="rId13"/>
    <p:sldId id="287" r:id="rId14"/>
    <p:sldId id="288" r:id="rId15"/>
    <p:sldId id="289" r:id="rId16"/>
    <p:sldId id="290" r:id="rId17"/>
    <p:sldId id="291" r:id="rId18"/>
    <p:sldId id="292" r:id="rId19"/>
    <p:sldId id="274" r:id="rId20"/>
    <p:sldId id="275" r:id="rId21"/>
    <p:sldId id="271" r:id="rId22"/>
    <p:sldId id="272" r:id="rId23"/>
    <p:sldId id="273" r:id="rId24"/>
    <p:sldId id="29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E875B5-96DD-43BD-875D-2C671EAB58A8}" type="datetimeFigureOut">
              <a:rPr lang="en-US" smtClean="0"/>
              <a:t>10/7/2015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CB3D01-3D0A-451A-9D2D-9C054FE96F6E}" type="slidenum">
              <a:rPr lang="en-US" smtClean="0"/>
              <a:t>‹#›</a:t>
            </a:fld>
            <a:endParaRPr lang="en-US"/>
          </a:p>
        </p:txBody>
      </p:sp>
    </p:spTree>
    <p:extLst>
      <p:ext uri="{BB962C8B-B14F-4D97-AF65-F5344CB8AC3E}">
        <p14:creationId xmlns:p14="http://schemas.microsoft.com/office/powerpoint/2010/main" val="1182512537"/>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DB346C-5BB2-46E7-99CF-5854FC3D6D3A}" type="datetimeFigureOut">
              <a:rPr lang="en-US" smtClean="0"/>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9FD1C5-45E6-4676-9A0D-9F2C790D44D0}" type="slidenum">
              <a:rPr lang="en-US" smtClean="0"/>
              <a:t>‹#›</a:t>
            </a:fld>
            <a:endParaRPr lang="en-US"/>
          </a:p>
        </p:txBody>
      </p:sp>
    </p:spTree>
    <p:extLst>
      <p:ext uri="{BB962C8B-B14F-4D97-AF65-F5344CB8AC3E}">
        <p14:creationId xmlns:p14="http://schemas.microsoft.com/office/powerpoint/2010/main" val="155918522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Verdana"/>
            </a:endParaRPr>
          </a:p>
        </p:txBody>
      </p:sp>
      <p:sp>
        <p:nvSpPr>
          <p:cNvPr id="6" name="Slide Number Placeholder 5"/>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40673807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Verdana"/>
            </a:endParaRPr>
          </a:p>
        </p:txBody>
      </p:sp>
      <p:sp>
        <p:nvSpPr>
          <p:cNvPr id="6" name="Slide Number Placeholder 5"/>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3357120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Verdana"/>
            </a:endParaRPr>
          </a:p>
        </p:txBody>
      </p:sp>
      <p:sp>
        <p:nvSpPr>
          <p:cNvPr id="6" name="Slide Number Placeholder 5"/>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337670401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9221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44926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70812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96507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05991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31654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43825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5477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Verdana"/>
            </a:endParaRPr>
          </a:p>
        </p:txBody>
      </p:sp>
      <p:sp>
        <p:nvSpPr>
          <p:cNvPr id="6" name="Slide Number Placeholder 5"/>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18883463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63374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95680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2803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772068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432520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78424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9539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62247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14282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2824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Verdana"/>
            </a:endParaRPr>
          </a:p>
        </p:txBody>
      </p:sp>
      <p:sp>
        <p:nvSpPr>
          <p:cNvPr id="6" name="Slide Number Placeholder 5"/>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8428822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74121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768310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49339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387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Verdana"/>
            </a:endParaRPr>
          </a:p>
        </p:txBody>
      </p:sp>
      <p:sp>
        <p:nvSpPr>
          <p:cNvPr id="7" name="Slide Number Placeholder 6"/>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38375720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8" name="Footer Placeholder 7"/>
          <p:cNvSpPr>
            <a:spLocks noGrp="1"/>
          </p:cNvSpPr>
          <p:nvPr>
            <p:ph type="ftr" sz="quarter" idx="11"/>
          </p:nvPr>
        </p:nvSpPr>
        <p:spPr/>
        <p:txBody>
          <a:bodyPr/>
          <a:lstStyle/>
          <a:p>
            <a:endParaRPr lang="en-US">
              <a:solidFill>
                <a:prstClr val="white">
                  <a:tint val="75000"/>
                </a:prstClr>
              </a:solidFill>
              <a:latin typeface="Verdana"/>
            </a:endParaRPr>
          </a:p>
        </p:txBody>
      </p:sp>
      <p:sp>
        <p:nvSpPr>
          <p:cNvPr id="9" name="Slide Number Placeholder 8"/>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7851677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4" name="Footer Placeholder 3"/>
          <p:cNvSpPr>
            <a:spLocks noGrp="1"/>
          </p:cNvSpPr>
          <p:nvPr>
            <p:ph type="ftr" sz="quarter" idx="11"/>
          </p:nvPr>
        </p:nvSpPr>
        <p:spPr/>
        <p:txBody>
          <a:bodyPr/>
          <a:lstStyle/>
          <a:p>
            <a:endParaRPr lang="en-US">
              <a:solidFill>
                <a:prstClr val="white">
                  <a:tint val="75000"/>
                </a:prstClr>
              </a:solidFill>
              <a:latin typeface="Verdana"/>
            </a:endParaRPr>
          </a:p>
        </p:txBody>
      </p:sp>
      <p:sp>
        <p:nvSpPr>
          <p:cNvPr id="5" name="Slide Number Placeholder 4"/>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315132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3" name="Footer Placeholder 2"/>
          <p:cNvSpPr>
            <a:spLocks noGrp="1"/>
          </p:cNvSpPr>
          <p:nvPr>
            <p:ph type="ftr" sz="quarter" idx="11"/>
          </p:nvPr>
        </p:nvSpPr>
        <p:spPr/>
        <p:txBody>
          <a:bodyPr/>
          <a:lstStyle/>
          <a:p>
            <a:endParaRPr lang="en-US">
              <a:solidFill>
                <a:prstClr val="white">
                  <a:tint val="75000"/>
                </a:prstClr>
              </a:solidFill>
              <a:latin typeface="Verdana"/>
            </a:endParaRPr>
          </a:p>
        </p:txBody>
      </p:sp>
      <p:sp>
        <p:nvSpPr>
          <p:cNvPr id="4" name="Slide Number Placeholder 3"/>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30071499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Verdana"/>
            </a:endParaRPr>
          </a:p>
        </p:txBody>
      </p:sp>
      <p:sp>
        <p:nvSpPr>
          <p:cNvPr id="7" name="Slide Number Placeholder 6"/>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Tree>
    <p:extLst>
      <p:ext uri="{BB962C8B-B14F-4D97-AF65-F5344CB8AC3E}">
        <p14:creationId xmlns:p14="http://schemas.microsoft.com/office/powerpoint/2010/main" val="15233856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Verdana"/>
            </a:endParaRPr>
          </a:p>
        </p:txBody>
      </p:sp>
      <p:sp>
        <p:nvSpPr>
          <p:cNvPr id="7" name="Slide Number Placeholder 6"/>
          <p:cNvSpPr>
            <a:spLocks noGrp="1"/>
          </p:cNvSpPr>
          <p:nvPr>
            <p:ph type="sldNum" sz="quarter" idx="12"/>
          </p:nvPr>
        </p:nvSpPr>
        <p:spPr/>
        <p:txBody>
          <a:body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Verdana"/>
              </a:endParaRPr>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Verdana"/>
              </a:endParaRPr>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Verdana"/>
              </a:endParaRPr>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Verdana"/>
              </a:endParaRPr>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Verdana"/>
              </a:endParaRPr>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Verdana"/>
              </a:endParaRPr>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Verdana"/>
              </a:endParaRPr>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Verdana"/>
              </a:endParaRPr>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extLst>
      <p:ext uri="{BB962C8B-B14F-4D97-AF65-F5344CB8AC3E}">
        <p14:creationId xmlns:p14="http://schemas.microsoft.com/office/powerpoint/2010/main" val="20575723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77A41629-5FDA-495F-A3E6-BB799EAB955C}" type="datetimeFigureOut">
              <a:rPr lang="en-US" smtClean="0">
                <a:solidFill>
                  <a:prstClr val="white">
                    <a:tint val="75000"/>
                  </a:prstClr>
                </a:solidFill>
                <a:latin typeface="Verdana"/>
              </a:rPr>
              <a:pPr/>
              <a:t>10/7/2015</a:t>
            </a:fld>
            <a:endParaRPr lang="en-US">
              <a:solidFill>
                <a:prstClr val="white">
                  <a:tint val="75000"/>
                </a:prstClr>
              </a:solidFill>
              <a:latin typeface="Verdana"/>
            </a:endParaRPr>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solidFill>
                <a:prstClr val="white">
                  <a:tint val="75000"/>
                </a:prstClr>
              </a:solidFill>
              <a:latin typeface="Verdana"/>
            </a:endParaRPr>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D1520260-CAF6-419B-9034-CB29C935C0B6}" type="slidenum">
              <a:rPr lang="en-US" smtClean="0">
                <a:solidFill>
                  <a:prstClr val="white">
                    <a:tint val="75000"/>
                  </a:prstClr>
                </a:solidFill>
                <a:latin typeface="Verdana"/>
              </a:rPr>
              <a:pPr/>
              <a:t>‹#›</a:t>
            </a:fld>
            <a:endParaRPr lang="en-US">
              <a:solidFill>
                <a:prstClr val="white">
                  <a:tint val="75000"/>
                </a:prstClr>
              </a:solidFill>
              <a:latin typeface="Verdana"/>
            </a:endParaRPr>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prstClr val="white"/>
                </a:solidFill>
              </a:ln>
              <a:solidFill>
                <a:prstClr val="white"/>
              </a:solidFill>
              <a:latin typeface="Verdana"/>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latin typeface="Verdana"/>
            </a:endParaRPr>
          </a:p>
        </p:txBody>
      </p:sp>
    </p:spTree>
    <p:extLst>
      <p:ext uri="{BB962C8B-B14F-4D97-AF65-F5344CB8AC3E}">
        <p14:creationId xmlns:p14="http://schemas.microsoft.com/office/powerpoint/2010/main" val="31437273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62286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8C8C3-3D3B-48E5-A899-EF8D5FDF8558}" type="datetimeFigureOut">
              <a:rPr lang="en-US" smtClean="0">
                <a:solidFill>
                  <a:prstClr val="black">
                    <a:tint val="75000"/>
                  </a:prstClr>
                </a:solidFill>
                <a:latin typeface="Calibri"/>
              </a:rPr>
              <a:pPr/>
              <a:t>10/7/2015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7EC03-1DD1-49C2-A4C6-6E82DE433EF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71064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air-worldwide.com/_public/NewsData/000994/tangshan_hotel_eq.jpg" TargetMode="External"/><Relationship Id="rId2" Type="http://schemas.openxmlformats.org/officeDocument/2006/relationships/hyperlink" Target="http://www.danwei.org/the_earnshaw_vault/remembering_the_tangshan_earth.php" TargetMode="External"/><Relationship Id="rId1" Type="http://schemas.openxmlformats.org/officeDocument/2006/relationships/slideLayout" Target="../slideLayouts/slideLayout2.xml"/><Relationship Id="rId6" Type="http://schemas.openxmlformats.org/officeDocument/2006/relationships/hyperlink" Target="http://lishi.huisongshu.com/img/uploak/7/11937.jpg" TargetMode="External"/><Relationship Id="rId5" Type="http://schemas.openxmlformats.org/officeDocument/2006/relationships/hyperlink" Target="http://www.chinadaily.com.cn/china/2006-07/26/xin_2707032610054542336414.jpg" TargetMode="External"/><Relationship Id="rId4" Type="http://schemas.openxmlformats.org/officeDocument/2006/relationships/hyperlink" Target="http://earthquake-report.com/2012/05/28/moderate-earthquake-near-tangshan-china-reminds-the-1976-disaster-also-felt-in-beijing-today/"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3.bp.blogspot.com/_fZjDYaU39Vs/R1K6MyLXgGI/AAAAAAAAAA0/UoDABqRcJNo/s1600-R/e6.png" TargetMode="External"/><Relationship Id="rId2" Type="http://schemas.openxmlformats.org/officeDocument/2006/relationships/hyperlink" Target="http://media-1.web.britannica.com/eb-media/06/118106-004-E088594E.jpg" TargetMode="External"/><Relationship Id="rId1" Type="http://schemas.openxmlformats.org/officeDocument/2006/relationships/slideLayout" Target="../slideLayouts/slideLayout2.xml"/><Relationship Id="rId5" Type="http://schemas.openxmlformats.org/officeDocument/2006/relationships/hyperlink" Target="https://en.wikipedia.org/wiki/Special:BookSources/1402028504" TargetMode="External"/><Relationship Id="rId4" Type="http://schemas.openxmlformats.org/officeDocument/2006/relationships/hyperlink" Target="https://app.box.com/embed/preview/ryxink1a4rxj437pq0ngxefo4388bf82?theme=dar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838200"/>
            <a:ext cx="7772400" cy="1470025"/>
          </a:xfrm>
        </p:spPr>
        <p:txBody>
          <a:bodyPr>
            <a:noAutofit/>
          </a:bodyPr>
          <a:lstStyle/>
          <a:p>
            <a:r>
              <a:rPr lang="en-US" sz="7200" dirty="0" smtClean="0">
                <a:solidFill>
                  <a:srgbClr val="FFFF00"/>
                </a:solidFill>
              </a:rPr>
              <a:t>The 1976 Tangshan Earthquake</a:t>
            </a:r>
            <a:endParaRPr lang="en-US" sz="7200" dirty="0">
              <a:solidFill>
                <a:srgbClr val="FFFF00"/>
              </a:solidFill>
            </a:endParaRPr>
          </a:p>
        </p:txBody>
      </p:sp>
      <p:sp>
        <p:nvSpPr>
          <p:cNvPr id="3" name="Subtitle 2"/>
          <p:cNvSpPr>
            <a:spLocks noGrp="1"/>
          </p:cNvSpPr>
          <p:nvPr>
            <p:ph type="subTitle" idx="1"/>
          </p:nvPr>
        </p:nvSpPr>
        <p:spPr>
          <a:xfrm>
            <a:off x="3048000" y="2971800"/>
            <a:ext cx="3048000" cy="3276600"/>
          </a:xfrm>
          <a:gradFill flip="none" rotWithShape="1">
            <a:gsLst>
              <a:gs pos="0">
                <a:schemeClr val="bg1">
                  <a:shade val="30000"/>
                  <a:satMod val="115000"/>
                  <a:alpha val="6000"/>
                </a:schemeClr>
              </a:gs>
              <a:gs pos="50000">
                <a:schemeClr val="bg1">
                  <a:shade val="67500"/>
                  <a:satMod val="115000"/>
                </a:schemeClr>
              </a:gs>
              <a:gs pos="100000">
                <a:schemeClr val="bg1">
                  <a:shade val="100000"/>
                  <a:satMod val="115000"/>
                </a:schemeClr>
              </a:gs>
            </a:gsLst>
            <a:path path="circle">
              <a:fillToRect l="50000" t="50000" r="50000" b="50000"/>
            </a:path>
            <a:tileRect/>
          </a:gradFill>
        </p:spPr>
        <p:txBody>
          <a:bodyPr>
            <a:normAutofit lnSpcReduction="10000"/>
          </a:bodyPr>
          <a:lstStyle/>
          <a:p>
            <a:r>
              <a:rPr lang="en-US" dirty="0" smtClean="0">
                <a:solidFill>
                  <a:srgbClr val="0000FF"/>
                </a:solidFill>
              </a:rPr>
              <a:t>Samantha Day</a:t>
            </a:r>
          </a:p>
          <a:p>
            <a:r>
              <a:rPr lang="en-US" dirty="0" smtClean="0">
                <a:solidFill>
                  <a:srgbClr val="0000FF"/>
                </a:solidFill>
              </a:rPr>
              <a:t>Tania </a:t>
            </a:r>
            <a:r>
              <a:rPr lang="en-US" dirty="0" smtClean="0">
                <a:solidFill>
                  <a:srgbClr val="0000FF"/>
                </a:solidFill>
              </a:rPr>
              <a:t>Menendez</a:t>
            </a:r>
            <a:endParaRPr lang="en-US" dirty="0" smtClean="0">
              <a:solidFill>
                <a:srgbClr val="0000FF"/>
              </a:solidFill>
            </a:endParaRPr>
          </a:p>
          <a:p>
            <a:r>
              <a:rPr lang="en-US" dirty="0" smtClean="0">
                <a:solidFill>
                  <a:srgbClr val="0000FF"/>
                </a:solidFill>
              </a:rPr>
              <a:t>Joshua </a:t>
            </a:r>
            <a:r>
              <a:rPr lang="en-US" dirty="0" err="1" smtClean="0">
                <a:solidFill>
                  <a:srgbClr val="0000FF"/>
                </a:solidFill>
              </a:rPr>
              <a:t>Jolley</a:t>
            </a:r>
            <a:endParaRPr lang="en-US" dirty="0" smtClean="0">
              <a:solidFill>
                <a:srgbClr val="0000FF"/>
              </a:solidFill>
            </a:endParaRPr>
          </a:p>
          <a:p>
            <a:r>
              <a:rPr lang="en-US" dirty="0" err="1" smtClean="0">
                <a:solidFill>
                  <a:srgbClr val="0000FF"/>
                </a:solidFill>
              </a:rPr>
              <a:t>Kody</a:t>
            </a:r>
            <a:r>
              <a:rPr lang="en-US" dirty="0" smtClean="0">
                <a:solidFill>
                  <a:srgbClr val="0000FF"/>
                </a:solidFill>
              </a:rPr>
              <a:t> Crocket</a:t>
            </a:r>
          </a:p>
          <a:p>
            <a:r>
              <a:rPr lang="en-US" dirty="0" smtClean="0">
                <a:solidFill>
                  <a:srgbClr val="0000FF"/>
                </a:solidFill>
              </a:rPr>
              <a:t>Adele Palmer</a:t>
            </a:r>
          </a:p>
          <a:p>
            <a:r>
              <a:rPr lang="en-US" dirty="0" err="1" smtClean="0">
                <a:solidFill>
                  <a:srgbClr val="0000FF"/>
                </a:solidFill>
              </a:rPr>
              <a:t>Jayton</a:t>
            </a:r>
            <a:r>
              <a:rPr lang="en-US" dirty="0" smtClean="0">
                <a:solidFill>
                  <a:srgbClr val="0000FF"/>
                </a:solidFill>
              </a:rPr>
              <a:t> Palmer</a:t>
            </a:r>
            <a:endParaRPr lang="en-US" dirty="0">
              <a:solidFill>
                <a:srgbClr val="0000FF"/>
              </a:solidFill>
            </a:endParaRPr>
          </a:p>
        </p:txBody>
      </p:sp>
    </p:spTree>
    <p:extLst>
      <p:ext uri="{BB962C8B-B14F-4D97-AF65-F5344CB8AC3E}">
        <p14:creationId xmlns:p14="http://schemas.microsoft.com/office/powerpoint/2010/main" val="3852584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none" strike="noStrike" dirty="0" smtClean="0">
                <a:effectLst/>
              </a:rPr>
              <a:t>Previous Events in the Region</a:t>
            </a:r>
            <a:endParaRPr lang="en-US" b="1" dirty="0"/>
          </a:p>
        </p:txBody>
      </p:sp>
      <p:sp>
        <p:nvSpPr>
          <p:cNvPr id="3" name="Content Placeholder 2"/>
          <p:cNvSpPr>
            <a:spLocks noGrp="1"/>
          </p:cNvSpPr>
          <p:nvPr>
            <p:ph idx="1"/>
          </p:nvPr>
        </p:nvSpPr>
        <p:spPr>
          <a:xfrm>
            <a:off x="990600" y="609600"/>
            <a:ext cx="7125112" cy="4051437"/>
          </a:xfrm>
        </p:spPr>
        <p:txBody>
          <a:bodyPr/>
          <a:lstStyle/>
          <a:p>
            <a:r>
              <a:rPr lang="en-US" dirty="0" smtClean="0"/>
              <a:t>1966 </a:t>
            </a:r>
            <a:r>
              <a:rPr lang="en-US" dirty="0" err="1" smtClean="0"/>
              <a:t>Xingtai</a:t>
            </a:r>
            <a:r>
              <a:rPr lang="en-US" dirty="0" smtClean="0"/>
              <a:t> earthquake</a:t>
            </a:r>
          </a:p>
          <a:p>
            <a:r>
              <a:rPr lang="en-US" dirty="0" smtClean="0"/>
              <a:t>1967 </a:t>
            </a:r>
            <a:r>
              <a:rPr lang="en-US" dirty="0" err="1" smtClean="0"/>
              <a:t>Hejian</a:t>
            </a:r>
            <a:r>
              <a:rPr lang="en-US" dirty="0" smtClean="0"/>
              <a:t> earthquake</a:t>
            </a:r>
          </a:p>
          <a:p>
            <a:r>
              <a:rPr lang="en-US" dirty="0" smtClean="0"/>
              <a:t>1969 </a:t>
            </a:r>
            <a:r>
              <a:rPr lang="en-US" dirty="0" err="1" smtClean="0"/>
              <a:t>Bohai</a:t>
            </a:r>
            <a:r>
              <a:rPr lang="en-US" dirty="0" smtClean="0"/>
              <a:t> earthquake</a:t>
            </a:r>
          </a:p>
          <a:p>
            <a:r>
              <a:rPr lang="en-US" dirty="0" smtClean="0"/>
              <a:t>1975 </a:t>
            </a:r>
            <a:r>
              <a:rPr lang="en-US" dirty="0" err="1" smtClean="0"/>
              <a:t>Haicheng</a:t>
            </a:r>
            <a:r>
              <a:rPr lang="en-US" dirty="0" smtClean="0"/>
              <a:t> earthquake</a:t>
            </a:r>
          </a:p>
          <a:p>
            <a:r>
              <a:rPr lang="en-US" dirty="0" smtClean="0"/>
              <a:t>1976 </a:t>
            </a:r>
            <a:r>
              <a:rPr lang="en-US" dirty="0" err="1" smtClean="0"/>
              <a:t>Horinger</a:t>
            </a:r>
            <a:r>
              <a:rPr lang="en-US" dirty="0" smtClean="0"/>
              <a:t> earthquake</a:t>
            </a:r>
            <a:endParaRPr lang="en-US" dirty="0"/>
          </a:p>
        </p:txBody>
      </p:sp>
      <p:pic>
        <p:nvPicPr>
          <p:cNvPr id="4" name="Picture 3"/>
          <p:cNvPicPr>
            <a:picLocks noChangeAspect="1"/>
          </p:cNvPicPr>
          <p:nvPr/>
        </p:nvPicPr>
        <p:blipFill>
          <a:blip r:embed="rId2"/>
          <a:stretch>
            <a:fillRect/>
          </a:stretch>
        </p:blipFill>
        <p:spPr>
          <a:xfrm>
            <a:off x="3886200" y="3657600"/>
            <a:ext cx="4972050" cy="269557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7284153" y="5005387"/>
            <a:ext cx="2096502" cy="369332"/>
          </a:xfrm>
          <a:prstGeom prst="rect">
            <a:avLst/>
          </a:prstGeom>
          <a:noFill/>
        </p:spPr>
        <p:txBody>
          <a:bodyPr wrap="square" rtlCol="0">
            <a:spAutoFit/>
          </a:bodyPr>
          <a:lstStyle/>
          <a:p>
            <a:r>
              <a:rPr lang="en-US" dirty="0" err="1" smtClean="0"/>
              <a:t>Bohai</a:t>
            </a:r>
            <a:r>
              <a:rPr lang="en-US" dirty="0" smtClean="0"/>
              <a:t> Sea</a:t>
            </a:r>
            <a:endParaRPr lang="en-US" dirty="0"/>
          </a:p>
        </p:txBody>
      </p:sp>
      <p:sp>
        <p:nvSpPr>
          <p:cNvPr id="6" name="TextBox 5"/>
          <p:cNvSpPr txBox="1"/>
          <p:nvPr/>
        </p:nvSpPr>
        <p:spPr>
          <a:xfrm>
            <a:off x="5804983" y="6419940"/>
            <a:ext cx="1134483" cy="369332"/>
          </a:xfrm>
          <a:prstGeom prst="rect">
            <a:avLst/>
          </a:prstGeom>
          <a:noFill/>
        </p:spPr>
        <p:txBody>
          <a:bodyPr wrap="none" rtlCol="0">
            <a:spAutoFit/>
          </a:bodyPr>
          <a:lstStyle/>
          <a:p>
            <a:r>
              <a:rPr lang="en-US" dirty="0" smtClean="0"/>
              <a:t>Figure 5</a:t>
            </a:r>
            <a:endParaRPr lang="en-US" dirty="0"/>
          </a:p>
        </p:txBody>
      </p:sp>
      <p:sp>
        <p:nvSpPr>
          <p:cNvPr id="7" name="TextBox 6"/>
          <p:cNvSpPr txBox="1"/>
          <p:nvPr/>
        </p:nvSpPr>
        <p:spPr>
          <a:xfrm>
            <a:off x="2914856" y="6880538"/>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708803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 for Future Events</a:t>
            </a:r>
            <a:endParaRPr lang="en-US" dirty="0"/>
          </a:p>
        </p:txBody>
      </p:sp>
      <p:sp>
        <p:nvSpPr>
          <p:cNvPr id="3" name="Content Placeholder 2"/>
          <p:cNvSpPr>
            <a:spLocks noGrp="1"/>
          </p:cNvSpPr>
          <p:nvPr>
            <p:ph idx="1"/>
          </p:nvPr>
        </p:nvSpPr>
        <p:spPr/>
        <p:txBody>
          <a:bodyPr/>
          <a:lstStyle/>
          <a:p>
            <a:pPr marL="0" indent="0">
              <a:buNone/>
            </a:pPr>
            <a:r>
              <a:rPr lang="en-US" dirty="0" smtClean="0"/>
              <a:t>2012 Tangshan Earthquake 4.8 [3]</a:t>
            </a:r>
          </a:p>
          <a:p>
            <a:pPr marL="0" indent="0">
              <a:buNone/>
            </a:pPr>
            <a:r>
              <a:rPr lang="en-US" dirty="0" smtClean="0"/>
              <a:t>2015 Inner </a:t>
            </a:r>
            <a:r>
              <a:rPr lang="en-US" dirty="0" err="1" smtClean="0"/>
              <a:t>Mogila</a:t>
            </a:r>
            <a:r>
              <a:rPr lang="en-US" dirty="0" smtClean="0"/>
              <a:t> Earthquake – 5.8</a:t>
            </a:r>
            <a:endParaRPr lang="en-US" dirty="0"/>
          </a:p>
          <a:p>
            <a:pPr marL="0" indent="0">
              <a:buNone/>
            </a:pPr>
            <a:r>
              <a:rPr lang="en-US" dirty="0" smtClean="0"/>
              <a:t>Asia has one of the highest levels of </a:t>
            </a:r>
            <a:br>
              <a:rPr lang="en-US" dirty="0" smtClean="0"/>
            </a:br>
            <a:r>
              <a:rPr lang="en-US" dirty="0" smtClean="0"/>
              <a:t>seismicity on the planet [4]</a:t>
            </a:r>
          </a:p>
          <a:p>
            <a:pPr marL="0" indent="0">
              <a:buNone/>
            </a:pPr>
            <a:r>
              <a:rPr lang="en-US" dirty="0" smtClean="0"/>
              <a:t>As of 2009, China has 2574 earthquake</a:t>
            </a:r>
            <a:br>
              <a:rPr lang="en-US" dirty="0" smtClean="0"/>
            </a:br>
            <a:r>
              <a:rPr lang="en-US" dirty="0" smtClean="0"/>
              <a:t>monitoring</a:t>
            </a:r>
            <a:r>
              <a:rPr lang="en-US" dirty="0"/>
              <a:t> </a:t>
            </a:r>
            <a:r>
              <a:rPr lang="en-US" dirty="0" smtClean="0"/>
              <a:t>stations to help measure </a:t>
            </a:r>
            <a:br>
              <a:rPr lang="en-US" dirty="0" smtClean="0"/>
            </a:br>
            <a:r>
              <a:rPr lang="en-US" dirty="0" smtClean="0"/>
              <a:t>and predict seismic activity [4]</a:t>
            </a:r>
          </a:p>
        </p:txBody>
      </p:sp>
      <p:pic>
        <p:nvPicPr>
          <p:cNvPr id="4" name="Picture 3"/>
          <p:cNvPicPr>
            <a:picLocks noChangeAspect="1"/>
          </p:cNvPicPr>
          <p:nvPr/>
        </p:nvPicPr>
        <p:blipFill>
          <a:blip r:embed="rId2"/>
          <a:stretch>
            <a:fillRect/>
          </a:stretch>
        </p:blipFill>
        <p:spPr>
          <a:xfrm>
            <a:off x="5867400" y="1524000"/>
            <a:ext cx="2769519" cy="474368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684917" y="6474851"/>
            <a:ext cx="1134483" cy="369332"/>
          </a:xfrm>
          <a:prstGeom prst="rect">
            <a:avLst/>
          </a:prstGeom>
          <a:noFill/>
        </p:spPr>
        <p:txBody>
          <a:bodyPr wrap="none" rtlCol="0">
            <a:spAutoFit/>
          </a:bodyPr>
          <a:lstStyle/>
          <a:p>
            <a:r>
              <a:rPr lang="en-US" dirty="0" smtClean="0"/>
              <a:t>Figure 6</a:t>
            </a:r>
            <a:endParaRPr lang="en-US" dirty="0"/>
          </a:p>
        </p:txBody>
      </p:sp>
      <p:sp>
        <p:nvSpPr>
          <p:cNvPr id="6" name="TextBox 5"/>
          <p:cNvSpPr txBox="1"/>
          <p:nvPr/>
        </p:nvSpPr>
        <p:spPr>
          <a:xfrm>
            <a:off x="2819400" y="64008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3477234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Factors</a:t>
            </a:r>
            <a:endParaRPr lang="en-US" dirty="0"/>
          </a:p>
        </p:txBody>
      </p:sp>
      <p:sp>
        <p:nvSpPr>
          <p:cNvPr id="3" name="Content Placeholder 2"/>
          <p:cNvSpPr>
            <a:spLocks noGrp="1"/>
          </p:cNvSpPr>
          <p:nvPr>
            <p:ph idx="1"/>
          </p:nvPr>
        </p:nvSpPr>
        <p:spPr/>
        <p:txBody>
          <a:bodyPr/>
          <a:lstStyle/>
          <a:p>
            <a:r>
              <a:rPr lang="en-US" dirty="0" smtClean="0"/>
              <a:t>Poor ground condition (sandy or </a:t>
            </a:r>
            <a:r>
              <a:rPr lang="en-US" dirty="0" err="1" smtClean="0"/>
              <a:t>puddly</a:t>
            </a:r>
            <a:r>
              <a:rPr lang="en-US" dirty="0" smtClean="0"/>
              <a:t> soil) contributed to the hardest hit regions [1]</a:t>
            </a:r>
          </a:p>
          <a:p>
            <a:r>
              <a:rPr lang="en-US" dirty="0" smtClean="0"/>
              <a:t>In Tianjin, alluvial deposits and the high water table contributed to severity of the destruction. [1]</a:t>
            </a:r>
          </a:p>
          <a:p>
            <a:r>
              <a:rPr lang="en-US" dirty="0" smtClean="0"/>
              <a:t>Poor construction quality [1]</a:t>
            </a:r>
          </a:p>
          <a:p>
            <a:r>
              <a:rPr lang="en-US" dirty="0" smtClean="0"/>
              <a:t>Earlier earthquake threw off</a:t>
            </a:r>
            <a:br>
              <a:rPr lang="en-US" dirty="0" smtClean="0"/>
            </a:br>
            <a:r>
              <a:rPr lang="en-US" dirty="0" smtClean="0"/>
              <a:t>scientists predictions [1]</a:t>
            </a:r>
          </a:p>
        </p:txBody>
      </p:sp>
      <p:pic>
        <p:nvPicPr>
          <p:cNvPr id="4098" name="Picture 2" descr="1976_07_27_545.jpg (350×2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657600"/>
            <a:ext cx="2614487" cy="27788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7095117" y="6501753"/>
            <a:ext cx="1136850" cy="369332"/>
          </a:xfrm>
          <a:prstGeom prst="rect">
            <a:avLst/>
          </a:prstGeom>
          <a:noFill/>
        </p:spPr>
        <p:txBody>
          <a:bodyPr wrap="none" rtlCol="0">
            <a:spAutoFit/>
          </a:bodyPr>
          <a:lstStyle/>
          <a:p>
            <a:r>
              <a:rPr lang="en-US" dirty="0" smtClean="0"/>
              <a:t>Figure </a:t>
            </a:r>
            <a:r>
              <a:rPr lang="en-US" dirty="0" smtClean="0"/>
              <a:t>7</a:t>
            </a:r>
            <a:endParaRPr lang="en-US" dirty="0"/>
          </a:p>
        </p:txBody>
      </p:sp>
      <p:sp>
        <p:nvSpPr>
          <p:cNvPr id="6" name="TextBox 5"/>
          <p:cNvSpPr txBox="1"/>
          <p:nvPr/>
        </p:nvSpPr>
        <p:spPr>
          <a:xfrm>
            <a:off x="2819400" y="64008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766519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Details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Yan Shan belt anomalies</a:t>
            </a:r>
          </a:p>
          <a:p>
            <a:pPr lvl="1"/>
            <a:r>
              <a:rPr lang="en-US" dirty="0" smtClean="0"/>
              <a:t>Less frequent small </a:t>
            </a:r>
            <a:br>
              <a:rPr lang="en-US" dirty="0" smtClean="0"/>
            </a:br>
            <a:r>
              <a:rPr lang="en-US" dirty="0" smtClean="0"/>
              <a:t>earthquakes [1]</a:t>
            </a:r>
          </a:p>
          <a:p>
            <a:pPr lvl="1"/>
            <a:r>
              <a:rPr lang="en-US" dirty="0" smtClean="0"/>
              <a:t>Regular distribution </a:t>
            </a:r>
            <a:br>
              <a:rPr lang="en-US" dirty="0" smtClean="0"/>
            </a:br>
            <a:r>
              <a:rPr lang="en-US" dirty="0" smtClean="0"/>
              <a:t>of the first motion [1]</a:t>
            </a:r>
          </a:p>
          <a:p>
            <a:pPr lvl="1"/>
            <a:r>
              <a:rPr lang="en-US" dirty="0" smtClean="0"/>
              <a:t>Formation of seismic gap [1]</a:t>
            </a:r>
          </a:p>
          <a:p>
            <a:pPr lvl="1"/>
            <a:r>
              <a:rPr lang="en-US" dirty="0" smtClean="0"/>
              <a:t>P and S wave velocity</a:t>
            </a:r>
            <a:br>
              <a:rPr lang="en-US" dirty="0" smtClean="0"/>
            </a:br>
            <a:r>
              <a:rPr lang="en-US" dirty="0" smtClean="0"/>
              <a:t> ration getting closer to 1 [1]</a:t>
            </a:r>
          </a:p>
          <a:p>
            <a:pPr lvl="1"/>
            <a:r>
              <a:rPr lang="en-US" dirty="0" smtClean="0"/>
              <a:t>Decrease in b-value [1]</a:t>
            </a:r>
          </a:p>
          <a:p>
            <a:pPr lvl="1"/>
            <a:r>
              <a:rPr lang="en-US" dirty="0" smtClean="0"/>
              <a:t>Southern piedmont </a:t>
            </a:r>
            <a:br>
              <a:rPr lang="en-US" dirty="0" smtClean="0"/>
            </a:br>
            <a:r>
              <a:rPr lang="en-US" dirty="0" smtClean="0"/>
              <a:t>raised between 1970 – 1975</a:t>
            </a:r>
          </a:p>
        </p:txBody>
      </p:sp>
      <p:pic>
        <p:nvPicPr>
          <p:cNvPr id="3076" name="Picture 4" descr="http://sp.lyellcollection.org/content/280/1/201/F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847587"/>
            <a:ext cx="4036050" cy="413611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6403783" y="6060421"/>
            <a:ext cx="1136850" cy="369332"/>
          </a:xfrm>
          <a:prstGeom prst="rect">
            <a:avLst/>
          </a:prstGeom>
          <a:noFill/>
        </p:spPr>
        <p:txBody>
          <a:bodyPr wrap="none" rtlCol="0">
            <a:spAutoFit/>
          </a:bodyPr>
          <a:lstStyle/>
          <a:p>
            <a:r>
              <a:rPr lang="en-US" dirty="0" smtClean="0"/>
              <a:t>Figure </a:t>
            </a:r>
            <a:r>
              <a:rPr lang="en-US" dirty="0" smtClean="0"/>
              <a:t>8</a:t>
            </a:r>
            <a:endParaRPr lang="en-US" dirty="0"/>
          </a:p>
        </p:txBody>
      </p:sp>
      <p:sp>
        <p:nvSpPr>
          <p:cNvPr id="6" name="TextBox 5"/>
          <p:cNvSpPr txBox="1"/>
          <p:nvPr/>
        </p:nvSpPr>
        <p:spPr>
          <a:xfrm>
            <a:off x="2819400" y="64008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829642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Details</a:t>
            </a:r>
            <a:endParaRPr lang="en-US" dirty="0"/>
          </a:p>
        </p:txBody>
      </p:sp>
      <p:sp>
        <p:nvSpPr>
          <p:cNvPr id="3" name="Content Placeholder 2"/>
          <p:cNvSpPr>
            <a:spLocks noGrp="1"/>
          </p:cNvSpPr>
          <p:nvPr>
            <p:ph idx="1"/>
          </p:nvPr>
        </p:nvSpPr>
        <p:spPr/>
        <p:txBody>
          <a:bodyPr/>
          <a:lstStyle/>
          <a:p>
            <a:pPr marL="0" indent="0">
              <a:buNone/>
            </a:pPr>
            <a:r>
              <a:rPr lang="en-US" dirty="0" smtClean="0"/>
              <a:t>Odd things happened before the earthquake</a:t>
            </a:r>
          </a:p>
          <a:p>
            <a:r>
              <a:rPr lang="en-US" dirty="0" smtClean="0"/>
              <a:t>Well water rose and fell 3 times the day before quake. [1]</a:t>
            </a:r>
          </a:p>
          <a:p>
            <a:r>
              <a:rPr lang="en-US" dirty="0" smtClean="0"/>
              <a:t>Gas spouted out of a well weeks before the earthquake [1]</a:t>
            </a:r>
          </a:p>
          <a:p>
            <a:r>
              <a:rPr lang="en-US" dirty="0" smtClean="0"/>
              <a:t>Animals acted strange before the strike [1]</a:t>
            </a:r>
          </a:p>
          <a:p>
            <a:pPr lvl="1"/>
            <a:r>
              <a:rPr lang="en-US" dirty="0" smtClean="0"/>
              <a:t>Goldfish repeatedly jumped out of bowl</a:t>
            </a:r>
          </a:p>
          <a:p>
            <a:pPr lvl="1"/>
            <a:r>
              <a:rPr lang="en-US" dirty="0" smtClean="0"/>
              <a:t>Chickens wouldn’t eat</a:t>
            </a:r>
          </a:p>
          <a:p>
            <a:pPr lvl="1"/>
            <a:r>
              <a:rPr lang="en-US" dirty="0" smtClean="0"/>
              <a:t>Mice and weasels ran about looking for hiding places</a:t>
            </a:r>
          </a:p>
          <a:p>
            <a:r>
              <a:rPr lang="en-US" dirty="0" smtClean="0"/>
              <a:t>Lights and Fireballs in the sky [1]</a:t>
            </a:r>
          </a:p>
          <a:p>
            <a:r>
              <a:rPr lang="en-US" dirty="0" smtClean="0"/>
              <a:t>Roaring noises louder than an airplane [1]</a:t>
            </a:r>
            <a:endParaRPr lang="en-US" dirty="0"/>
          </a:p>
        </p:txBody>
      </p:sp>
      <p:sp>
        <p:nvSpPr>
          <p:cNvPr id="4" name="TextBox 3"/>
          <p:cNvSpPr txBox="1"/>
          <p:nvPr/>
        </p:nvSpPr>
        <p:spPr>
          <a:xfrm>
            <a:off x="2819400" y="64008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3368804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Impacts</a:t>
            </a:r>
            <a:endParaRPr lang="en-US" dirty="0"/>
          </a:p>
        </p:txBody>
      </p:sp>
      <p:sp>
        <p:nvSpPr>
          <p:cNvPr id="7" name="Content Placeholder 6"/>
          <p:cNvSpPr>
            <a:spLocks noGrp="1"/>
          </p:cNvSpPr>
          <p:nvPr>
            <p:ph idx="1"/>
          </p:nvPr>
        </p:nvSpPr>
        <p:spPr/>
        <p:txBody>
          <a:bodyPr>
            <a:normAutofit/>
          </a:bodyPr>
          <a:lstStyle/>
          <a:p>
            <a:r>
              <a:rPr lang="en-US" b="0" i="0" dirty="0" smtClean="0">
                <a:solidFill>
                  <a:srgbClr val="FFFFFF"/>
                </a:solidFill>
                <a:latin typeface="Arial" panose="020B0604020202020204" pitchFamily="34" charset="0"/>
              </a:rPr>
              <a:t>93% of residential buildings and </a:t>
            </a:r>
            <a:br>
              <a:rPr lang="en-US" b="0" i="0" dirty="0" smtClean="0">
                <a:solidFill>
                  <a:srgbClr val="FFFFFF"/>
                </a:solidFill>
                <a:latin typeface="Arial" panose="020B0604020202020204" pitchFamily="34" charset="0"/>
              </a:rPr>
            </a:br>
            <a:r>
              <a:rPr lang="en-US" b="0" i="0" dirty="0" smtClean="0">
                <a:solidFill>
                  <a:srgbClr val="FFFFFF"/>
                </a:solidFill>
                <a:latin typeface="Arial" panose="020B0604020202020204" pitchFamily="34" charset="0"/>
              </a:rPr>
              <a:t>78% of residential buildings </a:t>
            </a:r>
            <a:br>
              <a:rPr lang="en-US" b="0" i="0" dirty="0" smtClean="0">
                <a:solidFill>
                  <a:srgbClr val="FFFFFF"/>
                </a:solidFill>
                <a:latin typeface="Arial" panose="020B0604020202020204" pitchFamily="34" charset="0"/>
              </a:rPr>
            </a:br>
            <a:r>
              <a:rPr lang="en-US" b="0" i="0" dirty="0" smtClean="0">
                <a:solidFill>
                  <a:srgbClr val="FFFFFF"/>
                </a:solidFill>
                <a:latin typeface="Arial" panose="020B0604020202020204" pitchFamily="34" charset="0"/>
              </a:rPr>
              <a:t>in Tangshan were destroyed. [2]</a:t>
            </a:r>
          </a:p>
          <a:p>
            <a:r>
              <a:rPr lang="en-US" b="0" i="0" u="none" strike="noStrike" dirty="0" smtClean="0">
                <a:solidFill>
                  <a:srgbClr val="FFFFFF"/>
                </a:solidFill>
                <a:effectLst/>
                <a:latin typeface="Arial" panose="020B0604020202020204" pitchFamily="34" charset="0"/>
              </a:rPr>
              <a:t>80% of water pumping stations </a:t>
            </a:r>
            <a:br>
              <a:rPr lang="en-US" b="0" i="0" u="none" strike="noStrike" dirty="0" smtClean="0">
                <a:solidFill>
                  <a:srgbClr val="FFFFFF"/>
                </a:solidFill>
                <a:effectLst/>
                <a:latin typeface="Arial" panose="020B0604020202020204" pitchFamily="34" charset="0"/>
              </a:rPr>
            </a:br>
            <a:r>
              <a:rPr lang="en-US" b="0" i="0" u="none" strike="noStrike" dirty="0" smtClean="0">
                <a:solidFill>
                  <a:srgbClr val="FFFFFF"/>
                </a:solidFill>
                <a:effectLst/>
                <a:latin typeface="Arial" panose="020B0604020202020204" pitchFamily="34" charset="0"/>
              </a:rPr>
              <a:t>were seriously damaged [2]</a:t>
            </a:r>
          </a:p>
          <a:p>
            <a:r>
              <a:rPr lang="en-US" dirty="0" smtClean="0">
                <a:solidFill>
                  <a:srgbClr val="FFFFFF"/>
                </a:solidFill>
                <a:latin typeface="Arial" panose="020B0604020202020204" pitchFamily="34" charset="0"/>
              </a:rPr>
              <a:t>10 billion yuan in </a:t>
            </a:r>
            <a:br>
              <a:rPr lang="en-US" dirty="0" smtClean="0">
                <a:solidFill>
                  <a:srgbClr val="FFFFFF"/>
                </a:solidFill>
                <a:latin typeface="Arial" panose="020B0604020202020204" pitchFamily="34" charset="0"/>
              </a:rPr>
            </a:br>
            <a:r>
              <a:rPr lang="en-US" dirty="0" smtClean="0">
                <a:solidFill>
                  <a:srgbClr val="FFFFFF"/>
                </a:solidFill>
                <a:latin typeface="Arial" panose="020B0604020202020204" pitchFamily="34" charset="0"/>
              </a:rPr>
              <a:t>estimated damages. [3]</a:t>
            </a:r>
            <a:br>
              <a:rPr lang="en-US" dirty="0" smtClean="0">
                <a:solidFill>
                  <a:srgbClr val="FFFFFF"/>
                </a:solidFill>
                <a:latin typeface="Arial" panose="020B0604020202020204" pitchFamily="34" charset="0"/>
              </a:rPr>
            </a:br>
            <a:r>
              <a:rPr lang="en-US" dirty="0" smtClean="0">
                <a:solidFill>
                  <a:srgbClr val="FFFFFF"/>
                </a:solidFill>
                <a:latin typeface="Arial" panose="020B0604020202020204" pitchFamily="34" charset="0"/>
              </a:rPr>
              <a:t>That’s roughly $1.6 billion dollars</a:t>
            </a:r>
          </a:p>
          <a:p>
            <a:r>
              <a:rPr lang="en-US" dirty="0" smtClean="0">
                <a:solidFill>
                  <a:srgbClr val="FFFFFF"/>
                </a:solidFill>
                <a:latin typeface="Arial" panose="020B0604020202020204" pitchFamily="34" charset="0"/>
              </a:rPr>
              <a:t>The earthquake leveled</a:t>
            </a:r>
            <a:br>
              <a:rPr lang="en-US" dirty="0" smtClean="0">
                <a:solidFill>
                  <a:srgbClr val="FFFFFF"/>
                </a:solidFill>
                <a:latin typeface="Arial" panose="020B0604020202020204" pitchFamily="34" charset="0"/>
              </a:rPr>
            </a:br>
            <a:r>
              <a:rPr lang="en-US" dirty="0" smtClean="0">
                <a:solidFill>
                  <a:srgbClr val="FFFFFF"/>
                </a:solidFill>
                <a:latin typeface="Arial" panose="020B0604020202020204" pitchFamily="34" charset="0"/>
              </a:rPr>
              <a:t>entire cities. [4]</a:t>
            </a:r>
            <a:endParaRPr lang="en-US" b="0" i="0" u="none" strike="noStrike" dirty="0" smtClean="0">
              <a:solidFill>
                <a:srgbClr val="FFFFFF"/>
              </a:solidFill>
              <a:effectLst/>
              <a:latin typeface="Arial" panose="020B0604020202020204" pitchFamily="34" charset="0"/>
            </a:endParaRPr>
          </a:p>
          <a:p>
            <a:endParaRPr lang="en-US" b="0" i="0" u="none" strike="noStrike" dirty="0" smtClean="0">
              <a:solidFill>
                <a:srgbClr val="000000"/>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4926180" y="1690688"/>
            <a:ext cx="3929063" cy="386715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539461" y="5700128"/>
            <a:ext cx="1284326" cy="369332"/>
          </a:xfrm>
          <a:prstGeom prst="rect">
            <a:avLst/>
          </a:prstGeom>
          <a:noFill/>
        </p:spPr>
        <p:txBody>
          <a:bodyPr wrap="none" rtlCol="0">
            <a:spAutoFit/>
          </a:bodyPr>
          <a:lstStyle/>
          <a:p>
            <a:r>
              <a:rPr lang="en-US" dirty="0" smtClean="0"/>
              <a:t>Figure </a:t>
            </a:r>
            <a:r>
              <a:rPr lang="en-US" dirty="0" smtClean="0"/>
              <a:t>10</a:t>
            </a:r>
            <a:endParaRPr lang="en-US" dirty="0"/>
          </a:p>
        </p:txBody>
      </p:sp>
      <p:sp>
        <p:nvSpPr>
          <p:cNvPr id="6" name="TextBox 5"/>
          <p:cNvSpPr txBox="1"/>
          <p:nvPr/>
        </p:nvSpPr>
        <p:spPr>
          <a:xfrm>
            <a:off x="2819400" y="64008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440012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Casualty Statistics</a:t>
            </a:r>
            <a:endParaRPr lang="en-US" dirty="0"/>
          </a:p>
        </p:txBody>
      </p:sp>
      <p:sp>
        <p:nvSpPr>
          <p:cNvPr id="3" name="Content Placeholder 2"/>
          <p:cNvSpPr>
            <a:spLocks noGrp="1"/>
          </p:cNvSpPr>
          <p:nvPr>
            <p:ph idx="1"/>
          </p:nvPr>
        </p:nvSpPr>
        <p:spPr>
          <a:xfrm>
            <a:off x="1017429" y="1807361"/>
            <a:ext cx="7125112" cy="4051437"/>
          </a:xfrm>
        </p:spPr>
        <p:txBody>
          <a:bodyPr>
            <a:normAutofit fontScale="92500" lnSpcReduction="10000"/>
          </a:bodyPr>
          <a:lstStyle/>
          <a:p>
            <a:r>
              <a:rPr lang="en-US" u="none" strike="noStrike" dirty="0" smtClean="0">
                <a:effectLst/>
              </a:rPr>
              <a:t>Greatest death toll from an </a:t>
            </a:r>
            <a:br>
              <a:rPr lang="en-US" u="none" strike="noStrike" dirty="0" smtClean="0">
                <a:effectLst/>
              </a:rPr>
            </a:br>
            <a:r>
              <a:rPr lang="en-US" u="none" strike="noStrike" dirty="0" smtClean="0">
                <a:effectLst/>
              </a:rPr>
              <a:t>earthquake in the last 400 years. [1]</a:t>
            </a:r>
          </a:p>
          <a:p>
            <a:r>
              <a:rPr lang="en-US" u="none" strike="noStrike" dirty="0" smtClean="0">
                <a:effectLst/>
              </a:rPr>
              <a:t>Second greatest death toll</a:t>
            </a:r>
            <a:br>
              <a:rPr lang="en-US" u="none" strike="noStrike" dirty="0" smtClean="0">
                <a:effectLst/>
              </a:rPr>
            </a:br>
            <a:r>
              <a:rPr lang="en-US" u="none" strike="noStrike" dirty="0" smtClean="0">
                <a:effectLst/>
              </a:rPr>
              <a:t> from an earthquake </a:t>
            </a:r>
            <a:br>
              <a:rPr lang="en-US" u="none" strike="noStrike" dirty="0" smtClean="0">
                <a:effectLst/>
              </a:rPr>
            </a:br>
            <a:r>
              <a:rPr lang="en-US" u="none" strike="noStrike" dirty="0" smtClean="0">
                <a:effectLst/>
              </a:rPr>
              <a:t>in recorded history. [1]</a:t>
            </a:r>
          </a:p>
          <a:p>
            <a:r>
              <a:rPr lang="en-US" dirty="0" smtClean="0"/>
              <a:t>Official: 240,000 people killed. [1]</a:t>
            </a:r>
          </a:p>
          <a:p>
            <a:r>
              <a:rPr lang="en-US" dirty="0" smtClean="0"/>
              <a:t>Unofficial estimates at </a:t>
            </a:r>
            <a:br>
              <a:rPr lang="en-US" dirty="0" smtClean="0"/>
            </a:br>
            <a:r>
              <a:rPr lang="en-US" dirty="0" smtClean="0"/>
              <a:t>655,000 people killed. [1] </a:t>
            </a:r>
            <a:br>
              <a:rPr lang="en-US" dirty="0" smtClean="0"/>
            </a:br>
            <a:r>
              <a:rPr lang="en-US" dirty="0" smtClean="0"/>
              <a:t>Some estimates as high </a:t>
            </a:r>
            <a:br>
              <a:rPr lang="en-US" dirty="0" smtClean="0"/>
            </a:br>
            <a:r>
              <a:rPr lang="en-US" dirty="0" smtClean="0"/>
              <a:t>as one million.  [4]</a:t>
            </a:r>
          </a:p>
          <a:p>
            <a:r>
              <a:rPr lang="en-US" dirty="0" smtClean="0"/>
              <a:t>Over 799,000 injured [1]</a:t>
            </a:r>
          </a:p>
          <a:p>
            <a:r>
              <a:rPr lang="en-US" dirty="0"/>
              <a:t> In 7,218 households, all </a:t>
            </a:r>
            <a:r>
              <a:rPr lang="en-US" dirty="0" smtClean="0"/>
              <a:t/>
            </a:r>
            <a:br>
              <a:rPr lang="en-US" dirty="0" smtClean="0"/>
            </a:br>
            <a:r>
              <a:rPr lang="en-US" dirty="0" smtClean="0"/>
              <a:t>members </a:t>
            </a:r>
            <a:r>
              <a:rPr lang="en-US" dirty="0"/>
              <a:t>of the family were </a:t>
            </a:r>
            <a:r>
              <a:rPr lang="en-US" dirty="0" smtClean="0"/>
              <a:t>killed [1]</a:t>
            </a:r>
            <a:endParaRPr lang="en-US" b="0" i="0" u="none" strike="noStrike" dirty="0" smtClean="0">
              <a:solidFill>
                <a:srgbClr val="000000"/>
              </a:solidFill>
              <a:effectLst/>
              <a:latin typeface="Arial" panose="020B0604020202020204" pitchFamily="34" charset="0"/>
            </a:endParaRPr>
          </a:p>
          <a:p>
            <a:endParaRPr lang="en-US" dirty="0"/>
          </a:p>
        </p:txBody>
      </p:sp>
      <p:pic>
        <p:nvPicPr>
          <p:cNvPr id="2050" name="Picture 2" descr="http://3.bp.blogspot.com/_fZjDYaU39Vs/R1K6MyLXgGI/AAAAAAAAAA0/UoDABqRcJNo/s1600-R/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807361"/>
            <a:ext cx="3373548" cy="3007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6758332" y="4926189"/>
            <a:ext cx="1284326" cy="369332"/>
          </a:xfrm>
          <a:prstGeom prst="rect">
            <a:avLst/>
          </a:prstGeom>
          <a:noFill/>
        </p:spPr>
        <p:txBody>
          <a:bodyPr wrap="none" rtlCol="0">
            <a:spAutoFit/>
          </a:bodyPr>
          <a:lstStyle/>
          <a:p>
            <a:r>
              <a:rPr lang="en-US" dirty="0" smtClean="0"/>
              <a:t>Figure </a:t>
            </a:r>
            <a:r>
              <a:rPr lang="en-US" dirty="0" smtClean="0"/>
              <a:t>11</a:t>
            </a:r>
            <a:endParaRPr lang="en-US" dirty="0"/>
          </a:p>
        </p:txBody>
      </p:sp>
      <p:sp>
        <p:nvSpPr>
          <p:cNvPr id="6" name="TextBox 5"/>
          <p:cNvSpPr txBox="1"/>
          <p:nvPr/>
        </p:nvSpPr>
        <p:spPr>
          <a:xfrm>
            <a:off x="2819400" y="64008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3400702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245"/>
            <a:ext cx="7772400" cy="1470025"/>
          </a:xfrm>
        </p:spPr>
        <p:txBody>
          <a:bodyPr>
            <a:normAutofit/>
          </a:bodyPr>
          <a:lstStyle/>
          <a:p>
            <a:r>
              <a:rPr lang="en-US" dirty="0" smtClean="0">
                <a:solidFill>
                  <a:srgbClr val="FFFFFF"/>
                </a:solidFill>
              </a:rPr>
              <a:t>Historical Impacts–What was learned?</a:t>
            </a:r>
            <a:endParaRPr lang="en-US" dirty="0">
              <a:solidFill>
                <a:srgbClr val="FFFFFF"/>
              </a:solidFill>
            </a:endParaRPr>
          </a:p>
        </p:txBody>
      </p:sp>
      <p:sp>
        <p:nvSpPr>
          <p:cNvPr id="3" name="Subtitle 2"/>
          <p:cNvSpPr>
            <a:spLocks noGrp="1"/>
          </p:cNvSpPr>
          <p:nvPr>
            <p:ph type="subTitle" idx="1"/>
          </p:nvPr>
        </p:nvSpPr>
        <p:spPr>
          <a:xfrm>
            <a:off x="228600" y="1429434"/>
            <a:ext cx="7391400" cy="5105400"/>
          </a:xfrm>
        </p:spPr>
        <p:txBody>
          <a:bodyPr>
            <a:normAutofit/>
          </a:bodyPr>
          <a:lstStyle/>
          <a:p>
            <a:pPr marL="457200" indent="-457200" algn="l">
              <a:buFont typeface="Arial" panose="020B0604020202020204" pitchFamily="34" charset="0"/>
              <a:buChar char="•"/>
            </a:pPr>
            <a:r>
              <a:rPr lang="en-US" dirty="0" smtClean="0">
                <a:solidFill>
                  <a:srgbClr val="FFFFFF"/>
                </a:solidFill>
              </a:rPr>
              <a:t>After the Tangshan Earthquake people from all over China were able to unite in an effort to rebuild creating unity in the community.</a:t>
            </a:r>
          </a:p>
          <a:p>
            <a:pPr marL="457200" indent="-457200" algn="l">
              <a:buFont typeface="Arial" panose="020B0604020202020204" pitchFamily="34" charset="0"/>
              <a:buChar char="•"/>
            </a:pPr>
            <a:r>
              <a:rPr lang="en-US" dirty="0" smtClean="0">
                <a:solidFill>
                  <a:srgbClr val="FFFFFF"/>
                </a:solidFill>
              </a:rPr>
              <a:t>Building structures were the main things that people needed to change.  Trying to make them more structurally sound and made of lighter material.</a:t>
            </a:r>
          </a:p>
          <a:p>
            <a:pPr marL="457200" indent="-457200" algn="l">
              <a:buFont typeface="Arial" panose="020B0604020202020204" pitchFamily="34" charset="0"/>
              <a:buChar char="•"/>
            </a:pPr>
            <a:r>
              <a:rPr lang="en-US" dirty="0" smtClean="0">
                <a:solidFill>
                  <a:srgbClr val="FFFFFF"/>
                </a:solidFill>
              </a:rPr>
              <a:t>People were very apprehensive to rebuild and move into multiple story buildings. </a:t>
            </a:r>
          </a:p>
          <a:p>
            <a:pPr marL="457200" indent="-457200" algn="l">
              <a:buFont typeface="Arial" panose="020B0604020202020204" pitchFamily="34" charset="0"/>
              <a:buChar char="•"/>
            </a:pPr>
            <a:r>
              <a:rPr lang="en-US" dirty="0" smtClean="0">
                <a:solidFill>
                  <a:srgbClr val="FFFFFF"/>
                </a:solidFill>
              </a:rPr>
              <a:t>“Most of the shelters have roofs consisting of nothing more than tar paper held down by bricks, because residents still don't dare to put anything heavier above their heads.”—The </a:t>
            </a:r>
            <a:r>
              <a:rPr lang="en-US" dirty="0" err="1" smtClean="0">
                <a:solidFill>
                  <a:srgbClr val="FFFFFF"/>
                </a:solidFill>
              </a:rPr>
              <a:t>Earshawn</a:t>
            </a:r>
            <a:r>
              <a:rPr lang="en-US" dirty="0" smtClean="0">
                <a:solidFill>
                  <a:srgbClr val="FFFFFF"/>
                </a:solidFill>
              </a:rPr>
              <a:t> Vault, Remembering the Tangshan earthquake of 1976 by Jeremy </a:t>
            </a:r>
            <a:r>
              <a:rPr lang="en-US" dirty="0" err="1" smtClean="0">
                <a:solidFill>
                  <a:srgbClr val="FFFFFF"/>
                </a:solidFill>
              </a:rPr>
              <a:t>Goldkorn</a:t>
            </a:r>
            <a:r>
              <a:rPr lang="en-US" dirty="0" smtClean="0">
                <a:solidFill>
                  <a:srgbClr val="FFFFFF"/>
                </a:solidFill>
              </a:rPr>
              <a:t>; May 13, 2008</a:t>
            </a:r>
            <a:endParaRPr lang="en-US" dirty="0">
              <a:solidFill>
                <a:srgbClr val="FFFFFF"/>
              </a:solidFill>
            </a:endParaRPr>
          </a:p>
        </p:txBody>
      </p:sp>
      <p:sp>
        <p:nvSpPr>
          <p:cNvPr id="5" name="TextBox 4"/>
          <p:cNvSpPr txBox="1"/>
          <p:nvPr/>
        </p:nvSpPr>
        <p:spPr>
          <a:xfrm>
            <a:off x="2819400" y="63246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Adele Palmer</a:t>
            </a:r>
            <a:endParaRPr lang="en-US" dirty="0">
              <a:solidFill>
                <a:srgbClr val="000000"/>
              </a:solidFill>
            </a:endParaRPr>
          </a:p>
        </p:txBody>
      </p:sp>
    </p:spTree>
    <p:extLst>
      <p:ext uri="{BB962C8B-B14F-4D97-AF65-F5344CB8AC3E}">
        <p14:creationId xmlns:p14="http://schemas.microsoft.com/office/powerpoint/2010/main" val="2990246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solidFill>
                  <a:srgbClr val="FFFFFF"/>
                </a:solidFill>
              </a:rPr>
              <a:t>Interesting Facts–Giving Warning</a:t>
            </a:r>
            <a:endParaRPr lang="en-US" dirty="0">
              <a:solidFill>
                <a:srgbClr val="FFFFFF"/>
              </a:solidFill>
            </a:endParaRPr>
          </a:p>
        </p:txBody>
      </p:sp>
      <p:sp>
        <p:nvSpPr>
          <p:cNvPr id="4" name="TextBox 3"/>
          <p:cNvSpPr txBox="1"/>
          <p:nvPr/>
        </p:nvSpPr>
        <p:spPr>
          <a:xfrm>
            <a:off x="228600" y="893088"/>
            <a:ext cx="8742218" cy="535531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the days and hours leading up to the Earthquake, many people made accounts of strange events involving </a:t>
            </a:r>
            <a:r>
              <a:rPr lang="en-US" sz="2000" dirty="0"/>
              <a:t>a</a:t>
            </a:r>
            <a:r>
              <a:rPr lang="en-US" sz="2000" dirty="0" smtClean="0"/>
              <a:t>nimals and things occurring in the sky.</a:t>
            </a:r>
          </a:p>
          <a:p>
            <a:pPr marL="342900" indent="-342900">
              <a:buFont typeface="Arial" panose="020B0604020202020204" pitchFamily="34" charset="0"/>
              <a:buChar char="•"/>
            </a:pPr>
            <a:endParaRPr lang="en-US" sz="2000" dirty="0" smtClean="0"/>
          </a:p>
          <a:p>
            <a:r>
              <a:rPr lang="en-US" sz="2000" dirty="0" smtClean="0"/>
              <a:t>Animals</a:t>
            </a:r>
          </a:p>
          <a:p>
            <a:pPr marL="342900" indent="-342900">
              <a:buFont typeface="Arial" panose="020B0604020202020204" pitchFamily="34" charset="0"/>
              <a:buChar char="•"/>
            </a:pPr>
            <a:r>
              <a:rPr lang="en-US" sz="2000" dirty="0" smtClean="0"/>
              <a:t>Over 1,000 chickens were reported to be seen refusing to eat and running around chirping– Out of character</a:t>
            </a:r>
          </a:p>
          <a:p>
            <a:pPr marL="342900" indent="-342900">
              <a:buFont typeface="Arial" panose="020B0604020202020204" pitchFamily="34" charset="0"/>
              <a:buChar char="•"/>
            </a:pPr>
            <a:r>
              <a:rPr lang="en-US" sz="2000" dirty="0" smtClean="0"/>
              <a:t>Mice and weasels were seen running around looking for places to hide more than usual.</a:t>
            </a:r>
          </a:p>
          <a:p>
            <a:pPr marL="342900" indent="-342900">
              <a:buFont typeface="Arial" panose="020B0604020202020204" pitchFamily="34" charset="0"/>
              <a:buChar char="•"/>
            </a:pPr>
            <a:r>
              <a:rPr lang="en-US" sz="2000" dirty="0" smtClean="0"/>
              <a:t>One gold fish owner witnessed their goldfish repeatedly jumping out of its bowl in the hours leading up to the earthquake.</a:t>
            </a:r>
          </a:p>
          <a:p>
            <a:r>
              <a:rPr lang="en-US" sz="2000" dirty="0" err="1" smtClean="0"/>
              <a:t>Firballs</a:t>
            </a:r>
            <a:endParaRPr lang="en-US" sz="2000" dirty="0" smtClean="0"/>
          </a:p>
          <a:p>
            <a:pPr marL="342900" indent="-342900">
              <a:buFont typeface="Arial" panose="020B0604020202020204" pitchFamily="34" charset="0"/>
              <a:buChar char="•"/>
            </a:pPr>
            <a:r>
              <a:rPr lang="en-US" sz="2000" dirty="0" smtClean="0"/>
              <a:t>Multiple people saw flashes of light they </a:t>
            </a:r>
            <a:r>
              <a:rPr lang="en-US" sz="2000" dirty="0" err="1" smtClean="0"/>
              <a:t>descreibes</a:t>
            </a:r>
            <a:r>
              <a:rPr lang="en-US" sz="2000" dirty="0" smtClean="0"/>
              <a:t> as fireballs across the sky accompanied by loud noises.</a:t>
            </a:r>
          </a:p>
          <a:p>
            <a:pPr marL="342900" indent="-342900">
              <a:buFont typeface="Arial" panose="020B0604020202020204" pitchFamily="34" charset="0"/>
              <a:buChar char="•"/>
            </a:pPr>
            <a:endParaRPr lang="en-US" sz="2400" dirty="0" smtClean="0"/>
          </a:p>
          <a:p>
            <a:endParaRPr lang="en-US" dirty="0"/>
          </a:p>
        </p:txBody>
      </p:sp>
      <p:sp>
        <p:nvSpPr>
          <p:cNvPr id="6" name="TextBox 5"/>
          <p:cNvSpPr txBox="1"/>
          <p:nvPr/>
        </p:nvSpPr>
        <p:spPr>
          <a:xfrm>
            <a:off x="2819400" y="63246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Adele Palmer</a:t>
            </a:r>
            <a:endParaRPr lang="en-US" dirty="0">
              <a:solidFill>
                <a:srgbClr val="000000"/>
              </a:solidFill>
            </a:endParaRPr>
          </a:p>
        </p:txBody>
      </p:sp>
    </p:spTree>
    <p:extLst>
      <p:ext uri="{BB962C8B-B14F-4D97-AF65-F5344CB8AC3E}">
        <p14:creationId xmlns:p14="http://schemas.microsoft.com/office/powerpoint/2010/main" val="2342056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25113" cy="924475"/>
          </a:xfrm>
        </p:spPr>
        <p:txBody>
          <a:bodyPr/>
          <a:lstStyle/>
          <a:p>
            <a:r>
              <a:rPr lang="en-US" dirty="0" smtClean="0"/>
              <a:t>Eyewitness</a:t>
            </a:r>
            <a:endParaRPr lang="en-US" dirty="0"/>
          </a:p>
        </p:txBody>
      </p:sp>
      <p:sp>
        <p:nvSpPr>
          <p:cNvPr id="3" name="Content Placeholder 2"/>
          <p:cNvSpPr>
            <a:spLocks noGrp="1"/>
          </p:cNvSpPr>
          <p:nvPr>
            <p:ph idx="1"/>
          </p:nvPr>
        </p:nvSpPr>
        <p:spPr>
          <a:xfrm>
            <a:off x="76200" y="1600201"/>
            <a:ext cx="8991600" cy="4258598"/>
          </a:xfrm>
        </p:spPr>
        <p:txBody>
          <a:bodyPr>
            <a:noAutofit/>
          </a:bodyPr>
          <a:lstStyle/>
          <a:p>
            <a:r>
              <a:rPr lang="en-US" sz="1800" dirty="0" smtClean="0"/>
              <a:t>Journalists were not permitted to visit the site for 7 long years. When they were let in they saw the wreckage and the rest of the world was more fully aware of the extent of the damage.</a:t>
            </a:r>
          </a:p>
          <a:p>
            <a:r>
              <a:rPr lang="en-US" sz="1800" dirty="0" smtClean="0"/>
              <a:t>Mr. </a:t>
            </a:r>
            <a:r>
              <a:rPr lang="en-US" sz="1800" dirty="0"/>
              <a:t>Yao </a:t>
            </a:r>
            <a:r>
              <a:rPr lang="en-US" sz="1800" dirty="0" err="1" smtClean="0"/>
              <a:t>Guangqing</a:t>
            </a:r>
            <a:r>
              <a:rPr lang="en-US" sz="1800" dirty="0"/>
              <a:t> </a:t>
            </a:r>
            <a:r>
              <a:rPr lang="en-US" sz="1800" dirty="0" smtClean="0"/>
              <a:t>was a city official that gave this account while he was heavily involved with reconstruction and recounted the following:</a:t>
            </a:r>
          </a:p>
          <a:p>
            <a:r>
              <a:rPr lang="en-US" sz="1800" dirty="0"/>
              <a:t>"That night, I couldn't sleep, and I lay in bed, just dozing. suddenly I was woken by a bright flash in the sky and the room was brilliantly lit as if by lightning. there was a roaring sound like a very big wind except that the air was still, and intermittent sounds of explosions. Then a great shaking motion began, up and </a:t>
            </a:r>
            <a:r>
              <a:rPr lang="en-US" sz="1800" dirty="0" smtClean="0"/>
              <a:t>down. I </a:t>
            </a:r>
            <a:r>
              <a:rPr lang="en-US" sz="1800" dirty="0"/>
              <a:t>was shocked awake by the light, shook my wife awake and spent a long time looking for my slippers. it is my custom to put my slippers on when </a:t>
            </a:r>
            <a:r>
              <a:rPr lang="en-US" sz="1800" dirty="0" smtClean="0"/>
              <a:t>I </a:t>
            </a:r>
            <a:r>
              <a:rPr lang="en-US" sz="1800" dirty="0"/>
              <a:t>get out of bed</a:t>
            </a:r>
            <a:r>
              <a:rPr lang="en-US" sz="1800" dirty="0" smtClean="0"/>
              <a:t>. By </a:t>
            </a:r>
            <a:r>
              <a:rPr lang="en-US" sz="1800" dirty="0"/>
              <a:t>the time </a:t>
            </a:r>
            <a:r>
              <a:rPr lang="en-US" sz="1800" dirty="0" err="1"/>
              <a:t>i</a:t>
            </a:r>
            <a:r>
              <a:rPr lang="en-US" sz="1800" dirty="0"/>
              <a:t> reached the door, the up-and-down rolling motion had begun, and the building was rocking so much, </a:t>
            </a:r>
            <a:r>
              <a:rPr lang="en-US" sz="1800" dirty="0" err="1"/>
              <a:t>i</a:t>
            </a:r>
            <a:r>
              <a:rPr lang="en-US" sz="1800" dirty="0"/>
              <a:t> couldn't get the door open. I went back and clung to the bed. Outside the window, the trees were swinging back and forwards </a:t>
            </a:r>
            <a:r>
              <a:rPr lang="en-US" sz="1800" dirty="0" smtClean="0"/>
              <a:t>crazily. When </a:t>
            </a:r>
            <a:r>
              <a:rPr lang="en-US" sz="1800" dirty="0"/>
              <a:t>the rolling motion finished less than a minute later, I opened the door and ran into the courtyard and found that all the buildings around had collapsed."</a:t>
            </a:r>
          </a:p>
        </p:txBody>
      </p:sp>
      <p:sp>
        <p:nvSpPr>
          <p:cNvPr id="5" name="TextBox 4"/>
          <p:cNvSpPr txBox="1"/>
          <p:nvPr/>
        </p:nvSpPr>
        <p:spPr>
          <a:xfrm>
            <a:off x="2819400" y="63246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Jayton Birch</a:t>
            </a:r>
            <a:endParaRPr lang="en-US" dirty="0">
              <a:solidFill>
                <a:srgbClr val="000000"/>
              </a:solidFill>
            </a:endParaRPr>
          </a:p>
        </p:txBody>
      </p:sp>
    </p:spTree>
    <p:extLst>
      <p:ext uri="{BB962C8B-B14F-4D97-AF65-F5344CB8AC3E}">
        <p14:creationId xmlns:p14="http://schemas.microsoft.com/office/powerpoint/2010/main" val="118788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4000" b="-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8077200"/>
            <a:ext cx="8229600" cy="1143000"/>
          </a:xfrm>
        </p:spPr>
        <p:txBody>
          <a:bodyPr/>
          <a:lstStyle/>
          <a:p>
            <a:endParaRPr lang="en-US" dirty="0">
              <a:solidFill>
                <a:srgbClr val="FF0000"/>
              </a:solidFill>
            </a:endParaRPr>
          </a:p>
        </p:txBody>
      </p:sp>
      <p:sp>
        <p:nvSpPr>
          <p:cNvPr id="3" name="Content Placeholder 2"/>
          <p:cNvSpPr>
            <a:spLocks noGrp="1"/>
          </p:cNvSpPr>
          <p:nvPr>
            <p:ph idx="1"/>
          </p:nvPr>
        </p:nvSpPr>
        <p:spPr>
          <a:xfrm>
            <a:off x="457200" y="457200"/>
            <a:ext cx="8382000" cy="6172200"/>
          </a:xfrm>
          <a:solidFill>
            <a:schemeClr val="bg1">
              <a:alpha val="61000"/>
            </a:schemeClr>
          </a:solidFill>
          <a:ln>
            <a:noFill/>
          </a:ln>
          <a:effectLst>
            <a:outerShdw blurRad="622300" dist="241300" dir="7080000" sx="1000" sy="1000" algn="ctr" rotWithShape="0">
              <a:srgbClr val="000000">
                <a:alpha val="31000"/>
              </a:srgbClr>
            </a:outerShdw>
          </a:effectLst>
        </p:spPr>
        <p:txBody>
          <a:bodyPr>
            <a:normAutofit fontScale="85000" lnSpcReduction="20000"/>
          </a:bodyPr>
          <a:lstStyle/>
          <a:p>
            <a:pPr algn="ctr">
              <a:buNone/>
            </a:pPr>
            <a:r>
              <a:rPr lang="en-US" sz="5800" dirty="0" smtClean="0">
                <a:solidFill>
                  <a:schemeClr val="accent2">
                    <a:lumMod val="75000"/>
                  </a:schemeClr>
                </a:solidFill>
              </a:rPr>
              <a:t>Background</a:t>
            </a:r>
          </a:p>
          <a:p>
            <a:pPr>
              <a:buNone/>
            </a:pPr>
            <a:r>
              <a:rPr lang="en-US" dirty="0" smtClean="0">
                <a:solidFill>
                  <a:schemeClr val="accent2">
                    <a:lumMod val="75000"/>
                  </a:schemeClr>
                </a:solidFill>
              </a:rPr>
              <a:t>		China is native to earthquakes of variable magnitudes and sizes, however few come close to the tragedy that has since been known as the 1976 Tangshan Earthquake. On July 27, 1976 a devastating earthquake with a magnitude of 7.5 caused mass destruction in Tangshan, China. Not only was the actual first earthquake crippling to this area southeast of Beijing, but within a matter of hours the aftershock occurred, only to further the damage. </a:t>
            </a:r>
          </a:p>
          <a:p>
            <a:pPr>
              <a:buNone/>
            </a:pPr>
            <a:r>
              <a:rPr lang="en-US" dirty="0" smtClean="0">
                <a:solidFill>
                  <a:schemeClr val="accent2">
                    <a:lumMod val="75000"/>
                  </a:schemeClr>
                </a:solidFill>
              </a:rPr>
              <a:t>		Though it seems obvious the two quakes reeked havoc on the landscape and city, flattening buildings, homes and liquefying railways to bend completely out of shape, the death toll alone reached far too great heights, not to mention just those were injured exceeding far beyond that. </a:t>
            </a:r>
            <a:endParaRPr lang="en-US" dirty="0">
              <a:solidFill>
                <a:schemeClr val="accent2">
                  <a:lumMod val="75000"/>
                </a:schemeClr>
              </a:solidFill>
            </a:endParaRPr>
          </a:p>
        </p:txBody>
      </p:sp>
      <p:sp>
        <p:nvSpPr>
          <p:cNvPr id="4" name="TextBox 3"/>
          <p:cNvSpPr txBox="1"/>
          <p:nvPr/>
        </p:nvSpPr>
        <p:spPr>
          <a:xfrm>
            <a:off x="2819400" y="6463381"/>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SAMANTHA DAY</a:t>
            </a:r>
            <a:endParaRPr lang="en-US" dirty="0">
              <a:solidFill>
                <a:srgbClr val="000000"/>
              </a:solidFill>
            </a:endParaRPr>
          </a:p>
        </p:txBody>
      </p:sp>
    </p:spTree>
    <p:extLst>
      <p:ext uri="{BB962C8B-B14F-4D97-AF65-F5344CB8AC3E}">
        <p14:creationId xmlns:p14="http://schemas.microsoft.com/office/powerpoint/2010/main" val="1586663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85800"/>
            <a:ext cx="7125113" cy="924475"/>
          </a:xfrm>
        </p:spPr>
        <p:txBody>
          <a:bodyPr/>
          <a:lstStyle/>
          <a:p>
            <a:r>
              <a:rPr lang="en-US" dirty="0" smtClean="0"/>
              <a:t>Conclusion</a:t>
            </a:r>
            <a:endParaRPr lang="en-US" dirty="0"/>
          </a:p>
        </p:txBody>
      </p:sp>
      <p:sp>
        <p:nvSpPr>
          <p:cNvPr id="3" name="Content Placeholder 2"/>
          <p:cNvSpPr>
            <a:spLocks noGrp="1"/>
          </p:cNvSpPr>
          <p:nvPr>
            <p:ph idx="1"/>
          </p:nvPr>
        </p:nvSpPr>
        <p:spPr>
          <a:xfrm>
            <a:off x="304800" y="533400"/>
            <a:ext cx="7125112" cy="4051437"/>
          </a:xfrm>
        </p:spPr>
        <p:txBody>
          <a:bodyPr/>
          <a:lstStyle/>
          <a:p>
            <a:r>
              <a:rPr lang="en-US" dirty="0" smtClean="0"/>
              <a:t>Magnitude 7.5</a:t>
            </a:r>
          </a:p>
          <a:p>
            <a:r>
              <a:rPr lang="en-US" dirty="0" smtClean="0"/>
              <a:t>Devastating damage to buildings and infrastructure that required years of reconstruction </a:t>
            </a:r>
          </a:p>
          <a:p>
            <a:r>
              <a:rPr lang="en-US" dirty="0" smtClean="0"/>
              <a:t>Death toll around 655,000</a:t>
            </a:r>
            <a:endParaRPr lang="en-US" dirty="0"/>
          </a:p>
        </p:txBody>
      </p:sp>
      <p:sp>
        <p:nvSpPr>
          <p:cNvPr id="6" name="TextBox 5"/>
          <p:cNvSpPr txBox="1"/>
          <p:nvPr/>
        </p:nvSpPr>
        <p:spPr>
          <a:xfrm>
            <a:off x="2819400" y="63246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Jayton Birch</a:t>
            </a:r>
            <a:endParaRPr lang="en-US" dirty="0">
              <a:solidFill>
                <a:srgbClr val="000000"/>
              </a:solidFill>
            </a:endParaRPr>
          </a:p>
        </p:txBody>
      </p:sp>
      <p:pic>
        <p:nvPicPr>
          <p:cNvPr id="7" name="Picture 6"/>
          <p:cNvPicPr>
            <a:picLocks noChangeAspect="1"/>
          </p:cNvPicPr>
          <p:nvPr/>
        </p:nvPicPr>
        <p:blipFill>
          <a:blip r:embed="rId2"/>
          <a:stretch>
            <a:fillRect/>
          </a:stretch>
        </p:blipFill>
        <p:spPr>
          <a:xfrm>
            <a:off x="5105400" y="2590800"/>
            <a:ext cx="3060700" cy="3545212"/>
          </a:xfrm>
          <a:prstGeom prst="rect">
            <a:avLst/>
          </a:prstGeom>
        </p:spPr>
      </p:pic>
      <p:pic>
        <p:nvPicPr>
          <p:cNvPr id="8" name="Picture 7" descr="tangshanquaketrai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276600"/>
            <a:ext cx="4343400" cy="2866644"/>
          </a:xfrm>
          <a:prstGeom prst="rect">
            <a:avLst/>
          </a:prstGeom>
        </p:spPr>
      </p:pic>
    </p:spTree>
    <p:extLst>
      <p:ext uri="{BB962C8B-B14F-4D97-AF65-F5344CB8AC3E}">
        <p14:creationId xmlns:p14="http://schemas.microsoft.com/office/powerpoint/2010/main" val="4031837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24"/>
            <a:ext cx="7125113" cy="924475"/>
          </a:xfrm>
        </p:spPr>
        <p:txBody>
          <a:bodyPr/>
          <a:lstStyle/>
          <a:p>
            <a:r>
              <a:rPr lang="en-US" dirty="0" smtClean="0"/>
              <a:t>References</a:t>
            </a:r>
            <a:endParaRPr lang="en-US" dirty="0"/>
          </a:p>
        </p:txBody>
      </p:sp>
      <p:sp>
        <p:nvSpPr>
          <p:cNvPr id="3" name="Content Placeholder 2"/>
          <p:cNvSpPr>
            <a:spLocks noGrp="1"/>
          </p:cNvSpPr>
          <p:nvPr>
            <p:ph idx="1"/>
          </p:nvPr>
        </p:nvSpPr>
        <p:spPr>
          <a:xfrm>
            <a:off x="1066800" y="762000"/>
            <a:ext cx="7125112" cy="5638800"/>
          </a:xfrm>
        </p:spPr>
        <p:txBody>
          <a:bodyPr>
            <a:normAutofit fontScale="85000" lnSpcReduction="20000"/>
          </a:bodyPr>
          <a:lstStyle/>
          <a:p>
            <a:r>
              <a:rPr lang="en-US" sz="1200" dirty="0"/>
              <a:t>Fang, W. (1979). Historic Earthquakes: The 1976 Tangshan Earthquake. Retrieved October 5, 2015.</a:t>
            </a:r>
          </a:p>
          <a:p>
            <a:r>
              <a:rPr lang="en-US" sz="1200" dirty="0"/>
              <a:t>Fletcher, D. (2010, January 13). Top 10 Deadliest Earthquakes. Retrieved October 5, 2015</a:t>
            </a:r>
            <a:r>
              <a:rPr lang="en-US" sz="1200" dirty="0" smtClean="0"/>
              <a:t>.</a:t>
            </a:r>
          </a:p>
          <a:p>
            <a:r>
              <a:rPr lang="en-US" sz="1200" dirty="0">
                <a:latin typeface="Verdana"/>
              </a:rPr>
              <a:t>The 1976 Tangshan Earthquake by Wang Fang; State Seismological Bureau of </a:t>
            </a:r>
            <a:r>
              <a:rPr lang="en-US" sz="1200" dirty="0" smtClean="0">
                <a:latin typeface="Verdana"/>
              </a:rPr>
              <a:t>China</a:t>
            </a:r>
          </a:p>
          <a:p>
            <a:r>
              <a:rPr lang="en-US" sz="1200" dirty="0">
                <a:latin typeface="Verdana"/>
              </a:rPr>
              <a:t>Tangshan: The Deadliest Earthquake by </a:t>
            </a:r>
            <a:r>
              <a:rPr lang="en-US" sz="1200" dirty="0" err="1" smtClean="0">
                <a:latin typeface="Verdana"/>
              </a:rPr>
              <a:t>JenniferRosenburg</a:t>
            </a:r>
            <a:endParaRPr lang="en-US" sz="1200" dirty="0" smtClean="0">
              <a:latin typeface="Verdana"/>
            </a:endParaRPr>
          </a:p>
          <a:p>
            <a:r>
              <a:rPr lang="en-US" sz="1200" dirty="0">
                <a:latin typeface="Verdana"/>
              </a:rPr>
              <a:t>Tangshan earthquake survivors in terror or new quake</a:t>
            </a:r>
          </a:p>
          <a:p>
            <a:r>
              <a:rPr lang="en-US" sz="1200" dirty="0" smtClean="0">
                <a:latin typeface="Verdana"/>
              </a:rPr>
              <a:t>“Tangshan earthquake survivors in terror of new quake” November </a:t>
            </a:r>
            <a:r>
              <a:rPr lang="en-US" sz="1200" dirty="0">
                <a:latin typeface="Verdana"/>
              </a:rPr>
              <a:t>2, 1983 By Graham </a:t>
            </a:r>
            <a:r>
              <a:rPr lang="en-US" sz="1200" dirty="0" err="1">
                <a:latin typeface="Verdana"/>
              </a:rPr>
              <a:t>Earnshaw</a:t>
            </a:r>
            <a:r>
              <a:rPr lang="en-US" sz="1200" dirty="0">
                <a:latin typeface="Verdana"/>
              </a:rPr>
              <a:t> in Tangshan </a:t>
            </a:r>
            <a:r>
              <a:rPr lang="en-US" sz="1200" dirty="0">
                <a:solidFill>
                  <a:srgbClr val="FFFFFF"/>
                </a:solidFill>
                <a:latin typeface="Verdana"/>
                <a:hlinkClick r:id="rId2"/>
              </a:rPr>
              <a:t>http://www.danwei.org/the_earnshaw_vault/</a:t>
            </a:r>
            <a:r>
              <a:rPr lang="en-US" sz="1200" dirty="0" smtClean="0">
                <a:solidFill>
                  <a:srgbClr val="FFFFFF"/>
                </a:solidFill>
                <a:latin typeface="Verdana"/>
                <a:hlinkClick r:id="rId2"/>
              </a:rPr>
              <a:t>remembering_the_tangshan_earth.php</a:t>
            </a:r>
            <a:endParaRPr lang="en-US" sz="1200" dirty="0" smtClean="0">
              <a:solidFill>
                <a:srgbClr val="FFFFFF"/>
              </a:solidFill>
              <a:latin typeface="Verdana"/>
            </a:endParaRPr>
          </a:p>
          <a:p>
            <a:r>
              <a:rPr lang="en-US" sz="1200" dirty="0">
                <a:latin typeface="Verdana"/>
                <a:hlinkClick r:id="rId3"/>
              </a:rPr>
              <a:t>http://www.air-worldwide.com/_public/NewsData/000994/</a:t>
            </a:r>
            <a:r>
              <a:rPr lang="en-US" sz="1200" dirty="0" smtClean="0">
                <a:latin typeface="Verdana"/>
                <a:hlinkClick r:id="rId3"/>
              </a:rPr>
              <a:t>tangshan_hotel_eq.jpg</a:t>
            </a:r>
            <a:endParaRPr lang="en-US" sz="1200" dirty="0">
              <a:latin typeface="Verdana"/>
            </a:endParaRPr>
          </a:p>
          <a:p>
            <a:pPr marL="0" indent="0">
              <a:buNone/>
            </a:pPr>
            <a:r>
              <a:rPr lang="en-US" sz="1200" dirty="0"/>
              <a:t>[1] Wang ,F., (unknown) . The 1976 Tangshan Earthquake. Retrieved from https://</a:t>
            </a:r>
            <a:r>
              <a:rPr lang="en-US" sz="1200" dirty="0" err="1"/>
              <a:t>app.box.com</a:t>
            </a:r>
            <a:r>
              <a:rPr lang="en-US" sz="1200" dirty="0"/>
              <a:t>/embed/preview/ryxink1a4rxj437pq0ngxefo4388bf82?theme=dark</a:t>
            </a:r>
          </a:p>
          <a:p>
            <a:pPr marL="0" indent="0">
              <a:buNone/>
            </a:pPr>
            <a:r>
              <a:rPr lang="en-US" sz="1200" dirty="0"/>
              <a:t>[2]  </a:t>
            </a:r>
            <a:r>
              <a:rPr lang="en-US" sz="1200" dirty="0" err="1"/>
              <a:t>Rosenburg</a:t>
            </a:r>
            <a:r>
              <a:rPr lang="en-US" sz="1200" dirty="0"/>
              <a:t>, J., (</a:t>
            </a:r>
            <a:r>
              <a:rPr lang="en-US" sz="1200" dirty="0" err="1"/>
              <a:t>unkown</a:t>
            </a:r>
            <a:r>
              <a:rPr lang="en-US" sz="1200" dirty="0"/>
              <a:t>) . Tangshan: The Deadliest Earthquake. Retrieved from https://</a:t>
            </a:r>
            <a:r>
              <a:rPr lang="en-US" sz="1200" dirty="0" err="1"/>
              <a:t>app.box.com</a:t>
            </a:r>
            <a:r>
              <a:rPr lang="en-US" sz="1200" dirty="0"/>
              <a:t>/embed/preview/ryxink1a4rxj437pq0ngxefo4388bf82?theme=dark</a:t>
            </a:r>
          </a:p>
          <a:p>
            <a:pPr marL="0" indent="0">
              <a:buNone/>
            </a:pPr>
            <a:r>
              <a:rPr lang="en-US" sz="1200" dirty="0"/>
              <a:t>[3] </a:t>
            </a:r>
            <a:r>
              <a:rPr lang="en-US" sz="1200" dirty="0" err="1"/>
              <a:t>Vervaeck</a:t>
            </a:r>
            <a:r>
              <a:rPr lang="en-US" sz="1200" dirty="0"/>
              <a:t>, A. (May 31, 2012).  Moderate earthquake near Tangshan, China reminds the 1976 disaster (also felt in Beijing today) Retrieved from </a:t>
            </a:r>
            <a:r>
              <a:rPr lang="en-US" sz="1200" dirty="0">
                <a:hlinkClick r:id="rId4"/>
              </a:rPr>
              <a:t>http://earthquake-report.com/2012/05/28/moderate-earthquake-near-tangshan-china-reminds-the-1976-disaster-also-felt-in-beijing-today/</a:t>
            </a:r>
            <a:endParaRPr lang="en-US" sz="1200" dirty="0"/>
          </a:p>
          <a:p>
            <a:pPr marL="0" indent="0">
              <a:buNone/>
            </a:pPr>
            <a:r>
              <a:rPr lang="en-US" sz="1200" dirty="0"/>
              <a:t>[4] International Workshop on Earthquake Risk Reduction in Northeast Asia Region, (April 2010) . REDUCTION OF EARTHQUAKE LOSSES IN THE NORTHEAST ASIA REGION – RELNAR -  Retrieved from http://</a:t>
            </a:r>
            <a:r>
              <a:rPr lang="en-US" sz="1200" dirty="0" err="1"/>
              <a:t>www.preventionweb.net</a:t>
            </a:r>
            <a:r>
              <a:rPr lang="en-US" sz="1200" dirty="0"/>
              <a:t>/files/13898_187891e1.pdf</a:t>
            </a:r>
          </a:p>
          <a:p>
            <a:pPr marL="0" indent="0">
              <a:buNone/>
            </a:pPr>
            <a:r>
              <a:rPr lang="en-US" sz="1200" dirty="0"/>
              <a:t>Figure 1 - http://</a:t>
            </a:r>
            <a:r>
              <a:rPr lang="en-US" sz="1200" dirty="0" err="1"/>
              <a:t>en.citizendaily.net</a:t>
            </a:r>
            <a:r>
              <a:rPr lang="en-US" sz="1200" dirty="0"/>
              <a:t>/</a:t>
            </a:r>
            <a:r>
              <a:rPr lang="en-US" sz="1200" dirty="0" err="1"/>
              <a:t>wp</a:t>
            </a:r>
            <a:r>
              <a:rPr lang="en-US" sz="1200" dirty="0"/>
              <a:t>-content/uploads/2015/07/mud-volcano-azerbaijan-4.jpg Figure 2 - </a:t>
            </a:r>
            <a:r>
              <a:rPr lang="en-US" sz="1200" dirty="0">
                <a:hlinkClick r:id="rId5"/>
              </a:rPr>
              <a:t>http://www.chinadaily.com.cn/china/2006-07/26/xin_2707032610054542336414.jpg</a:t>
            </a:r>
            <a:endParaRPr lang="en-US" sz="1200" dirty="0"/>
          </a:p>
          <a:p>
            <a:pPr marL="0" indent="0">
              <a:buNone/>
            </a:pPr>
            <a:r>
              <a:rPr lang="en-US" sz="1200" dirty="0"/>
              <a:t>Figure 3 - </a:t>
            </a:r>
            <a:r>
              <a:rPr lang="en-US" sz="1200" dirty="0">
                <a:hlinkClick r:id="rId6"/>
              </a:rPr>
              <a:t>http://lishi.huisongshu.com/img/uploak/7/11937.jpg</a:t>
            </a:r>
            <a:endParaRPr lang="en-US" sz="1200" dirty="0"/>
          </a:p>
          <a:p>
            <a:pPr marL="0" indent="0">
              <a:buNone/>
            </a:pPr>
            <a:r>
              <a:rPr lang="en-US" sz="1200" dirty="0"/>
              <a:t>Figure 4 -http://</a:t>
            </a:r>
            <a:r>
              <a:rPr lang="en-US" sz="1200" dirty="0" err="1"/>
              <a:t>www.chinadaily.com.cn</a:t>
            </a:r>
            <a:r>
              <a:rPr lang="en-US" sz="1200" dirty="0"/>
              <a:t>/china/images/</a:t>
            </a:r>
            <a:r>
              <a:rPr lang="en-US" sz="1200" dirty="0" err="1"/>
              <a:t>attachement</a:t>
            </a:r>
            <a:r>
              <a:rPr lang="en-US" sz="1200" dirty="0"/>
              <a:t>/jpg/site1/20080616/0013729e4abe09c04af203.jpg</a:t>
            </a:r>
          </a:p>
          <a:p>
            <a:pPr marL="0" indent="0">
              <a:buNone/>
            </a:pPr>
            <a:r>
              <a:rPr lang="en-US" sz="1200" dirty="0"/>
              <a:t>Figure 5-https://</a:t>
            </a:r>
            <a:r>
              <a:rPr lang="en-US" sz="1200" dirty="0" err="1"/>
              <a:t>www.google.com</a:t>
            </a:r>
            <a:r>
              <a:rPr lang="en-US" sz="1200" dirty="0"/>
              <a:t>/maps/</a:t>
            </a:r>
            <a:r>
              <a:rPr lang="en-US" sz="1200" dirty="0" err="1"/>
              <a:t>dir</a:t>
            </a:r>
            <a:r>
              <a:rPr lang="en-US" sz="1200" dirty="0"/>
              <a:t>/</a:t>
            </a:r>
            <a:r>
              <a:rPr lang="en-US" sz="1200" dirty="0" err="1"/>
              <a:t>Xingtai</a:t>
            </a:r>
            <a:r>
              <a:rPr lang="en-US" sz="1200" dirty="0"/>
              <a:t>,+</a:t>
            </a:r>
            <a:r>
              <a:rPr lang="en-US" sz="1200" dirty="0" err="1"/>
              <a:t>Hebei</a:t>
            </a:r>
            <a:r>
              <a:rPr lang="en-US" sz="1200" dirty="0"/>
              <a:t>,+China/Tangshan,+</a:t>
            </a:r>
            <a:r>
              <a:rPr lang="en-US" sz="1200" dirty="0" err="1"/>
              <a:t>Hebei</a:t>
            </a:r>
            <a:r>
              <a:rPr lang="en-US" sz="1200" dirty="0"/>
              <a:t>,+China/</a:t>
            </a:r>
            <a:r>
              <a:rPr lang="en-US" sz="1200" dirty="0" err="1"/>
              <a:t>Haicheng</a:t>
            </a:r>
            <a:r>
              <a:rPr lang="en-US" sz="1200" dirty="0"/>
              <a:t>,+</a:t>
            </a:r>
            <a:r>
              <a:rPr lang="en-US" sz="1200" dirty="0" err="1"/>
              <a:t>Anshan,+Liaoning,+China</a:t>
            </a:r>
            <a:r>
              <a:rPr lang="en-US" sz="1200" dirty="0"/>
              <a:t>/</a:t>
            </a:r>
            <a:r>
              <a:rPr lang="en-US" sz="1200" dirty="0" err="1"/>
              <a:t>Hejian</a:t>
            </a:r>
            <a:r>
              <a:rPr lang="en-US" sz="1200" dirty="0"/>
              <a:t>,+</a:t>
            </a:r>
            <a:r>
              <a:rPr lang="en-US" sz="1200" dirty="0" err="1"/>
              <a:t>Cangzhou</a:t>
            </a:r>
            <a:r>
              <a:rPr lang="en-US" sz="1200" dirty="0"/>
              <a:t>,+</a:t>
            </a:r>
            <a:r>
              <a:rPr lang="en-US" sz="1200" dirty="0" err="1"/>
              <a:t>Hebei</a:t>
            </a:r>
            <a:r>
              <a:rPr lang="en-US" sz="1200" dirty="0"/>
              <a:t>,+China/</a:t>
            </a:r>
            <a:r>
              <a:rPr lang="en-US" sz="1200" dirty="0" err="1"/>
              <a:t>Horinger</a:t>
            </a:r>
            <a:r>
              <a:rPr lang="en-US" sz="1200" dirty="0"/>
              <a:t>,+Hohhot,+</a:t>
            </a:r>
            <a:r>
              <a:rPr lang="en-US" sz="1200" dirty="0" err="1"/>
              <a:t>Inner+Mongolia</a:t>
            </a:r>
            <a:r>
              <a:rPr lang="en-US" sz="1200" dirty="0"/>
              <a:t>,+China/</a:t>
            </a:r>
          </a:p>
          <a:p>
            <a:pPr marL="0" indent="0">
              <a:buNone/>
            </a:pPr>
            <a:r>
              <a:rPr lang="en-US" sz="1200" dirty="0"/>
              <a:t>Figure 6 – http://earthquake-</a:t>
            </a:r>
            <a:r>
              <a:rPr lang="en-US" sz="1200" dirty="0" err="1"/>
              <a:t>report.com</a:t>
            </a:r>
            <a:r>
              <a:rPr lang="en-US" sz="1200" dirty="0"/>
              <a:t>/</a:t>
            </a:r>
            <a:r>
              <a:rPr lang="en-US" sz="1200" dirty="0" err="1"/>
              <a:t>wp</a:t>
            </a:r>
            <a:r>
              <a:rPr lang="en-US" sz="1200" dirty="0"/>
              <a:t>-content/uploads/2012/05/cn-28052012-2.jpg</a:t>
            </a:r>
          </a:p>
          <a:p>
            <a:pPr marL="0" indent="0">
              <a:buNone/>
            </a:pPr>
            <a:r>
              <a:rPr lang="en-US" sz="1200" dirty="0"/>
              <a:t>Figure 7 - http://</a:t>
            </a:r>
            <a:r>
              <a:rPr lang="en-US" sz="1200" dirty="0" err="1"/>
              <a:t>earthquake.usgs.gov</a:t>
            </a:r>
            <a:r>
              <a:rPr lang="en-US" sz="1200" dirty="0"/>
              <a:t>/earthquakes/world/events/images/1976_07_27_545.jpg</a:t>
            </a:r>
          </a:p>
          <a:p>
            <a:pPr marL="0" indent="0">
              <a:buNone/>
            </a:pPr>
            <a:r>
              <a:rPr lang="en-US" sz="1200" dirty="0"/>
              <a:t>Figure 8 - http://</a:t>
            </a:r>
            <a:r>
              <a:rPr lang="en-US" sz="1200" dirty="0" err="1"/>
              <a:t>sp.lyellcollection.org</a:t>
            </a:r>
            <a:r>
              <a:rPr lang="en-US" sz="1200" dirty="0"/>
              <a:t>/content/280/1/201/F2.large.jpg</a:t>
            </a:r>
          </a:p>
          <a:p>
            <a:endParaRPr lang="en-US" sz="1200" dirty="0" smtClean="0">
              <a:solidFill>
                <a:prstClr val="black"/>
              </a:solidFill>
              <a:latin typeface="Verdana"/>
            </a:endParaRPr>
          </a:p>
          <a:p>
            <a:endParaRPr lang="en-US" sz="1200" dirty="0"/>
          </a:p>
          <a:p>
            <a:endParaRPr lang="en-US" dirty="0"/>
          </a:p>
        </p:txBody>
      </p:sp>
      <p:sp>
        <p:nvSpPr>
          <p:cNvPr id="4" name="TextBox 3"/>
          <p:cNvSpPr txBox="1"/>
          <p:nvPr/>
        </p:nvSpPr>
        <p:spPr>
          <a:xfrm>
            <a:off x="2819400" y="63246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Jayton Birch</a:t>
            </a:r>
            <a:endParaRPr lang="en-US" dirty="0">
              <a:solidFill>
                <a:srgbClr val="000000"/>
              </a:solidFill>
            </a:endParaRPr>
          </a:p>
        </p:txBody>
      </p:sp>
    </p:spTree>
    <p:extLst>
      <p:ext uri="{BB962C8B-B14F-4D97-AF65-F5344CB8AC3E}">
        <p14:creationId xmlns:p14="http://schemas.microsoft.com/office/powerpoint/2010/main" val="1984352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125113" cy="924475"/>
          </a:xfrm>
        </p:spPr>
        <p:txBody>
          <a:bodyPr/>
          <a:lstStyle/>
          <a:p>
            <a:r>
              <a:rPr lang="en-US" dirty="0" smtClean="0"/>
              <a:t>References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Figure </a:t>
            </a:r>
            <a:r>
              <a:rPr lang="en-US" dirty="0" smtClean="0"/>
              <a:t>10 </a:t>
            </a:r>
            <a:r>
              <a:rPr lang="en-US" dirty="0"/>
              <a:t>- </a:t>
            </a:r>
            <a:r>
              <a:rPr lang="en-US" dirty="0">
                <a:hlinkClick r:id="rId2"/>
              </a:rPr>
              <a:t>http://media-1.web.britannica.com/eb-media/06/118106-004-E088594E.jpg</a:t>
            </a:r>
            <a:endParaRPr lang="en-US" dirty="0"/>
          </a:p>
          <a:p>
            <a:r>
              <a:rPr lang="en-US" dirty="0"/>
              <a:t>Figure </a:t>
            </a:r>
            <a:r>
              <a:rPr lang="en-US" dirty="0" smtClean="0"/>
              <a:t>11</a:t>
            </a:r>
            <a:r>
              <a:rPr lang="en-US" dirty="0" smtClean="0"/>
              <a:t>- </a:t>
            </a:r>
            <a:r>
              <a:rPr lang="en-US" dirty="0">
                <a:hlinkClick r:id="rId3"/>
              </a:rPr>
              <a:t>http://3.bp.blogspot.com/_fZjDYaU39Vs/R1K6MyLXgGI/AAAAAAAAAA0/UoDABqRcJNo/s1600-R/e6.png</a:t>
            </a:r>
            <a:endParaRPr lang="en-US" dirty="0"/>
          </a:p>
          <a:p>
            <a:endParaRPr lang="en-US" dirty="0"/>
          </a:p>
          <a:p>
            <a:r>
              <a:rPr lang="en-US" dirty="0"/>
              <a:t>[1] Unknown. (Unknown). Historic Earthquakes </a:t>
            </a:r>
            <a:r>
              <a:rPr lang="en-US" dirty="0" err="1"/>
              <a:t>Tarshan,China</a:t>
            </a:r>
            <a:r>
              <a:rPr lang="en-US" dirty="0"/>
              <a:t>. Retrieved from </a:t>
            </a:r>
            <a:r>
              <a:rPr lang="en-US" dirty="0">
                <a:hlinkClick r:id="rId4"/>
              </a:rPr>
              <a:t>https://app.box.com/embed/preview/ryxink1a4rxj437pq0ngxefo4388bf82?theme=dark</a:t>
            </a:r>
            <a:endParaRPr lang="en-US" dirty="0"/>
          </a:p>
          <a:p>
            <a:r>
              <a:rPr lang="en-US" dirty="0"/>
              <a:t>[2] [1] Wang ,F., (unknown) . The 1976 Tangshan Earthquake. Retrieved from </a:t>
            </a:r>
            <a:r>
              <a:rPr lang="en-US" dirty="0">
                <a:hlinkClick r:id="rId4"/>
              </a:rPr>
              <a:t>https://app.box.com/embed/preview/ryxink1a4rxj437pq0ngxefo4388bf82?theme=dark</a:t>
            </a:r>
            <a:endParaRPr lang="en-US" dirty="0"/>
          </a:p>
          <a:p>
            <a:r>
              <a:rPr lang="en-US" dirty="0"/>
              <a:t>[3] </a:t>
            </a:r>
            <a:r>
              <a:rPr lang="en-US" dirty="0" err="1"/>
              <a:t>Stoltman</a:t>
            </a:r>
            <a:r>
              <a:rPr lang="en-US" dirty="0"/>
              <a:t>, Joseph P. </a:t>
            </a:r>
            <a:r>
              <a:rPr lang="en-US" dirty="0" err="1"/>
              <a:t>Lidstone</a:t>
            </a:r>
            <a:r>
              <a:rPr lang="en-US" dirty="0"/>
              <a:t>, John. </a:t>
            </a:r>
            <a:r>
              <a:rPr lang="en-US" dirty="0" err="1"/>
              <a:t>Dechano</a:t>
            </a:r>
            <a:r>
              <a:rPr lang="en-US" dirty="0"/>
              <a:t>, M. Lisa. [2004] (2004). International Perspectives On Natural Disasters. Springer publishing. </a:t>
            </a:r>
            <a:r>
              <a:rPr lang="en-US" dirty="0">
                <a:hlinkClick r:id="rId5"/>
              </a:rPr>
              <a:t>ISBN 1-4020-2850-4</a:t>
            </a:r>
            <a:endParaRPr lang="en-US" dirty="0"/>
          </a:p>
          <a:p>
            <a:r>
              <a:rPr lang="en-US" dirty="0"/>
              <a:t>[4] Ricks, R.  (10/1/2015). Put into your own words and insert it in the.  Retrieved from https://</a:t>
            </a:r>
            <a:r>
              <a:rPr lang="en-US" dirty="0" err="1"/>
              <a:t>byui.brainhoney.com</a:t>
            </a:r>
            <a:r>
              <a:rPr lang="en-US" dirty="0"/>
              <a:t>/Frame/Component/</a:t>
            </a:r>
            <a:r>
              <a:rPr lang="en-US" dirty="0" err="1"/>
              <a:t>CoursePlayer?enrollmentid</a:t>
            </a:r>
            <a:r>
              <a:rPr lang="en-US" dirty="0"/>
              <a:t>=34478216</a:t>
            </a:r>
          </a:p>
          <a:p>
            <a:pPr marL="0" indent="0">
              <a:buNone/>
            </a:pPr>
            <a:endParaRPr lang="en-US" dirty="0"/>
          </a:p>
        </p:txBody>
      </p:sp>
      <p:sp>
        <p:nvSpPr>
          <p:cNvPr id="4" name="TextBox 3"/>
          <p:cNvSpPr txBox="1"/>
          <p:nvPr/>
        </p:nvSpPr>
        <p:spPr>
          <a:xfrm>
            <a:off x="2819400" y="63246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Jayton Birch</a:t>
            </a:r>
            <a:endParaRPr lang="en-US" dirty="0">
              <a:solidFill>
                <a:srgbClr val="000000"/>
              </a:solidFill>
            </a:endParaRPr>
          </a:p>
        </p:txBody>
      </p:sp>
    </p:spTree>
    <p:extLst>
      <p:ext uri="{BB962C8B-B14F-4D97-AF65-F5344CB8AC3E}">
        <p14:creationId xmlns:p14="http://schemas.microsoft.com/office/powerpoint/2010/main" val="2907767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Intro/Background</a:t>
            </a:r>
            <a:endParaRPr lang="en-US" dirty="0"/>
          </a:p>
        </p:txBody>
      </p:sp>
      <p:sp>
        <p:nvSpPr>
          <p:cNvPr id="3" name="Content Placeholder 2"/>
          <p:cNvSpPr>
            <a:spLocks noGrp="1"/>
          </p:cNvSpPr>
          <p:nvPr>
            <p:ph idx="1"/>
          </p:nvPr>
        </p:nvSpPr>
        <p:spPr/>
        <p:txBody>
          <a:bodyPr/>
          <a:lstStyle/>
          <a:p>
            <a:r>
              <a:rPr lang="en-US" dirty="0" smtClean="0"/>
              <a:t>Google Earth Map</a:t>
            </a:r>
            <a:endParaRPr lang="en-US" dirty="0"/>
          </a:p>
        </p:txBody>
      </p:sp>
      <p:sp>
        <p:nvSpPr>
          <p:cNvPr id="4" name="Footer Placeholder 3"/>
          <p:cNvSpPr>
            <a:spLocks noGrp="1"/>
          </p:cNvSpPr>
          <p:nvPr>
            <p:ph type="ftr" sz="quarter" idx="11"/>
          </p:nvPr>
        </p:nvSpPr>
        <p:spPr/>
        <p:txBody>
          <a:bodyPr/>
          <a:lstStyle/>
          <a:p>
            <a:r>
              <a:rPr lang="en-US" smtClean="0"/>
              <a:t>Name of Person who completed slide</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462" y="1807361"/>
            <a:ext cx="3137666" cy="4013876"/>
          </a:xfrm>
          <a:prstGeom prst="rect">
            <a:avLst/>
          </a:prstGeom>
        </p:spPr>
      </p:pic>
    </p:spTree>
    <p:extLst>
      <p:ext uri="{BB962C8B-B14F-4D97-AF65-F5344CB8AC3E}">
        <p14:creationId xmlns:p14="http://schemas.microsoft.com/office/powerpoint/2010/main" val="3500176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pPr algn="ctr"/>
            <a:r>
              <a:rPr lang="en-US" sz="3000" dirty="0" smtClean="0">
                <a:solidFill>
                  <a:srgbClr val="FFFFFF"/>
                </a:solidFill>
              </a:rPr>
              <a:t>Tangshan Earthquake Measurements</a:t>
            </a:r>
            <a:endParaRPr lang="en-US" sz="3000" dirty="0">
              <a:solidFill>
                <a:srgbClr val="FFFFFF"/>
              </a:solidFill>
            </a:endParaRPr>
          </a:p>
        </p:txBody>
      </p:sp>
      <p:sp>
        <p:nvSpPr>
          <p:cNvPr id="3" name="Content Placeholder 2"/>
          <p:cNvSpPr>
            <a:spLocks noGrp="1"/>
          </p:cNvSpPr>
          <p:nvPr>
            <p:ph idx="1"/>
          </p:nvPr>
        </p:nvSpPr>
        <p:spPr>
          <a:xfrm>
            <a:off x="533401" y="1600200"/>
            <a:ext cx="4267199" cy="4343400"/>
          </a:xfrm>
        </p:spPr>
        <p:txBody>
          <a:bodyPr>
            <a:normAutofit/>
          </a:bodyPr>
          <a:lstStyle/>
          <a:p>
            <a:r>
              <a:rPr lang="en-US" dirty="0" smtClean="0">
                <a:solidFill>
                  <a:schemeClr val="tx1"/>
                </a:solidFill>
              </a:rPr>
              <a:t>The </a:t>
            </a:r>
            <a:r>
              <a:rPr lang="en-US" dirty="0">
                <a:solidFill>
                  <a:schemeClr val="tx1"/>
                </a:solidFill>
              </a:rPr>
              <a:t>Tangshan earthquake of 1976 was one of the largest </a:t>
            </a:r>
            <a:r>
              <a:rPr lang="en-US" dirty="0" smtClean="0">
                <a:solidFill>
                  <a:schemeClr val="tx1"/>
                </a:solidFill>
              </a:rPr>
              <a:t>earthquakes of that time. It measured at a magnitude of 7.8.</a:t>
            </a:r>
          </a:p>
          <a:p>
            <a:r>
              <a:rPr lang="en-US" dirty="0" smtClean="0">
                <a:solidFill>
                  <a:schemeClr val="tx1"/>
                </a:solidFill>
              </a:rPr>
              <a:t> It had a </a:t>
            </a:r>
            <a:r>
              <a:rPr lang="en-US" dirty="0">
                <a:solidFill>
                  <a:schemeClr val="tx1"/>
                </a:solidFill>
              </a:rPr>
              <a:t>focal depth of 15 kilometers, and an epicentral intensity of XI on the New Chinese Seismic Intensity </a:t>
            </a:r>
            <a:r>
              <a:rPr lang="en-US" dirty="0" smtClean="0">
                <a:solidFill>
                  <a:schemeClr val="tx1"/>
                </a:solidFill>
              </a:rPr>
              <a:t>Scale.</a:t>
            </a:r>
          </a:p>
          <a:p>
            <a:endParaRPr lang="en-US" dirty="0"/>
          </a:p>
        </p:txBody>
      </p:sp>
      <p:sp>
        <p:nvSpPr>
          <p:cNvPr id="4" name="Footer Placeholder 3"/>
          <p:cNvSpPr>
            <a:spLocks noGrp="1"/>
          </p:cNvSpPr>
          <p:nvPr>
            <p:ph type="ftr" sz="quarter" idx="11"/>
          </p:nvPr>
        </p:nvSpPr>
        <p:spPr/>
        <p:txBody>
          <a:bodyPr/>
          <a:lstStyle/>
          <a:p>
            <a:r>
              <a:rPr lang="en-US" dirty="0" smtClean="0">
                <a:solidFill>
                  <a:srgbClr val="D06F1E">
                    <a:lumMod val="50000"/>
                  </a:srgbClr>
                </a:solidFill>
                <a:latin typeface="Century Gothic"/>
              </a:rPr>
              <a:t>e</a:t>
            </a:r>
            <a:endParaRPr lang="en-US" dirty="0">
              <a:solidFill>
                <a:srgbClr val="D06F1E">
                  <a:lumMod val="50000"/>
                </a:srgbClr>
              </a:solidFill>
              <a:latin typeface="Century Gothic"/>
            </a:endParaRPr>
          </a:p>
        </p:txBody>
      </p:sp>
      <p:pic>
        <p:nvPicPr>
          <p:cNvPr id="1026" name="Picture 2" descr="http://www.sacu.org/pics/gs7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00200"/>
            <a:ext cx="3955807" cy="4038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2819400" y="63246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Tania </a:t>
            </a:r>
            <a:r>
              <a:rPr lang="en-US" dirty="0" smtClean="0">
                <a:solidFill>
                  <a:srgbClr val="000000"/>
                </a:solidFill>
              </a:rPr>
              <a:t>Menendez</a:t>
            </a:r>
            <a:endParaRPr lang="en-US" dirty="0">
              <a:solidFill>
                <a:srgbClr val="000000"/>
              </a:solidFill>
            </a:endParaRPr>
          </a:p>
        </p:txBody>
      </p:sp>
    </p:spTree>
    <p:extLst>
      <p:ext uri="{BB962C8B-B14F-4D97-AF65-F5344CB8AC3E}">
        <p14:creationId xmlns:p14="http://schemas.microsoft.com/office/powerpoint/2010/main" val="1089386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4953000" cy="4648200"/>
          </a:xfrm>
        </p:spPr>
        <p:txBody>
          <a:bodyPr>
            <a:normAutofit fontScale="92500" lnSpcReduction="10000"/>
          </a:bodyPr>
          <a:lstStyle/>
          <a:p>
            <a:r>
              <a:rPr lang="en-US" sz="1800" dirty="0">
                <a:solidFill>
                  <a:schemeClr val="tx1"/>
                </a:solidFill>
              </a:rPr>
              <a:t>There were multiple warning signs, including fish jumping out of aquarium, earthquake predictions from the State Seismological Bureau, and water levels rising in wells. </a:t>
            </a:r>
          </a:p>
          <a:p>
            <a:r>
              <a:rPr lang="en-US" sz="1800" dirty="0" smtClean="0">
                <a:solidFill>
                  <a:schemeClr val="tx1"/>
                </a:solidFill>
              </a:rPr>
              <a:t>It was only a matter of seconds after lightning </a:t>
            </a:r>
            <a:r>
              <a:rPr lang="en-US" sz="1800" dirty="0">
                <a:solidFill>
                  <a:schemeClr val="tx1"/>
                </a:solidFill>
              </a:rPr>
              <a:t>flashed across the sky and the Earth </a:t>
            </a:r>
            <a:r>
              <a:rPr lang="en-US" sz="1800" dirty="0" smtClean="0">
                <a:solidFill>
                  <a:schemeClr val="tx1"/>
                </a:solidFill>
              </a:rPr>
              <a:t>rumbled that Tangshan was destroyed. </a:t>
            </a:r>
          </a:p>
          <a:p>
            <a:r>
              <a:rPr lang="en-US" sz="1800" dirty="0">
                <a:solidFill>
                  <a:schemeClr val="tx1"/>
                </a:solidFill>
              </a:rPr>
              <a:t>The earthquake was “intraplate” which means it was not located on a plate boundary.</a:t>
            </a:r>
          </a:p>
          <a:p>
            <a:r>
              <a:rPr lang="en-US" sz="1800" dirty="0" smtClean="0">
                <a:solidFill>
                  <a:schemeClr val="tx1"/>
                </a:solidFill>
              </a:rPr>
              <a:t>It </a:t>
            </a:r>
            <a:r>
              <a:rPr lang="en-US" sz="1800" dirty="0">
                <a:solidFill>
                  <a:schemeClr val="tx1"/>
                </a:solidFill>
              </a:rPr>
              <a:t>was located on the </a:t>
            </a:r>
            <a:r>
              <a:rPr lang="en-US" sz="1800" dirty="0" err="1">
                <a:solidFill>
                  <a:schemeClr val="tx1"/>
                </a:solidFill>
              </a:rPr>
              <a:t>Tangshag-Lujiang</a:t>
            </a:r>
            <a:r>
              <a:rPr lang="en-US" sz="1800" dirty="0">
                <a:solidFill>
                  <a:schemeClr val="tx1"/>
                </a:solidFill>
              </a:rPr>
              <a:t> fault. The </a:t>
            </a:r>
            <a:r>
              <a:rPr lang="en-US" sz="1800" dirty="0" err="1">
                <a:solidFill>
                  <a:schemeClr val="tx1"/>
                </a:solidFill>
              </a:rPr>
              <a:t>Amurian</a:t>
            </a:r>
            <a:r>
              <a:rPr lang="en-US" sz="1800" dirty="0">
                <a:solidFill>
                  <a:schemeClr val="tx1"/>
                </a:solidFill>
              </a:rPr>
              <a:t> Plate sliding along the Eurasian plate ruptured the fault and caused the earthquake.</a:t>
            </a:r>
          </a:p>
          <a:p>
            <a:pPr>
              <a:buFont typeface="Wingdings" panose="05000000000000000000" pitchFamily="2" charset="2"/>
              <a:buChar char="Ø"/>
            </a:pPr>
            <a:endParaRPr lang="en-US" sz="1800" dirty="0" smtClean="0">
              <a:solidFill>
                <a:schemeClr val="tx1"/>
              </a:solidFill>
            </a:endParaRPr>
          </a:p>
        </p:txBody>
      </p:sp>
      <p:sp>
        <p:nvSpPr>
          <p:cNvPr id="4" name="Footer Placeholder 3"/>
          <p:cNvSpPr>
            <a:spLocks noGrp="1"/>
          </p:cNvSpPr>
          <p:nvPr>
            <p:ph type="ftr" sz="quarter" idx="11"/>
          </p:nvPr>
        </p:nvSpPr>
        <p:spPr>
          <a:xfrm>
            <a:off x="304800" y="152400"/>
            <a:ext cx="8153400" cy="1295400"/>
          </a:xfrm>
        </p:spPr>
        <p:txBody>
          <a:bodyPr/>
          <a:lstStyle/>
          <a:p>
            <a:pPr algn="ctr"/>
            <a:r>
              <a:rPr lang="en-US" sz="2800" dirty="0" smtClean="0">
                <a:solidFill>
                  <a:srgbClr val="FFFFFF"/>
                </a:solidFill>
              </a:rPr>
              <a:t>FEATURES OF THE EARTH INVOLVED IN THE TANGSHAN EARTHQUAKE </a:t>
            </a:r>
            <a:endParaRPr lang="en-US" sz="2800" dirty="0">
              <a:solidFill>
                <a:srgbClr val="FFFFFF"/>
              </a:solidFill>
            </a:endParaRPr>
          </a:p>
        </p:txBody>
      </p:sp>
      <p:pic>
        <p:nvPicPr>
          <p:cNvPr id="2050" name="Picture 2" descr="http://www.drgeorgepc.com/quake2008ChinaQuak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09800"/>
            <a:ext cx="2971800" cy="3124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2819400" y="63246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Tania </a:t>
            </a:r>
            <a:r>
              <a:rPr lang="en-US" dirty="0" smtClean="0">
                <a:solidFill>
                  <a:srgbClr val="000000"/>
                </a:solidFill>
              </a:rPr>
              <a:t>Menendez</a:t>
            </a:r>
            <a:endParaRPr lang="en-US" dirty="0">
              <a:solidFill>
                <a:srgbClr val="000000"/>
              </a:solidFill>
            </a:endParaRPr>
          </a:p>
        </p:txBody>
      </p:sp>
    </p:spTree>
    <p:extLst>
      <p:ext uri="{BB962C8B-B14F-4D97-AF65-F5344CB8AC3E}">
        <p14:creationId xmlns:p14="http://schemas.microsoft.com/office/powerpoint/2010/main" val="2386284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239000" cy="1295400"/>
          </a:xfrm>
        </p:spPr>
        <p:txBody>
          <a:bodyPr/>
          <a:lstStyle/>
          <a:p>
            <a:pPr algn="ctr"/>
            <a:r>
              <a:rPr lang="en-US" dirty="0" smtClean="0">
                <a:solidFill>
                  <a:srgbClr val="FFFFFF"/>
                </a:solidFill>
              </a:rPr>
              <a:t>Processes that produced the Tangshan earthquake</a:t>
            </a:r>
            <a:endParaRPr lang="en-US" dirty="0">
              <a:solidFill>
                <a:srgbClr val="FFFFFF"/>
              </a:solidFill>
            </a:endParaRPr>
          </a:p>
        </p:txBody>
      </p:sp>
      <p:sp>
        <p:nvSpPr>
          <p:cNvPr id="3" name="Content Placeholder 2"/>
          <p:cNvSpPr>
            <a:spLocks noGrp="1"/>
          </p:cNvSpPr>
          <p:nvPr>
            <p:ph idx="1"/>
          </p:nvPr>
        </p:nvSpPr>
        <p:spPr>
          <a:xfrm>
            <a:off x="533400" y="990600"/>
            <a:ext cx="4267200" cy="6096000"/>
          </a:xfrm>
        </p:spPr>
        <p:txBody>
          <a:bodyPr>
            <a:normAutofit fontScale="25000" lnSpcReduction="20000"/>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2200" dirty="0"/>
          </a:p>
          <a:p>
            <a:endParaRPr lang="en-US" sz="4900" b="1" dirty="0" smtClean="0">
              <a:solidFill>
                <a:schemeClr val="tx1"/>
              </a:solidFill>
            </a:endParaRPr>
          </a:p>
          <a:p>
            <a:endParaRPr lang="en-US" sz="4900" b="1" dirty="0" smtClean="0">
              <a:solidFill>
                <a:schemeClr val="tx1"/>
              </a:solidFill>
            </a:endParaRPr>
          </a:p>
          <a:p>
            <a:r>
              <a:rPr lang="en-US" sz="6400" dirty="0" smtClean="0">
                <a:solidFill>
                  <a:schemeClr val="tx1"/>
                </a:solidFill>
              </a:rPr>
              <a:t>High tectonic </a:t>
            </a:r>
            <a:r>
              <a:rPr lang="en-US" sz="6400" dirty="0">
                <a:solidFill>
                  <a:schemeClr val="tx1"/>
                </a:solidFill>
              </a:rPr>
              <a:t>activity in northern China is very common. Northern China has experienced many powerful earthquakes over time. This high seismic activity began in 1815 and still continues today</a:t>
            </a:r>
            <a:r>
              <a:rPr lang="en-US" sz="6400" dirty="0" smtClean="0">
                <a:solidFill>
                  <a:schemeClr val="tx1"/>
                </a:solidFill>
              </a:rPr>
              <a:t>.</a:t>
            </a:r>
          </a:p>
          <a:p>
            <a:r>
              <a:rPr lang="en-US" sz="6400" dirty="0" smtClean="0">
                <a:solidFill>
                  <a:schemeClr val="tx1"/>
                </a:solidFill>
              </a:rPr>
              <a:t>Maximum </a:t>
            </a:r>
            <a:r>
              <a:rPr lang="en-US" sz="6400" dirty="0">
                <a:solidFill>
                  <a:schemeClr val="tx1"/>
                </a:solidFill>
              </a:rPr>
              <a:t>Intensity on </a:t>
            </a:r>
            <a:r>
              <a:rPr lang="en-US" sz="6400" dirty="0" err="1">
                <a:solidFill>
                  <a:schemeClr val="tx1"/>
                </a:solidFill>
              </a:rPr>
              <a:t>Mercalli</a:t>
            </a:r>
            <a:r>
              <a:rPr lang="en-US" sz="6400" dirty="0">
                <a:solidFill>
                  <a:schemeClr val="tx1"/>
                </a:solidFill>
              </a:rPr>
              <a:t> Scale: </a:t>
            </a:r>
            <a:r>
              <a:rPr lang="en-US" sz="6400" dirty="0" err="1">
                <a:solidFill>
                  <a:schemeClr val="tx1"/>
                </a:solidFill>
              </a:rPr>
              <a:t>Surrouding</a:t>
            </a:r>
            <a:r>
              <a:rPr lang="en-US" sz="6400" dirty="0">
                <a:solidFill>
                  <a:schemeClr val="tx1"/>
                </a:solidFill>
              </a:rPr>
              <a:t> region encountered VIII (severe). In the city of Tangshan they suffered X (extreme).</a:t>
            </a:r>
          </a:p>
          <a:p>
            <a:r>
              <a:rPr lang="en-US" sz="6400" dirty="0">
                <a:solidFill>
                  <a:schemeClr val="tx1"/>
                </a:solidFill>
              </a:rPr>
              <a:t>The Tangshan fault is a strike-slip fault. </a:t>
            </a:r>
          </a:p>
          <a:p>
            <a:r>
              <a:rPr lang="en-US" sz="6400" dirty="0">
                <a:solidFill>
                  <a:schemeClr val="tx1"/>
                </a:solidFill>
              </a:rPr>
              <a:t>A similar type of earthquake actually occurred about 800 miles away in Shaanxi, China. The structure of the buildings were also not able to withstand the high magnitude of 8.0. </a:t>
            </a:r>
          </a:p>
          <a:p>
            <a:r>
              <a:rPr lang="en-US" sz="6400" dirty="0">
                <a:solidFill>
                  <a:schemeClr val="tx1"/>
                </a:solidFill>
              </a:rPr>
              <a:t>The reason why both of these earthquakes were so deadly is because there was no warning, and the lack of structure strength</a:t>
            </a:r>
            <a:r>
              <a:rPr lang="en-US" sz="6400" dirty="0" smtClean="0">
                <a:solidFill>
                  <a:schemeClr val="tx1"/>
                </a:solidFill>
              </a:rPr>
              <a:t>.</a:t>
            </a:r>
          </a:p>
          <a:p>
            <a:endParaRPr lang="en-US" sz="4900" dirty="0"/>
          </a:p>
          <a:p>
            <a:endParaRPr lang="en-US" sz="4900" dirty="0" smtClean="0"/>
          </a:p>
          <a:p>
            <a:endParaRPr lang="en-US" sz="4900" dirty="0"/>
          </a:p>
          <a:p>
            <a:endParaRPr lang="en-US" sz="4900" dirty="0" smtClean="0"/>
          </a:p>
          <a:p>
            <a:endParaRPr lang="en-US" sz="4900" dirty="0" smtClean="0"/>
          </a:p>
          <a:p>
            <a:endParaRPr lang="en-US" dirty="0" smtClean="0"/>
          </a:p>
          <a:p>
            <a:endParaRPr lang="en-US" dirty="0"/>
          </a:p>
          <a:p>
            <a:pPr marL="0" indent="0">
              <a:buNone/>
            </a:pPr>
            <a:endParaRPr lang="en-US" dirty="0"/>
          </a:p>
        </p:txBody>
      </p:sp>
      <p:pic>
        <p:nvPicPr>
          <p:cNvPr id="5" name="Picture 2" descr="http://www.physicalgeography.net/fundamentals/images/earthquak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133600"/>
            <a:ext cx="3433446"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2819400" y="64008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Tania </a:t>
            </a:r>
            <a:r>
              <a:rPr lang="en-US" dirty="0" smtClean="0">
                <a:solidFill>
                  <a:srgbClr val="000000"/>
                </a:solidFill>
              </a:rPr>
              <a:t>Menendez</a:t>
            </a:r>
            <a:endParaRPr lang="en-US" dirty="0">
              <a:solidFill>
                <a:srgbClr val="000000"/>
              </a:solidFill>
            </a:endParaRPr>
          </a:p>
        </p:txBody>
      </p:sp>
    </p:spTree>
    <p:extLst>
      <p:ext uri="{BB962C8B-B14F-4D97-AF65-F5344CB8AC3E}">
        <p14:creationId xmlns:p14="http://schemas.microsoft.com/office/powerpoint/2010/main" val="2841663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strike="noStrike" dirty="0" smtClean="0">
                <a:effectLst/>
              </a:rPr>
              <a:t>Effects of the Disaster - </a:t>
            </a:r>
            <a:r>
              <a:rPr lang="en-US" u="none" strike="noStrike" smtClean="0">
                <a:effectLst/>
              </a:rPr>
              <a:t>X Area</a:t>
            </a:r>
            <a:endParaRPr lang="en-US" dirty="0"/>
          </a:p>
        </p:txBody>
      </p:sp>
      <p:sp>
        <p:nvSpPr>
          <p:cNvPr id="5" name="Content Placeholder 4"/>
          <p:cNvSpPr>
            <a:spLocks noGrp="1"/>
          </p:cNvSpPr>
          <p:nvPr>
            <p:ph idx="1"/>
          </p:nvPr>
        </p:nvSpPr>
        <p:spPr>
          <a:xfrm>
            <a:off x="685800" y="1219200"/>
            <a:ext cx="7125112" cy="4051437"/>
          </a:xfrm>
        </p:spPr>
        <p:txBody>
          <a:bodyPr>
            <a:normAutofit/>
          </a:bodyPr>
          <a:lstStyle/>
          <a:p>
            <a:r>
              <a:rPr lang="en-US" dirty="0" smtClean="0"/>
              <a:t>370-km^2 X Intensity – </a:t>
            </a:r>
            <a:br>
              <a:rPr lang="en-US" dirty="0" smtClean="0"/>
            </a:br>
            <a:r>
              <a:rPr lang="en-US" dirty="0" smtClean="0"/>
              <a:t>leveled 80% of all dwellings [1]</a:t>
            </a:r>
          </a:p>
          <a:p>
            <a:r>
              <a:rPr lang="en-US" dirty="0" smtClean="0"/>
              <a:t>Half of the industrial buildings</a:t>
            </a:r>
            <a:br>
              <a:rPr lang="en-US" dirty="0" smtClean="0"/>
            </a:br>
            <a:r>
              <a:rPr lang="en-US" dirty="0" smtClean="0"/>
              <a:t> in this area were destroyed [1]</a:t>
            </a:r>
          </a:p>
          <a:p>
            <a:r>
              <a:rPr lang="en-US" dirty="0" smtClean="0"/>
              <a:t>The earthquake created </a:t>
            </a:r>
            <a:br>
              <a:rPr lang="en-US" dirty="0" smtClean="0"/>
            </a:br>
            <a:r>
              <a:rPr lang="en-US" dirty="0" smtClean="0"/>
              <a:t>fountains and mud volcanoes [1]</a:t>
            </a:r>
          </a:p>
          <a:p>
            <a:r>
              <a:rPr lang="en-US" dirty="0" smtClean="0"/>
              <a:t>Irrigation wells failed [1]</a:t>
            </a:r>
          </a:p>
        </p:txBody>
      </p:sp>
      <p:pic>
        <p:nvPicPr>
          <p:cNvPr id="1028" name="Picture 4" descr="mud-volcano-azerbaijan-4.jpg (650×4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199" y="2466913"/>
            <a:ext cx="3565359" cy="3042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6365080" y="5808383"/>
            <a:ext cx="1940719" cy="369332"/>
          </a:xfrm>
          <a:prstGeom prst="rect">
            <a:avLst/>
          </a:prstGeom>
          <a:noFill/>
        </p:spPr>
        <p:txBody>
          <a:bodyPr wrap="square" rtlCol="0">
            <a:spAutoFit/>
          </a:bodyPr>
          <a:lstStyle/>
          <a:p>
            <a:r>
              <a:rPr lang="en-US" dirty="0" smtClean="0"/>
              <a:t> Figure 1</a:t>
            </a:r>
          </a:p>
        </p:txBody>
      </p:sp>
      <p:sp>
        <p:nvSpPr>
          <p:cNvPr id="7" name="TextBox 6"/>
          <p:cNvSpPr txBox="1"/>
          <p:nvPr/>
        </p:nvSpPr>
        <p:spPr>
          <a:xfrm>
            <a:off x="2819400" y="64008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2255167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the Disaster - IX Area</a:t>
            </a:r>
            <a:endParaRPr lang="en-US" dirty="0"/>
          </a:p>
        </p:txBody>
      </p:sp>
      <p:sp>
        <p:nvSpPr>
          <p:cNvPr id="3" name="Content Placeholder 2"/>
          <p:cNvSpPr>
            <a:spLocks noGrp="1"/>
          </p:cNvSpPr>
          <p:nvPr>
            <p:ph idx="1"/>
          </p:nvPr>
        </p:nvSpPr>
        <p:spPr>
          <a:xfrm>
            <a:off x="628650" y="1850315"/>
            <a:ext cx="7886700" cy="4351338"/>
          </a:xfrm>
        </p:spPr>
        <p:txBody>
          <a:bodyPr/>
          <a:lstStyle/>
          <a:p>
            <a:r>
              <a:rPr lang="en-US" dirty="0" smtClean="0"/>
              <a:t>1800-km^2 IX Intensity – </a:t>
            </a:r>
            <a:br>
              <a:rPr lang="en-US" dirty="0" smtClean="0"/>
            </a:br>
            <a:r>
              <a:rPr lang="en-US" dirty="0" smtClean="0"/>
              <a:t>destroyed 40% of all dwellings [1]</a:t>
            </a:r>
          </a:p>
          <a:p>
            <a:r>
              <a:rPr lang="en-US" dirty="0" smtClean="0"/>
              <a:t>Half of the industrial buildings </a:t>
            </a:r>
            <a:br>
              <a:rPr lang="en-US" dirty="0" smtClean="0"/>
            </a:br>
            <a:r>
              <a:rPr lang="en-US" dirty="0" smtClean="0"/>
              <a:t>in this area were destroyed [1]</a:t>
            </a:r>
          </a:p>
          <a:p>
            <a:r>
              <a:rPr lang="en-US" dirty="0" smtClean="0"/>
              <a:t>Up to 3 diameter mud volcanoes </a:t>
            </a:r>
            <a:br>
              <a:rPr lang="en-US" dirty="0" smtClean="0"/>
            </a:br>
            <a:r>
              <a:rPr lang="en-US" dirty="0" smtClean="0"/>
              <a:t>sprayed sand on farm land[1]</a:t>
            </a:r>
          </a:p>
          <a:p>
            <a:r>
              <a:rPr lang="en-US" dirty="0" smtClean="0"/>
              <a:t>Sagging and fissuring of the </a:t>
            </a:r>
            <a:br>
              <a:rPr lang="en-US" dirty="0" smtClean="0"/>
            </a:br>
            <a:r>
              <a:rPr lang="en-US" dirty="0" smtClean="0"/>
              <a:t>ground surface [1]</a:t>
            </a:r>
          </a:p>
          <a:p>
            <a:endParaRPr lang="en-US" dirty="0"/>
          </a:p>
        </p:txBody>
      </p:sp>
      <p:pic>
        <p:nvPicPr>
          <p:cNvPr id="4" name="Picture 3"/>
          <p:cNvPicPr>
            <a:picLocks noChangeAspect="1"/>
          </p:cNvPicPr>
          <p:nvPr/>
        </p:nvPicPr>
        <p:blipFill>
          <a:blip r:embed="rId2"/>
          <a:stretch>
            <a:fillRect/>
          </a:stretch>
        </p:blipFill>
        <p:spPr>
          <a:xfrm>
            <a:off x="5443537" y="1825625"/>
            <a:ext cx="3071813" cy="409575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412201" y="6146801"/>
            <a:ext cx="1134483" cy="369332"/>
          </a:xfrm>
          <a:prstGeom prst="rect">
            <a:avLst/>
          </a:prstGeom>
          <a:noFill/>
        </p:spPr>
        <p:txBody>
          <a:bodyPr wrap="none" rtlCol="0">
            <a:spAutoFit/>
          </a:bodyPr>
          <a:lstStyle/>
          <a:p>
            <a:r>
              <a:rPr lang="en-US" dirty="0" smtClean="0"/>
              <a:t>Figure 2</a:t>
            </a:r>
            <a:endParaRPr lang="en-US" dirty="0"/>
          </a:p>
        </p:txBody>
      </p:sp>
      <p:sp>
        <p:nvSpPr>
          <p:cNvPr id="6" name="TextBox 5"/>
          <p:cNvSpPr txBox="1"/>
          <p:nvPr/>
        </p:nvSpPr>
        <p:spPr>
          <a:xfrm>
            <a:off x="2819400" y="64008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1644358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125113" cy="924475"/>
          </a:xfrm>
        </p:spPr>
        <p:txBody>
          <a:bodyPr/>
          <a:lstStyle/>
          <a:p>
            <a:r>
              <a:rPr lang="en-US" dirty="0" smtClean="0"/>
              <a:t>Effects of the Disaster</a:t>
            </a:r>
            <a:endParaRPr lang="en-US" dirty="0"/>
          </a:p>
        </p:txBody>
      </p:sp>
      <p:sp>
        <p:nvSpPr>
          <p:cNvPr id="3" name="Content Placeholder 2"/>
          <p:cNvSpPr>
            <a:spLocks noGrp="1"/>
          </p:cNvSpPr>
          <p:nvPr>
            <p:ph idx="1"/>
          </p:nvPr>
        </p:nvSpPr>
        <p:spPr>
          <a:xfrm>
            <a:off x="0" y="1219200"/>
            <a:ext cx="7696200" cy="4267200"/>
          </a:xfrm>
        </p:spPr>
        <p:txBody>
          <a:bodyPr/>
          <a:lstStyle/>
          <a:p>
            <a:r>
              <a:rPr lang="en-US" dirty="0" smtClean="0"/>
              <a:t>Transportation infrastructure</a:t>
            </a:r>
            <a:br>
              <a:rPr lang="en-US" dirty="0" smtClean="0"/>
            </a:br>
            <a:r>
              <a:rPr lang="en-US" dirty="0" smtClean="0"/>
              <a:t> destroyed [2]</a:t>
            </a:r>
          </a:p>
          <a:p>
            <a:pPr lvl="1"/>
            <a:r>
              <a:rPr lang="en-US" dirty="0" smtClean="0"/>
              <a:t>Roads destroyed</a:t>
            </a:r>
          </a:p>
          <a:p>
            <a:pPr lvl="1"/>
            <a:r>
              <a:rPr lang="en-US" dirty="0" smtClean="0"/>
              <a:t>Bridges collapsed</a:t>
            </a:r>
          </a:p>
          <a:p>
            <a:pPr lvl="1"/>
            <a:r>
              <a:rPr lang="en-US" dirty="0" smtClean="0"/>
              <a:t>Railroad lines bent</a:t>
            </a:r>
          </a:p>
          <a:p>
            <a:endParaRPr lang="en-US" dirty="0"/>
          </a:p>
        </p:txBody>
      </p:sp>
      <p:pic>
        <p:nvPicPr>
          <p:cNvPr id="2050" name="Picture 2" descr="Tangshan Earthqua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6369" y="1825626"/>
            <a:ext cx="4268981" cy="39495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7315200" y="5920872"/>
            <a:ext cx="1200151" cy="369332"/>
          </a:xfrm>
          <a:prstGeom prst="rect">
            <a:avLst/>
          </a:prstGeom>
          <a:noFill/>
        </p:spPr>
        <p:txBody>
          <a:bodyPr wrap="square" rtlCol="0">
            <a:spAutoFit/>
          </a:bodyPr>
          <a:lstStyle/>
          <a:p>
            <a:r>
              <a:rPr lang="en-US" dirty="0" smtClean="0"/>
              <a:t>Figure 3</a:t>
            </a:r>
            <a:endParaRPr lang="en-US" dirty="0"/>
          </a:p>
        </p:txBody>
      </p:sp>
      <p:pic>
        <p:nvPicPr>
          <p:cNvPr id="2052" name="Picture 4" descr="http://www.chinadaily.com.cn/china/images/attachement/jpg/site1/20080616/0013729e4abe09c04af2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632" y="4080578"/>
            <a:ext cx="2353916" cy="24480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5274343" y="6193199"/>
            <a:ext cx="1202657" cy="369332"/>
          </a:xfrm>
          <a:prstGeom prst="rect">
            <a:avLst/>
          </a:prstGeom>
          <a:noFill/>
        </p:spPr>
        <p:txBody>
          <a:bodyPr wrap="square" rtlCol="0">
            <a:spAutoFit/>
          </a:bodyPr>
          <a:lstStyle/>
          <a:p>
            <a:r>
              <a:rPr lang="en-US" dirty="0" smtClean="0"/>
              <a:t>Figure 4</a:t>
            </a:r>
            <a:endParaRPr lang="en-US" dirty="0"/>
          </a:p>
        </p:txBody>
      </p:sp>
      <p:sp>
        <p:nvSpPr>
          <p:cNvPr id="8" name="TextBox 7"/>
          <p:cNvSpPr txBox="1"/>
          <p:nvPr/>
        </p:nvSpPr>
        <p:spPr>
          <a:xfrm>
            <a:off x="2971800" y="6858000"/>
            <a:ext cx="3276600" cy="369332"/>
          </a:xfrm>
          <a:prstGeom prst="rect">
            <a:avLst/>
          </a:prstGeom>
          <a:solidFill>
            <a:schemeClr val="lt1">
              <a:alpha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Joshua Jolly</a:t>
            </a:r>
            <a:endParaRPr lang="en-US" dirty="0">
              <a:solidFill>
                <a:srgbClr val="000000"/>
              </a:solidFill>
            </a:endParaRPr>
          </a:p>
        </p:txBody>
      </p:sp>
    </p:spTree>
    <p:extLst>
      <p:ext uri="{BB962C8B-B14F-4D97-AF65-F5344CB8AC3E}">
        <p14:creationId xmlns:p14="http://schemas.microsoft.com/office/powerpoint/2010/main" val="566444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1471</Words>
  <Application>Microsoft Office PowerPoint</Application>
  <PresentationFormat>On-screen Show (4:3)</PresentationFormat>
  <Paragraphs>184</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Century Gothic</vt:lpstr>
      <vt:lpstr>Courier New</vt:lpstr>
      <vt:lpstr>Trebuchet MS</vt:lpstr>
      <vt:lpstr>Verdana</vt:lpstr>
      <vt:lpstr>Wingdings</vt:lpstr>
      <vt:lpstr>Wingdings 2</vt:lpstr>
      <vt:lpstr>Summer</vt:lpstr>
      <vt:lpstr>1_Office Theme</vt:lpstr>
      <vt:lpstr>Office Theme</vt:lpstr>
      <vt:lpstr>The 1976 Tangshan Earthquake</vt:lpstr>
      <vt:lpstr>PowerPoint Presentation</vt:lpstr>
      <vt:lpstr>Intro/Background</vt:lpstr>
      <vt:lpstr>Tangshan Earthquake Measurements</vt:lpstr>
      <vt:lpstr>PowerPoint Presentation</vt:lpstr>
      <vt:lpstr>Processes that produced the Tangshan earthquake</vt:lpstr>
      <vt:lpstr>Effects of the Disaster - X Area</vt:lpstr>
      <vt:lpstr>Effects of the Disaster - IX Area</vt:lpstr>
      <vt:lpstr>Effects of the Disaster</vt:lpstr>
      <vt:lpstr>Previous Events in the Region</vt:lpstr>
      <vt:lpstr>Outlook for Future Events</vt:lpstr>
      <vt:lpstr>Significant Factors</vt:lpstr>
      <vt:lpstr>Interesting Details</vt:lpstr>
      <vt:lpstr>Interesting Details</vt:lpstr>
      <vt:lpstr>Economic Impacts</vt:lpstr>
      <vt:lpstr>Casualty Statistics</vt:lpstr>
      <vt:lpstr>Historical Impacts–What was learned?</vt:lpstr>
      <vt:lpstr>Interesting Facts–Giving Warning</vt:lpstr>
      <vt:lpstr>Eyewitness</vt:lpstr>
      <vt:lpstr>Conclusion</vt:lpstr>
      <vt:lpstr>References</vt:lpstr>
      <vt:lpstr>References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disaster</dc:title>
  <dc:creator>Rylan Ricks</dc:creator>
  <cp:lastModifiedBy>Joshua Jolley</cp:lastModifiedBy>
  <cp:revision>22</cp:revision>
  <dcterms:created xsi:type="dcterms:W3CDTF">2015-09-29T23:31:58Z</dcterms:created>
  <dcterms:modified xsi:type="dcterms:W3CDTF">2015-10-08T04:20:13Z</dcterms:modified>
</cp:coreProperties>
</file>