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B57ACCF-B655-4F10-AC69-DEB3DC07673D}">
  <a:tblStyle styleId="{4B57ACCF-B655-4F10-AC69-DEB3DC07673D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9C91A65-D1BA-4989-9F59-476240596DD0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0FAF571-4095-48D2-BD32-B4AA254B6D1E}" styleName="Table_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01CB49C-7989-4F97-8A9F-EA1E14E6F5AA}" styleName="Table_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E407D86-E7B6-4DFC-8151-27B2FED58BF6}" styleName="Table_4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8149C5F-62B2-457E-BFCC-E18C25D546F6}" styleName="Table_5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8AD64D2-5163-42BA-8A59-850565788E68}" styleName="Table_6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R:Computer science classes are difficult as they are.  Why add the learning curve of an non intuitive editor?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J: Would you like to use a more traditional GUI editor?  How about never having to log in to the Linux lab to edit a file again?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R: We’re going to go over setting up SFTP in Sublime Text to make this easier.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 to file &gt; new file to create a new file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CTRL + s to save (or command + s on a Mac)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 on to the linux lab.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They’re the same!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If not, you have a(nother) problem.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Recap: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Installed package control and SFTP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Configured Sublime Text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Verified results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Introduce ourselves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J: There are a number of things we won’t cover, including: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Installing Sublime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Setting up RSA keys for SSH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R: There are things you’re expected to know already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 and pasting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Logging in to the Linux Lab</a:t>
            </a:r>
          </a:p>
          <a:p>
            <a:pPr indent="45720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Creating directories on your computer or the linux lab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Talk about scope: What we will include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Installing the packages you need for SFTP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Configuring those packages so that you can save locally and it will automagically save remotely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How to verify that you’ve correctly configured everything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J: Go to this website and copy the script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R: Make sure you select Sublime Text 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View &gt; Show Console to open the console</a:t>
            </a:r>
          </a:p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Paste into the bottom bar and hit enter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Open the Command Pallette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Tools &gt; Command Pallette to open the Command Pallette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Type “Install Package”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Type “SFTP”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J: Create a directory on your local machine.  After everything is configured, when you save a file in this directory it will automagically be put on the linux lab.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Log into the linux lab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R: Create a directory on the linux lab.  After everything is configured, this is where the files will be stored when you save them locally.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J: Make a note with the absolute paths of these directories, you’ll use them later.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this file later if you’d like. You must replace some things from this file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 i="1"/>
            </a:lvl1pPr>
            <a:lvl2pPr rtl="0" algn="ctr">
              <a:spcBef>
                <a:spcPts val="0"/>
              </a:spcBef>
              <a:defRPr i="1"/>
            </a:lvl2pPr>
            <a:lvl3pPr rtl="0" algn="ctr">
              <a:spcBef>
                <a:spcPts val="0"/>
              </a:spcBef>
              <a:defRPr i="1"/>
            </a:lvl3pPr>
            <a:lvl4pPr rtl="0" algn="ctr">
              <a:spcBef>
                <a:spcPts val="0"/>
              </a:spcBef>
              <a:defRPr i="1"/>
            </a:lvl4pPr>
            <a:lvl5pPr rtl="0" algn="ctr">
              <a:spcBef>
                <a:spcPts val="0"/>
              </a:spcBef>
              <a:defRPr i="1"/>
            </a:lvl5pPr>
            <a:lvl6pPr rtl="0" algn="ctr">
              <a:spcBef>
                <a:spcPts val="0"/>
              </a:spcBef>
              <a:defRPr i="1"/>
            </a:lvl6pPr>
            <a:lvl7pPr rtl="0" algn="ctr">
              <a:spcBef>
                <a:spcPts val="0"/>
              </a:spcBef>
              <a:defRPr i="1"/>
            </a:lvl7pPr>
            <a:lvl8pPr rtl="0" algn="ctr">
              <a:spcBef>
                <a:spcPts val="0"/>
              </a:spcBef>
              <a:defRPr i="1"/>
            </a:lvl8pPr>
            <a:lvl9pPr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59" name="Shape 5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8.png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Relationship Id="rId3" Type="http://schemas.openxmlformats.org/officeDocument/2006/relationships/hyperlink" Target="http://www.webalys.com/minicons" TargetMode="External"/><Relationship Id="rId6" Type="http://schemas.openxmlformats.org/officeDocument/2006/relationships/hyperlink" Target="http://www.chimpytech.com/wp-content/uploads/2014/03/computer-frustration.jpg" TargetMode="External"/><Relationship Id="rId5" Type="http://schemas.openxmlformats.org/officeDocument/2006/relationships/hyperlink" Target="http://unsplash.com/" TargetMode="External"/><Relationship Id="rId7" Type="http://schemas.openxmlformats.org/officeDocument/2006/relationships/hyperlink" Target="http://www.graphicsfuel.com/wp-content/uploads/2012/03/folder-icon-512x512.png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hyperlink" Target="https://packagecontrol.io/installation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700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893700" y="65370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Emacs got you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feeling down?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340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Create a File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-10650" y="59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{6E407D86-E7B6-4DFC-8151-27B2FED58BF6}</a:tableStyleId>
              </a:tblPr>
              <a:tblGrid>
                <a:gridCol w="3107300"/>
                <a:gridCol w="3018925"/>
                <a:gridCol w="3018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97ABBC"/>
                          </a:solidFill>
                        </a:rPr>
                        <a:t>Install Packages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Configure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185C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</a:rPr>
                        <a:t>Verify Results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97ABBC"/>
                          </a:solidFill>
                        </a:rPr>
                        <a:t>Create directories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7ABBC"/>
                          </a:solidFill>
                        </a:rPr>
                        <a:t>Edit configuration file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Save a file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ECEFD"/>
                    </a:solidFill>
                  </a:tcPr>
                </a:tc>
              </a:tr>
            </a:tbl>
          </a:graphicData>
        </a:graphic>
      </p:graphicFrame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499" y="1543537"/>
            <a:ext cx="3771000" cy="3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67225" y="2854050"/>
            <a:ext cx="4523399" cy="12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Log on to a Linux lab Computer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850" y="2574603"/>
            <a:ext cx="2941800" cy="29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962" y="457025"/>
            <a:ext cx="2117574" cy="21175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Shape 163"/>
          <p:cNvGraphicFramePr/>
          <p:nvPr/>
        </p:nvGraphicFramePr>
        <p:xfrm>
          <a:off x="-10650" y="59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{68149C5F-62B2-457E-BFCC-E18C25D546F6}</a:tableStyleId>
              </a:tblPr>
              <a:tblGrid>
                <a:gridCol w="3107300"/>
                <a:gridCol w="3018925"/>
                <a:gridCol w="3018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97ABBC"/>
                          </a:solidFill>
                        </a:rPr>
                        <a:t>Install Packages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7ABBC"/>
                          </a:solidFill>
                        </a:rPr>
                        <a:t>Configure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Verify Results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185C5"/>
                    </a:solidFill>
                  </a:tcPr>
                </a:tc>
              </a:tr>
              <a:tr h="36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Login to the Linux Lab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EC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7ABBC"/>
                          </a:solidFill>
                        </a:rPr>
                        <a:t>Compare Files 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7ABBC"/>
                        </a:solidFill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-10650" y="4046850"/>
            <a:ext cx="4973699" cy="103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873750" y="4198050"/>
            <a:ext cx="3204900" cy="73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Compare files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-10650" y="59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{58AD64D2-5163-42BA-8A59-850565788E68}</a:tableStyleId>
              </a:tblPr>
              <a:tblGrid>
                <a:gridCol w="3107300"/>
                <a:gridCol w="3018925"/>
                <a:gridCol w="3018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97ABBC"/>
                          </a:solidFill>
                        </a:rPr>
                        <a:t>Install Packages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7ABBC"/>
                          </a:solidFill>
                        </a:rPr>
                        <a:t>Configure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Verify Results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185C5"/>
                    </a:solidFill>
                  </a:tcPr>
                </a:tc>
              </a:tr>
              <a:tr h="365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7ABBC"/>
                          </a:solidFill>
                        </a:rPr>
                        <a:t>Login to the Linux Lab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Compare Files 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EC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7ABBC"/>
                        </a:solidFill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x="2476067" y="5085625"/>
            <a:ext cx="12432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-10650" y="5085625"/>
            <a:ext cx="12432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232713" y="5085625"/>
            <a:ext cx="12432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719810" y="5085625"/>
            <a:ext cx="12432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1029"/>
          <a:stretch/>
        </p:blipFill>
        <p:spPr>
          <a:xfrm>
            <a:off x="2462825" y="0"/>
            <a:ext cx="4218349" cy="669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Special thanks to all the people who made and released these awesome resources for free: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000" u="sng">
                <a:hlinkClick r:id="rId3"/>
              </a:rPr>
              <a:t>Minicons</a:t>
            </a:r>
            <a:r>
              <a:rPr lang="en" sz="1000"/>
              <a:t> by Webalys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000"/>
              <a:t>Presentation template by </a:t>
            </a:r>
            <a:r>
              <a:rPr lang="en" sz="1000" u="sng">
                <a:hlinkClick r:id="rId4"/>
              </a:rPr>
              <a:t>SlidesCarnival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000"/>
              <a:t>Photographs by </a:t>
            </a:r>
            <a:r>
              <a:rPr lang="en" sz="1000" u="sng">
                <a:hlinkClick r:id="rId5"/>
              </a:rPr>
              <a:t>Unsplash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http://www.chimpytech.com/wp-content/uploads/2014/03/computer-frustration.jpg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http://www.graphicsfuel.com/wp-content/uploads/2012/03/folder-icon-512x512.png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000"/>
              <a:t>https://cdn2.iconfinder.com/data/icons/windows-8-metro-style/512/wifi.png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000"/>
              <a:t>http://www.unclaimedmoney.com/news/wp-content/uploads/2012/07/find-unclaimed-property-and-money-with-the-Pensylvania-treasury.jpg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2134500" y="2449375"/>
            <a:ext cx="70094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SFTP in Sublime Text 3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31625" y="3609625"/>
            <a:ext cx="9144000" cy="68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677480"/>
                </a:solidFill>
              </a:rPr>
              <a:t>Justin Ricks, Joshua Jolley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Forecast 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to expect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344" y="2380970"/>
            <a:ext cx="1675745" cy="167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4121" y="299094"/>
            <a:ext cx="1812100" cy="18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874" y="527500"/>
            <a:ext cx="885574" cy="8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60225" y="5791200"/>
            <a:ext cx="2369099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Install Packages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0400" y="299099"/>
            <a:ext cx="1738049" cy="17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387450" y="5791200"/>
            <a:ext cx="2369099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Configure 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674" y="832300"/>
            <a:ext cx="885574" cy="8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287125" y="5791200"/>
            <a:ext cx="2369099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Verify Results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074" y="984700"/>
            <a:ext cx="885574" cy="8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Map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93700" y="1600200"/>
            <a:ext cx="2371200" cy="245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Install Packages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Get package control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Paste into console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Restart Sublime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Get SFTP package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3386400" y="1600200"/>
            <a:ext cx="2350199" cy="251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Configure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Create necessary directories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Edit the configuration file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Save a file</a:t>
            </a:r>
          </a:p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5879100" y="1600200"/>
            <a:ext cx="2350199" cy="245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Verify Results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Log on to a Linux Lab computer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Compare files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Copy this Python script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Visit </a:t>
            </a:r>
            <a:r>
              <a:rPr lang="en" sz="1800" u="sng">
                <a:hlinkClick r:id="rId3"/>
              </a:rPr>
              <a:t>https://packagecontrol.io/installation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Be sure to select Sublime Text 3!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26985" t="0"/>
          <a:stretch/>
        </p:blipFill>
        <p:spPr>
          <a:xfrm>
            <a:off x="4782225" y="0"/>
            <a:ext cx="4361769" cy="599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Shape 113"/>
          <p:cNvGraphicFramePr/>
          <p:nvPr/>
        </p:nvGraphicFramePr>
        <p:xfrm>
          <a:off x="-10650" y="59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{4B57ACCF-B655-4F10-AC69-DEB3DC07673D}</a:tableStyleId>
              </a:tblPr>
              <a:tblGrid>
                <a:gridCol w="3107300"/>
                <a:gridCol w="3018925"/>
                <a:gridCol w="3018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Install Packages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185C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</a:rPr>
                        <a:t>Configure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</a:rPr>
                        <a:t>Verify Results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Get package control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EC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7480"/>
                          </a:solidFill>
                        </a:rPr>
                        <a:t>Paste into console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77480"/>
                          </a:solidFill>
                        </a:rPr>
                        <a:t>Get SFTP package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93700" y="274650"/>
            <a:ext cx="73221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Paste into Sublime console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93700" y="1831450"/>
            <a:ext cx="7322100" cy="27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Open Console</a:t>
            </a:r>
          </a:p>
          <a:p>
            <a:pPr indent="-342900" lvl="0" marL="457200" rtl="0"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Paste</a:t>
            </a:r>
          </a:p>
          <a:p>
            <a:pPr indent="-342900" lvl="0" marL="457200" rtl="0"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Return</a:t>
            </a:r>
          </a:p>
          <a:p>
            <a:pPr indent="-342900" lvl="0" marL="457200"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Restart Sublime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575" y="3148425"/>
            <a:ext cx="4627425" cy="2134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Shape 121"/>
          <p:cNvGraphicFramePr/>
          <p:nvPr/>
        </p:nvGraphicFramePr>
        <p:xfrm>
          <a:off x="-10650" y="59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{79C91A65-D1BA-4989-9F59-476240596DD0}</a:tableStyleId>
              </a:tblPr>
              <a:tblGrid>
                <a:gridCol w="3107300"/>
                <a:gridCol w="3018925"/>
                <a:gridCol w="3018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Install Packages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185C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</a:rPr>
                        <a:t>Configure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</a:rPr>
                        <a:t>Verify Results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97ABBC"/>
                          </a:solidFill>
                        </a:rPr>
                        <a:t>Get package control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Paste into console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EC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77480"/>
                          </a:solidFill>
                        </a:rPr>
                        <a:t>Get SFTP package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340700" y="2469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Install SFTP Package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340700" y="1747937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Type “Install Package” in the Command Pallette</a:t>
            </a:r>
          </a:p>
          <a:p>
            <a:pPr indent="-342900" lvl="0" marL="457200" rtl="0">
              <a:spcBef>
                <a:spcPts val="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/>
              <a:t>Type “sftp” in the dialog that opens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10733" r="12325" t="0"/>
          <a:stretch/>
        </p:blipFill>
        <p:spPr>
          <a:xfrm>
            <a:off x="1890112" y="2611837"/>
            <a:ext cx="5347850" cy="300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Shape 129"/>
          <p:cNvGraphicFramePr/>
          <p:nvPr/>
        </p:nvGraphicFramePr>
        <p:xfrm>
          <a:off x="-10650" y="59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{B0FAF571-4095-48D2-BD32-B4AA254B6D1E}</a:tableStyleId>
              </a:tblPr>
              <a:tblGrid>
                <a:gridCol w="3107300"/>
                <a:gridCol w="3018925"/>
                <a:gridCol w="3018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Install Packages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185C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</a:rPr>
                        <a:t>Configure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</a:rPr>
                        <a:t>Verify Results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77480"/>
                          </a:solidFill>
                        </a:rPr>
                        <a:t>Get package control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7480"/>
                          </a:solidFill>
                        </a:rPr>
                        <a:t>Paste into console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Get SFTP package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ECE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93700" y="274650"/>
            <a:ext cx="72665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Create Directories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-10650" y="59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{301CB49C-7989-4F97-8A9F-EA1E14E6F5AA}</a:tableStyleId>
              </a:tblPr>
              <a:tblGrid>
                <a:gridCol w="3107300"/>
                <a:gridCol w="3018925"/>
                <a:gridCol w="3018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97ABBC"/>
                          </a:solidFill>
                        </a:rPr>
                        <a:t>Install Packages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Configure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185C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</a:rPr>
                        <a:t>Verify Results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Create directories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EC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7480"/>
                          </a:solidFill>
                        </a:rPr>
                        <a:t>Edit configuration file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77480"/>
                          </a:solidFill>
                        </a:rPr>
                        <a:t>Save a file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00" y="11157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4761" t="0"/>
          <a:stretch/>
        </p:blipFill>
        <p:spPr>
          <a:xfrm>
            <a:off x="0" y="0"/>
            <a:ext cx="9144001" cy="67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body"/>
          </p:nvPr>
        </p:nvSpPr>
        <p:spPr>
          <a:xfrm>
            <a:off x="4248525" y="978725"/>
            <a:ext cx="4895400" cy="14873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Your config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Should look like this</a:t>
            </a:r>
          </a:p>
        </p:txBody>
      </p:sp>
      <p:sp>
        <p:nvSpPr>
          <p:cNvPr id="146" name="Shape 146"/>
          <p:cNvSpPr/>
          <p:nvPr/>
        </p:nvSpPr>
        <p:spPr>
          <a:xfrm>
            <a:off x="7924475" y="2466075"/>
            <a:ext cx="12195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248525" y="246607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086563" y="246607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