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57" r:id="rId2"/>
    <p:sldId id="256" r:id="rId3"/>
    <p:sldId id="269" r:id="rId4"/>
    <p:sldId id="270" r:id="rId5"/>
    <p:sldId id="271" r:id="rId6"/>
    <p:sldId id="259" r:id="rId7"/>
    <p:sldId id="274" r:id="rId8"/>
    <p:sldId id="279" r:id="rId9"/>
    <p:sldId id="261" r:id="rId10"/>
    <p:sldId id="272" r:id="rId11"/>
    <p:sldId id="258" r:id="rId12"/>
    <p:sldId id="267" r:id="rId13"/>
    <p:sldId id="275" r:id="rId14"/>
    <p:sldId id="262" r:id="rId15"/>
    <p:sldId id="276" r:id="rId16"/>
    <p:sldId id="263" r:id="rId17"/>
    <p:sldId id="266" r:id="rId18"/>
    <p:sldId id="277" r:id="rId19"/>
    <p:sldId id="265" r:id="rId20"/>
    <p:sldId id="280" r:id="rId21"/>
    <p:sldId id="282" r:id="rId22"/>
    <p:sldId id="281" r:id="rId23"/>
    <p:sldId id="268" r:id="rId24"/>
    <p:sldId id="278" r:id="rId2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7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7F3DDA29-ADC3-4FFD-B145-00C334807EB9}" type="datetimeFigureOut">
              <a:rPr lang="en-US" smtClean="0"/>
              <a:pPr/>
              <a:t>1/22/14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2BFA3F18-D3C1-463E-B050-C1D2643CE56A}" type="slidenum">
              <a:rPr lang="en-US" smtClean="0"/>
              <a:pPr/>
              <a:t>‹#›</a:t>
            </a:fld>
            <a:endParaRPr lang="en-US"/>
          </a:p>
        </p:txBody>
      </p:sp>
    </p:spTree>
    <p:extLst>
      <p:ext uri="{BB962C8B-B14F-4D97-AF65-F5344CB8AC3E}">
        <p14:creationId xmlns:p14="http://schemas.microsoft.com/office/powerpoint/2010/main" val="2410107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49BEE335-314D-F545-A51B-886566B2025B}" type="datetimeFigureOut">
              <a:rPr lang="en-US" smtClean="0"/>
              <a:t>1/22/14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10863D6C-A661-384C-A541-D4152DAEC720}" type="slidenum">
              <a:rPr lang="en-US" smtClean="0"/>
              <a:t>‹#›</a:t>
            </a:fld>
            <a:endParaRPr lang="en-US"/>
          </a:p>
        </p:txBody>
      </p:sp>
    </p:spTree>
    <p:extLst>
      <p:ext uri="{BB962C8B-B14F-4D97-AF65-F5344CB8AC3E}">
        <p14:creationId xmlns:p14="http://schemas.microsoft.com/office/powerpoint/2010/main" val="38280101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includes readers and listeners</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1</a:t>
            </a:fld>
            <a:endParaRPr lang="en-US"/>
          </a:p>
        </p:txBody>
      </p:sp>
    </p:spTree>
    <p:extLst>
      <p:ext uri="{BB962C8B-B14F-4D97-AF65-F5344CB8AC3E}">
        <p14:creationId xmlns:p14="http://schemas.microsoft.com/office/powerpoint/2010/main" val="275409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modify approach depending</a:t>
            </a:r>
            <a:r>
              <a:rPr lang="en-US" baseline="0" dirty="0" smtClean="0"/>
              <a:t> on which type you are appealing to</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16</a:t>
            </a:fld>
            <a:endParaRPr lang="en-US"/>
          </a:p>
        </p:txBody>
      </p:sp>
    </p:spTree>
    <p:extLst>
      <p:ext uri="{BB962C8B-B14F-4D97-AF65-F5344CB8AC3E}">
        <p14:creationId xmlns:p14="http://schemas.microsoft.com/office/powerpoint/2010/main" val="1508304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17</a:t>
            </a:fld>
            <a:endParaRPr lang="en-US"/>
          </a:p>
        </p:txBody>
      </p:sp>
    </p:spTree>
    <p:extLst>
      <p:ext uri="{BB962C8B-B14F-4D97-AF65-F5344CB8AC3E}">
        <p14:creationId xmlns:p14="http://schemas.microsoft.com/office/powerpoint/2010/main" val="3103085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18</a:t>
            </a:fld>
            <a:endParaRPr lang="en-US"/>
          </a:p>
        </p:txBody>
      </p:sp>
    </p:spTree>
    <p:extLst>
      <p:ext uri="{BB962C8B-B14F-4D97-AF65-F5344CB8AC3E}">
        <p14:creationId xmlns:p14="http://schemas.microsoft.com/office/powerpoint/2010/main" val="310308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what I have done: the title slide is not the first slide</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review</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3</a:t>
            </a:fld>
            <a:endParaRPr lang="en-US"/>
          </a:p>
        </p:txBody>
      </p:sp>
    </p:spTree>
    <p:extLst>
      <p:ext uri="{BB962C8B-B14F-4D97-AF65-F5344CB8AC3E}">
        <p14:creationId xmlns:p14="http://schemas.microsoft.com/office/powerpoint/2010/main" val="342583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Less is more: four 5-minute</a:t>
            </a:r>
            <a:r>
              <a:rPr lang="en-US" baseline="0" dirty="0" smtClean="0"/>
              <a:t> speakers or one 20-minute speaker in Sacrament Meeting</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a:t>
            </a:r>
            <a:r>
              <a:rPr lang="en-US" baseline="0" dirty="0" smtClean="0"/>
              <a:t> with their needs in mind: priesthood blessing analogy</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6</a:t>
            </a:fld>
            <a:endParaRPr lang="en-US"/>
          </a:p>
        </p:txBody>
      </p:sp>
    </p:spTree>
    <p:extLst>
      <p:ext uri="{BB962C8B-B14F-4D97-AF65-F5344CB8AC3E}">
        <p14:creationId xmlns:p14="http://schemas.microsoft.com/office/powerpoint/2010/main" val="871333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of us have an accent</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12</a:t>
            </a:fld>
            <a:endParaRPr lang="en-US"/>
          </a:p>
        </p:txBody>
      </p:sp>
    </p:spTree>
    <p:extLst>
      <p:ext uri="{BB962C8B-B14F-4D97-AF65-F5344CB8AC3E}">
        <p14:creationId xmlns:p14="http://schemas.microsoft.com/office/powerpoint/2010/main" val="258755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Length of articles in the Ensign</a:t>
            </a:r>
          </a:p>
          <a:p>
            <a:r>
              <a:rPr lang="en-US" dirty="0" smtClean="0"/>
              <a:t>In this class, if given 5 minutes</a:t>
            </a:r>
          </a:p>
          <a:p>
            <a:r>
              <a:rPr lang="en-US" dirty="0" smtClean="0"/>
              <a:t>No less than 4 minutes</a:t>
            </a:r>
          </a:p>
          <a:p>
            <a:r>
              <a:rPr lang="en-US" dirty="0" smtClean="0"/>
              <a:t>No more than 5 minutes</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14</a:t>
            </a:fld>
            <a:endParaRPr lang="en-US"/>
          </a:p>
        </p:txBody>
      </p:sp>
    </p:spTree>
    <p:extLst>
      <p:ext uri="{BB962C8B-B14F-4D97-AF65-F5344CB8AC3E}">
        <p14:creationId xmlns:p14="http://schemas.microsoft.com/office/powerpoint/2010/main" val="364652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stopped listening.</a:t>
            </a:r>
            <a:r>
              <a:rPr lang="en-US" baseline="0" dirty="0" smtClean="0"/>
              <a:t> W</a:t>
            </a:r>
            <a:r>
              <a:rPr lang="en-US" dirty="0" smtClean="0"/>
              <a:t>hy haven’t you stopped talking?</a:t>
            </a:r>
          </a:p>
          <a:p>
            <a:r>
              <a:rPr lang="en-US" dirty="0" smtClean="0"/>
              <a:t>D&amp;C 76:34</a:t>
            </a:r>
            <a:endParaRPr lang="en-US" dirty="0"/>
          </a:p>
        </p:txBody>
      </p:sp>
      <p:sp>
        <p:nvSpPr>
          <p:cNvPr id="4" name="Slide Number Placeholder 3"/>
          <p:cNvSpPr>
            <a:spLocks noGrp="1"/>
          </p:cNvSpPr>
          <p:nvPr>
            <p:ph type="sldNum" sz="quarter" idx="10"/>
          </p:nvPr>
        </p:nvSpPr>
        <p:spPr/>
        <p:txBody>
          <a:bodyPr/>
          <a:lstStyle/>
          <a:p>
            <a:fld id="{10863D6C-A661-384C-A541-D4152DAEC720}" type="slidenum">
              <a:rPr lang="en-US" smtClean="0"/>
              <a:t>15</a:t>
            </a:fld>
            <a:endParaRPr lang="en-US"/>
          </a:p>
        </p:txBody>
      </p:sp>
    </p:spTree>
    <p:extLst>
      <p:ext uri="{BB962C8B-B14F-4D97-AF65-F5344CB8AC3E}">
        <p14:creationId xmlns:p14="http://schemas.microsoft.com/office/powerpoint/2010/main" val="274220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0D1C9EEB-B5D4-4AC5-AE6A-76E507FF9E2E}" type="datetimeFigureOut">
              <a:rPr lang="en-US" smtClean="0"/>
              <a:pPr/>
              <a:t>1/22/14</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0D1C9EEB-B5D4-4AC5-AE6A-76E507FF9E2E}" type="datetimeFigureOut">
              <a:rPr lang="en-US" smtClean="0"/>
              <a:pPr/>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BCD9F-22DF-4D50-9EC4-4001FBC7C1DA}"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1C9EEB-B5D4-4AC5-AE6A-76E507FF9E2E}" type="datetimeFigureOut">
              <a:rPr lang="en-US" smtClean="0"/>
              <a:pPr/>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BCD9F-22DF-4D50-9EC4-4001FBC7C1DA}"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1C9EEB-B5D4-4AC5-AE6A-76E507FF9E2E}" type="datetimeFigureOut">
              <a:rPr lang="en-US" smtClean="0"/>
              <a:pPr/>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BCD9F-22DF-4D50-9EC4-4001FBC7C1DA}"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1C9EEB-B5D4-4AC5-AE6A-76E507FF9E2E}" type="datetimeFigureOut">
              <a:rPr lang="en-US" smtClean="0"/>
              <a:pPr/>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BCD9F-22DF-4D50-9EC4-4001FBC7C1DA}"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C9EEB-B5D4-4AC5-AE6A-76E507FF9E2E}" type="datetimeFigureOut">
              <a:rPr lang="en-US" smtClean="0"/>
              <a:pPr/>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BCD9F-22DF-4D50-9EC4-4001FBC7C1DA}" type="slidenum">
              <a:rPr lang="en-US" smtClean="0"/>
              <a:pPr/>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D1C9EEB-B5D4-4AC5-AE6A-76E507FF9E2E}" type="datetimeFigureOut">
              <a:rPr lang="en-US" smtClean="0"/>
              <a:pPr/>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BCD9F-22DF-4D50-9EC4-4001FBC7C1DA}"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D1C9EEB-B5D4-4AC5-AE6A-76E507FF9E2E}" type="datetimeFigureOut">
              <a:rPr lang="en-US" smtClean="0"/>
              <a:pPr/>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DBCD9F-22DF-4D50-9EC4-4001FBC7C1DA}"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D1C9EEB-B5D4-4AC5-AE6A-76E507FF9E2E}" type="datetimeFigureOut">
              <a:rPr lang="en-US" smtClean="0"/>
              <a:pPr/>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DBCD9F-22DF-4D50-9EC4-4001FBC7C1DA}"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C9EEB-B5D4-4AC5-AE6A-76E507FF9E2E}" type="datetimeFigureOut">
              <a:rPr lang="en-US" smtClean="0"/>
              <a:pPr/>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DBCD9F-22DF-4D50-9EC4-4001FBC7C1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C9EEB-B5D4-4AC5-AE6A-76E507FF9E2E}" type="datetimeFigureOut">
              <a:rPr lang="en-US" smtClean="0"/>
              <a:pPr/>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BCD9F-22DF-4D50-9EC4-4001FBC7C1DA}"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0D1C9EEB-B5D4-4AC5-AE6A-76E507FF9E2E}" type="datetimeFigureOut">
              <a:rPr lang="en-US" smtClean="0"/>
              <a:pPr/>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BCD9F-22DF-4D50-9EC4-4001FBC7C1DA}"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9DBCD9F-22DF-4D50-9EC4-4001FBC7C1DA}" type="slidenum">
              <a:rPr lang="en-US" smtClean="0"/>
              <a:pPr/>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C9EEB-B5D4-4AC5-AE6A-76E507FF9E2E}" type="datetimeFigureOut">
              <a:rPr lang="en-US" smtClean="0"/>
              <a:pPr/>
              <a:t>1/22/14</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What happens when you fail to meet audience expectations?</a:t>
            </a:r>
            <a:endParaRPr lang="en-US" sz="4400" dirty="0"/>
          </a:p>
        </p:txBody>
      </p:sp>
      <p:sp>
        <p:nvSpPr>
          <p:cNvPr id="3" name="Content Placeholder 2"/>
          <p:cNvSpPr>
            <a:spLocks noGrp="1"/>
          </p:cNvSpPr>
          <p:nvPr>
            <p:ph idx="1"/>
          </p:nvPr>
        </p:nvSpPr>
        <p:spPr/>
        <p:txBody>
          <a:bodyPr/>
          <a:lstStyle/>
          <a:p>
            <a:r>
              <a:rPr lang="en-US" dirty="0" smtClean="0"/>
              <a:t>Perceived as</a:t>
            </a:r>
          </a:p>
          <a:p>
            <a:pPr lvl="1"/>
            <a:r>
              <a:rPr lang="en-US" dirty="0" smtClean="0"/>
              <a:t>Arrogant</a:t>
            </a:r>
          </a:p>
          <a:p>
            <a:pPr lvl="1"/>
            <a:r>
              <a:rPr lang="en-US" dirty="0" smtClean="0"/>
              <a:t>Self-centered</a:t>
            </a:r>
          </a:p>
          <a:p>
            <a:pPr lvl="1"/>
            <a:r>
              <a:rPr lang="en-US" dirty="0" smtClean="0"/>
              <a:t>Uncaring</a:t>
            </a:r>
          </a:p>
          <a:p>
            <a:pPr lvl="1"/>
            <a:r>
              <a:rPr lang="en-US" dirty="0" smtClean="0"/>
              <a:t>Poorly prepared</a:t>
            </a:r>
          </a:p>
          <a:p>
            <a:r>
              <a:rPr lang="en-US" dirty="0" smtClean="0"/>
              <a:t>You fail</a:t>
            </a:r>
          </a:p>
          <a:p>
            <a:pPr lvl="1"/>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in Presentations</a:t>
            </a:r>
            <a:endParaRPr lang="en-US" dirty="0"/>
          </a:p>
        </p:txBody>
      </p:sp>
      <p:sp>
        <p:nvSpPr>
          <p:cNvPr id="3" name="Content Placeholder 2"/>
          <p:cNvSpPr>
            <a:spLocks noGrp="1"/>
          </p:cNvSpPr>
          <p:nvPr>
            <p:ph idx="1"/>
          </p:nvPr>
        </p:nvSpPr>
        <p:spPr/>
        <p:txBody>
          <a:bodyPr>
            <a:normAutofit/>
          </a:bodyPr>
          <a:lstStyle/>
          <a:p>
            <a:r>
              <a:rPr lang="en-US" dirty="0" smtClean="0"/>
              <a:t>BABE</a:t>
            </a:r>
          </a:p>
          <a:p>
            <a:pPr lvl="1"/>
            <a:r>
              <a:rPr lang="en-US" b="1" dirty="0" smtClean="0"/>
              <a:t>B</a:t>
            </a:r>
            <a:r>
              <a:rPr lang="en-US" dirty="0" smtClean="0"/>
              <a:t>rain can </a:t>
            </a:r>
            <a:r>
              <a:rPr lang="en-US" b="1" dirty="0" smtClean="0"/>
              <a:t>A</a:t>
            </a:r>
            <a:r>
              <a:rPr lang="en-US" dirty="0" smtClean="0"/>
              <a:t>bsorb only what the </a:t>
            </a:r>
            <a:r>
              <a:rPr lang="en-US" b="1" dirty="0" smtClean="0"/>
              <a:t>B</a:t>
            </a:r>
            <a:r>
              <a:rPr lang="en-US" dirty="0" smtClean="0"/>
              <a:t>ackside can </a:t>
            </a:r>
            <a:r>
              <a:rPr lang="en-US" b="1" dirty="0" smtClean="0"/>
              <a:t>E</a:t>
            </a:r>
            <a:r>
              <a:rPr lang="en-US" dirty="0" smtClean="0"/>
              <a:t>ndure</a:t>
            </a:r>
          </a:p>
          <a:p>
            <a:r>
              <a:rPr lang="en-US" dirty="0" smtClean="0"/>
              <a:t>Timing</a:t>
            </a:r>
          </a:p>
          <a:p>
            <a:pPr lvl="1"/>
            <a:r>
              <a:rPr lang="en-US" dirty="0" smtClean="0"/>
              <a:t>First thing in the morning</a:t>
            </a:r>
          </a:p>
          <a:p>
            <a:pPr lvl="1"/>
            <a:r>
              <a:rPr lang="en-US" dirty="0" smtClean="0"/>
              <a:t>Just before lunch</a:t>
            </a:r>
          </a:p>
          <a:p>
            <a:pPr lvl="1"/>
            <a:r>
              <a:rPr lang="en-US" dirty="0" smtClean="0"/>
              <a:t>After lunch</a:t>
            </a:r>
          </a:p>
          <a:p>
            <a:pPr lvl="1"/>
            <a:r>
              <a:rPr lang="en-US" dirty="0" smtClean="0"/>
              <a:t>Last item of the day</a:t>
            </a:r>
          </a:p>
          <a:p>
            <a:pPr lvl="2"/>
            <a:endParaRPr lang="en-US" dirty="0"/>
          </a:p>
        </p:txBody>
      </p:sp>
    </p:spTree>
    <p:extLst>
      <p:ext uri="{BB962C8B-B14F-4D97-AF65-F5344CB8AC3E}">
        <p14:creationId xmlns:p14="http://schemas.microsoft.com/office/powerpoint/2010/main" val="3415929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3" name="Content Placeholder 2"/>
          <p:cNvSpPr>
            <a:spLocks noGrp="1"/>
          </p:cNvSpPr>
          <p:nvPr>
            <p:ph idx="1"/>
          </p:nvPr>
        </p:nvSpPr>
        <p:spPr/>
        <p:txBody>
          <a:bodyPr>
            <a:normAutofit/>
          </a:bodyPr>
          <a:lstStyle/>
          <a:p>
            <a:r>
              <a:rPr lang="en-US" dirty="0" smtClean="0"/>
              <a:t>Technical level</a:t>
            </a:r>
          </a:p>
          <a:p>
            <a:pPr lvl="1"/>
            <a:r>
              <a:rPr lang="en-US" dirty="0" smtClean="0"/>
              <a:t>Background material</a:t>
            </a:r>
          </a:p>
          <a:p>
            <a:pPr lvl="1"/>
            <a:r>
              <a:rPr lang="en-US" dirty="0" smtClean="0"/>
              <a:t>Vocabulary</a:t>
            </a:r>
          </a:p>
          <a:p>
            <a:r>
              <a:rPr lang="en-US" dirty="0" smtClean="0"/>
              <a:t>Educational background</a:t>
            </a:r>
          </a:p>
          <a:p>
            <a:pPr lvl="1"/>
            <a:r>
              <a:rPr lang="en-US" dirty="0" smtClean="0"/>
              <a:t>Advanced degree != advanced understanding of topic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3" name="Content Placeholder 2"/>
          <p:cNvSpPr>
            <a:spLocks noGrp="1"/>
          </p:cNvSpPr>
          <p:nvPr>
            <p:ph idx="1"/>
          </p:nvPr>
        </p:nvSpPr>
        <p:spPr/>
        <p:txBody>
          <a:bodyPr/>
          <a:lstStyle/>
          <a:p>
            <a:r>
              <a:rPr lang="en-US" dirty="0" smtClean="0"/>
              <a:t>Cultural background</a:t>
            </a:r>
          </a:p>
          <a:p>
            <a:pPr lvl="1"/>
            <a:r>
              <a:rPr lang="en-US" dirty="0" smtClean="0"/>
              <a:t>Use of jargon, slang</a:t>
            </a:r>
          </a:p>
          <a:p>
            <a:pPr lvl="1"/>
            <a:r>
              <a:rPr lang="en-US" dirty="0" smtClean="0"/>
              <a:t>Presentations: your accent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to Consider</a:t>
            </a:r>
            <a:endParaRPr lang="en-US" dirty="0"/>
          </a:p>
        </p:txBody>
      </p:sp>
      <p:sp>
        <p:nvSpPr>
          <p:cNvPr id="5" name="Content Placeholder 4"/>
          <p:cNvSpPr>
            <a:spLocks noGrp="1"/>
          </p:cNvSpPr>
          <p:nvPr>
            <p:ph sz="half" idx="1"/>
          </p:nvPr>
        </p:nvSpPr>
        <p:spPr/>
        <p:txBody>
          <a:bodyPr/>
          <a:lstStyle/>
          <a:p>
            <a:r>
              <a:rPr lang="en-US" dirty="0" smtClean="0"/>
              <a:t>Generational differences</a:t>
            </a:r>
            <a:endParaRPr lang="en-US" dirty="0"/>
          </a:p>
        </p:txBody>
      </p:sp>
      <p:pic>
        <p:nvPicPr>
          <p:cNvPr id="7" name="Content Placeholder 6" descr="kids_today.jpg"/>
          <p:cNvPicPr>
            <a:picLocks noGrp="1" noChangeAspect="1"/>
          </p:cNvPicPr>
          <p:nvPr>
            <p:ph sz="half" idx="2"/>
          </p:nvPr>
        </p:nvPicPr>
        <p:blipFill>
          <a:blip r:embed="rId2">
            <a:extLst>
              <a:ext uri="{28A0092B-C50C-407E-A947-70E740481C1C}">
                <a14:useLocalDpi xmlns:a14="http://schemas.microsoft.com/office/drawing/2010/main" val="0"/>
              </a:ext>
            </a:extLst>
          </a:blip>
          <a:srcRect l="-7644" r="-7644"/>
          <a:stretch>
            <a:fillRect/>
          </a:stretch>
        </p:blipFill>
        <p:spPr>
          <a:xfrm>
            <a:off x="4191000" y="2209800"/>
            <a:ext cx="4267200" cy="4419599"/>
          </a:xfrm>
        </p:spPr>
      </p:pic>
    </p:spTree>
    <p:extLst>
      <p:ext uri="{BB962C8B-B14F-4D97-AF65-F5344CB8AC3E}">
        <p14:creationId xmlns:p14="http://schemas.microsoft.com/office/powerpoint/2010/main" val="8850000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Regardless</a:t>
            </a:r>
            <a:endParaRPr lang="en-US" dirty="0"/>
          </a:p>
        </p:txBody>
      </p:sp>
      <p:sp>
        <p:nvSpPr>
          <p:cNvPr id="3" name="Content Placeholder 2"/>
          <p:cNvSpPr>
            <a:spLocks noGrp="1"/>
          </p:cNvSpPr>
          <p:nvPr>
            <p:ph idx="1"/>
          </p:nvPr>
        </p:nvSpPr>
        <p:spPr/>
        <p:txBody>
          <a:bodyPr/>
          <a:lstStyle/>
          <a:p>
            <a:r>
              <a:rPr lang="en-US" dirty="0" smtClean="0"/>
              <a:t>Keep it simple!</a:t>
            </a:r>
          </a:p>
          <a:p>
            <a:pPr lvl="1"/>
            <a:r>
              <a:rPr lang="en-US" dirty="0" smtClean="0"/>
              <a:t>But not too simple</a:t>
            </a:r>
          </a:p>
          <a:p>
            <a:r>
              <a:rPr lang="en-US" dirty="0" smtClean="0"/>
              <a:t>Keep it short!</a:t>
            </a:r>
          </a:p>
          <a:p>
            <a:pPr lvl="1"/>
            <a:r>
              <a:rPr lang="en-US" dirty="0" smtClean="0"/>
              <a:t>But not too short</a:t>
            </a:r>
          </a:p>
          <a:p>
            <a:pPr lvl="1"/>
            <a:r>
              <a:rPr lang="en-US" dirty="0" smtClean="0"/>
              <a:t>Presentations</a:t>
            </a:r>
          </a:p>
          <a:p>
            <a:pPr lvl="2"/>
            <a:r>
              <a:rPr lang="en-US" dirty="0" smtClean="0"/>
              <a:t>Finish on time or a little early</a:t>
            </a:r>
          </a:p>
          <a:p>
            <a:pPr lvl="2"/>
            <a:r>
              <a:rPr lang="en-US" dirty="0" smtClean="0"/>
              <a:t>But not too early</a:t>
            </a:r>
          </a:p>
          <a:p>
            <a:pPr lvl="1"/>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Regardless</a:t>
            </a:r>
            <a:endParaRPr lang="en-US" dirty="0"/>
          </a:p>
        </p:txBody>
      </p:sp>
      <p:sp>
        <p:nvSpPr>
          <p:cNvPr id="3" name="Content Placeholder 2"/>
          <p:cNvSpPr>
            <a:spLocks noGrp="1"/>
          </p:cNvSpPr>
          <p:nvPr>
            <p:ph idx="1"/>
          </p:nvPr>
        </p:nvSpPr>
        <p:spPr/>
        <p:txBody>
          <a:bodyPr/>
          <a:lstStyle/>
          <a:p>
            <a:r>
              <a:rPr lang="en-US" dirty="0" smtClean="0"/>
              <a:t>Do not exceed the maximum</a:t>
            </a:r>
          </a:p>
          <a:p>
            <a:pPr lvl="1"/>
            <a:r>
              <a:rPr lang="en-US" dirty="0" smtClean="0"/>
              <a:t>Length</a:t>
            </a:r>
          </a:p>
          <a:p>
            <a:pPr lvl="1"/>
            <a:r>
              <a:rPr lang="en-US" dirty="0" smtClean="0"/>
              <a:t>Time</a:t>
            </a:r>
          </a:p>
          <a:p>
            <a:r>
              <a:rPr lang="en-US" dirty="0" smtClean="0"/>
              <a:t>Overtime is the unforgivable sin</a:t>
            </a:r>
          </a:p>
          <a:p>
            <a:pPr lvl="1"/>
            <a:r>
              <a:rPr lang="en-US" dirty="0" smtClean="0"/>
              <a:t>“There </a:t>
            </a:r>
            <a:r>
              <a:rPr lang="en-US" dirty="0"/>
              <a:t>is no forgiveness in this world nor in the world to come”</a:t>
            </a:r>
            <a:endParaRPr lang="en-US" dirty="0" smtClean="0"/>
          </a:p>
        </p:txBody>
      </p:sp>
    </p:spTree>
    <p:extLst>
      <p:ext uri="{BB962C8B-B14F-4D97-AF65-F5344CB8AC3E}">
        <p14:creationId xmlns:p14="http://schemas.microsoft.com/office/powerpoint/2010/main" val="4130925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in the Audience</a:t>
            </a:r>
            <a:endParaRPr lang="en-US" dirty="0"/>
          </a:p>
        </p:txBody>
      </p:sp>
      <p:sp>
        <p:nvSpPr>
          <p:cNvPr id="3" name="Content Placeholder 2"/>
          <p:cNvSpPr>
            <a:spLocks noGrp="1"/>
          </p:cNvSpPr>
          <p:nvPr>
            <p:ph idx="1"/>
          </p:nvPr>
        </p:nvSpPr>
        <p:spPr/>
        <p:txBody>
          <a:bodyPr/>
          <a:lstStyle/>
          <a:p>
            <a:r>
              <a:rPr lang="en-US" dirty="0" smtClean="0"/>
              <a:t>Decision makers</a:t>
            </a:r>
          </a:p>
          <a:p>
            <a:pPr lvl="1"/>
            <a:r>
              <a:rPr lang="en-US" dirty="0" smtClean="0"/>
              <a:t>Managers</a:t>
            </a:r>
          </a:p>
          <a:p>
            <a:r>
              <a:rPr lang="en-US" dirty="0" smtClean="0"/>
              <a:t>Experts</a:t>
            </a:r>
          </a:p>
          <a:p>
            <a:pPr lvl="1"/>
            <a:r>
              <a:rPr lang="en-US" dirty="0" smtClean="0"/>
              <a:t>Advisors</a:t>
            </a:r>
          </a:p>
          <a:p>
            <a:pPr lvl="1"/>
            <a:r>
              <a:rPr lang="en-US" dirty="0" smtClean="0"/>
              <a:t>Influence decisions</a:t>
            </a:r>
          </a:p>
          <a:p>
            <a:r>
              <a:rPr lang="en-US" dirty="0" smtClean="0"/>
              <a:t>Implementers</a:t>
            </a:r>
          </a:p>
          <a:p>
            <a:pPr lvl="1"/>
            <a:r>
              <a:rPr lang="en-US" dirty="0" smtClean="0"/>
              <a:t>Ones who will do 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endParaRPr lang="en-US" dirty="0"/>
          </a:p>
        </p:txBody>
      </p:sp>
      <p:sp>
        <p:nvSpPr>
          <p:cNvPr id="3" name="Content Placeholder 2"/>
          <p:cNvSpPr>
            <a:spLocks noGrp="1"/>
          </p:cNvSpPr>
          <p:nvPr>
            <p:ph idx="1"/>
          </p:nvPr>
        </p:nvSpPr>
        <p:spPr/>
        <p:txBody>
          <a:bodyPr>
            <a:normAutofit/>
          </a:bodyPr>
          <a:lstStyle/>
          <a:p>
            <a:r>
              <a:rPr lang="en-US" dirty="0" smtClean="0"/>
              <a:t>Lacks your technical knowledge</a:t>
            </a:r>
          </a:p>
          <a:p>
            <a:r>
              <a:rPr lang="en-US" dirty="0" smtClean="0"/>
              <a:t>Vulnerable to distractions</a:t>
            </a:r>
          </a:p>
          <a:p>
            <a:pPr lvl="1"/>
            <a:r>
              <a:rPr lang="en-US" dirty="0" smtClean="0"/>
              <a:t>External</a:t>
            </a:r>
          </a:p>
          <a:p>
            <a:pPr lvl="1"/>
            <a:r>
              <a:rPr lang="en-US" dirty="0" smtClean="0"/>
              <a:t>Internal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endParaRPr lang="en-US" dirty="0"/>
          </a:p>
        </p:txBody>
      </p:sp>
      <p:sp>
        <p:nvSpPr>
          <p:cNvPr id="3" name="Content Placeholder 2"/>
          <p:cNvSpPr>
            <a:spLocks noGrp="1"/>
          </p:cNvSpPr>
          <p:nvPr>
            <p:ph idx="1"/>
          </p:nvPr>
        </p:nvSpPr>
        <p:spPr/>
        <p:txBody>
          <a:bodyPr>
            <a:normAutofit/>
          </a:bodyPr>
          <a:lstStyle/>
          <a:p>
            <a:r>
              <a:rPr lang="en-US" dirty="0" smtClean="0"/>
              <a:t>Impatient with material that is</a:t>
            </a:r>
          </a:p>
          <a:p>
            <a:pPr lvl="1"/>
            <a:r>
              <a:rPr lang="en-US" dirty="0" smtClean="0"/>
              <a:t>Hard to follow</a:t>
            </a:r>
          </a:p>
          <a:p>
            <a:pPr lvl="1"/>
            <a:r>
              <a:rPr lang="en-US" dirty="0" smtClean="0"/>
              <a:t>Monotonous (dull)</a:t>
            </a:r>
          </a:p>
          <a:p>
            <a:pPr lvl="1"/>
            <a:r>
              <a:rPr lang="en-US" dirty="0" smtClean="0"/>
              <a:t>Too long</a:t>
            </a:r>
          </a:p>
        </p:txBody>
      </p:sp>
    </p:spTree>
    <p:extLst>
      <p:ext uri="{BB962C8B-B14F-4D97-AF65-F5344CB8AC3E}">
        <p14:creationId xmlns:p14="http://schemas.microsoft.com/office/powerpoint/2010/main" val="36536144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Cautionary Tale</a:t>
            </a:r>
            <a:endParaRPr lang="en-US" dirty="0"/>
          </a:p>
        </p:txBody>
      </p:sp>
      <p:sp>
        <p:nvSpPr>
          <p:cNvPr id="3" name="Content Placeholder 2"/>
          <p:cNvSpPr>
            <a:spLocks noGrp="1"/>
          </p:cNvSpPr>
          <p:nvPr>
            <p:ph idx="1"/>
          </p:nvPr>
        </p:nvSpPr>
        <p:spPr/>
        <p:txBody>
          <a:bodyPr>
            <a:normAutofit/>
          </a:bodyPr>
          <a:lstStyle/>
          <a:p>
            <a:r>
              <a:rPr lang="en-US" dirty="0" smtClean="0"/>
              <a:t>Poor audience analysis</a:t>
            </a:r>
          </a:p>
          <a:p>
            <a:pPr>
              <a:buNone/>
            </a:pPr>
            <a:r>
              <a:rPr lang="en-US" b="1" dirty="0" smtClean="0"/>
              <a:t>	or</a:t>
            </a:r>
          </a:p>
          <a:p>
            <a:pPr>
              <a:buNone/>
            </a:pPr>
            <a:r>
              <a:rPr lang="en-US" b="1" dirty="0" smtClean="0"/>
              <a:t>	</a:t>
            </a:r>
            <a:r>
              <a:rPr lang="en-US" dirty="0" smtClean="0"/>
              <a:t>an “unnatural” presentation?</a:t>
            </a:r>
          </a:p>
          <a:p>
            <a:pPr lvl="1"/>
            <a:r>
              <a:rPr lang="en-US" dirty="0" smtClean="0"/>
              <a:t>Presenters trying to be something they weren’t</a:t>
            </a:r>
          </a:p>
          <a:p>
            <a:pPr lvl="1">
              <a:buNone/>
            </a:pPr>
            <a:endParaRPr lang="en-US" dirty="0" smtClean="0"/>
          </a:p>
          <a:p>
            <a:pPr lvl="1"/>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Audience Analysis</a:t>
            </a:r>
            <a:endParaRPr lang="en-US" dirty="0"/>
          </a:p>
        </p:txBody>
      </p:sp>
      <p:sp>
        <p:nvSpPr>
          <p:cNvPr id="3" name="Subtitle 2"/>
          <p:cNvSpPr>
            <a:spLocks noGrp="1"/>
          </p:cNvSpPr>
          <p:nvPr>
            <p:ph type="subTitle" idx="1"/>
          </p:nvPr>
        </p:nvSpPr>
        <p:spPr/>
        <p:txBody>
          <a:bodyPr>
            <a:normAutofit/>
          </a:bodyPr>
          <a:lstStyle/>
          <a:p>
            <a:endParaRPr lang="en-US" sz="1600" dirty="0" smtClean="0"/>
          </a:p>
          <a:p>
            <a:r>
              <a:rPr lang="en-US" sz="1400" dirty="0" smtClean="0"/>
              <a:t>taken from</a:t>
            </a:r>
          </a:p>
          <a:p>
            <a:r>
              <a:rPr lang="en-US" sz="1400" dirty="0" err="1" smtClean="0"/>
              <a:t>Zwickel</a:t>
            </a:r>
            <a:r>
              <a:rPr lang="en-US" sz="1400" dirty="0" smtClean="0"/>
              <a:t>, S.B. and Pfeiffer, W.S.</a:t>
            </a:r>
          </a:p>
          <a:p>
            <a:r>
              <a:rPr lang="en-US" sz="1400" i="1" dirty="0" smtClean="0"/>
              <a:t>Pocket Guide to Technical Presentations &amp; Professional Speaking</a:t>
            </a:r>
            <a:endParaRPr lang="en-US" sz="1400" dirty="0"/>
          </a:p>
          <a:p>
            <a:r>
              <a:rPr lang="en-US" sz="1400" dirty="0" smtClean="0"/>
              <a:t>Pearson Prentice Hall, Upper Saddle River, NJ, 2006</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7770813" cy="6477000"/>
          </a:xfrm>
        </p:spPr>
        <p:txBody>
          <a:bodyPr>
            <a:normAutofit lnSpcReduction="10000"/>
          </a:bodyPr>
          <a:lstStyle/>
          <a:p>
            <a:pPr marL="0" indent="0">
              <a:buNone/>
            </a:pPr>
            <a:r>
              <a:rPr lang="en-US" dirty="0"/>
              <a:t>A few years ago two engineering students asked one of the authors for help in presenting a design project to the judges in a national competition. </a:t>
            </a:r>
            <a:r>
              <a:rPr lang="en-US" b="1" dirty="0">
                <a:solidFill>
                  <a:srgbClr val="FF0000"/>
                </a:solidFill>
              </a:rPr>
              <a:t>We</a:t>
            </a:r>
            <a:r>
              <a:rPr lang="en-US" dirty="0"/>
              <a:t> worked over </a:t>
            </a:r>
            <a:r>
              <a:rPr lang="en-US" b="1" dirty="0">
                <a:solidFill>
                  <a:srgbClr val="FF0000"/>
                </a:solidFill>
              </a:rPr>
              <a:t>their</a:t>
            </a:r>
            <a:r>
              <a:rPr lang="en-US" dirty="0"/>
              <a:t> material so that </a:t>
            </a:r>
            <a:r>
              <a:rPr lang="en-US" b="1" dirty="0">
                <a:solidFill>
                  <a:srgbClr val="FF0000"/>
                </a:solidFill>
              </a:rPr>
              <a:t>they</a:t>
            </a:r>
            <a:r>
              <a:rPr lang="en-US" dirty="0"/>
              <a:t> had a dynamic, interactive, exciting presentation that </a:t>
            </a:r>
            <a:r>
              <a:rPr lang="en-US" b="1" dirty="0">
                <a:solidFill>
                  <a:srgbClr val="FF0000"/>
                </a:solidFill>
              </a:rPr>
              <a:t>we</a:t>
            </a:r>
            <a:r>
              <a:rPr lang="en-US" dirty="0"/>
              <a:t> were sure would persuade the judges to them a high score. When they returned from the competition, they were crestfallen. They had come in twelfth out of fourteen entries. We sat down and did a post-mortem, discovering that the audience analysis was faulty. They had described the judges as being middle-aged men who are interested in science and technology, which we had interpreted to mean that they were "guys like us." When the students described the winning presentation, we realized that this analysis was all wrong. The judges were accustomed to having presenters stand behind a lectern, reading their papers aloud, word for word, without visual aids and without any kind of interactivity. The winning team gave them what they expected, while the enthusiastic, energetic team came in far behind.</a:t>
            </a:r>
          </a:p>
          <a:p>
            <a:pPr marL="0" indent="0">
              <a:buNone/>
            </a:pPr>
            <a:endParaRPr lang="en-US" dirty="0"/>
          </a:p>
        </p:txBody>
      </p:sp>
    </p:spTree>
    <p:extLst>
      <p:ext uri="{BB962C8B-B14F-4D97-AF65-F5344CB8AC3E}">
        <p14:creationId xmlns:p14="http://schemas.microsoft.com/office/powerpoint/2010/main" val="22607964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7770813" cy="6477000"/>
          </a:xfrm>
        </p:spPr>
        <p:txBody>
          <a:bodyPr>
            <a:normAutofit lnSpcReduction="10000"/>
          </a:bodyPr>
          <a:lstStyle/>
          <a:p>
            <a:pPr marL="0" indent="0">
              <a:buNone/>
            </a:pPr>
            <a:r>
              <a:rPr lang="en-US" dirty="0">
                <a:solidFill>
                  <a:schemeClr val="tx1"/>
                </a:solidFill>
              </a:rPr>
              <a:t>A few years ago two engineering students asked one of the authors for help in presenting a design project to the judges in a national competition. We worked over their material so that they had a dynamic, interactive, exciting presentation that we were sure would persuade the judges to them a high score. When they returned from the competition, they were crestfallen. They had come in twelfth out of fourteen entries. We sat down and did a post-mortem, discovering that the audience analysis was faulty. They had described the judges as being middle-aged men who are interested in science and technology, which we had interpreted to mean that they were "guys like us." When the students described the winning presentation, we realized that this analysis was all wrong. The judges were accustomed to having presenters stand behind a lectern, reading their papers aloud, word for word, without visual aids and without any kind of interactivity. The winning team gave them what they expected, while the </a:t>
            </a:r>
            <a:r>
              <a:rPr lang="en-US" b="1" dirty="0">
                <a:solidFill>
                  <a:srgbClr val="0000FF"/>
                </a:solidFill>
              </a:rPr>
              <a:t>enthusiastic, energetic</a:t>
            </a:r>
            <a:r>
              <a:rPr lang="en-US" dirty="0">
                <a:solidFill>
                  <a:schemeClr val="tx1"/>
                </a:solidFill>
              </a:rPr>
              <a:t> team came in far behind.</a:t>
            </a:r>
          </a:p>
          <a:p>
            <a:pPr marL="0" indent="0">
              <a:buNone/>
            </a:pPr>
            <a:endParaRPr lang="en-US" dirty="0"/>
          </a:p>
        </p:txBody>
      </p:sp>
    </p:spTree>
    <p:extLst>
      <p:ext uri="{BB962C8B-B14F-4D97-AF65-F5344CB8AC3E}">
        <p14:creationId xmlns:p14="http://schemas.microsoft.com/office/powerpoint/2010/main" val="882899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Enthusiasm and energy</a:t>
            </a:r>
          </a:p>
        </p:txBody>
      </p:sp>
      <p:sp>
        <p:nvSpPr>
          <p:cNvPr id="3" name="Content Placeholder 2"/>
          <p:cNvSpPr>
            <a:spLocks noGrp="1"/>
          </p:cNvSpPr>
          <p:nvPr>
            <p:ph idx="1"/>
          </p:nvPr>
        </p:nvSpPr>
        <p:spPr/>
        <p:txBody>
          <a:bodyPr>
            <a:normAutofit/>
          </a:bodyPr>
          <a:lstStyle/>
          <a:p>
            <a:r>
              <a:rPr lang="en-US" dirty="0" smtClean="0"/>
              <a:t>Trivialize the</a:t>
            </a:r>
          </a:p>
          <a:p>
            <a:pPr lvl="1"/>
            <a:r>
              <a:rPr lang="en-US" dirty="0" smtClean="0"/>
              <a:t>Topic?</a:t>
            </a:r>
          </a:p>
          <a:p>
            <a:pPr lvl="1"/>
            <a:r>
              <a:rPr lang="en-US" dirty="0" smtClean="0"/>
              <a:t>Presenters?</a:t>
            </a:r>
          </a:p>
          <a:p>
            <a:r>
              <a:rPr lang="en-US" dirty="0" smtClean="0"/>
              <a:t>Make the presenters appear less knowledgeable?</a:t>
            </a:r>
          </a:p>
          <a:p>
            <a:pPr lvl="1">
              <a:buNone/>
            </a:pPr>
            <a:endParaRPr lang="en-US" dirty="0" smtClean="0"/>
          </a:p>
          <a:p>
            <a:pPr lvl="1"/>
            <a:endParaRPr lang="en-US" dirty="0" smtClean="0"/>
          </a:p>
        </p:txBody>
      </p:sp>
    </p:spTree>
    <p:extLst>
      <p:ext uri="{BB962C8B-B14F-4D97-AF65-F5344CB8AC3E}">
        <p14:creationId xmlns:p14="http://schemas.microsoft.com/office/powerpoint/2010/main" val="562402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Credibility</a:t>
            </a:r>
            <a:endParaRPr lang="en-US" dirty="0"/>
          </a:p>
        </p:txBody>
      </p:sp>
      <p:sp>
        <p:nvSpPr>
          <p:cNvPr id="3" name="Content Placeholder 2"/>
          <p:cNvSpPr>
            <a:spLocks noGrp="1"/>
          </p:cNvSpPr>
          <p:nvPr>
            <p:ph idx="1"/>
          </p:nvPr>
        </p:nvSpPr>
        <p:spPr/>
        <p:txBody>
          <a:bodyPr>
            <a:normAutofit/>
          </a:bodyPr>
          <a:lstStyle/>
          <a:p>
            <a:r>
              <a:rPr lang="en-US" dirty="0" smtClean="0"/>
              <a:t>First impression is critical</a:t>
            </a:r>
          </a:p>
          <a:p>
            <a:r>
              <a:rPr lang="en-US" dirty="0"/>
              <a:t>L</a:t>
            </a:r>
            <a:r>
              <a:rPr lang="en-US" dirty="0" smtClean="0"/>
              <a:t>anguage</a:t>
            </a:r>
          </a:p>
          <a:p>
            <a:pPr lvl="1"/>
            <a:r>
              <a:rPr lang="en-US" dirty="0" smtClean="0"/>
              <a:t>Avoid distractions</a:t>
            </a:r>
          </a:p>
          <a:p>
            <a:r>
              <a:rPr lang="en-US" dirty="0" smtClean="0"/>
              <a:t>Age bias</a:t>
            </a:r>
          </a:p>
          <a:p>
            <a:pPr lvl="1"/>
            <a:r>
              <a:rPr lang="en-US" dirty="0" smtClean="0"/>
              <a:t>Establish credentials without establishing arrogance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Credibility</a:t>
            </a:r>
            <a:endParaRPr lang="en-US" dirty="0"/>
          </a:p>
        </p:txBody>
      </p:sp>
      <p:sp>
        <p:nvSpPr>
          <p:cNvPr id="3" name="Content Placeholder 2"/>
          <p:cNvSpPr>
            <a:spLocks noGrp="1"/>
          </p:cNvSpPr>
          <p:nvPr>
            <p:ph idx="1"/>
          </p:nvPr>
        </p:nvSpPr>
        <p:spPr/>
        <p:txBody>
          <a:bodyPr>
            <a:normAutofit/>
          </a:bodyPr>
          <a:lstStyle/>
          <a:p>
            <a:r>
              <a:rPr lang="en-US" dirty="0" smtClean="0"/>
              <a:t>Presentation appearance</a:t>
            </a:r>
          </a:p>
          <a:p>
            <a:pPr lvl="1"/>
            <a:r>
              <a:rPr lang="en-US" dirty="0" smtClean="0"/>
              <a:t>Dress and grooming</a:t>
            </a:r>
          </a:p>
          <a:p>
            <a:r>
              <a:rPr lang="en-US" dirty="0" smtClean="0"/>
              <a:t>Ethics</a:t>
            </a:r>
          </a:p>
          <a:p>
            <a:pPr lvl="1"/>
            <a:r>
              <a:rPr lang="en-US" dirty="0" smtClean="0"/>
              <a:t>Don’t mislead</a:t>
            </a:r>
            <a:endParaRPr lang="en-US" dirty="0"/>
          </a:p>
        </p:txBody>
      </p:sp>
    </p:spTree>
    <p:extLst>
      <p:ext uri="{BB962C8B-B14F-4D97-AF65-F5344CB8AC3E}">
        <p14:creationId xmlns:p14="http://schemas.microsoft.com/office/powerpoint/2010/main" val="1694620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a:t>
            </a:r>
            <a:endParaRPr lang="en-US" dirty="0"/>
          </a:p>
        </p:txBody>
      </p:sp>
      <p:sp>
        <p:nvSpPr>
          <p:cNvPr id="3" name="Content Placeholder 2"/>
          <p:cNvSpPr>
            <a:spLocks noGrp="1"/>
          </p:cNvSpPr>
          <p:nvPr>
            <p:ph idx="1"/>
          </p:nvPr>
        </p:nvSpPr>
        <p:spPr/>
        <p:txBody>
          <a:bodyPr/>
          <a:lstStyle/>
          <a:p>
            <a:r>
              <a:rPr lang="en-US" dirty="0" smtClean="0"/>
              <a:t>Technical documents are not read</a:t>
            </a:r>
          </a:p>
          <a:p>
            <a:pPr lvl="1"/>
            <a:r>
              <a:rPr lang="en-US" dirty="0" smtClean="0"/>
              <a:t>For pleasure</a:t>
            </a:r>
          </a:p>
          <a:p>
            <a:pPr lvl="1"/>
            <a:r>
              <a:rPr lang="en-US" dirty="0" smtClean="0"/>
              <a:t>From cover to cover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and Listeners</a:t>
            </a:r>
            <a:endParaRPr lang="en-US" dirty="0"/>
          </a:p>
        </p:txBody>
      </p:sp>
      <p:sp>
        <p:nvSpPr>
          <p:cNvPr id="3" name="Content Placeholder 2"/>
          <p:cNvSpPr>
            <a:spLocks noGrp="1"/>
          </p:cNvSpPr>
          <p:nvPr>
            <p:ph idx="1"/>
          </p:nvPr>
        </p:nvSpPr>
        <p:spPr/>
        <p:txBody>
          <a:bodyPr>
            <a:normAutofit/>
          </a:bodyPr>
          <a:lstStyle/>
          <a:p>
            <a:r>
              <a:rPr lang="en-US" dirty="0" smtClean="0"/>
              <a:t>Readers and listeners</a:t>
            </a:r>
          </a:p>
          <a:p>
            <a:pPr lvl="1"/>
            <a:r>
              <a:rPr lang="en-US" dirty="0" smtClean="0"/>
              <a:t>Will interpret your communication based on their background</a:t>
            </a:r>
          </a:p>
          <a:p>
            <a:pPr lvl="1"/>
            <a:r>
              <a:rPr lang="en-US" dirty="0" smtClean="0"/>
              <a:t>Want “need to know” information</a:t>
            </a:r>
          </a:p>
          <a:p>
            <a:pPr lvl="1"/>
            <a:r>
              <a:rPr lang="en-US" dirty="0" smtClean="0"/>
              <a:t>Are impatient</a:t>
            </a:r>
          </a:p>
          <a:p>
            <a:r>
              <a:rPr lang="en-US" dirty="0" smtClean="0"/>
              <a:t>Less is more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and Listeners</a:t>
            </a:r>
            <a:endParaRPr lang="en-US" dirty="0"/>
          </a:p>
        </p:txBody>
      </p:sp>
      <p:sp>
        <p:nvSpPr>
          <p:cNvPr id="3" name="Content Placeholder 2"/>
          <p:cNvSpPr>
            <a:spLocks noGrp="1"/>
          </p:cNvSpPr>
          <p:nvPr>
            <p:ph idx="1"/>
          </p:nvPr>
        </p:nvSpPr>
        <p:spPr/>
        <p:txBody>
          <a:bodyPr>
            <a:normAutofit/>
          </a:bodyPr>
          <a:lstStyle/>
          <a:p>
            <a:r>
              <a:rPr lang="en-US" dirty="0" smtClean="0"/>
              <a:t>May not share your</a:t>
            </a:r>
          </a:p>
          <a:p>
            <a:pPr lvl="1"/>
            <a:r>
              <a:rPr lang="en-US" dirty="0" smtClean="0"/>
              <a:t>Knowledge</a:t>
            </a:r>
          </a:p>
          <a:p>
            <a:pPr lvl="1"/>
            <a:r>
              <a:rPr lang="en-US" dirty="0" smtClean="0"/>
              <a:t>Concerns</a:t>
            </a:r>
          </a:p>
          <a:p>
            <a:pPr lvl="1"/>
            <a:r>
              <a:rPr lang="en-US" dirty="0" smtClean="0"/>
              <a:t>Values</a:t>
            </a:r>
          </a:p>
          <a:p>
            <a:pPr lvl="1"/>
            <a:r>
              <a:rPr lang="en-US" dirty="0"/>
              <a:t>F</a:t>
            </a:r>
            <a:r>
              <a:rPr lang="en-US" dirty="0" smtClean="0"/>
              <a:t>ascination with the topic</a:t>
            </a:r>
          </a:p>
          <a:p>
            <a:r>
              <a:rPr lang="en-US" dirty="0" smtClean="0"/>
              <a:t>Communicate with </a:t>
            </a:r>
            <a:r>
              <a:rPr lang="en-US" b="1" u="sng" dirty="0" smtClean="0"/>
              <a:t>their</a:t>
            </a:r>
            <a:r>
              <a:rPr lang="en-US" dirty="0" smtClean="0"/>
              <a:t> needs in mind</a:t>
            </a:r>
            <a:endParaRPr lang="en-US" dirty="0"/>
          </a:p>
        </p:txBody>
      </p:sp>
    </p:spTree>
    <p:extLst>
      <p:ext uri="{BB962C8B-B14F-4D97-AF65-F5344CB8AC3E}">
        <p14:creationId xmlns:p14="http://schemas.microsoft.com/office/powerpoint/2010/main" val="259561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Interests</a:t>
            </a:r>
            <a:endParaRPr lang="en-US" dirty="0"/>
          </a:p>
        </p:txBody>
      </p:sp>
      <p:sp>
        <p:nvSpPr>
          <p:cNvPr id="3" name="Content Placeholder 2"/>
          <p:cNvSpPr>
            <a:spLocks noGrp="1"/>
          </p:cNvSpPr>
          <p:nvPr>
            <p:ph idx="1"/>
          </p:nvPr>
        </p:nvSpPr>
        <p:spPr/>
        <p:txBody>
          <a:bodyPr/>
          <a:lstStyle/>
          <a:p>
            <a:r>
              <a:rPr lang="en-US" dirty="0" smtClean="0"/>
              <a:t>Organization</a:t>
            </a:r>
          </a:p>
          <a:p>
            <a:pPr lvl="1"/>
            <a:r>
              <a:rPr lang="en-US" dirty="0" smtClean="0"/>
              <a:t>Help the work organization do better</a:t>
            </a:r>
          </a:p>
          <a:p>
            <a:r>
              <a:rPr lang="en-US" dirty="0" smtClean="0"/>
              <a:t>Personal</a:t>
            </a:r>
          </a:p>
          <a:p>
            <a:pPr lvl="1"/>
            <a:r>
              <a:rPr lang="en-US" dirty="0" smtClean="0"/>
              <a:t>Performance appraisal</a:t>
            </a:r>
          </a:p>
          <a:p>
            <a:pPr lvl="1"/>
            <a:r>
              <a:rPr lang="en-US" dirty="0" smtClean="0"/>
              <a:t>Promotion</a:t>
            </a:r>
          </a:p>
          <a:p>
            <a:pPr lvl="1"/>
            <a:r>
              <a:rPr lang="en-US" dirty="0" smtClean="0"/>
              <a:t>Increased income</a:t>
            </a:r>
          </a:p>
          <a:p>
            <a:r>
              <a:rPr lang="en-US" dirty="0" smtClean="0"/>
              <a:t>Relate to an interest to gain interest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and Attitudes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Don’t invite the audience to fight you</a:t>
            </a:r>
          </a:p>
          <a:p>
            <a:pPr lvl="1"/>
            <a:r>
              <a:rPr lang="en-US" dirty="0" smtClean="0">
                <a:solidFill>
                  <a:schemeClr val="tx1"/>
                </a:solidFill>
              </a:rPr>
              <a:t>Biases and prejudices</a:t>
            </a:r>
          </a:p>
          <a:p>
            <a:pPr lvl="1"/>
            <a:r>
              <a:rPr lang="en-US" dirty="0" smtClean="0">
                <a:solidFill>
                  <a:schemeClr val="tx1"/>
                </a:solidFill>
              </a:rPr>
              <a:t>Controversies (religious wars)</a:t>
            </a:r>
          </a:p>
          <a:p>
            <a:pPr lvl="1"/>
            <a:r>
              <a:rPr lang="en-US" dirty="0" smtClean="0">
                <a:solidFill>
                  <a:schemeClr val="tx1"/>
                </a:solidFill>
              </a:rPr>
              <a:t>Superlatives</a:t>
            </a:r>
          </a:p>
        </p:txBody>
      </p:sp>
    </p:spTree>
    <p:extLst>
      <p:ext uri="{BB962C8B-B14F-4D97-AF65-F5344CB8AC3E}">
        <p14:creationId xmlns:p14="http://schemas.microsoft.com/office/powerpoint/2010/main" val="26069721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and Attitudes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Audience will filter your material</a:t>
            </a:r>
          </a:p>
          <a:p>
            <a:pPr lvl="1"/>
            <a:r>
              <a:rPr lang="en-US" dirty="0" smtClean="0">
                <a:solidFill>
                  <a:schemeClr val="tx1"/>
                </a:solidFill>
              </a:rPr>
              <a:t>Hear what they want to hear</a:t>
            </a:r>
          </a:p>
          <a:p>
            <a:pPr lvl="1"/>
            <a:r>
              <a:rPr lang="en-US" dirty="0" smtClean="0">
                <a:solidFill>
                  <a:schemeClr val="tx1"/>
                </a:solidFill>
              </a:rPr>
              <a:t>See what they want to see</a:t>
            </a:r>
          </a:p>
        </p:txBody>
      </p:sp>
    </p:spTree>
    <p:extLst>
      <p:ext uri="{BB962C8B-B14F-4D97-AF65-F5344CB8AC3E}">
        <p14:creationId xmlns:p14="http://schemas.microsoft.com/office/powerpoint/2010/main" val="4687519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smtClean="0"/>
              <a:t>What are you asking the audience to do?</a:t>
            </a:r>
          </a:p>
          <a:p>
            <a:pPr lvl="1"/>
            <a:r>
              <a:rPr lang="en-US" dirty="0" smtClean="0"/>
              <a:t>Something easy?</a:t>
            </a:r>
          </a:p>
          <a:p>
            <a:pPr lvl="1"/>
            <a:r>
              <a:rPr lang="en-US" dirty="0" smtClean="0"/>
              <a:t>Change in behavior?</a:t>
            </a:r>
          </a:p>
          <a:p>
            <a:pPr lvl="2"/>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1029</TotalTime>
  <Words>915</Words>
  <Application>Microsoft Macintosh PowerPoint</Application>
  <PresentationFormat>On-screen Show (4:3)</PresentationFormat>
  <Paragraphs>151</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Folio</vt:lpstr>
      <vt:lpstr>What happens when you fail to meet audience expectations?</vt:lpstr>
      <vt:lpstr>Audience Analysis</vt:lpstr>
      <vt:lpstr>Readers</vt:lpstr>
      <vt:lpstr>Readers and Listeners</vt:lpstr>
      <vt:lpstr>Readers and Listeners</vt:lpstr>
      <vt:lpstr>Interests</vt:lpstr>
      <vt:lpstr>Values and Attitudes</vt:lpstr>
      <vt:lpstr>Values and Attitudes</vt:lpstr>
      <vt:lpstr>Limitations</vt:lpstr>
      <vt:lpstr>Limitations in Presentations</vt:lpstr>
      <vt:lpstr>Things to Consider</vt:lpstr>
      <vt:lpstr>Things to Consider</vt:lpstr>
      <vt:lpstr>Things to Consider</vt:lpstr>
      <vt:lpstr>Regardless</vt:lpstr>
      <vt:lpstr>Regardless</vt:lpstr>
      <vt:lpstr>Types in the Audience</vt:lpstr>
      <vt:lpstr>Audience</vt:lpstr>
      <vt:lpstr>Audience</vt:lpstr>
      <vt:lpstr>A Cautionary Tale</vt:lpstr>
      <vt:lpstr>PowerPoint Presentation</vt:lpstr>
      <vt:lpstr>PowerPoint Presentation</vt:lpstr>
      <vt:lpstr>Enthusiasm and energy</vt:lpstr>
      <vt:lpstr>Credibility</vt:lpstr>
      <vt:lpstr>Credibility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in the Workplace</dc:title>
  <dc:creator>Kevin Twitchell</dc:creator>
  <cp:lastModifiedBy>Kevin Twitchell</cp:lastModifiedBy>
  <cp:revision>93</cp:revision>
  <cp:lastPrinted>2011-09-23T15:55:53Z</cp:lastPrinted>
  <dcterms:created xsi:type="dcterms:W3CDTF">2010-05-10T14:07:08Z</dcterms:created>
  <dcterms:modified xsi:type="dcterms:W3CDTF">2014-01-22T19:31:36Z</dcterms:modified>
</cp:coreProperties>
</file>