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4"/>
  </p:notesMasterIdLst>
  <p:handoutMasterIdLst>
    <p:handoutMasterId r:id="rId45"/>
  </p:handoutMasterIdLst>
  <p:sldIdLst>
    <p:sldId id="305" r:id="rId2"/>
    <p:sldId id="268" r:id="rId3"/>
    <p:sldId id="257" r:id="rId4"/>
    <p:sldId id="258" r:id="rId5"/>
    <p:sldId id="300" r:id="rId6"/>
    <p:sldId id="285" r:id="rId7"/>
    <p:sldId id="261" r:id="rId8"/>
    <p:sldId id="293" r:id="rId9"/>
    <p:sldId id="259" r:id="rId10"/>
    <p:sldId id="294" r:id="rId11"/>
    <p:sldId id="260" r:id="rId12"/>
    <p:sldId id="262" r:id="rId13"/>
    <p:sldId id="263" r:id="rId14"/>
    <p:sldId id="264" r:id="rId15"/>
    <p:sldId id="265" r:id="rId16"/>
    <p:sldId id="295" r:id="rId17"/>
    <p:sldId id="266" r:id="rId18"/>
    <p:sldId id="304" r:id="rId19"/>
    <p:sldId id="303" r:id="rId20"/>
    <p:sldId id="296" r:id="rId21"/>
    <p:sldId id="267" r:id="rId22"/>
    <p:sldId id="287" r:id="rId23"/>
    <p:sldId id="269" r:id="rId24"/>
    <p:sldId id="297" r:id="rId25"/>
    <p:sldId id="270" r:id="rId26"/>
    <p:sldId id="282" r:id="rId27"/>
    <p:sldId id="271" r:id="rId28"/>
    <p:sldId id="272" r:id="rId29"/>
    <p:sldId id="298" r:id="rId30"/>
    <p:sldId id="273" r:id="rId31"/>
    <p:sldId id="274" r:id="rId32"/>
    <p:sldId id="301" r:id="rId33"/>
    <p:sldId id="275" r:id="rId34"/>
    <p:sldId id="299" r:id="rId35"/>
    <p:sldId id="276" r:id="rId36"/>
    <p:sldId id="283" r:id="rId37"/>
    <p:sldId id="277" r:id="rId38"/>
    <p:sldId id="302" r:id="rId39"/>
    <p:sldId id="278" r:id="rId40"/>
    <p:sldId id="279" r:id="rId41"/>
    <p:sldId id="280" r:id="rId42"/>
    <p:sldId id="281" r:id="rId4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BFF"/>
    <a:srgbClr val="6666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0146" autoAdjust="0"/>
  </p:normalViewPr>
  <p:slideViewPr>
    <p:cSldViewPr>
      <p:cViewPr varScale="1">
        <p:scale>
          <a:sx n="68" d="100"/>
          <a:sy n="68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74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02255-52FE-413C-9042-A40C229B64AE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A244A-3DF0-4E61-827B-DDACAFBF3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3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6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640C1C4F-D1F4-4194-A514-C39B40FE02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www.popstarsplus.com</a:t>
            </a:r>
            <a:r>
              <a:rPr lang="en-US" dirty="0" smtClean="0"/>
              <a:t>/images/</a:t>
            </a:r>
            <a:r>
              <a:rPr lang="en-US" dirty="0" err="1" smtClean="0"/>
              <a:t>dinosaursfightingpicture.jpg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15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59552-BF00-418E-8F31-6A3E9BECC775}" type="slidenum">
              <a:rPr lang="en-US"/>
              <a:pPr/>
              <a:t>15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ED7D0-898E-40B3-991E-9EAAE30EC106}" type="slidenum">
              <a:rPr lang="en-US"/>
              <a:pPr/>
              <a:t>17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one pecking order: be tough, competitive, and aggressive to move up</a:t>
            </a:r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smtClean="0"/>
              <a:t>conflict </a:t>
            </a:r>
            <a:r>
              <a:rPr lang="en-US" dirty="0"/>
              <a:t>is a struggle for power – no area is too small</a:t>
            </a:r>
          </a:p>
          <a:p>
            <a:endParaRPr lang="en-US" dirty="0"/>
          </a:p>
          <a:p>
            <a:r>
              <a:rPr lang="en-US" dirty="0" smtClean="0"/>
              <a:t>If you act</a:t>
            </a:r>
            <a:r>
              <a:rPr lang="en-US" baseline="0" dirty="0" smtClean="0"/>
              <a:t> dominant . . .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Power </a:t>
            </a:r>
            <a:r>
              <a:rPr lang="en-US" dirty="0" smtClean="0"/>
              <a:t>walk</a:t>
            </a:r>
          </a:p>
          <a:p>
            <a:pPr>
              <a:buFontTx/>
              <a:buChar char="-"/>
            </a:pPr>
            <a:r>
              <a:rPr lang="en-US" dirty="0" smtClean="0"/>
              <a:t>Power</a:t>
            </a:r>
            <a:r>
              <a:rPr lang="en-US" baseline="0" dirty="0" smtClean="0"/>
              <a:t> talk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Power </a:t>
            </a:r>
            <a:r>
              <a:rPr lang="en-US" dirty="0" smtClean="0"/>
              <a:t>lunches</a:t>
            </a:r>
            <a:r>
              <a:rPr lang="en-US" baseline="0" dirty="0" smtClean="0"/>
              <a:t> (next slide)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lunch</a:t>
            </a:r>
          </a:p>
          <a:p>
            <a:pPr>
              <a:buFontTx/>
              <a:buChar char="-"/>
            </a:pPr>
            <a:r>
              <a:rPr lang="en-US" dirty="0" smtClean="0"/>
              <a:t>Power stance</a:t>
            </a:r>
            <a:r>
              <a:rPr lang="en-US" baseline="0" dirty="0" smtClean="0"/>
              <a:t> / position (take as much space as possible)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Power ties (next</a:t>
            </a:r>
            <a:r>
              <a:rPr lang="en-US" baseline="0" dirty="0" smtClean="0"/>
              <a:t> slide)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pujawellness.com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-content/uploads/2013/07/salad3.jpg</a:t>
            </a:r>
          </a:p>
          <a:p>
            <a:r>
              <a:rPr lang="en-US" dirty="0" smtClean="0"/>
              <a:t>http://3.bp.blogspot.com/-</a:t>
            </a:r>
            <a:r>
              <a:rPr lang="en-US" dirty="0" err="1" smtClean="0"/>
              <a:t>WEvPlc_PAGc</a:t>
            </a:r>
            <a:r>
              <a:rPr lang="en-US" dirty="0" smtClean="0"/>
              <a:t>/Tc21coCrvVI/AAAAAAAAA68/tFo4mOYr2Tg/s1600/051011FlatIronSteakRareBokChoy1.jpg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tie</a:t>
            </a:r>
          </a:p>
          <a:p>
            <a:endParaRPr lang="en-US" dirty="0" smtClean="0"/>
          </a:p>
          <a:p>
            <a:r>
              <a:rPr lang="en-US" dirty="0" smtClean="0"/>
              <a:t>McKinney example – </a:t>
            </a:r>
          </a:p>
          <a:p>
            <a:r>
              <a:rPr lang="en-US" dirty="0" smtClean="0"/>
              <a:t>Some function above the rules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p.cdn.ties.com</a:t>
            </a:r>
            <a:r>
              <a:rPr lang="en-US" dirty="0" smtClean="0"/>
              <a:t>/black-microfiber-power-on-button-tie-229727-505-600-0.jpg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p.cdn.ties.com</a:t>
            </a:r>
            <a:r>
              <a:rPr lang="en-US" dirty="0" smtClean="0"/>
              <a:t>/tomato-polyester-tomato-tie-233618-505-600-0.jpg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A7AA5-9F6D-4C05-A294-206EC6A2BA43}" type="slidenum">
              <a:rPr lang="en-US"/>
              <a:pPr/>
              <a:t>21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/>
              <a:t>Agitation –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Someone sits in </a:t>
            </a:r>
            <a:r>
              <a:rPr lang="en-US" sz="1000" u="sng" dirty="0"/>
              <a:t>your</a:t>
            </a:r>
            <a:r>
              <a:rPr lang="en-US" sz="1000" dirty="0"/>
              <a:t> seat in class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“That’s my chair! He has no right to do that.”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“Don’t be silly. It’s just a chair.”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Names and titles –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Consider how you feel when someone gets it </a:t>
            </a:r>
            <a:r>
              <a:rPr lang="en-US" sz="1000" dirty="0" smtClean="0"/>
              <a:t>wrong</a:t>
            </a:r>
          </a:p>
          <a:p>
            <a:pPr>
              <a:lnSpc>
                <a:spcPct val="80000"/>
              </a:lnSpc>
            </a:pPr>
            <a:r>
              <a:rPr lang="en-US" sz="1000" dirty="0" smtClean="0"/>
              <a:t>SENATOR</a:t>
            </a:r>
            <a:r>
              <a:rPr lang="en-US" sz="1000" baseline="0" dirty="0" smtClean="0"/>
              <a:t> Barbara Boxer and the general</a:t>
            </a: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Compare with how President Monson introduces himself as “Brother Monson”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Intrusion on your territory feels like an attack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Invasion of personal space is a problem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1000" dirty="0"/>
              <a:t>Stand too close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1000" dirty="0"/>
              <a:t>Touch (too much)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Means of control by keeping you off balance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Size – office, desk, chair, etc. establishes territory</a:t>
            </a:r>
            <a:endParaRPr lang="en-US" sz="1000" dirty="0" smtClean="0"/>
          </a:p>
          <a:p>
            <a:pPr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1000" dirty="0" smtClean="0"/>
              <a:t>More powerful in own territory than the person who has to come to your</a:t>
            </a:r>
          </a:p>
          <a:p>
            <a:pPr>
              <a:lnSpc>
                <a:spcPct val="80000"/>
              </a:lnSpc>
            </a:pPr>
            <a:endParaRPr lang="en-US" sz="100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A7AA5-9F6D-4C05-A294-206EC6A2BA43}" type="slidenum">
              <a:rPr lang="en-US"/>
              <a:pPr/>
              <a:t>22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 smtClean="0"/>
              <a:t>From </a:t>
            </a:r>
            <a:r>
              <a:rPr lang="en-US" sz="1000" dirty="0"/>
              <a:t>the outside, it looks silly</a:t>
            </a:r>
          </a:p>
          <a:p>
            <a:pPr>
              <a:lnSpc>
                <a:spcPct val="80000"/>
              </a:lnSpc>
            </a:pPr>
            <a:r>
              <a:rPr lang="en-US" sz="1000" dirty="0"/>
              <a:t>When it is really anything but silly (to the participants)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Delegation becomes difficult – giving up territory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lose</a:t>
            </a:r>
            <a:r>
              <a:rPr lang="en-US" baseline="0" dirty="0" smtClean="0"/>
              <a:t> track of your goal</a:t>
            </a:r>
          </a:p>
          <a:p>
            <a:r>
              <a:rPr lang="en-US" baseline="0" dirty="0" smtClean="0"/>
              <a:t>Do what you need to do to get the job done (while maintaining integrity)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Sexual harassment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E94FE-433E-42A7-894C-5EFB5193AF8F}" type="slidenum">
              <a:rPr lang="en-US"/>
              <a:pPr/>
              <a:t>27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/>
              <a:t>Stage one: I see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Observation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Banter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Display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Stage two: I want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Separating from the herd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Fantasy (fantasizing)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Arranging meetings at work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Confiding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Calling the person at home (“business” reasons)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Giving gifts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Touching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Stage three: I get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Becoming overtly sexual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Overt possessiveness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The emotional issue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Stage four: I got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The relationship has become sexual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Territory (the other person is located closer)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On and off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Stage five: I go / I stay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Reality intrudes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800"/>
              <a:t>Married lovers</a:t>
            </a:r>
          </a:p>
          <a:p>
            <a:pPr>
              <a:lnSpc>
                <a:spcPct val="80000"/>
              </a:lnSpc>
            </a:pPr>
            <a:endParaRPr lang="en-US" sz="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4DFB2-98D8-4027-8368-3FC4CA8B006F}" type="slidenum">
              <a:rPr lang="en-US"/>
              <a:pPr/>
              <a:t>28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Straight arrow &amp; don’t do it again – repent!!!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FBB52-C3EC-4672-958A-9E1121B2C14B}" type="slidenum">
              <a:rPr lang="en-US"/>
              <a:pPr/>
              <a:t>2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61D20-B712-4AE6-927E-AF0C39F325A3}" type="slidenum">
              <a:rPr lang="en-US"/>
              <a:pPr/>
              <a:t>30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6EBBB-CFCA-4D86-8060-6D9CFE0F2A92}" type="slidenum">
              <a:rPr lang="en-US"/>
              <a:pPr/>
              <a:t>31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failed – he ought to be fired!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6EBBB-CFCA-4D86-8060-6D9CFE0F2A92}" type="slidenum">
              <a:rPr lang="en-US"/>
              <a:pPr/>
              <a:t>32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EG&amp;G – determine who to blame before project starts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4062D-39B8-4D26-8C9C-4E16D308000B}" type="slidenum">
              <a:rPr lang="en-US"/>
              <a:pPr/>
              <a:t>33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yourself over and over again – can become an obsession</a:t>
            </a:r>
          </a:p>
          <a:p>
            <a:r>
              <a:rPr lang="en-US"/>
              <a:t>Gossip in “support” groups – distorted view of reality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EC321-FD62-4414-8CDD-AB69EB68CA59}" type="slidenum">
              <a:rPr lang="en-US"/>
              <a:pPr/>
              <a:t>35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groups of people – read first two paragraphs from page 79</a:t>
            </a:r>
          </a:p>
          <a:p>
            <a:r>
              <a:rPr lang="en-US"/>
              <a:t>How many of you belong to the first group? the second group?</a:t>
            </a:r>
          </a:p>
          <a:p>
            <a:r>
              <a:rPr lang="en-US"/>
              <a:t>Distortion of reality</a:t>
            </a:r>
          </a:p>
          <a:p>
            <a:pPr>
              <a:buFontTx/>
              <a:buChar char="-"/>
            </a:pPr>
            <a:r>
              <a:rPr lang="en-US"/>
              <a:t>No facts</a:t>
            </a:r>
          </a:p>
          <a:p>
            <a:pPr>
              <a:buFontTx/>
              <a:buChar char="-"/>
            </a:pPr>
            <a:r>
              <a:rPr lang="en-US"/>
              <a:t>Vague adjectives</a:t>
            </a:r>
          </a:p>
          <a:p>
            <a:pPr>
              <a:buFontTx/>
              <a:buChar char="-"/>
            </a:pPr>
            <a:r>
              <a:rPr lang="en-US"/>
              <a:t>Strong moral connotations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EC321-FD62-4414-8CDD-AB69EB68CA59}" type="slidenum">
              <a:rPr lang="en-US"/>
              <a:pPr/>
              <a:t>36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04F6F-3056-41B3-ACA3-4C16C0DB1B98}" type="slidenum">
              <a:rPr lang="en-US"/>
              <a:pPr/>
              <a:t>37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Personality clash (don’t take sides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Workaholic ethic (and perfectionism, too)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 of this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8AA37-3551-4A3C-A658-8702ECB5FA5C}" type="slidenum">
              <a:rPr lang="en-US"/>
              <a:pPr/>
              <a:t>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all of this</a:t>
            </a:r>
          </a:p>
          <a:p>
            <a:r>
              <a:rPr lang="en-US" dirty="0" smtClean="0"/>
              <a:t>You </a:t>
            </a:r>
            <a:r>
              <a:rPr lang="en-US" dirty="0"/>
              <a:t>cannot control others</a:t>
            </a:r>
          </a:p>
          <a:p>
            <a:r>
              <a:rPr lang="en-US" dirty="0"/>
              <a:t>You can only control your response to others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There are difficult people in the work place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C8896-C8BA-4E68-9C90-6BFD659C1E7C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Unconscious </a:t>
            </a:r>
            <a:r>
              <a:rPr lang="en-US" dirty="0"/>
              <a:t>decisions are the Reptile Response based on Lizard Logic</a:t>
            </a:r>
          </a:p>
          <a:p>
            <a:r>
              <a:rPr lang="en-US" dirty="0" smtClean="0"/>
              <a:t>Sometimes </a:t>
            </a:r>
            <a:r>
              <a:rPr lang="en-US" dirty="0"/>
              <a:t>defies logic (seems logical at the time)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www.clipart.dk.co.uk</a:t>
            </a:r>
            <a:r>
              <a:rPr lang="en-US" dirty="0" smtClean="0"/>
              <a:t>/</a:t>
            </a:r>
            <a:r>
              <a:rPr lang="en-US" dirty="0" err="1" smtClean="0"/>
              <a:t>DKImages</a:t>
            </a:r>
            <a:r>
              <a:rPr lang="en-US" dirty="0" smtClean="0"/>
              <a:t>/</a:t>
            </a:r>
            <a:r>
              <a:rPr lang="en-US" dirty="0" err="1" smtClean="0"/>
              <a:t>exp_dinosaur</a:t>
            </a:r>
            <a:r>
              <a:rPr lang="en-US" dirty="0" smtClean="0"/>
              <a:t>/image_exp_dino086.jpg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www.clipart.dk.co.uk</a:t>
            </a:r>
            <a:r>
              <a:rPr lang="en-US" dirty="0" smtClean="0"/>
              <a:t>/</a:t>
            </a:r>
            <a:r>
              <a:rPr lang="en-US" dirty="0" err="1" smtClean="0"/>
              <a:t>DKImages</a:t>
            </a:r>
            <a:r>
              <a:rPr lang="en-US" dirty="0" smtClean="0"/>
              <a:t>/</a:t>
            </a:r>
            <a:r>
              <a:rPr lang="en-US" dirty="0" err="1" smtClean="0"/>
              <a:t>exp_dinosaur</a:t>
            </a:r>
            <a:r>
              <a:rPr lang="en-US" dirty="0" smtClean="0"/>
              <a:t>/image_exp_dino085.jpg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people in Dinosaur Brain mode: Godzilla meets </a:t>
            </a:r>
            <a:r>
              <a:rPr lang="en-US" dirty="0" err="1" smtClean="0"/>
              <a:t>Rodan</a:t>
            </a:r>
            <a:endParaRPr lang="en-US" dirty="0" smtClean="0"/>
          </a:p>
          <a:p>
            <a:r>
              <a:rPr lang="en-US" dirty="0" smtClean="0"/>
              <a:t>Great deal of sound and fury, buildings shake</a:t>
            </a:r>
          </a:p>
          <a:p>
            <a:r>
              <a:rPr lang="en-US" dirty="0" smtClean="0"/>
              <a:t>But very little gets accomplished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to recognize when you are in Dinosaur Brain mode</a:t>
            </a:r>
          </a:p>
          <a:p>
            <a:r>
              <a:rPr lang="en-US" dirty="0" smtClean="0"/>
              <a:t>http://resources1.news.com.au/images/2010/07/31/1225899/500653-jurassic-park.jpg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7134F-FD88-4C93-8567-9412541452AE}" type="slidenum">
              <a:rPr lang="en-US"/>
              <a:pPr/>
              <a:t>9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through a crowd</a:t>
            </a:r>
            <a:r>
              <a:rPr lang="en-US" baseline="0" dirty="0" smtClean="0"/>
              <a:t> – what you are doing is </a:t>
            </a:r>
            <a:r>
              <a:rPr lang="en-US" baseline="0" smtClean="0"/>
              <a:t>more important</a:t>
            </a:r>
            <a:endParaRPr lang="en-US" smtClean="0"/>
          </a:p>
          <a:p>
            <a:r>
              <a:rPr lang="en-US" dirty="0" smtClean="0"/>
              <a:t>Sounds </a:t>
            </a:r>
            <a:r>
              <a:rPr lang="en-US" dirty="0"/>
              <a:t>like an expressive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0AB07-C048-4D6D-945C-5F7E0E023D40}" type="slidenum">
              <a:rPr lang="en-US"/>
              <a:pPr/>
              <a:t>12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Drivers ???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Analytical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C1C4F-D1F4-4194-A514-C39B40FE02F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E383206A-FDD0-46F3-84D2-1B715DE79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D2E-230D-4005-9423-ECC0803AC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D78D-1320-4D27-A339-7BD485A9E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8C9A-0982-4A4A-B867-1A55AAC3C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6A53-3E1E-4664-B4D1-EC07CFA04C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B51-CAE7-4BA6-97EA-E70330F6C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4041-CA5A-43DB-9F17-2443EF42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B61-6297-43F7-8094-D47313AFF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F0F6-B7E9-43E5-AC5F-C5CE419AB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4CEA-43D8-41C7-8148-B4930C446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055-7F26-48B2-951F-8A91614BFA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822BAF2-0916-4C26-9F49-26D321C62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dinosaurs_fight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" b="-1587"/>
          <a:stretch>
            <a:fillRect/>
          </a:stretch>
        </p:blipFill>
        <p:spPr>
          <a:xfrm>
            <a:off x="304800" y="304800"/>
            <a:ext cx="8534400" cy="4953000"/>
          </a:xfrm>
        </p:spPr>
      </p:pic>
    </p:spTree>
    <p:extLst>
      <p:ext uri="{BB962C8B-B14F-4D97-AF65-F5344CB8AC3E}">
        <p14:creationId xmlns:p14="http://schemas.microsoft.com/office/powerpoint/2010/main" val="391789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Fight, Flight, or Fright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 to a threat</a:t>
            </a:r>
          </a:p>
          <a:p>
            <a:r>
              <a:rPr lang="en-US" dirty="0"/>
              <a:t>Fight</a:t>
            </a:r>
          </a:p>
          <a:p>
            <a:r>
              <a:rPr lang="en-US" dirty="0" smtClean="0"/>
              <a:t>Flight </a:t>
            </a:r>
            <a:r>
              <a:rPr lang="en-US" dirty="0"/>
              <a:t>– run</a:t>
            </a:r>
          </a:p>
          <a:p>
            <a:r>
              <a:rPr lang="en-US" dirty="0"/>
              <a:t>Fright – freeze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Fight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</a:t>
            </a:r>
          </a:p>
          <a:p>
            <a:r>
              <a:rPr lang="en-US" dirty="0"/>
              <a:t>Better right than happy</a:t>
            </a:r>
          </a:p>
          <a:p>
            <a:r>
              <a:rPr lang="en-US" dirty="0"/>
              <a:t>No tolerance for impediments</a:t>
            </a:r>
          </a:p>
          <a:p>
            <a:r>
              <a:rPr lang="en-US" dirty="0"/>
              <a:t>Overly sensitive to perceived threats</a:t>
            </a:r>
          </a:p>
          <a:p>
            <a:r>
              <a:rPr lang="en-US" dirty="0"/>
              <a:t>Everything is personal</a:t>
            </a:r>
          </a:p>
          <a:p>
            <a:r>
              <a:rPr lang="en-US" dirty="0"/>
              <a:t>There is always a winner and a loser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Flight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Avoidance</a:t>
            </a:r>
          </a:p>
          <a:p>
            <a:r>
              <a:rPr lang="en-US" dirty="0"/>
              <a:t>Procrastination</a:t>
            </a:r>
          </a:p>
          <a:p>
            <a:r>
              <a:rPr lang="en-US" dirty="0"/>
              <a:t>Forgetting</a:t>
            </a:r>
          </a:p>
          <a:p>
            <a:r>
              <a:rPr lang="en-US" dirty="0"/>
              <a:t>Running away</a:t>
            </a:r>
          </a:p>
          <a:p>
            <a:r>
              <a:rPr lang="en-US" dirty="0"/>
              <a:t>Being sick</a:t>
            </a:r>
          </a:p>
          <a:p>
            <a:r>
              <a:rPr lang="en-US" dirty="0"/>
              <a:t>Indecisiveness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Flight – Avoidance Techniques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else takes priority over the difficult and challenging [whatever]</a:t>
            </a:r>
          </a:p>
          <a:p>
            <a:r>
              <a:rPr lang="en-US" dirty="0"/>
              <a:t>Impossible to act because everything is under somebody else’s control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Fright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mind out of the room while you remain, trembling</a:t>
            </a:r>
          </a:p>
          <a:p>
            <a:r>
              <a:rPr lang="en-US" dirty="0"/>
              <a:t>Results in immobilization and overload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Dominant!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pecking order</a:t>
            </a:r>
          </a:p>
          <a:p>
            <a:r>
              <a:rPr lang="en-US" dirty="0"/>
              <a:t>Only one rule: “the strong survive”</a:t>
            </a:r>
          </a:p>
          <a:p>
            <a:r>
              <a:rPr lang="en-US" dirty="0"/>
              <a:t>Every conflict is a struggle for power</a:t>
            </a:r>
          </a:p>
          <a:p>
            <a:r>
              <a:rPr lang="en-US" dirty="0"/>
              <a:t>Not only run the show, but own the show</a:t>
            </a:r>
          </a:p>
          <a:p>
            <a:r>
              <a:rPr lang="en-US" dirty="0"/>
              <a:t>If you act dominant, you will be seen as dominant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Dominant!</a:t>
            </a:r>
            <a:endParaRPr lang="en-US" dirty="0"/>
          </a:p>
        </p:txBody>
      </p:sp>
      <p:pic>
        <p:nvPicPr>
          <p:cNvPr id="10" name="Content Placeholder 9" descr="salad3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25" b="-25825"/>
          <a:stretch>
            <a:fillRect/>
          </a:stretch>
        </p:blipFill>
        <p:spPr/>
      </p:pic>
      <p:pic>
        <p:nvPicPr>
          <p:cNvPr id="12" name="Content Placeholder 11" descr="SteakRare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303" b="-35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129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Dominant</a:t>
            </a:r>
            <a:endParaRPr lang="en-US" dirty="0"/>
          </a:p>
        </p:txBody>
      </p:sp>
      <p:pic>
        <p:nvPicPr>
          <p:cNvPr id="6" name="Content Placeholder 5" descr="power_on_button_tie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41" r="-15941"/>
          <a:stretch>
            <a:fillRect/>
          </a:stretch>
        </p:blipFill>
        <p:spPr/>
      </p:pic>
      <p:pic>
        <p:nvPicPr>
          <p:cNvPr id="7" name="Content Placeholder 6" descr="tomato_tie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41" r="-15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866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Dinosaur Brains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735139"/>
            <a:ext cx="5105400" cy="4056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Albert J. Bernstein and Sydney Craft </a:t>
            </a:r>
            <a:r>
              <a:rPr lang="en-US" dirty="0" err="1"/>
              <a:t>Rozen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Dinosaur Brains: Dealing with All Those Impossible People at Work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1989</a:t>
            </a:r>
          </a:p>
        </p:txBody>
      </p:sp>
      <p:pic>
        <p:nvPicPr>
          <p:cNvPr id="4" name="Content Placeholder 3" descr="book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95" r="-25795"/>
          <a:stretch>
            <a:fillRect/>
          </a:stretch>
        </p:blipFill>
        <p:spPr>
          <a:xfrm>
            <a:off x="5540001" y="1752600"/>
            <a:ext cx="3566160" cy="405606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b="1" dirty="0">
                <a:solidFill>
                  <a:srgbClr val="FF0000"/>
                </a:solidFill>
              </a:rPr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Defend the Territory!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Agitation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Names and titles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Intrusion on your territory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Invasion of personal space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Size </a:t>
            </a:r>
            <a:r>
              <a:rPr lang="en-US" sz="2800" dirty="0" smtClean="0"/>
              <a:t>matters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More powerful in own territory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Defend the Territory!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Looks </a:t>
            </a:r>
            <a:r>
              <a:rPr lang="en-US" sz="2800" dirty="0"/>
              <a:t>silly (from outside)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Delegation becomes difficult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Empire building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Territoriality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Stop, back up, and leave the territory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Communicate from the border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Validate the lizard’s position as owner of the territory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Don’t laugh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b="1" dirty="0">
                <a:solidFill>
                  <a:srgbClr val="FF0000"/>
                </a:solidFill>
              </a:rPr>
              <a:t>Get the mate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the Mate!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romances</a:t>
            </a:r>
          </a:p>
          <a:p>
            <a:r>
              <a:rPr lang="en-US" dirty="0"/>
              <a:t>Lovesick </a:t>
            </a:r>
            <a:r>
              <a:rPr lang="en-US" dirty="0" smtClean="0"/>
              <a:t>lizards</a:t>
            </a:r>
          </a:p>
          <a:p>
            <a:pPr lvl="1"/>
            <a:r>
              <a:rPr lang="en-US" dirty="0" smtClean="0"/>
              <a:t>Can be either gender approaching either gender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blind</a:t>
            </a:r>
          </a:p>
          <a:p>
            <a:r>
              <a:rPr lang="en-US" dirty="0" smtClean="0"/>
              <a:t>Think they are outside </a:t>
            </a:r>
            <a:r>
              <a:rPr lang="en-US" dirty="0"/>
              <a:t>the rules of professional behavior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Discussing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do it</a:t>
            </a:r>
          </a:p>
          <a:p>
            <a:pPr lvl="1"/>
            <a:r>
              <a:rPr lang="en-US" dirty="0" smtClean="0"/>
              <a:t>Recognize the situation</a:t>
            </a:r>
          </a:p>
          <a:p>
            <a:pPr lvl="1"/>
            <a:r>
              <a:rPr lang="en-US" dirty="0" smtClean="0"/>
              <a:t>If not married, think carefully</a:t>
            </a:r>
          </a:p>
          <a:p>
            <a:pPr lvl="1"/>
            <a:r>
              <a:rPr lang="en-US" dirty="0" smtClean="0"/>
              <a:t>If married, </a:t>
            </a:r>
            <a:r>
              <a:rPr lang="en-US" dirty="0"/>
              <a:t>r</a:t>
            </a:r>
            <a:r>
              <a:rPr lang="en-US" dirty="0" smtClean="0"/>
              <a:t>epent!</a:t>
            </a:r>
          </a:p>
          <a:p>
            <a:r>
              <a:rPr lang="en-US" dirty="0" smtClean="0"/>
              <a:t>You may be subjected to it</a:t>
            </a:r>
          </a:p>
          <a:p>
            <a:pPr lvl="1"/>
            <a:r>
              <a:rPr lang="en-US" dirty="0" smtClean="0"/>
              <a:t>Recognize the situation</a:t>
            </a:r>
          </a:p>
          <a:p>
            <a:pPr lvl="1"/>
            <a:r>
              <a:rPr lang="en-US" dirty="0" smtClean="0"/>
              <a:t>Quickly quash 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I see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I want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I get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I got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I go / I stay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Image assessment</a:t>
            </a:r>
          </a:p>
          <a:p>
            <a:pPr marL="609600" indent="-609600">
              <a:buFont typeface="Wingdings" pitchFamily="2" charset="2"/>
              <a:buAutoNum type="arabicPlain"/>
            </a:pPr>
            <a:r>
              <a:rPr lang="en-US" dirty="0"/>
              <a:t>Straight arrow</a:t>
            </a:r>
          </a:p>
          <a:p>
            <a:pPr marL="609600" indent="-609600">
              <a:buFont typeface="Wingdings" pitchFamily="2" charset="2"/>
              <a:buNone/>
            </a:pPr>
            <a:endParaRPr lang="en-US" dirty="0"/>
          </a:p>
          <a:p>
            <a:pPr marL="609600" indent="-609600">
              <a:buFont typeface="Wingdings" pitchFamily="2" charset="2"/>
              <a:buNone/>
            </a:pPr>
            <a:r>
              <a:rPr lang="en-US" dirty="0"/>
              <a:t>Don’t do it again!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Recognize your situation</a:t>
            </a:r>
          </a:p>
          <a:p>
            <a:r>
              <a:rPr lang="en-US"/>
              <a:t>Recognize the situation of others</a:t>
            </a:r>
          </a:p>
          <a:p>
            <a:r>
              <a:rPr lang="en-US"/>
              <a:t>Take the appropriate action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It Hurts, Hiss!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virtue in suffering in silence</a:t>
            </a:r>
          </a:p>
          <a:p>
            <a:r>
              <a:rPr lang="en-US" dirty="0"/>
              <a:t>Blaming</a:t>
            </a:r>
          </a:p>
          <a:p>
            <a:r>
              <a:rPr lang="en-US" dirty="0"/>
              <a:t>Telling about 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Blaming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 trial and error</a:t>
            </a:r>
          </a:p>
          <a:p>
            <a:pPr lvl="1"/>
            <a:r>
              <a:rPr lang="en-US" sz="2400" dirty="0"/>
              <a:t>Trial and success</a:t>
            </a:r>
          </a:p>
          <a:p>
            <a:pPr lvl="1"/>
            <a:r>
              <a:rPr lang="en-US" sz="2400" dirty="0"/>
              <a:t>Trial and punishment</a:t>
            </a:r>
          </a:p>
          <a:p>
            <a:r>
              <a:rPr lang="en-US" sz="2800" dirty="0"/>
              <a:t>When decision goes awry, focus on people rather than on decision </a:t>
            </a:r>
            <a:r>
              <a:rPr lang="en-US" sz="2800" dirty="0" smtClean="0"/>
              <a:t>itself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Blaming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 </a:t>
            </a:r>
            <a:r>
              <a:rPr lang="en-US" sz="2800" dirty="0"/>
              <a:t>shifts from succeeding to figuring out who to blame upon failure</a:t>
            </a:r>
          </a:p>
          <a:p>
            <a:r>
              <a:rPr lang="en-US" sz="2800" dirty="0"/>
              <a:t>Blame protects the ego – you become the victim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540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Telling About It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everyone you can</a:t>
            </a:r>
          </a:p>
          <a:p>
            <a:pPr lvl="1"/>
            <a:r>
              <a:rPr lang="en-US" dirty="0"/>
              <a:t>Including yourself</a:t>
            </a:r>
          </a:p>
          <a:p>
            <a:pPr lvl="1"/>
            <a:r>
              <a:rPr lang="en-US" dirty="0"/>
              <a:t>Over and over again</a:t>
            </a:r>
          </a:p>
          <a:p>
            <a:r>
              <a:rPr lang="en-US" dirty="0"/>
              <a:t>Gossip in “support” groups</a:t>
            </a:r>
          </a:p>
          <a:p>
            <a:r>
              <a:rPr lang="en-US" dirty="0"/>
              <a:t>Complain but don’t do anything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Like me, good. Not like me, bad.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Like Me, Good.</a:t>
            </a:r>
            <a:br>
              <a:rPr lang="en-US" sz="4000"/>
            </a:br>
            <a:r>
              <a:rPr lang="en-US" sz="4000"/>
              <a:t>Not Like Me, Bad.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groups of people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Good </a:t>
            </a:r>
            <a:r>
              <a:rPr lang="en-US" dirty="0" smtClean="0"/>
              <a:t>(like 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Evil (not like me)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Basis </a:t>
            </a:r>
            <a:r>
              <a:rPr lang="en-US" dirty="0" smtClean="0"/>
              <a:t>for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Discrimination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Prejudice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Racism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</a:t>
            </a:r>
            <a:r>
              <a:rPr lang="en-US" dirty="0" smtClean="0"/>
              <a:t>: other </a:t>
            </a:r>
            <a:r>
              <a:rPr lang="en-US" dirty="0"/>
              <a:t>majors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Example: </a:t>
            </a:r>
            <a:r>
              <a:rPr lang="en-US" dirty="0"/>
              <a:t>“stupid users”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Like Me, Good.</a:t>
            </a:r>
            <a:br>
              <a:rPr lang="en-US" sz="4000"/>
            </a:br>
            <a:r>
              <a:rPr lang="en-US" sz="4000"/>
              <a:t>Not Like Me, Bad.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Two </a:t>
            </a:r>
            <a:r>
              <a:rPr lang="en-US" dirty="0"/>
              <a:t>ways to do things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My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Wrong way</a:t>
            </a:r>
          </a:p>
          <a:p>
            <a:pPr>
              <a:lnSpc>
                <a:spcPct val="90000"/>
              </a:lnSpc>
            </a:pPr>
            <a:r>
              <a:rPr lang="en-US" dirty="0"/>
              <a:t>Tendency to ignore facts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May Show Up As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clash</a:t>
            </a:r>
          </a:p>
          <a:p>
            <a:r>
              <a:rPr lang="en-US" dirty="0"/>
              <a:t>Workaholic </a:t>
            </a:r>
            <a:r>
              <a:rPr lang="en-US" dirty="0" smtClean="0"/>
              <a:t>ethic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0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the Reptile Response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victor is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the person who yells the </a:t>
            </a:r>
            <a:r>
              <a:rPr lang="en-US" dirty="0" smtClean="0"/>
              <a:t>loudest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 one who stays the coolest.</a:t>
            </a:r>
          </a:p>
          <a:p>
            <a:r>
              <a:rPr lang="en-US" dirty="0"/>
              <a:t>The way to win an argument at work is to avoid the Reptile Response pattern.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Parts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Cortex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Rational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Dinosaur Brain</a:t>
            </a:r>
          </a:p>
          <a:p>
            <a:pPr lvl="1"/>
            <a:r>
              <a:rPr lang="en-US" dirty="0"/>
              <a:t>Unconscious decisions</a:t>
            </a:r>
          </a:p>
          <a:p>
            <a:pPr lvl="1"/>
            <a:r>
              <a:rPr lang="en-US" dirty="0"/>
              <a:t>Instinctive reactions</a:t>
            </a:r>
          </a:p>
          <a:p>
            <a:pPr lvl="1"/>
            <a:r>
              <a:rPr lang="en-US" dirty="0"/>
              <a:t>Highly emotional</a:t>
            </a:r>
          </a:p>
          <a:p>
            <a:pPr lvl="1"/>
            <a:r>
              <a:rPr lang="en-US" dirty="0"/>
              <a:t>Sometimes defies logic</a:t>
            </a:r>
          </a:p>
        </p:txBody>
      </p:sp>
      <p:pic>
        <p:nvPicPr>
          <p:cNvPr id="2" name="Picture 1" descr="human_brain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62400"/>
            <a:ext cx="2298700" cy="2355850"/>
          </a:xfrm>
          <a:prstGeom prst="rect">
            <a:avLst/>
          </a:prstGeom>
        </p:spPr>
      </p:pic>
      <p:pic>
        <p:nvPicPr>
          <p:cNvPr id="3" name="Picture 2" descr="dino_brai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38600"/>
            <a:ext cx="2946400" cy="229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the Reptile Response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time to stop and think.</a:t>
            </a:r>
          </a:p>
          <a:p>
            <a:r>
              <a:rPr lang="en-US" dirty="0"/>
              <a:t>Listen to your heart, literally.</a:t>
            </a:r>
          </a:p>
          <a:p>
            <a:r>
              <a:rPr lang="en-US" dirty="0"/>
              <a:t>Hold your immediate response.</a:t>
            </a:r>
          </a:p>
          <a:p>
            <a:r>
              <a:rPr lang="en-US" dirty="0"/>
              <a:t>Ask yourself, “What do I want to happen?”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the Reptile Response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other person is yelling, don't do anything until you get him or her to 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Speak softly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 down</a:t>
            </a:r>
            <a:endParaRPr lang="en-US" dirty="0"/>
          </a:p>
          <a:p>
            <a:r>
              <a:rPr lang="en-US" dirty="0"/>
              <a:t>Remember that explaining your point of view will not help.</a:t>
            </a:r>
          </a:p>
          <a:p>
            <a:r>
              <a:rPr lang="en-US" dirty="0"/>
              <a:t>Let the other person know you hear.</a:t>
            </a:r>
          </a:p>
          <a:p>
            <a:r>
              <a:rPr lang="en-US" dirty="0"/>
              <a:t>Ask, “What would you like me to do?”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Avoiding the Reptile Response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what you want.</a:t>
            </a:r>
          </a:p>
          <a:p>
            <a:r>
              <a:rPr lang="en-US" dirty="0"/>
              <a:t>Negotiate.</a:t>
            </a:r>
          </a:p>
          <a:p>
            <a:r>
              <a:rPr lang="en-US" dirty="0"/>
              <a:t>Get verbal acknowledgement of what you both have agreed to do.</a:t>
            </a:r>
          </a:p>
          <a:p>
            <a:r>
              <a:rPr lang="en-US" dirty="0"/>
              <a:t>Let the other person have the last word, if at all possible.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Godzilla meets </a:t>
            </a:r>
            <a:r>
              <a:rPr lang="en-US" dirty="0" err="1" smtClean="0"/>
              <a:t>Rodan</a:t>
            </a:r>
            <a:endParaRPr lang="en-US" dirty="0"/>
          </a:p>
        </p:txBody>
      </p:sp>
      <p:pic>
        <p:nvPicPr>
          <p:cNvPr id="3" name="Content Placeholder 2" descr="RodanVsGodzilla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7" r="-17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849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</a:t>
            </a:r>
            <a:r>
              <a:rPr lang="en-US" dirty="0" smtClean="0"/>
              <a:t>the cortex in charge over the Dinosaur Brain</a:t>
            </a:r>
            <a:endParaRPr lang="en-US" dirty="0"/>
          </a:p>
        </p:txBody>
      </p:sp>
      <p:pic>
        <p:nvPicPr>
          <p:cNvPr id="4" name="Picture 3" descr="jurassic_p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90800"/>
            <a:ext cx="619125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it now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Lizard Logic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Get it now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dirty="0" smtClean="0"/>
              <a:t>Fight, flight, or fright</a:t>
            </a:r>
          </a:p>
          <a:p>
            <a:r>
              <a:rPr lang="en-US" dirty="0" smtClean="0"/>
              <a:t>Be </a:t>
            </a:r>
            <a:r>
              <a:rPr lang="en-US" dirty="0"/>
              <a:t>dominant!</a:t>
            </a:r>
          </a:p>
          <a:p>
            <a:r>
              <a:rPr lang="en-US" dirty="0"/>
              <a:t>Defend the territory!</a:t>
            </a:r>
          </a:p>
          <a:p>
            <a:r>
              <a:rPr lang="en-US" dirty="0"/>
              <a:t>Get the mate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hurts, hiss!</a:t>
            </a:r>
          </a:p>
          <a:p>
            <a:r>
              <a:rPr lang="en-US" dirty="0" smtClean="0"/>
              <a:t>Like me, good. Not like me,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It Now!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Instant </a:t>
            </a:r>
            <a:r>
              <a:rPr lang="en-US" dirty="0"/>
              <a:t>gratification isn’t fast enough</a:t>
            </a:r>
          </a:p>
          <a:p>
            <a:r>
              <a:rPr lang="en-US" dirty="0"/>
              <a:t>Can’t wait – must be immediate</a:t>
            </a:r>
          </a:p>
          <a:p>
            <a:r>
              <a:rPr lang="en-US" dirty="0"/>
              <a:t>Short-term with high emotional involvement</a:t>
            </a:r>
          </a:p>
          <a:p>
            <a:r>
              <a:rPr lang="en-US" dirty="0"/>
              <a:t>Put out brushfires over long-term planning</a:t>
            </a:r>
          </a:p>
          <a:p>
            <a:r>
              <a:rPr lang="en-US" dirty="0"/>
              <a:t>Impulsive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1016</TotalTime>
  <Words>1787</Words>
  <Application>Microsoft Macintosh PowerPoint</Application>
  <PresentationFormat>On-screen Show (4:3)</PresentationFormat>
  <Paragraphs>366</Paragraphs>
  <Slides>42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Inkwell</vt:lpstr>
      <vt:lpstr>PowerPoint Presentation</vt:lpstr>
      <vt:lpstr>Dinosaur Brains</vt:lpstr>
      <vt:lpstr>Purpose</vt:lpstr>
      <vt:lpstr>Two Parts</vt:lpstr>
      <vt:lpstr>Godzilla meets Rodan</vt:lpstr>
      <vt:lpstr>Goal</vt:lpstr>
      <vt:lpstr>Lizard Logic</vt:lpstr>
      <vt:lpstr>Lizard Logic</vt:lpstr>
      <vt:lpstr>Get It Now!</vt:lpstr>
      <vt:lpstr>Lizard Logic</vt:lpstr>
      <vt:lpstr>Fight, Flight, or Fright</vt:lpstr>
      <vt:lpstr>Fight</vt:lpstr>
      <vt:lpstr>Flight</vt:lpstr>
      <vt:lpstr>Flight – Avoidance Techniques</vt:lpstr>
      <vt:lpstr>Fright</vt:lpstr>
      <vt:lpstr>Lizard Logic</vt:lpstr>
      <vt:lpstr>Be Dominant!</vt:lpstr>
      <vt:lpstr>Act Dominant!</vt:lpstr>
      <vt:lpstr>Act Dominant</vt:lpstr>
      <vt:lpstr>Lizard Logic</vt:lpstr>
      <vt:lpstr>Defend the Territory!</vt:lpstr>
      <vt:lpstr>Defend the Territory!</vt:lpstr>
      <vt:lpstr>Dealing with Territoriality</vt:lpstr>
      <vt:lpstr>Lizard Logic</vt:lpstr>
      <vt:lpstr>Get the Mate!</vt:lpstr>
      <vt:lpstr>Reasons for Discussing This</vt:lpstr>
      <vt:lpstr>Stages</vt:lpstr>
      <vt:lpstr>Termination</vt:lpstr>
      <vt:lpstr>Lizard Logic</vt:lpstr>
      <vt:lpstr>If It Hurts, Hiss!</vt:lpstr>
      <vt:lpstr>Blaming</vt:lpstr>
      <vt:lpstr>Blaming</vt:lpstr>
      <vt:lpstr>Telling About It</vt:lpstr>
      <vt:lpstr>Lizard Logic</vt:lpstr>
      <vt:lpstr>Like Me, Good. Not Like Me, Bad.</vt:lpstr>
      <vt:lpstr>Like Me, Good. Not Like Me, Bad.</vt:lpstr>
      <vt:lpstr>May Show Up As</vt:lpstr>
      <vt:lpstr>Lizard Logic</vt:lpstr>
      <vt:lpstr>Avoiding the Reptile Response</vt:lpstr>
      <vt:lpstr>Avoiding the Reptile Response</vt:lpstr>
      <vt:lpstr>Avoiding the Reptile Response</vt:lpstr>
      <vt:lpstr>Avoiding the Reptile Response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Dinosaur Brains</dc:title>
  <dc:creator>Employee</dc:creator>
  <cp:lastModifiedBy>Kevin Twitchell</cp:lastModifiedBy>
  <cp:revision>71</cp:revision>
  <cp:lastPrinted>1601-01-01T00:00:00Z</cp:lastPrinted>
  <dcterms:created xsi:type="dcterms:W3CDTF">2011-03-30T18:29:47Z</dcterms:created>
  <dcterms:modified xsi:type="dcterms:W3CDTF">2013-11-04T16:55:39Z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TC102037971033</vt:lpwstr>
  </property>
</Properties>
</file>