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  <p:sldMasterId id="2147483929" r:id="rId2"/>
    <p:sldMasterId id="2147483950" r:id="rId3"/>
  </p:sldMasterIdLst>
  <p:notesMasterIdLst>
    <p:notesMasterId r:id="rId36"/>
  </p:notesMasterIdLst>
  <p:handoutMasterIdLst>
    <p:handoutMasterId r:id="rId37"/>
  </p:handoutMasterIdLst>
  <p:sldIdLst>
    <p:sldId id="290" r:id="rId4"/>
    <p:sldId id="278" r:id="rId5"/>
    <p:sldId id="279" r:id="rId6"/>
    <p:sldId id="280" r:id="rId7"/>
    <p:sldId id="256" r:id="rId8"/>
    <p:sldId id="291" r:id="rId9"/>
    <p:sldId id="257" r:id="rId10"/>
    <p:sldId id="25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9" r:id="rId19"/>
    <p:sldId id="260" r:id="rId20"/>
    <p:sldId id="282" r:id="rId21"/>
    <p:sldId id="264" r:id="rId22"/>
    <p:sldId id="283" r:id="rId23"/>
    <p:sldId id="284" r:id="rId24"/>
    <p:sldId id="285" r:id="rId25"/>
    <p:sldId id="288" r:id="rId26"/>
    <p:sldId id="287" r:id="rId27"/>
    <p:sldId id="286" r:id="rId28"/>
    <p:sldId id="281" r:id="rId29"/>
    <p:sldId id="263" r:id="rId30"/>
    <p:sldId id="273" r:id="rId31"/>
    <p:sldId id="274" r:id="rId32"/>
    <p:sldId id="275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80488" autoAdjust="0"/>
  </p:normalViewPr>
  <p:slideViewPr>
    <p:cSldViewPr snapToObjects="1">
      <p:cViewPr varScale="1">
        <p:scale>
          <a:sx n="64" d="100"/>
          <a:sy n="64" d="100"/>
        </p:scale>
        <p:origin x="-1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6F85-615A-C446-BE26-222DC4AC168A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DFB3-0E3C-0044-A8A4-F19570AF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2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45D34-38BB-4C43-AA9F-6D3BC7695287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D643-CCAC-4D42-AC00-698FEBF33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this visual – does the </a:t>
            </a:r>
            <a:r>
              <a:rPr lang="en-US" smtClean="0"/>
              <a:t>graphic help?</a:t>
            </a:r>
          </a:p>
          <a:p>
            <a:r>
              <a:rPr lang="en-US" dirty="0" smtClean="0"/>
              <a:t>Slides to follow are good, better,</a:t>
            </a:r>
            <a:r>
              <a:rPr lang="en-US" baseline="0" dirty="0" smtClean="0"/>
              <a:t> and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4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Scale: </a:t>
            </a:r>
            <a:r>
              <a:rPr lang="en-US" baseline="0" dirty="0" smtClean="0"/>
              <a:t>log scales, “all values in thousands of pennies”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Pie pie chart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losthunderlads.files.wordpress.com</a:t>
            </a:r>
            <a:r>
              <a:rPr lang="en-US" dirty="0" smtClean="0"/>
              <a:t>/2008/10/pie-</a:t>
            </a:r>
            <a:r>
              <a:rPr lang="en-US" dirty="0" err="1" smtClean="0"/>
              <a:t>chart.jpg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– lacks anything to grab</a:t>
            </a:r>
            <a:r>
              <a:rPr lang="en-US" baseline="0" dirty="0" smtClean="0"/>
              <a:t> audience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– audience attention, but graphic doesn’t help 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Image, figure, table,</a:t>
            </a:r>
            <a:r>
              <a:rPr lang="en-US" baseline="0" dirty="0" smtClean="0"/>
              <a:t> chart,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Goudy Old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I don’t use color!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D643-CCAC-4D42-AC00-698FEBF334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C592886-E571-45D5-8B56-343DC94F8F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srgbClr val="584D2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1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30851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01C5E3D-3040-CB4C-A4FC-AD665C39C4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53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9CEB3EB-F4F2-46F4-8867-D3C68411A9A0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algn="l"/>
              <a:t>‹#›</a:t>
            </a:fld>
            <a:endParaRPr lang="en-US" sz="1200">
              <a:solidFill>
                <a:srgbClr val="584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9149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95256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4731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47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47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666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845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73738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41452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92741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1867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2003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2295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402379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920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83861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C592886-E571-45D5-8B56-343DC94F8F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srgbClr val="584D2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7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688892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01C5E3D-3040-CB4C-A4FC-AD665C39C4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9CEB3EB-F4F2-46F4-8867-D3C68411A9A0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algn="l"/>
              <a:t>‹#›</a:t>
            </a:fld>
            <a:endParaRPr lang="en-US" sz="1200">
              <a:solidFill>
                <a:srgbClr val="584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4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1447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4124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4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94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1071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718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4301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737756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135318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3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55115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5522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Goudy Old Style"/>
              </a:endParaRPr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61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808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873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theme" Target="../theme/theme2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60.xml"/><Relationship Id="rId21" Type="http://schemas.openxmlformats.org/officeDocument/2006/relationships/theme" Target="../theme/theme3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9C44488-1775-FD47-AA72-7DA16A2F3091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F01C5E3D-3040-CB4C-A4FC-AD665C39C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0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9C44488-1775-FD47-AA72-7DA16A2F3091}" type="datetimeFigureOut">
              <a:rPr lang="en-US" smtClean="0">
                <a:solidFill>
                  <a:prstClr val="black"/>
                </a:solidFill>
              </a:rPr>
              <a:pPr/>
              <a:t>1/28/14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F01C5E3D-3040-CB4C-A4FC-AD665C39C44D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01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  <p:sldLayoutId id="2147483969" r:id="rId19"/>
    <p:sldLayoutId id="214748397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Good, Better, Best</a:t>
            </a:r>
            <a:endParaRPr lang="en-US" dirty="0"/>
          </a:p>
        </p:txBody>
      </p:sp>
      <p:pic>
        <p:nvPicPr>
          <p:cNvPr id="4" name="Content Placeholder 3" descr="Dallin_H_Oaks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696" r="-62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75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Century Gothic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entury Gothic"/>
              </a:rPr>
              <a:t>Consider the reader’s or company’s preferences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entury Gothic"/>
              </a:rPr>
              <a:t>Consider the need for clarity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entury Gothic"/>
              </a:rPr>
              <a:t>Consider the space available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entury Gothic"/>
              </a:rPr>
              <a:t>Consider the purpose of the document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entury Gothic"/>
              </a:rPr>
              <a:t>Consider the tone you want to convey</a:t>
            </a:r>
            <a:endParaRPr lang="en-US" dirty="0">
              <a:latin typeface="Century Gothic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Handwriting – Dakota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Handwriting - Dakota"/>
              </a:rPr>
              <a:t>Consider the reader’s or company’s preferences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Handwriting - Dakota"/>
              </a:rPr>
              <a:t>Consider the need for clarity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Handwriting - Dakota"/>
              </a:rPr>
              <a:t>Consider the space available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Handwriting - Dakota"/>
              </a:rPr>
              <a:t>Consider the purpose of the document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Handwriting - Dakota"/>
              </a:rPr>
              <a:t>Consider the tone you want to convey</a:t>
            </a:r>
            <a:endParaRPr lang="en-US" dirty="0">
              <a:latin typeface="Handwriting - Dako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Copperplate Gothic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opperplate Gothic Light"/>
              </a:rPr>
              <a:t>Consider the reader’s or company’s preferences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opperplate Gothic Light"/>
              </a:rPr>
              <a:t>Consider the need for clarity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opperplate Gothic Light"/>
              </a:rPr>
              <a:t>Consider the space available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opperplate Gothic Light"/>
              </a:rPr>
              <a:t>Consider the purpose of the document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Copperplate Gothic Light"/>
              </a:rPr>
              <a:t>Consider the tone you want to convey</a:t>
            </a:r>
            <a:endParaRPr lang="en-US" dirty="0">
              <a:latin typeface="Copperplate Gothic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Braggadocio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Braggadocio"/>
              </a:rPr>
              <a:t>Consider the reader’s or company’s preferences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Braggadocio"/>
              </a:rPr>
              <a:t>Consider the need for clarity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Braggadocio"/>
              </a:rPr>
              <a:t>Consider the space available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Braggadocio"/>
              </a:rPr>
              <a:t>Consider the purpose of the document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>
                <a:latin typeface="Braggadocio"/>
              </a:rPr>
              <a:t>Consider the tone you want to convey</a:t>
            </a:r>
            <a:endParaRPr lang="en-US" dirty="0">
              <a:latin typeface="Braggadoci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Determine the need for a graphic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Evaluate the accuracy and validity of the data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Refer to all graphics in the text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Think about where to put graphics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Position graphics vertically when possible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Avoid clutter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Provide titles, notes, keys, and source data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Guidelines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taken from</a:t>
            </a:r>
          </a:p>
          <a:p>
            <a:r>
              <a:rPr lang="en-US" sz="1600" u="sng" dirty="0" smtClean="0"/>
              <a:t>Pocket Guide to Technical Presentations and Professional Speaking</a:t>
            </a:r>
          </a:p>
          <a:p>
            <a:r>
              <a:rPr lang="en-US" sz="1600" dirty="0" smtClean="0"/>
              <a:t>by </a:t>
            </a:r>
            <a:r>
              <a:rPr lang="en-US" sz="1600" dirty="0" err="1" smtClean="0"/>
              <a:t>Zwickel</a:t>
            </a:r>
            <a:r>
              <a:rPr lang="en-US" sz="1600" dirty="0" smtClean="0"/>
              <a:t> and Pfeiffer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Clearly identify quantities, percentages, percentiles, and averages (mean and median)</a:t>
            </a:r>
          </a:p>
          <a:p>
            <a:r>
              <a:rPr lang="en-US" dirty="0" smtClean="0"/>
              <a:t>Don’t write dates with slashes</a:t>
            </a:r>
          </a:p>
          <a:p>
            <a:pPr lvl="1"/>
            <a:r>
              <a:rPr lang="en-US" dirty="0" smtClean="0"/>
              <a:t>Is 4/6/1830 April 6 or June 4?</a:t>
            </a:r>
          </a:p>
          <a:p>
            <a:pPr lvl="1"/>
            <a:r>
              <a:rPr lang="en-US" dirty="0" smtClean="0"/>
              <a:t>April 6, 1830 or 6 April 1830</a:t>
            </a:r>
          </a:p>
          <a:p>
            <a:r>
              <a:rPr lang="en-US" dirty="0" smtClean="0"/>
              <a:t>Define symbols, terms and variables</a:t>
            </a:r>
          </a:p>
          <a:p>
            <a:r>
              <a:rPr lang="en-US" dirty="0" smtClean="0"/>
              <a:t>Limit repeating elements (e.g., MB)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Tables, Graphs, and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with a unique identifier (e.g., Figure 2)</a:t>
            </a:r>
          </a:p>
          <a:p>
            <a:r>
              <a:rPr lang="en-US" dirty="0" smtClean="0"/>
              <a:t>Provide a legend</a:t>
            </a:r>
          </a:p>
          <a:p>
            <a:r>
              <a:rPr lang="en-US" dirty="0" smtClean="0"/>
              <a:t>Use plenty of white space</a:t>
            </a:r>
          </a:p>
          <a:p>
            <a:r>
              <a:rPr lang="en-US" dirty="0" smtClean="0"/>
              <a:t>Use high contrast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Tables, Graphs, and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issues</a:t>
            </a:r>
          </a:p>
          <a:p>
            <a:pPr lvl="1"/>
            <a:r>
              <a:rPr lang="en-US" dirty="0" smtClean="0"/>
              <a:t>Print without color</a:t>
            </a:r>
          </a:p>
          <a:p>
            <a:pPr lvl="1"/>
            <a:r>
              <a:rPr lang="en-US" dirty="0" smtClean="0"/>
              <a:t>10% of men are color blind</a:t>
            </a:r>
          </a:p>
          <a:p>
            <a:pPr lvl="1"/>
            <a:r>
              <a:rPr lang="en-US" dirty="0" smtClean="0"/>
              <a:t>Use distinguishable patterns</a:t>
            </a:r>
          </a:p>
        </p:txBody>
      </p:sp>
    </p:spTree>
    <p:extLst>
      <p:ext uri="{BB962C8B-B14F-4D97-AF65-F5344CB8AC3E}">
        <p14:creationId xmlns:p14="http://schemas.microsoft.com/office/powerpoint/2010/main" val="421376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Tables, Graphs, and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deception</a:t>
            </a:r>
          </a:p>
          <a:p>
            <a:pPr lvl="1"/>
            <a:r>
              <a:rPr lang="en-US" dirty="0" smtClean="0"/>
              <a:t>Be clear on scale</a:t>
            </a:r>
          </a:p>
          <a:p>
            <a:pPr lvl="1"/>
            <a:r>
              <a:rPr lang="en-US" dirty="0" smtClean="0"/>
              <a:t>Don’t misrepresent trends</a:t>
            </a:r>
          </a:p>
          <a:p>
            <a:pPr lvl="1"/>
            <a:r>
              <a:rPr lang="en-US" dirty="0" smtClean="0"/>
              <a:t>Compare kumquats to kumquats</a:t>
            </a:r>
          </a:p>
          <a:p>
            <a:pPr lvl="1"/>
            <a:r>
              <a:rPr lang="en-US" dirty="0" smtClean="0"/>
              <a:t>Don’t mix scales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vs.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launch crashes are annoying</a:t>
            </a:r>
          </a:p>
          <a:p>
            <a:r>
              <a:rPr lang="en-US" dirty="0" err="1" smtClean="0"/>
              <a:t>Crittercism</a:t>
            </a:r>
            <a:r>
              <a:rPr lang="en-US" dirty="0" smtClean="0"/>
              <a:t>: more crashes with Apple </a:t>
            </a:r>
            <a:r>
              <a:rPr lang="en-US" dirty="0" err="1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Deception: Break in Scale</a:t>
            </a:r>
            <a:endParaRPr lang="en-US" dirty="0"/>
          </a:p>
        </p:txBody>
      </p:sp>
      <p:pic>
        <p:nvPicPr>
          <p:cNvPr id="4" name="Content Placeholder 3" descr="bar-chart-natural-axis-spli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28" r="-1512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057400" y="5791200"/>
            <a:ext cx="5057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tomhopper.files.wordpress.com</a:t>
            </a:r>
            <a:r>
              <a:rPr lang="en-US" sz="1200" dirty="0"/>
              <a:t>/2010/08/bar-chart-natural-axis-split1.png</a:t>
            </a:r>
          </a:p>
        </p:txBody>
      </p:sp>
    </p:spTree>
    <p:extLst>
      <p:ext uri="{BB962C8B-B14F-4D97-AF65-F5344CB8AC3E}">
        <p14:creationId xmlns:p14="http://schemas.microsoft.com/office/powerpoint/2010/main" val="74784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Deception: Graph Range</a:t>
            </a:r>
            <a:endParaRPr lang="en-US" dirty="0"/>
          </a:p>
        </p:txBody>
      </p:sp>
      <p:pic>
        <p:nvPicPr>
          <p:cNvPr id="6" name="Content Placeholder 5" descr="line_0_100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96" b="-23696"/>
          <a:stretch>
            <a:fillRect/>
          </a:stretch>
        </p:blipFill>
        <p:spPr/>
      </p:pic>
      <p:pic>
        <p:nvPicPr>
          <p:cNvPr id="7" name="Content Placeholder 6" descr="line_94_100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96" b="-2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08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Deception: Misleading Trend</a:t>
            </a:r>
            <a:endParaRPr lang="en-US" dirty="0"/>
          </a:p>
        </p:txBody>
      </p:sp>
      <p:pic>
        <p:nvPicPr>
          <p:cNvPr id="5" name="Content Placeholder 4" descr="profit_ascendin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96" b="-23696"/>
          <a:stretch>
            <a:fillRect/>
          </a:stretch>
        </p:blipFill>
        <p:spPr/>
      </p:pic>
      <p:pic>
        <p:nvPicPr>
          <p:cNvPr id="6" name="Content Placeholder 5" descr="profit_descendin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96" b="-2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63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and White</a:t>
            </a:r>
            <a:endParaRPr lang="en-US" dirty="0"/>
          </a:p>
        </p:txBody>
      </p:sp>
      <p:pic>
        <p:nvPicPr>
          <p:cNvPr id="4" name="Content Placeholder 3" descr="raytheon_graph_b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80" r="-23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78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</a:t>
            </a:r>
            <a:endParaRPr lang="en-US" dirty="0"/>
          </a:p>
        </p:txBody>
      </p:sp>
      <p:pic>
        <p:nvPicPr>
          <p:cNvPr id="4" name="Content Placeholder 3" descr="raytheon_graph_gra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80" r="-23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812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Color</a:t>
            </a:r>
            <a:endParaRPr lang="en-US" dirty="0"/>
          </a:p>
        </p:txBody>
      </p:sp>
      <p:pic>
        <p:nvPicPr>
          <p:cNvPr id="7" name="Content Placeholder 6" descr="raytheon_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80" r="-23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446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Tables, Graphs, and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Avoid 3D</a:t>
            </a:r>
          </a:p>
          <a:p>
            <a:pPr lvl="1"/>
            <a:r>
              <a:rPr lang="en-US" dirty="0" smtClean="0"/>
              <a:t>Avoid clutter</a:t>
            </a:r>
          </a:p>
          <a:p>
            <a:pPr lvl="1"/>
            <a:r>
              <a:rPr lang="en-US" dirty="0" smtClean="0"/>
              <a:t>Eliminate unnecessary detail</a:t>
            </a:r>
          </a:p>
          <a:p>
            <a:r>
              <a:rPr lang="en-US" dirty="0" smtClean="0"/>
              <a:t>Cite the source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0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x-axis, left to right</a:t>
            </a:r>
          </a:p>
          <a:p>
            <a:r>
              <a:rPr lang="en-US" dirty="0" smtClean="0"/>
              <a:t>Generally, start at zero (both axes)</a:t>
            </a:r>
          </a:p>
          <a:p>
            <a:r>
              <a:rPr lang="en-US" dirty="0" smtClean="0"/>
              <a:t>Vertical-to-horizontal ratio: 3 to 4 is common</a:t>
            </a:r>
          </a:p>
          <a:p>
            <a:r>
              <a:rPr lang="en-US" dirty="0" smtClean="0"/>
              <a:t>Grid lines: less “ink” is better</a:t>
            </a:r>
          </a:p>
          <a:p>
            <a:r>
              <a:rPr lang="en-US" dirty="0" smtClean="0"/>
              <a:t>Avoid too many lines</a:t>
            </a:r>
          </a:p>
          <a:p>
            <a:r>
              <a:rPr lang="en-US" dirty="0" smtClean="0"/>
              <a:t>Beware of color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Type of Graphic is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to show a trend.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line_graph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306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Type of Graphic is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compare two or more quantities.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BarGraphLarge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43" b="-19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35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vs.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launch crashes are annoying</a:t>
            </a:r>
          </a:p>
          <a:p>
            <a:r>
              <a:rPr lang="en-US" dirty="0" err="1" smtClean="0"/>
              <a:t>Crittercism</a:t>
            </a:r>
            <a:r>
              <a:rPr lang="en-US" dirty="0" smtClean="0"/>
              <a:t>: more crashes with Apple </a:t>
            </a:r>
            <a:r>
              <a:rPr lang="en-US" dirty="0" err="1" smtClean="0"/>
              <a:t>iOS</a:t>
            </a:r>
            <a:endParaRPr lang="en-US" dirty="0"/>
          </a:p>
        </p:txBody>
      </p:sp>
      <p:pic>
        <p:nvPicPr>
          <p:cNvPr id="4" name="Picture 3" descr="Android-Vs-iO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14800"/>
            <a:ext cx="317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Type of Graphic is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need to present data or facts for analysis and comparison.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data-tabl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921" b="-40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237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Type of Graphic is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need to show how a whole is divided into parts.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pie-chart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57" b="-38857"/>
          <a:stretch>
            <a:fillRect/>
          </a:stretch>
        </p:blipFill>
        <p:spPr/>
      </p:pic>
      <p:pic>
        <p:nvPicPr>
          <p:cNvPr id="4" name="Picture 3" descr="pie-char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438400"/>
            <a:ext cx="420624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Type of Graphic is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need to show how things, people, or steps are linked together.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good_cod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9" r="-171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0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vs. Android</a:t>
            </a:r>
            <a:endParaRPr lang="en-US" dirty="0"/>
          </a:p>
        </p:txBody>
      </p:sp>
      <p:pic>
        <p:nvPicPr>
          <p:cNvPr id="4" name="Content Placeholder 3" descr="android-vs-ios-crash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51" r="-17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690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taken from</a:t>
            </a:r>
          </a:p>
          <a:p>
            <a:r>
              <a:rPr lang="en-US" sz="1600" u="sng" dirty="0" smtClean="0"/>
              <a:t>Technical Communication Today</a:t>
            </a:r>
          </a:p>
          <a:p>
            <a:r>
              <a:rPr lang="en-US" sz="1600" dirty="0" smtClean="0"/>
              <a:t>by Richard Johnson-Sheehan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Graphic Should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Tell a simple story</a:t>
            </a:r>
          </a:p>
          <a:p>
            <a:pPr marL="1236726" lvl="2" indent="-514350">
              <a:buFont typeface="Arial"/>
              <a:buChar char="•"/>
            </a:pPr>
            <a:r>
              <a:rPr lang="en-US" dirty="0" smtClean="0"/>
              <a:t>High cohesion</a:t>
            </a:r>
          </a:p>
          <a:p>
            <a:pPr marL="1236726" lvl="2" indent="-514350">
              <a:buFont typeface="Arial"/>
              <a:buChar char="•"/>
            </a:pPr>
            <a:r>
              <a:rPr lang="en-US" dirty="0" smtClean="0"/>
              <a:t>Less is generally more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Reinforce the written text, not replace it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Be ethical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Be labeled and placed properly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Guidelines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taken from</a:t>
            </a:r>
          </a:p>
          <a:p>
            <a:r>
              <a:rPr lang="en-US" sz="1600" u="sng" dirty="0" smtClean="0"/>
              <a:t>Technical Communication: A Practical Approach</a:t>
            </a:r>
          </a:p>
          <a:p>
            <a:r>
              <a:rPr lang="en-US" sz="1600" dirty="0" smtClean="0"/>
              <a:t>by Pfeiffer and Adkins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Consider the reader’s or company’s preferences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Consider the need for clarity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Consider the space available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Consider the purpose of the document</a:t>
            </a:r>
          </a:p>
          <a:p>
            <a:pPr marL="651510" indent="-514350">
              <a:buFont typeface="Wingdings" charset="2"/>
              <a:buAutoNum type="arabicPlain"/>
            </a:pPr>
            <a:r>
              <a:rPr lang="en-US" dirty="0" smtClean="0"/>
              <a:t>Consider the tone you want to convey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1114</TotalTime>
  <Words>740</Words>
  <Application>Microsoft Macintosh PowerPoint</Application>
  <PresentationFormat>On-screen Show (4:3)</PresentationFormat>
  <Paragraphs>143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Inkwell</vt:lpstr>
      <vt:lpstr>1_Inkwell</vt:lpstr>
      <vt:lpstr>2_Inkwell</vt:lpstr>
      <vt:lpstr>Good, Better, Best</vt:lpstr>
      <vt:lpstr>iOS vs. Android</vt:lpstr>
      <vt:lpstr>iOS vs. Android</vt:lpstr>
      <vt:lpstr>iOS vs. Android</vt:lpstr>
      <vt:lpstr>Graphics Guidelines</vt:lpstr>
      <vt:lpstr>What is a Graphic?</vt:lpstr>
      <vt:lpstr>A Graphic Should …</vt:lpstr>
      <vt:lpstr>Graphics Guidelines</vt:lpstr>
      <vt:lpstr>Font Guidelines</vt:lpstr>
      <vt:lpstr>Century Gothic</vt:lpstr>
      <vt:lpstr>Handwriting – Dakota</vt:lpstr>
      <vt:lpstr>Copperplate Gothic Light</vt:lpstr>
      <vt:lpstr>Braggadocio</vt:lpstr>
      <vt:lpstr>Graphics Guidelines</vt:lpstr>
      <vt:lpstr>Graphics Guidelines</vt:lpstr>
      <vt:lpstr>Guidelines for Numbers</vt:lpstr>
      <vt:lpstr>Tables, Graphs, and Charts</vt:lpstr>
      <vt:lpstr>Tables, Graphs, and Charts</vt:lpstr>
      <vt:lpstr>Tables, Graphs, and Charts</vt:lpstr>
      <vt:lpstr>Deception: Break in Scale</vt:lpstr>
      <vt:lpstr>Deception: Graph Range</vt:lpstr>
      <vt:lpstr>Deception: Misleading Trend</vt:lpstr>
      <vt:lpstr>Black and White</vt:lpstr>
      <vt:lpstr>Gray</vt:lpstr>
      <vt:lpstr>Original Color</vt:lpstr>
      <vt:lpstr>Tables, Graphs, and Charts</vt:lpstr>
      <vt:lpstr>Line Charts</vt:lpstr>
      <vt:lpstr>Which Type of Graphic is Appropriate?</vt:lpstr>
      <vt:lpstr>Which Type of Graphic is Appropriate?</vt:lpstr>
      <vt:lpstr>Which Type of Graphic is Appropriate?</vt:lpstr>
      <vt:lpstr>Which Type of Graphic is Appropriate?</vt:lpstr>
      <vt:lpstr>Which Type of Graphic is Appropriate?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Plain Sentences</dc:title>
  <dc:creator>Kevin Twitchell</dc:creator>
  <cp:lastModifiedBy>Kevin Twitchell</cp:lastModifiedBy>
  <cp:revision>67</cp:revision>
  <cp:lastPrinted>2012-07-03T19:22:45Z</cp:lastPrinted>
  <dcterms:created xsi:type="dcterms:W3CDTF">2010-05-26T15:38:50Z</dcterms:created>
  <dcterms:modified xsi:type="dcterms:W3CDTF">2014-01-28T17:23:45Z</dcterms:modified>
</cp:coreProperties>
</file>