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6" r:id="rId2"/>
    <p:sldId id="256" r:id="rId3"/>
    <p:sldId id="257" r:id="rId4"/>
    <p:sldId id="259" r:id="rId5"/>
    <p:sldId id="258" r:id="rId6"/>
    <p:sldId id="260" r:id="rId7"/>
    <p:sldId id="267" r:id="rId8"/>
    <p:sldId id="265" r:id="rId9"/>
    <p:sldId id="268" r:id="rId10"/>
    <p:sldId id="269" r:id="rId11"/>
    <p:sldId id="272" r:id="rId12"/>
    <p:sldId id="270" r:id="rId13"/>
    <p:sldId id="279" r:id="rId14"/>
    <p:sldId id="273" r:id="rId15"/>
    <p:sldId id="274" r:id="rId16"/>
    <p:sldId id="277" r:id="rId17"/>
    <p:sldId id="278" r:id="rId18"/>
    <p:sldId id="282" r:id="rId19"/>
    <p:sldId id="283" r:id="rId20"/>
    <p:sldId id="284" r:id="rId21"/>
    <p:sldId id="280" r:id="rId22"/>
    <p:sldId id="276" r:id="rId23"/>
    <p:sldId id="275" r:id="rId24"/>
    <p:sldId id="281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D085-8913-B541-87CE-D5EC8AA9965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66B4-A400-2542-B072-65F40CD4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4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detail </a:t>
            </a:r>
            <a:r>
              <a:rPr lang="en-US" baseline="0" smtClean="0"/>
              <a:t>and completeness</a:t>
            </a:r>
            <a:endParaRPr lang="en-US" smtClean="0"/>
          </a:p>
          <a:p>
            <a:r>
              <a:rPr lang="en-US" dirty="0" smtClean="0"/>
              <a:t>3 </a:t>
            </a:r>
            <a:r>
              <a:rPr lang="en-US" dirty="0" smtClean="0"/>
              <a:t>Nephi 11:21-27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2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Theorem:</a:t>
            </a:r>
            <a:r>
              <a:rPr lang="en-US" baseline="0" dirty="0" smtClean="0"/>
              <a:t> any program only three control structures – sequence, selection, repetition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2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not a section</a:t>
            </a:r>
          </a:p>
          <a:p>
            <a:r>
              <a:rPr lang="en-US" baseline="0" dirty="0" smtClean="0"/>
              <a:t>Meaningful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 know how</a:t>
            </a:r>
            <a:r>
              <a:rPr lang="en-US" baseline="0" dirty="0" smtClean="0"/>
              <a:t> used (all at once or a section at a time)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Animate text display in PowerPoint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Audience: needs, background knowledge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CS 308 students who are technical</a:t>
            </a:r>
          </a:p>
          <a:p>
            <a:r>
              <a:rPr lang="en-US" dirty="0" smtClean="0"/>
              <a:t>Scope: what’s included and what isn’t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One bullet at a time, no other special effects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Knowing why: underlying theory, general background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system requirements</a:t>
            </a:r>
          </a:p>
          <a:p>
            <a:r>
              <a:rPr lang="en-US" dirty="0" smtClean="0"/>
              <a:t>- Mac</a:t>
            </a:r>
            <a:r>
              <a:rPr lang="en-US" baseline="0" dirty="0" smtClean="0"/>
              <a:t> or PC, PowerPoint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1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Imperative: commands, “you” is implied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2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Caution, warning, danger – next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5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Weakest of the three</a:t>
            </a:r>
          </a:p>
          <a:p>
            <a:r>
              <a:rPr lang="en-US" dirty="0" smtClean="0"/>
              <a:t>Image from http://</a:t>
            </a:r>
            <a:r>
              <a:rPr lang="en-US" dirty="0" err="1" smtClean="0"/>
              <a:t>www.safetylabelsolutions.com</a:t>
            </a:r>
            <a:r>
              <a:rPr lang="en-US" dirty="0" smtClean="0"/>
              <a:t>//assets/images/general/</a:t>
            </a:r>
            <a:r>
              <a:rPr lang="en-US" dirty="0" err="1" smtClean="0"/>
              <a:t>Caution.jpg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7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</a:t>
            </a:r>
            <a:r>
              <a:rPr lang="en-US" dirty="0" smtClean="0"/>
              <a:t>from http://</a:t>
            </a:r>
            <a:r>
              <a:rPr lang="en-US" dirty="0" err="1" smtClean="0"/>
              <a:t>www.safetylabelsolutions.com</a:t>
            </a:r>
            <a:r>
              <a:rPr lang="en-US" dirty="0" smtClean="0"/>
              <a:t>//assets/images/general/</a:t>
            </a:r>
            <a:r>
              <a:rPr lang="en-US" dirty="0" err="1" smtClean="0"/>
              <a:t>Warning.jpg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7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from http://</a:t>
            </a:r>
            <a:r>
              <a:rPr lang="en-US" baseline="0" dirty="0" err="1" smtClean="0"/>
              <a:t>www.safetylabelsolutions.com</a:t>
            </a:r>
            <a:r>
              <a:rPr lang="en-US" baseline="0" dirty="0" smtClean="0"/>
              <a:t>//assets/images/general/</a:t>
            </a:r>
            <a:r>
              <a:rPr lang="en-US" baseline="0" dirty="0" err="1" smtClean="0"/>
              <a:t>Danger.jpg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technical communication is informative</a:t>
            </a:r>
          </a:p>
          <a:p>
            <a:r>
              <a:rPr lang="en-US" dirty="0" smtClean="0"/>
              <a:t>Will discuss</a:t>
            </a:r>
          </a:p>
          <a:p>
            <a:r>
              <a:rPr lang="en-US" dirty="0" smtClean="0"/>
              <a:t>- General nature of technical communication</a:t>
            </a:r>
          </a:p>
          <a:p>
            <a:r>
              <a:rPr lang="en-US" smtClean="0"/>
              <a:t>- Specifically </a:t>
            </a:r>
            <a:r>
              <a:rPr lang="en-US" dirty="0" smtClean="0"/>
              <a:t>technical definitions and instructions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8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Cohesion – each step does one thing</a:t>
            </a:r>
          </a:p>
          <a:p>
            <a:r>
              <a:rPr lang="en-US" dirty="0" smtClean="0"/>
              <a:t>Complete – explain</a:t>
            </a:r>
            <a:r>
              <a:rPr lang="en-US" baseline="0" dirty="0" smtClean="0"/>
              <a:t> the step</a:t>
            </a:r>
          </a:p>
          <a:p>
            <a:r>
              <a:rPr lang="en-US" dirty="0" smtClean="0"/>
              <a:t>Obvious – how</a:t>
            </a:r>
            <a:r>
              <a:rPr lang="en-US" baseline="0" dirty="0" smtClean="0"/>
              <a:t> to start PowerPoint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1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 note: </a:t>
            </a:r>
            <a:r>
              <a:rPr lang="en-US" dirty="0" smtClean="0"/>
              <a:t>save your work now, if not &amp; next step fails</a:t>
            </a:r>
            <a:r>
              <a:rPr lang="en-US" baseline="0" dirty="0" smtClean="0"/>
              <a:t> – start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5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4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a day or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without 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Sections of informative technical communication, whether</a:t>
            </a:r>
            <a:r>
              <a:rPr lang="en-US" baseline="0" dirty="0" smtClean="0"/>
              <a:t> written or verbal</a:t>
            </a:r>
            <a:endParaRPr lang="en-US" dirty="0" smtClean="0"/>
          </a:p>
          <a:p>
            <a:r>
              <a:rPr lang="en-US" dirty="0" smtClean="0"/>
              <a:t>Technical</a:t>
            </a:r>
            <a:r>
              <a:rPr lang="en-US" baseline="0" dirty="0" smtClean="0"/>
              <a:t> definitions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– </a:t>
            </a:r>
            <a:r>
              <a:rPr lang="en-US" dirty="0" err="1" smtClean="0"/>
              <a:t>GradPlan</a:t>
            </a:r>
            <a:r>
              <a:rPr lang="en-US" baseline="0" dirty="0" smtClean="0"/>
              <a:t> SRS </a:t>
            </a:r>
            <a:r>
              <a:rPr lang="en-US" dirty="0" smtClean="0"/>
              <a:t>course code (CS 308)</a:t>
            </a:r>
          </a:p>
          <a:p>
            <a:r>
              <a:rPr lang="en-US" dirty="0" smtClean="0"/>
              <a:t>Separate section: written and verbal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types – next slides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7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 inserted inside parentheses immediately after first use of the term</a:t>
            </a:r>
          </a:p>
          <a:p>
            <a:r>
              <a:rPr lang="en-US" dirty="0" smtClean="0"/>
              <a:t>Which is most correct?</a:t>
            </a:r>
          </a:p>
          <a:p>
            <a:r>
              <a:rPr lang="en-US" dirty="0" smtClean="0"/>
              <a:t>Which is most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Zettabyte</a:t>
            </a:r>
            <a:r>
              <a:rPr lang="en-US" dirty="0" smtClean="0"/>
              <a:t>: don’t define</a:t>
            </a:r>
            <a:r>
              <a:rPr lang="en-US" baseline="0" dirty="0" smtClean="0"/>
              <a:t> a term using unknown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parts</a:t>
            </a:r>
          </a:p>
          <a:p>
            <a:r>
              <a:rPr lang="en-US" dirty="0" smtClean="0"/>
              <a:t>Identifier – name</a:t>
            </a:r>
            <a:r>
              <a:rPr lang="en-US" baseline="0" dirty="0" smtClean="0"/>
              <a:t> of item to be defined</a:t>
            </a:r>
          </a:p>
          <a:p>
            <a:r>
              <a:rPr lang="en-US" baseline="0" dirty="0" smtClean="0"/>
              <a:t>Class – or category</a:t>
            </a:r>
          </a:p>
          <a:p>
            <a:r>
              <a:rPr lang="en-US" baseline="0" dirty="0" smtClean="0"/>
              <a:t>Distinguishing – differentiating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Definition based on one found using Google (unattributed) and Wikipedia</a:t>
            </a:r>
          </a:p>
          <a:p>
            <a:r>
              <a:rPr lang="en-US" baseline="0" dirty="0" smtClean="0"/>
              <a:t>Sentence definitions – separate section; can be sentence fragments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766B4-A400-2542-B072-65F40CD405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Baptism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And </a:t>
            </a:r>
            <a:r>
              <a:rPr lang="en-US" sz="1600" dirty="0"/>
              <a:t>the Lord said unto him: I give unto you power that ye shall baptize this </a:t>
            </a:r>
            <a:r>
              <a:rPr lang="en-US" sz="1600" dirty="0" smtClean="0"/>
              <a:t>people </a:t>
            </a:r>
            <a:r>
              <a:rPr lang="en-US" sz="1600" dirty="0"/>
              <a:t>when I am again </a:t>
            </a:r>
            <a:r>
              <a:rPr lang="en-US" sz="1600" dirty="0" smtClean="0"/>
              <a:t>ascended </a:t>
            </a:r>
            <a:r>
              <a:rPr lang="en-US" sz="1600" dirty="0"/>
              <a:t>into heaven.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/>
              <a:t>    And </a:t>
            </a:r>
            <a:r>
              <a:rPr lang="en-US" sz="1600" dirty="0"/>
              <a:t>again the Lord called others, and said unto them likewise; and he gave unto them power to baptize. And he said unto them: On this wise shall ye baptize; </a:t>
            </a:r>
            <a:r>
              <a:rPr lang="en-US" sz="1600" dirty="0" smtClean="0"/>
              <a:t>and </a:t>
            </a:r>
            <a:r>
              <a:rPr lang="en-US" sz="1600" dirty="0"/>
              <a:t>there shall be no disputations among you</a:t>
            </a:r>
            <a:r>
              <a:rPr lang="en-US" sz="1600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/>
              <a:t>    Verily </a:t>
            </a:r>
            <a:r>
              <a:rPr lang="en-US" sz="1600" dirty="0"/>
              <a:t>I say unto you, that whoso </a:t>
            </a:r>
            <a:r>
              <a:rPr lang="en-US" sz="1600" dirty="0" err="1"/>
              <a:t>repenteth</a:t>
            </a:r>
            <a:r>
              <a:rPr lang="en-US" sz="1600" dirty="0"/>
              <a:t> of his sins through your words, and </a:t>
            </a:r>
            <a:r>
              <a:rPr lang="en-US" sz="1600" dirty="0" err="1"/>
              <a:t>desireth</a:t>
            </a:r>
            <a:r>
              <a:rPr lang="en-US" sz="1600" dirty="0"/>
              <a:t> to be baptized in my name, on this wise shall ye baptize them—Behold, </a:t>
            </a:r>
            <a:r>
              <a:rPr lang="en-US" sz="1600" dirty="0" smtClean="0"/>
              <a:t>ye </a:t>
            </a:r>
            <a:r>
              <a:rPr lang="en-US" sz="1600" dirty="0"/>
              <a:t>shall go down and stand in the water, and in my name shall ye baptize them.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And </a:t>
            </a:r>
            <a:r>
              <a:rPr lang="en-US" sz="1600" dirty="0"/>
              <a:t>now behold, these are the words which ye shall say, calling them by name, </a:t>
            </a:r>
            <a:r>
              <a:rPr lang="en-US" sz="1600" dirty="0" smtClean="0"/>
              <a:t>saying</a:t>
            </a:r>
            <a:r>
              <a:rPr lang="en-US" sz="16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Having </a:t>
            </a:r>
            <a:r>
              <a:rPr lang="en-US" sz="1600" dirty="0"/>
              <a:t>authority given me of Jesus Christ, I baptize you in the name of the Father, and of the Son, and of the Holy Ghost. Amen</a:t>
            </a:r>
            <a:r>
              <a:rPr lang="en-US" sz="1600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And </a:t>
            </a:r>
            <a:r>
              <a:rPr lang="en-US" sz="1600" dirty="0"/>
              <a:t>then shall ye immerse them in the water, and come forth again out of the water.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/>
              <a:t>And </a:t>
            </a:r>
            <a:r>
              <a:rPr lang="en-US" sz="1600" dirty="0"/>
              <a:t>after this manner shall ye baptize in my </a:t>
            </a:r>
            <a:r>
              <a:rPr lang="en-US" sz="1600" dirty="0" smtClean="0"/>
              <a:t>name 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165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actions performed in a prescribed order</a:t>
            </a:r>
          </a:p>
          <a:p>
            <a:r>
              <a:rPr lang="en-US" dirty="0" smtClean="0"/>
              <a:t>Essentially an algorithm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List of materials</a:t>
            </a:r>
          </a:p>
          <a:p>
            <a:r>
              <a:rPr lang="en-US" dirty="0" smtClean="0"/>
              <a:t>Directions</a:t>
            </a:r>
          </a:p>
          <a:p>
            <a:r>
              <a:rPr lang="en-US" dirty="0" smtClean="0"/>
              <a:t>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Audience</a:t>
            </a:r>
          </a:p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Include acronyms</a:t>
            </a:r>
          </a:p>
          <a:p>
            <a:r>
              <a:rPr lang="en-US" dirty="0" smtClean="0"/>
              <a:t>Knowing why is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List of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needed before starting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9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</a:p>
          <a:p>
            <a:r>
              <a:rPr lang="en-US" dirty="0" smtClean="0"/>
              <a:t>Chronological order</a:t>
            </a:r>
          </a:p>
          <a:p>
            <a:r>
              <a:rPr lang="en-US" dirty="0" smtClean="0"/>
              <a:t>Keep it simple</a:t>
            </a:r>
          </a:p>
        </p:txBody>
      </p:sp>
    </p:spTree>
    <p:extLst>
      <p:ext uri="{BB962C8B-B14F-4D97-AF65-F5344CB8AC3E}">
        <p14:creationId xmlns:p14="http://schemas.microsoft.com/office/powerpoint/2010/main" val="208263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headings</a:t>
            </a:r>
          </a:p>
          <a:p>
            <a:pPr lvl="1"/>
            <a:r>
              <a:rPr lang="en-US" dirty="0"/>
              <a:t>and subheadings</a:t>
            </a:r>
            <a:endParaRPr lang="en-US" dirty="0" smtClean="0"/>
          </a:p>
          <a:p>
            <a:r>
              <a:rPr lang="en-US" dirty="0" smtClean="0"/>
              <a:t>Numbered steps</a:t>
            </a:r>
          </a:p>
          <a:p>
            <a:pPr lvl="1"/>
            <a:r>
              <a:rPr lang="en-US" dirty="0" smtClean="0"/>
              <a:t>List format</a:t>
            </a:r>
          </a:p>
          <a:p>
            <a:r>
              <a:rPr lang="en-US" dirty="0"/>
              <a:t>Imperative </a:t>
            </a:r>
            <a:r>
              <a:rPr lang="en-US" dirty="0" smtClean="0"/>
              <a:t>mood</a:t>
            </a:r>
          </a:p>
          <a:p>
            <a:pPr lvl="1"/>
            <a:r>
              <a:rPr lang="en-US" dirty="0" smtClean="0"/>
              <a:t>Positive 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6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prevention</a:t>
            </a:r>
          </a:p>
          <a:p>
            <a:r>
              <a:rPr lang="en-US" dirty="0" smtClean="0"/>
              <a:t>Recovery for common errors</a:t>
            </a:r>
          </a:p>
          <a:p>
            <a:r>
              <a:rPr lang="en-US" dirty="0" smtClean="0"/>
              <a:t>Alert to caution, warning, danger</a:t>
            </a:r>
          </a:p>
        </p:txBody>
      </p:sp>
    </p:spTree>
    <p:extLst>
      <p:ext uri="{BB962C8B-B14F-4D97-AF65-F5344CB8AC3E}">
        <p14:creationId xmlns:p14="http://schemas.microsoft.com/office/powerpoint/2010/main" val="239513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“CAUTION indicates a potentially hazardous situation which, if not avoided, may result in minor or moderate injury. It may also be used to alert against unsafe practices.”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 smtClean="0"/>
              <a:t>American National Standards Institute (ANSI). ANSI Z535.4-2007 American National Standard for Product Safety Signs and Labels</a:t>
            </a:r>
          </a:p>
          <a:p>
            <a:endParaRPr lang="en-US" dirty="0"/>
          </a:p>
        </p:txBody>
      </p:sp>
      <p:pic>
        <p:nvPicPr>
          <p:cNvPr id="5" name="Picture 4" descr="cauti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505" y="761573"/>
            <a:ext cx="1892808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1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“WARNING indicates a potentially hazardous situation which, if not avoided, could result in death or serious injury.”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 smtClean="0"/>
              <a:t>American National Standards Institute (ANSI). ANSI Z535.4-2007 American National Standard for Product Safety Signs and Labels</a:t>
            </a:r>
          </a:p>
          <a:p>
            <a:endParaRPr lang="en-US" dirty="0"/>
          </a:p>
        </p:txBody>
      </p:sp>
      <p:pic>
        <p:nvPicPr>
          <p:cNvPr id="4" name="Picture 3" descr="warning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38" y="761573"/>
            <a:ext cx="1892808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Informative Technical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“DANGER indicates an imminently hazardous situation which, if not avoided, will result in death or serious injury. This signal word is to be limited to the most extreme situations.”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 smtClean="0"/>
              <a:t>American National Standards Institute (ANSI). ANSI Z535.4-2007 American National Standard for Product Safety Signs and Labels</a:t>
            </a:r>
          </a:p>
          <a:p>
            <a:endParaRPr lang="en-US" dirty="0"/>
          </a:p>
        </p:txBody>
      </p:sp>
      <p:pic>
        <p:nvPicPr>
          <p:cNvPr id="4" name="Picture 3" descr="dang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31" y="791110"/>
            <a:ext cx="1892808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2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step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Complete and detailed</a:t>
            </a:r>
          </a:p>
          <a:p>
            <a:pPr lvl="1"/>
            <a:r>
              <a:rPr lang="en-US" dirty="0" smtClean="0"/>
              <a:t>Omit obvious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epends on audience</a:t>
            </a:r>
          </a:p>
          <a:p>
            <a:pPr lvl="1"/>
            <a:r>
              <a:rPr lang="en-US" dirty="0" smtClean="0"/>
              <a:t>State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4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graphics</a:t>
            </a:r>
          </a:p>
          <a:p>
            <a:pPr lvl="1"/>
            <a:r>
              <a:rPr lang="en-US" dirty="0" smtClean="0"/>
              <a:t>Examples are helpful</a:t>
            </a:r>
          </a:p>
          <a:p>
            <a:r>
              <a:rPr lang="en-US" dirty="0" smtClean="0"/>
              <a:t>Include notes</a:t>
            </a:r>
          </a:p>
          <a:p>
            <a:r>
              <a:rPr lang="en-US" dirty="0" smtClean="0"/>
              <a:t>Include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something goes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7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Written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Pause, then review</a:t>
            </a:r>
          </a:p>
          <a:p>
            <a:r>
              <a:rPr lang="en-US" dirty="0" smtClean="0"/>
              <a:t>Test </a:t>
            </a:r>
            <a:r>
              <a:rPr lang="en-US" smtClean="0"/>
              <a:t>the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3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Sharon J. </a:t>
            </a:r>
            <a:r>
              <a:rPr lang="en-US" dirty="0" err="1" smtClean="0"/>
              <a:t>Gerson</a:t>
            </a:r>
            <a:r>
              <a:rPr lang="en-US" dirty="0" smtClean="0"/>
              <a:t>, Steven M. </a:t>
            </a:r>
            <a:r>
              <a:rPr lang="en-US" dirty="0" err="1" smtClean="0"/>
              <a:t>Gerson</a:t>
            </a:r>
            <a:r>
              <a:rPr lang="en-US" dirty="0" smtClean="0"/>
              <a:t>; </a:t>
            </a:r>
            <a:r>
              <a:rPr lang="en-US" u="sng" dirty="0" smtClean="0"/>
              <a:t>Technical Communication: Process and Product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Edition; 2008</a:t>
            </a:r>
            <a:endParaRPr lang="en-US" dirty="0"/>
          </a:p>
          <a:p>
            <a:r>
              <a:rPr lang="en-US" dirty="0"/>
              <a:t>John M. </a:t>
            </a:r>
            <a:r>
              <a:rPr lang="en-US" dirty="0" err="1"/>
              <a:t>Lannon</a:t>
            </a:r>
            <a:r>
              <a:rPr lang="en-US" dirty="0"/>
              <a:t>; </a:t>
            </a:r>
            <a:r>
              <a:rPr lang="en-US" u="sng" dirty="0"/>
              <a:t>Technical Communication</a:t>
            </a:r>
            <a:r>
              <a:rPr lang="en-US" dirty="0"/>
              <a:t>, 11</a:t>
            </a:r>
            <a:r>
              <a:rPr lang="en-US" baseline="30000" dirty="0"/>
              <a:t>th</a:t>
            </a:r>
            <a:r>
              <a:rPr lang="en-US" dirty="0"/>
              <a:t> Edition, 2008</a:t>
            </a:r>
            <a:endParaRPr lang="en-US" dirty="0" smtClean="0"/>
          </a:p>
          <a:p>
            <a:r>
              <a:rPr lang="en-US" dirty="0" smtClean="0"/>
              <a:t>Mary M. Lay, Billie J. </a:t>
            </a:r>
            <a:r>
              <a:rPr lang="en-US" dirty="0" err="1" smtClean="0"/>
              <a:t>Wahlstrom</a:t>
            </a:r>
            <a:r>
              <a:rPr lang="en-US" dirty="0" smtClean="0"/>
              <a:t>, Cynthia L. </a:t>
            </a:r>
            <a:r>
              <a:rPr lang="en-US" dirty="0" err="1" smtClean="0"/>
              <a:t>Selfe</a:t>
            </a:r>
            <a:r>
              <a:rPr lang="en-US" dirty="0" smtClean="0"/>
              <a:t>, Jack </a:t>
            </a:r>
            <a:r>
              <a:rPr lang="en-US" dirty="0" err="1" smtClean="0"/>
              <a:t>Selzer</a:t>
            </a:r>
            <a:r>
              <a:rPr lang="en-US" dirty="0" smtClean="0"/>
              <a:t>, Carolyn D. Rude; </a:t>
            </a:r>
            <a:r>
              <a:rPr lang="en-US" u="sng" dirty="0" smtClean="0"/>
              <a:t>Technical Communication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Edition; 2000</a:t>
            </a:r>
          </a:p>
          <a:p>
            <a:r>
              <a:rPr lang="en-US" dirty="0" smtClean="0"/>
              <a:t>William Sanborn Pfeiffer, Kaye E. Adkins; </a:t>
            </a:r>
            <a:r>
              <a:rPr lang="en-US" u="sng" dirty="0" smtClean="0"/>
              <a:t>Technical Communication: A Practical Approach</a:t>
            </a:r>
            <a:r>
              <a:rPr lang="en-US" dirty="0" smtClean="0"/>
              <a:t>, 7</a:t>
            </a:r>
            <a:r>
              <a:rPr lang="en-US" baseline="30000" dirty="0" smtClean="0"/>
              <a:t>th</a:t>
            </a:r>
            <a:r>
              <a:rPr lang="en-US" dirty="0" smtClean="0"/>
              <a:t> Edition,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7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Balanced</a:t>
            </a:r>
          </a:p>
          <a:p>
            <a:r>
              <a:rPr lang="en-US" dirty="0" smtClean="0"/>
              <a:t>Goal: increase knowledge, understanding</a:t>
            </a:r>
          </a:p>
          <a:p>
            <a:pPr lvl="1"/>
            <a:r>
              <a:rPr lang="en-US" dirty="0" smtClean="0"/>
              <a:t>Not persuade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2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Explanation, including definitions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Advantages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9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Ensures a common understanding</a:t>
            </a:r>
          </a:p>
          <a:p>
            <a:r>
              <a:rPr lang="en-US" dirty="0" smtClean="0"/>
              <a:t>Separate section for definitions</a:t>
            </a:r>
          </a:p>
          <a:p>
            <a:r>
              <a:rPr lang="en-US" dirty="0" smtClean="0"/>
              <a:t>Examples are helpful</a:t>
            </a:r>
          </a:p>
          <a:p>
            <a:pPr lvl="1"/>
            <a:r>
              <a:rPr lang="en-US" dirty="0" smtClean="0"/>
              <a:t>As are graphics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Parenthetical</a:t>
            </a:r>
          </a:p>
          <a:p>
            <a:pPr lvl="1"/>
            <a:r>
              <a:rPr lang="en-US" dirty="0" smtClean="0"/>
              <a:t>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2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Parenthetical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Does your tablet have an </a:t>
            </a:r>
            <a:r>
              <a:rPr lang="en-US" dirty="0" err="1" smtClean="0"/>
              <a:t>exabyte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of RAM?</a:t>
            </a:r>
          </a:p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60</a:t>
            </a:r>
            <a:r>
              <a:rPr lang="en-US" dirty="0" smtClean="0"/>
              <a:t> bytes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10</a:t>
            </a:r>
            <a:r>
              <a:rPr lang="en-US" baseline="30000" dirty="0" smtClean="0"/>
              <a:t>18</a:t>
            </a:r>
            <a:r>
              <a:rPr lang="en-US" dirty="0" smtClean="0"/>
              <a:t> bytes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quintillion bytes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 smtClean="0"/>
              <a:t>billion gigabytes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million million megabytes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0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your tablet have 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exabyte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 bytes, 10</a:t>
            </a:r>
            <a:r>
              <a:rPr lang="en-US" baseline="30000" dirty="0">
                <a:solidFill>
                  <a:schemeClr val="tx1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 bytes, quintillion bytes, billion gigabytes, or million million megabytes</a:t>
            </a:r>
            <a:r>
              <a:rPr lang="en-US" dirty="0" smtClean="0">
                <a:solidFill>
                  <a:schemeClr val="tx1"/>
                </a:solidFill>
              </a:rPr>
              <a:t>) of </a:t>
            </a:r>
            <a:r>
              <a:rPr lang="en-US" dirty="0" smtClean="0"/>
              <a:t>RAM?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Does </a:t>
            </a:r>
            <a:r>
              <a:rPr lang="en-US" dirty="0">
                <a:solidFill>
                  <a:srgbClr val="000000"/>
                </a:solidFill>
              </a:rPr>
              <a:t>your tablet have an </a:t>
            </a:r>
            <a:r>
              <a:rPr lang="en-US" dirty="0" err="1">
                <a:solidFill>
                  <a:srgbClr val="000000"/>
                </a:solidFill>
              </a:rPr>
              <a:t>exabyte</a:t>
            </a:r>
            <a:r>
              <a:rPr lang="en-US" dirty="0">
                <a:solidFill>
                  <a:srgbClr val="000000"/>
                </a:solidFill>
              </a:rPr>
              <a:t> (1/</a:t>
            </a:r>
            <a:r>
              <a:rPr lang="en-US" dirty="0" smtClean="0">
                <a:solidFill>
                  <a:srgbClr val="000000"/>
                </a:solidFill>
              </a:rPr>
              <a:t>1024 </a:t>
            </a:r>
            <a:r>
              <a:rPr lang="en-US" dirty="0">
                <a:solidFill>
                  <a:srgbClr val="000000"/>
                </a:solidFill>
              </a:rPr>
              <a:t>of a </a:t>
            </a:r>
            <a:r>
              <a:rPr lang="en-US" dirty="0" err="1" smtClean="0">
                <a:solidFill>
                  <a:srgbClr val="000000"/>
                </a:solidFill>
              </a:rPr>
              <a:t>zettabyte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of 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4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Identifier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General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Distinguishing characteristics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8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Identifier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General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Distinguishing characteristics</a:t>
            </a:r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exabyte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00FF"/>
                </a:solidFill>
              </a:rPr>
              <a:t>unit of digital information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equal to </a:t>
            </a:r>
            <a:r>
              <a:rPr lang="en-US" dirty="0">
                <a:solidFill>
                  <a:srgbClr val="FF6600"/>
                </a:solidFill>
              </a:rPr>
              <a:t>2</a:t>
            </a:r>
            <a:r>
              <a:rPr lang="en-US" baseline="30000" dirty="0">
                <a:solidFill>
                  <a:srgbClr val="FF6600"/>
                </a:solidFill>
              </a:rPr>
              <a:t>60</a:t>
            </a:r>
            <a:r>
              <a:rPr lang="en-US" dirty="0">
                <a:solidFill>
                  <a:srgbClr val="FF6600"/>
                </a:solidFill>
              </a:rPr>
              <a:t> bytes</a:t>
            </a:r>
            <a:r>
              <a:rPr lang="en-US" dirty="0"/>
              <a:t>. It can be expressed less accurately as 10</a:t>
            </a:r>
            <a:r>
              <a:rPr lang="en-US" baseline="30000" dirty="0"/>
              <a:t>18</a:t>
            </a:r>
            <a:r>
              <a:rPr lang="en-US" dirty="0"/>
              <a:t>, or a quintillion, bytes.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5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857</TotalTime>
  <Words>1113</Words>
  <Application>Microsoft Macintosh PowerPoint</Application>
  <PresentationFormat>On-screen Show (4:3)</PresentationFormat>
  <Paragraphs>182</Paragraphs>
  <Slides>25</Slides>
  <Notes>23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Capital</vt:lpstr>
      <vt:lpstr>Baptism Instructions</vt:lpstr>
      <vt:lpstr>Informative Technical Communication</vt:lpstr>
      <vt:lpstr>Basic Characteristics</vt:lpstr>
      <vt:lpstr>Sections</vt:lpstr>
      <vt:lpstr>Technical Definitions</vt:lpstr>
      <vt:lpstr>Parenthetical Definition</vt:lpstr>
      <vt:lpstr>Not These</vt:lpstr>
      <vt:lpstr>Sentence Definition</vt:lpstr>
      <vt:lpstr>Sentence</vt:lpstr>
      <vt:lpstr>Instructions</vt:lpstr>
      <vt:lpstr>Sections</vt:lpstr>
      <vt:lpstr>1. Introduction</vt:lpstr>
      <vt:lpstr>1. Introduction</vt:lpstr>
      <vt:lpstr>2. List of Materials</vt:lpstr>
      <vt:lpstr>3. Directions</vt:lpstr>
      <vt:lpstr>3. Directions</vt:lpstr>
      <vt:lpstr>3. Directions</vt:lpstr>
      <vt:lpstr>PowerPoint Presentation</vt:lpstr>
      <vt:lpstr>PowerPoint Presentation</vt:lpstr>
      <vt:lpstr>PowerPoint Presentation</vt:lpstr>
      <vt:lpstr>3. Directions</vt:lpstr>
      <vt:lpstr>3. Directions</vt:lpstr>
      <vt:lpstr>4. Troubleshooting</vt:lpstr>
      <vt:lpstr>When Written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Informative Technical Communication</dc:title>
  <dc:creator>Kevin Twitchell</dc:creator>
  <cp:lastModifiedBy>Kevin Twitchell</cp:lastModifiedBy>
  <cp:revision>116</cp:revision>
  <dcterms:created xsi:type="dcterms:W3CDTF">2013-08-27T19:51:50Z</dcterms:created>
  <dcterms:modified xsi:type="dcterms:W3CDTF">2014-01-29T21:51:54Z</dcterms:modified>
</cp:coreProperties>
</file>