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259" r:id="rId4"/>
    <p:sldId id="260" r:id="rId5"/>
    <p:sldId id="256" r:id="rId6"/>
    <p:sldId id="270" r:id="rId7"/>
    <p:sldId id="275" r:id="rId8"/>
    <p:sldId id="261" r:id="rId9"/>
    <p:sldId id="262" r:id="rId10"/>
    <p:sldId id="271" r:id="rId11"/>
    <p:sldId id="263" r:id="rId12"/>
    <p:sldId id="272" r:id="rId13"/>
    <p:sldId id="268" r:id="rId14"/>
    <p:sldId id="267" r:id="rId15"/>
    <p:sldId id="269" r:id="rId16"/>
    <p:sldId id="273" r:id="rId17"/>
    <p:sldId id="264" r:id="rId18"/>
    <p:sldId id="265" r:id="rId19"/>
    <p:sldId id="266" r:id="rId20"/>
    <p:sldId id="27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51C7F-E547-3445-A42E-22C49FEEF5DE}" type="datetimeFigureOut">
              <a:rPr lang="en-US" smtClean="0"/>
              <a:t>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9FE12-D2B7-CD4E-82CD-7E8B68C1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36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5EC2-24BC-434D-B9BC-55BEF1B1CC40}" type="datetimeFigureOut">
              <a:rPr lang="en-US" smtClean="0"/>
              <a:t>1/9/13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1A9E2-0BD7-224B-9B38-870B8F05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Handwritten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1A9E2-0BD7-224B-9B38-870B8F052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1A9E2-0BD7-224B-9B38-870B8F052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full text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Disk (hard drive)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1A9E2-0BD7-224B-9B38-870B8F0524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bullet: so you can avoid</a:t>
            </a:r>
            <a:r>
              <a:rPr lang="en-US" baseline="0" dirty="0" smtClean="0"/>
              <a:t> the problem of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1A9E2-0BD7-224B-9B38-870B8F052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6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1A9E2-0BD7-224B-9B38-870B8F0524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1A9E2-0BD7-224B-9B38-870B8F0524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attempt to capture</a:t>
            </a:r>
            <a:r>
              <a:rPr lang="en-US" baseline="0" dirty="0" smtClean="0"/>
              <a:t> the “essence” in a paraphrase</a:t>
            </a:r>
          </a:p>
          <a:p>
            <a:r>
              <a:rPr lang="en-US" dirty="0" smtClean="0"/>
              <a:t>62 words in the quotation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F436-4C51-5046-8EC9-9056694CCE7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E45-E47D-4C91-AA8A-81D0BED11EE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3916-ED4F-4DC5-A96E-164C879700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63309B-07AF-429D-8A84-2BEF72658B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11C-6D2A-41E6-8E1A-6DB2F9D581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3D78-EE21-48C2-ABBA-BB740D3319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5A59-3188-48B1-AFD0-D96E2A3B8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0949-343B-4052-89C5-5A7D6D15F8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5F2-B6B8-4066-B0F1-3D4AF7E266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3F97-8E69-4E73-8BA1-86332BB09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08-4F43-4DC5-A544-3419135058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16FC-50E7-455D-BBF4-EBC8FD0092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 Ancient Times</a:t>
            </a:r>
            <a:endParaRPr lang="en-US" dirty="0"/>
          </a:p>
        </p:txBody>
      </p:sp>
      <p:pic>
        <p:nvPicPr>
          <p:cNvPr id="3" name="Content Placeholder 2" descr="handwritten_not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927" r="-889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055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plagiarism is</a:t>
            </a:r>
          </a:p>
          <a:p>
            <a:r>
              <a:rPr lang="en-US" b="1" dirty="0" smtClean="0"/>
              <a:t>Common knowledge</a:t>
            </a:r>
          </a:p>
          <a:p>
            <a:r>
              <a:rPr lang="en-US" dirty="0" smtClean="0"/>
              <a:t>Citations</a:t>
            </a:r>
          </a:p>
          <a:p>
            <a:r>
              <a:rPr lang="en-US" dirty="0" smtClean="0"/>
              <a:t>Verbatim quotations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several reputable sources state the same thing without citation, it probably </a:t>
            </a:r>
            <a:r>
              <a:rPr lang="en-US" dirty="0" smtClean="0"/>
              <a:t>is common knowledge</a:t>
            </a:r>
          </a:p>
          <a:p>
            <a:r>
              <a:rPr lang="en-US" dirty="0"/>
              <a:t>Doesn’t need to be </a:t>
            </a:r>
            <a:r>
              <a:rPr lang="en-US" dirty="0" smtClean="0"/>
              <a:t>cited</a:t>
            </a:r>
          </a:p>
          <a:p>
            <a:r>
              <a:rPr lang="en-US" dirty="0" smtClean="0"/>
              <a:t>Otherwise, cite!</a:t>
            </a:r>
          </a:p>
        </p:txBody>
      </p:sp>
    </p:spTree>
    <p:extLst>
      <p:ext uri="{BB962C8B-B14F-4D97-AF65-F5344CB8AC3E}">
        <p14:creationId xmlns:p14="http://schemas.microsoft.com/office/powerpoint/2010/main" val="50207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plagiarism is</a:t>
            </a:r>
          </a:p>
          <a:p>
            <a:r>
              <a:rPr lang="en-US" dirty="0" smtClean="0"/>
              <a:t>Common knowledge</a:t>
            </a:r>
          </a:p>
          <a:p>
            <a:r>
              <a:rPr lang="en-US" b="1" dirty="0" smtClean="0"/>
              <a:t>Citations</a:t>
            </a:r>
          </a:p>
          <a:p>
            <a:r>
              <a:rPr lang="en-US" dirty="0" smtClean="0"/>
              <a:t>Verbatim quotations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Verbatim quotations</a:t>
            </a:r>
          </a:p>
          <a:p>
            <a:pPr lvl="1"/>
            <a:r>
              <a:rPr lang="en-US" dirty="0" smtClean="0"/>
              <a:t>Paraphrase</a:t>
            </a:r>
          </a:p>
          <a:p>
            <a:pPr lvl="1"/>
            <a:r>
              <a:rPr lang="en-US" dirty="0" smtClean="0"/>
              <a:t>Not limited to verbatim quotations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3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Figures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Images</a:t>
            </a:r>
          </a:p>
          <a:p>
            <a:r>
              <a:rPr lang="en-US" dirty="0" smtClean="0"/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302182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umbers in square brackets</a:t>
            </a:r>
          </a:p>
          <a:p>
            <a:pPr lvl="1"/>
            <a:r>
              <a:rPr lang="en-US" dirty="0" smtClean="0"/>
              <a:t>[2]</a:t>
            </a:r>
          </a:p>
          <a:p>
            <a:pPr lvl="1"/>
            <a:r>
              <a:rPr lang="en-US" dirty="0" smtClean="0"/>
              <a:t>[4,8]</a:t>
            </a:r>
          </a:p>
          <a:p>
            <a:r>
              <a:rPr lang="en-US" dirty="0" smtClean="0"/>
              <a:t>Alphabetical works cited</a:t>
            </a:r>
          </a:p>
          <a:p>
            <a:pPr lvl="1"/>
            <a:r>
              <a:rPr lang="en-US" dirty="0" smtClean="0"/>
              <a:t>By author’s surname</a:t>
            </a:r>
          </a:p>
          <a:p>
            <a:r>
              <a:rPr lang="en-US" dirty="0" smtClean="0"/>
              <a:t>Even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6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plagiarism is</a:t>
            </a:r>
          </a:p>
          <a:p>
            <a:r>
              <a:rPr lang="en-US" dirty="0" smtClean="0"/>
              <a:t>Common knowledge</a:t>
            </a:r>
          </a:p>
          <a:p>
            <a:r>
              <a:rPr lang="en-US" dirty="0" smtClean="0"/>
              <a:t>Citations</a:t>
            </a:r>
          </a:p>
          <a:p>
            <a:r>
              <a:rPr lang="en-US" b="1" dirty="0" smtClean="0"/>
              <a:t>Verbatim quotations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9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Verbatim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label verbatim quotations</a:t>
            </a:r>
          </a:p>
          <a:p>
            <a:pPr lvl="1"/>
            <a:r>
              <a:rPr lang="en-US" dirty="0" smtClean="0"/>
              <a:t>Consider quotation marks</a:t>
            </a:r>
          </a:p>
          <a:p>
            <a:r>
              <a:rPr lang="en-US" dirty="0" smtClean="0"/>
              <a:t>Use of verbatim quotations is rare in technical writing</a:t>
            </a:r>
          </a:p>
          <a:p>
            <a:pPr lvl="1"/>
            <a:r>
              <a:rPr lang="en-US" dirty="0" smtClean="0"/>
              <a:t>You may not include </a:t>
            </a:r>
            <a:r>
              <a:rPr lang="en-US" u="sng" dirty="0" smtClean="0"/>
              <a:t>any</a:t>
            </a:r>
            <a:r>
              <a:rPr lang="en-US" dirty="0" smtClean="0"/>
              <a:t> verbatim quotations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Paraphrase / 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</a:t>
            </a:r>
          </a:p>
          <a:p>
            <a:r>
              <a:rPr lang="en-US" dirty="0" smtClean="0"/>
              <a:t>Capture the “essence”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Paraphrase This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Science and Engineering is a field that attracts a different kind of thinker. I believe that one who is a natural computer scientist thinks algorithmically. Such people are especially good at dealing with situations where different rules apply in different cases; they are individuals who can rapidly change levels of abstraction, simultaneously seeing things “in the large” and “in the small.”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- Donald Knuth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8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 Olden Times</a:t>
            </a:r>
            <a:endParaRPr lang="en-US" dirty="0"/>
          </a:p>
        </p:txBody>
      </p:sp>
      <p:pic>
        <p:nvPicPr>
          <p:cNvPr id="6" name="Content Placeholder 5" descr="old_copier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63" r="-66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558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plagiarism is</a:t>
            </a:r>
          </a:p>
          <a:p>
            <a:r>
              <a:rPr lang="en-US" dirty="0" smtClean="0"/>
              <a:t>Common knowledge</a:t>
            </a:r>
          </a:p>
          <a:p>
            <a:r>
              <a:rPr lang="en-US" dirty="0" smtClean="0"/>
              <a:t>Citations</a:t>
            </a:r>
          </a:p>
          <a:p>
            <a:r>
              <a:rPr lang="en-US" dirty="0" smtClean="0"/>
              <a:t>Verbatim quotations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Today</a:t>
            </a:r>
            <a:endParaRPr lang="en-US" dirty="0"/>
          </a:p>
        </p:txBody>
      </p:sp>
      <p:pic>
        <p:nvPicPr>
          <p:cNvPr id="6" name="Content Placeholder 5" descr="pdf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98" r="-250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269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track where 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put the information</a:t>
            </a:r>
            <a:endParaRPr lang="en-US" dirty="0" smtClean="0"/>
          </a:p>
          <a:p>
            <a:r>
              <a:rPr lang="en-US" dirty="0"/>
              <a:t>The information came from</a:t>
            </a:r>
          </a:p>
        </p:txBody>
      </p:sp>
    </p:spTree>
    <p:extLst>
      <p:ext uri="{BB962C8B-B14F-4D97-AF65-F5344CB8AC3E}">
        <p14:creationId xmlns:p14="http://schemas.microsoft.com/office/powerpoint/2010/main" val="62247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If you steal from one </a:t>
            </a:r>
            <a:r>
              <a:rPr lang="en-US" sz="2400" dirty="0" smtClean="0"/>
              <a:t>author, </a:t>
            </a:r>
            <a:r>
              <a:rPr lang="en-US" sz="2400" dirty="0"/>
              <a:t>it's plagiarism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steal from </a:t>
            </a:r>
            <a:r>
              <a:rPr lang="en-US" sz="2400" dirty="0" smtClean="0"/>
              <a:t>many, </a:t>
            </a:r>
            <a:r>
              <a:rPr lang="en-US" sz="2400" dirty="0"/>
              <a:t>it's research.</a:t>
            </a:r>
          </a:p>
          <a:p>
            <a:r>
              <a:rPr lang="en-US" dirty="0"/>
              <a:t>Wilson </a:t>
            </a:r>
            <a:r>
              <a:rPr lang="en-US" dirty="0" err="1"/>
              <a:t>Mizner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plagiarism is</a:t>
            </a:r>
          </a:p>
          <a:p>
            <a:r>
              <a:rPr lang="en-US" dirty="0" smtClean="0"/>
              <a:t>Common knowledge</a:t>
            </a:r>
          </a:p>
          <a:p>
            <a:r>
              <a:rPr lang="en-US" dirty="0" smtClean="0"/>
              <a:t>Citations</a:t>
            </a:r>
          </a:p>
          <a:p>
            <a:r>
              <a:rPr lang="en-US" dirty="0" smtClean="0"/>
              <a:t>Verbatim quotations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6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plagiarism is</a:t>
            </a:r>
          </a:p>
          <a:p>
            <a:r>
              <a:rPr lang="en-US" dirty="0" smtClean="0"/>
              <a:t>Common knowledge</a:t>
            </a:r>
          </a:p>
          <a:p>
            <a:r>
              <a:rPr lang="en-US" dirty="0" smtClean="0"/>
              <a:t>Citations</a:t>
            </a:r>
          </a:p>
          <a:p>
            <a:r>
              <a:rPr lang="en-US" dirty="0" smtClean="0"/>
              <a:t>Verbatim quotations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another’s intellectual property without citation</a:t>
            </a:r>
          </a:p>
          <a:p>
            <a:pPr lvl="1"/>
            <a:r>
              <a:rPr lang="en-US" dirty="0" smtClean="0"/>
              <a:t>Implies that the material is the plagiarist’s work</a:t>
            </a:r>
          </a:p>
          <a:p>
            <a:r>
              <a:rPr lang="en-US" dirty="0" smtClean="0"/>
              <a:t>Intent is not an issue</a:t>
            </a:r>
          </a:p>
          <a:p>
            <a:pPr lvl="1"/>
            <a:r>
              <a:rPr lang="en-US" dirty="0" smtClean="0"/>
              <a:t>Unintentional is just as bad as intentional</a:t>
            </a:r>
          </a:p>
          <a:p>
            <a:r>
              <a:rPr lang="en-US" dirty="0" smtClean="0"/>
              <a:t>A significant sin</a:t>
            </a:r>
          </a:p>
          <a:p>
            <a:pPr lvl="1"/>
            <a:r>
              <a:rPr lang="en-US" dirty="0" smtClean="0"/>
              <a:t>In the real world</a:t>
            </a:r>
          </a:p>
          <a:p>
            <a:pPr lvl="1"/>
            <a:r>
              <a:rPr lang="en-US" dirty="0" smtClean="0"/>
              <a:t>In this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3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Avoid 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Cite!</a:t>
            </a:r>
          </a:p>
          <a:p>
            <a:r>
              <a:rPr lang="en-US" dirty="0" smtClean="0"/>
              <a:t>Obtain permission</a:t>
            </a:r>
          </a:p>
          <a:p>
            <a:r>
              <a:rPr lang="en-US" dirty="0"/>
              <a:t>Include page numbers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Citations – early drafts</a:t>
            </a:r>
          </a:p>
        </p:txBody>
      </p:sp>
    </p:spTree>
    <p:extLst>
      <p:ext uri="{BB962C8B-B14F-4D97-AF65-F5344CB8AC3E}">
        <p14:creationId xmlns:p14="http://schemas.microsoft.com/office/powerpoint/2010/main" val="139560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 Them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576</TotalTime>
  <Words>372</Words>
  <Application>Microsoft Macintosh PowerPoint</Application>
  <PresentationFormat>On-screen Show (4:3)</PresentationFormat>
  <Paragraphs>102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Research in Ancient Times</vt:lpstr>
      <vt:lpstr>Research in Olden Times</vt:lpstr>
      <vt:lpstr>Research Today</vt:lpstr>
      <vt:lpstr>Keep track where …</vt:lpstr>
      <vt:lpstr>Plagiarism</vt:lpstr>
      <vt:lpstr>Plagiarism</vt:lpstr>
      <vt:lpstr>Plagiarism</vt:lpstr>
      <vt:lpstr>Plagiarism is …</vt:lpstr>
      <vt:lpstr>To Avoid Plagiarism</vt:lpstr>
      <vt:lpstr>Plagiarism</vt:lpstr>
      <vt:lpstr>Common Knowledge</vt:lpstr>
      <vt:lpstr>Plagiarism</vt:lpstr>
      <vt:lpstr>Citations are Required</vt:lpstr>
      <vt:lpstr>Citations are Required</vt:lpstr>
      <vt:lpstr>Style</vt:lpstr>
      <vt:lpstr>Plagiarism</vt:lpstr>
      <vt:lpstr>Verbatim Quotations</vt:lpstr>
      <vt:lpstr>Paraphrase / Summarize</vt:lpstr>
      <vt:lpstr>Paraphrase This</vt:lpstr>
      <vt:lpstr>Plagiarism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 Ancient Times</dc:title>
  <dc:creator>Kevin Twitchell</dc:creator>
  <cp:lastModifiedBy>Kevin Twitchell</cp:lastModifiedBy>
  <cp:revision>23</cp:revision>
  <cp:lastPrinted>2012-05-31T14:59:22Z</cp:lastPrinted>
  <dcterms:created xsi:type="dcterms:W3CDTF">2012-05-28T21:23:59Z</dcterms:created>
  <dcterms:modified xsi:type="dcterms:W3CDTF">2013-01-09T16:43:41Z</dcterms:modified>
</cp:coreProperties>
</file>