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4.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3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7.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5" r:id="rId2"/>
    <p:sldMasterId id="2147483697" r:id="rId3"/>
    <p:sldMasterId id="2147483711" r:id="rId4"/>
    <p:sldMasterId id="2147483723" r:id="rId5"/>
  </p:sldMasterIdLst>
  <p:notesMasterIdLst>
    <p:notesMasterId r:id="rId90"/>
  </p:notesMasterIdLst>
  <p:handoutMasterIdLst>
    <p:handoutMasterId r:id="rId91"/>
  </p:handoutMasterIdLst>
  <p:sldIdLst>
    <p:sldId id="313" r:id="rId6"/>
    <p:sldId id="300" r:id="rId7"/>
    <p:sldId id="256" r:id="rId8"/>
    <p:sldId id="269" r:id="rId9"/>
    <p:sldId id="271" r:id="rId10"/>
    <p:sldId id="303" r:id="rId11"/>
    <p:sldId id="272" r:id="rId12"/>
    <p:sldId id="304" r:id="rId13"/>
    <p:sldId id="274" r:id="rId14"/>
    <p:sldId id="275" r:id="rId15"/>
    <p:sldId id="277" r:id="rId16"/>
    <p:sldId id="278" r:id="rId17"/>
    <p:sldId id="301" r:id="rId18"/>
    <p:sldId id="302" r:id="rId19"/>
    <p:sldId id="279" r:id="rId20"/>
    <p:sldId id="295" r:id="rId21"/>
    <p:sldId id="294" r:id="rId22"/>
    <p:sldId id="296" r:id="rId23"/>
    <p:sldId id="280" r:id="rId24"/>
    <p:sldId id="281" r:id="rId25"/>
    <p:sldId id="312" r:id="rId26"/>
    <p:sldId id="282" r:id="rId27"/>
    <p:sldId id="305" r:id="rId28"/>
    <p:sldId id="283" r:id="rId29"/>
    <p:sldId id="346" r:id="rId30"/>
    <p:sldId id="284" r:id="rId31"/>
    <p:sldId id="298" r:id="rId32"/>
    <p:sldId id="288" r:id="rId33"/>
    <p:sldId id="285" r:id="rId34"/>
    <p:sldId id="342" r:id="rId35"/>
    <p:sldId id="306" r:id="rId36"/>
    <p:sldId id="343" r:id="rId37"/>
    <p:sldId id="286" r:id="rId38"/>
    <p:sldId id="344" r:id="rId39"/>
    <p:sldId id="299" r:id="rId40"/>
    <p:sldId id="287" r:id="rId41"/>
    <p:sldId id="293" r:id="rId42"/>
    <p:sldId id="258" r:id="rId43"/>
    <p:sldId id="259" r:id="rId44"/>
    <p:sldId id="308"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7" r:id="rId71"/>
    <p:sldId id="260" r:id="rId72"/>
    <p:sldId id="261" r:id="rId73"/>
    <p:sldId id="262" r:id="rId74"/>
    <p:sldId id="263" r:id="rId75"/>
    <p:sldId id="264" r:id="rId76"/>
    <p:sldId id="265" r:id="rId77"/>
    <p:sldId id="266" r:id="rId78"/>
    <p:sldId id="309" r:id="rId79"/>
    <p:sldId id="267" r:id="rId80"/>
    <p:sldId id="268" r:id="rId81"/>
    <p:sldId id="345" r:id="rId82"/>
    <p:sldId id="310" r:id="rId83"/>
    <p:sldId id="290" r:id="rId84"/>
    <p:sldId id="297" r:id="rId85"/>
    <p:sldId id="349" r:id="rId86"/>
    <p:sldId id="311" r:id="rId87"/>
    <p:sldId id="291" r:id="rId88"/>
    <p:sldId id="348"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gray" frameSlides="1"/>
  <p:clrMru>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DC580D-D577-AC4F-A0C4-784A9CDD94FE}" type="datetimeFigureOut">
              <a:rPr lang="en-US" smtClean="0"/>
              <a:pPr/>
              <a:t>11/22/13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BCD4A6-D22B-8343-8068-4030A900A0B1}" type="slidenum">
              <a:rPr lang="en-US" smtClean="0"/>
              <a:pPr/>
              <a:t>‹#›</a:t>
            </a:fld>
            <a:endParaRPr lang="en-US"/>
          </a:p>
        </p:txBody>
      </p:sp>
    </p:spTree>
    <p:extLst>
      <p:ext uri="{BB962C8B-B14F-4D97-AF65-F5344CB8AC3E}">
        <p14:creationId xmlns:p14="http://schemas.microsoft.com/office/powerpoint/2010/main" val="3114220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2CECF-66AD-6B4A-8D54-396AA954F93F}" type="datetimeFigureOut">
              <a:rPr lang="en-US" smtClean="0"/>
              <a:pPr/>
              <a:t>11/22/13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19E0D-75F7-4A4D-B1B7-C9B9FE4A7226}" type="slidenum">
              <a:rPr lang="en-US" smtClean="0"/>
              <a:pPr/>
              <a:t>‹#›</a:t>
            </a:fld>
            <a:endParaRPr lang="en-US"/>
          </a:p>
        </p:txBody>
      </p:sp>
    </p:spTree>
    <p:extLst>
      <p:ext uri="{BB962C8B-B14F-4D97-AF65-F5344CB8AC3E}">
        <p14:creationId xmlns:p14="http://schemas.microsoft.com/office/powerpoint/2010/main" val="20857881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PowerPoint Proposal</a:t>
            </a:r>
            <a:r>
              <a:rPr lang="en-US" baseline="0" dirty="0" smtClean="0"/>
              <a:t> </a:t>
            </a:r>
            <a:r>
              <a:rPr lang="en-US" dirty="0" smtClean="0"/>
              <a:t>video</a:t>
            </a:r>
          </a:p>
          <a:p>
            <a:r>
              <a:rPr lang="en-US" dirty="0" smtClean="0"/>
              <a:t>Call attention to necktie (not that it is necessary)</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a:t>
            </a:fld>
            <a:endParaRPr lang="en-US"/>
          </a:p>
        </p:txBody>
      </p:sp>
    </p:spTree>
    <p:extLst>
      <p:ext uri="{BB962C8B-B14F-4D97-AF65-F5344CB8AC3E}">
        <p14:creationId xmlns:p14="http://schemas.microsoft.com/office/powerpoint/2010/main" val="226189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Background: Reagan</a:t>
            </a:r>
            <a:r>
              <a:rPr lang="en-US" baseline="0" dirty="0" smtClean="0"/>
              <a:t> didn’t perform well in previous debate; age was </a:t>
            </a:r>
            <a:r>
              <a:rPr lang="en-US" baseline="0" smtClean="0"/>
              <a:t>an issue</a:t>
            </a:r>
            <a:endParaRPr lang="en-US" smtClean="0"/>
          </a:p>
          <a:p>
            <a:r>
              <a:rPr lang="en-US" dirty="0" smtClean="0"/>
              <a:t>Reagan – Mondale debate: YouTube</a:t>
            </a:r>
            <a:r>
              <a:rPr lang="en-US" baseline="0" dirty="0" smtClean="0"/>
              <a:t> video at http://</a:t>
            </a:r>
            <a:r>
              <a:rPr lang="en-US" baseline="0" dirty="0" err="1" smtClean="0"/>
              <a:t>www.youtube.com</a:t>
            </a:r>
            <a:r>
              <a:rPr lang="en-US" baseline="0" dirty="0" smtClean="0"/>
              <a:t>/</a:t>
            </a:r>
            <a:r>
              <a:rPr lang="en-US" baseline="0" dirty="0" err="1" smtClean="0"/>
              <a:t>watch?v</a:t>
            </a:r>
            <a:r>
              <a:rPr lang="en-US" baseline="0" dirty="0" smtClean="0"/>
              <a:t>=LoPu1UIBkBc</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a:t>
            </a:r>
            <a:r>
              <a:rPr lang="en-US" baseline="0" dirty="0" smtClean="0"/>
              <a:t> out: not looking at audience</a:t>
            </a:r>
          </a:p>
        </p:txBody>
      </p:sp>
      <p:sp>
        <p:nvSpPr>
          <p:cNvPr id="4" name="Slide Number Placeholder 3"/>
          <p:cNvSpPr>
            <a:spLocks noGrp="1"/>
          </p:cNvSpPr>
          <p:nvPr>
            <p:ph type="sldNum" sz="quarter" idx="10"/>
          </p:nvPr>
        </p:nvSpPr>
        <p:spPr/>
        <p:txBody>
          <a:bodyPr/>
          <a:lstStyle/>
          <a:p>
            <a:fld id="{6B419E0D-75F7-4A4D-B1B7-C9B9FE4A7226}" type="slidenum">
              <a:rPr lang="en-US" smtClean="0"/>
              <a:pPr/>
              <a:t>22</a:t>
            </a:fld>
            <a:endParaRPr lang="en-US"/>
          </a:p>
        </p:txBody>
      </p:sp>
    </p:spTree>
    <p:extLst>
      <p:ext uri="{BB962C8B-B14F-4D97-AF65-F5344CB8AC3E}">
        <p14:creationId xmlns:p14="http://schemas.microsoft.com/office/powerpoint/2010/main" val="1572056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419E0D-75F7-4A4D-B1B7-C9B9FE4A7226}" type="slidenum">
              <a:rPr lang="en-US" smtClean="0"/>
              <a:pPr/>
              <a:t>23</a:t>
            </a:fld>
            <a:endParaRPr lang="en-US"/>
          </a:p>
        </p:txBody>
      </p:sp>
    </p:spTree>
    <p:extLst>
      <p:ext uri="{BB962C8B-B14F-4D97-AF65-F5344CB8AC3E}">
        <p14:creationId xmlns:p14="http://schemas.microsoft.com/office/powerpoint/2010/main" val="157205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Boise and no overhead display panel</a:t>
            </a:r>
          </a:p>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here!</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25</a:t>
            </a:fld>
            <a:endParaRPr lang="en-US"/>
          </a:p>
        </p:txBody>
      </p:sp>
    </p:spTree>
    <p:extLst>
      <p:ext uri="{BB962C8B-B14F-4D97-AF65-F5344CB8AC3E}">
        <p14:creationId xmlns:p14="http://schemas.microsoft.com/office/powerpoint/2010/main" val="2366879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smtClean="0"/>
              <a:t>sport fan’s </a:t>
            </a:r>
            <a:r>
              <a:rPr lang="en-US" dirty="0" smtClean="0"/>
              <a:t>lament – start at 2:32, stop at 4:48</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Ramble: “I’m not sure I understand where you are going with that question …”</a:t>
            </a:r>
          </a:p>
          <a:p>
            <a:r>
              <a:rPr lang="en-US" dirty="0" smtClean="0"/>
              <a:t>You</a:t>
            </a:r>
            <a:r>
              <a:rPr lang="en-US" baseline="0" dirty="0" smtClean="0"/>
              <a:t> r</a:t>
            </a:r>
            <a:r>
              <a:rPr lang="en-US" dirty="0" smtClean="0"/>
              <a:t>ephrase: “If I understand you correctly, …. Is</a:t>
            </a:r>
            <a:r>
              <a:rPr lang="en-US" baseline="0" dirty="0" smtClean="0"/>
              <a:t> that correct?”</a:t>
            </a:r>
          </a:p>
        </p:txBody>
      </p:sp>
      <p:sp>
        <p:nvSpPr>
          <p:cNvPr id="4" name="Slide Number Placeholder 3"/>
          <p:cNvSpPr>
            <a:spLocks noGrp="1"/>
          </p:cNvSpPr>
          <p:nvPr>
            <p:ph type="sldNum" sz="quarter" idx="10"/>
          </p:nvPr>
        </p:nvSpPr>
        <p:spPr/>
        <p:txBody>
          <a:bodyPr/>
          <a:lstStyle/>
          <a:p>
            <a:fld id="{6B419E0D-75F7-4A4D-B1B7-C9B9FE4A7226}"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Ramble: “I’m not sure I understand where you are going with that question …”</a:t>
            </a:r>
          </a:p>
          <a:p>
            <a:r>
              <a:rPr lang="en-US" dirty="0" smtClean="0"/>
              <a:t>You</a:t>
            </a:r>
            <a:r>
              <a:rPr lang="en-US" baseline="0" dirty="0" smtClean="0"/>
              <a:t> r</a:t>
            </a:r>
            <a:r>
              <a:rPr lang="en-US" dirty="0" smtClean="0"/>
              <a:t>ephrase: “If I understand you correctly, …. Is</a:t>
            </a:r>
            <a:r>
              <a:rPr lang="en-US" baseline="0" dirty="0" smtClean="0"/>
              <a:t> that correct?”</a:t>
            </a:r>
          </a:p>
        </p:txBody>
      </p:sp>
      <p:sp>
        <p:nvSpPr>
          <p:cNvPr id="4" name="Slide Number Placeholder 3"/>
          <p:cNvSpPr>
            <a:spLocks noGrp="1"/>
          </p:cNvSpPr>
          <p:nvPr>
            <p:ph type="sldNum" sz="quarter" idx="10"/>
          </p:nvPr>
        </p:nvSpPr>
        <p:spPr/>
        <p:txBody>
          <a:bodyPr/>
          <a:lstStyle/>
          <a:p>
            <a:fld id="{6B419E0D-75F7-4A4D-B1B7-C9B9FE4A7226}"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Presenting since a child</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2</a:t>
            </a:fld>
            <a:endParaRPr lang="en-US"/>
          </a:p>
        </p:txBody>
      </p:sp>
    </p:spTree>
    <p:extLst>
      <p:ext uri="{BB962C8B-B14F-4D97-AF65-F5344CB8AC3E}">
        <p14:creationId xmlns:p14="http://schemas.microsoft.com/office/powerpoint/2010/main" val="3981976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Mitt Romney</a:t>
            </a:r>
            <a:endParaRPr lang="en-US"/>
          </a:p>
        </p:txBody>
      </p:sp>
      <p:sp>
        <p:nvSpPr>
          <p:cNvPr id="4" name="Slide Number Placeholder 3"/>
          <p:cNvSpPr>
            <a:spLocks noGrp="1"/>
          </p:cNvSpPr>
          <p:nvPr>
            <p:ph type="sldNum" sz="quarter" idx="10"/>
          </p:nvPr>
        </p:nvSpPr>
        <p:spPr/>
        <p:txBody>
          <a:bodyPr/>
          <a:lstStyle/>
          <a:p>
            <a:fld id="{6B419E0D-75F7-4A4D-B1B7-C9B9FE4A7226}" type="slidenum">
              <a:rPr lang="en-US" smtClean="0"/>
              <a:pPr/>
              <a:t>35</a:t>
            </a:fld>
            <a:endParaRPr lang="en-US"/>
          </a:p>
        </p:txBody>
      </p:sp>
    </p:spTree>
    <p:extLst>
      <p:ext uri="{BB962C8B-B14F-4D97-AF65-F5344CB8AC3E}">
        <p14:creationId xmlns:p14="http://schemas.microsoft.com/office/powerpoint/2010/main" val="123497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Contention: do not argue, quarrel, or debate</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36</a:t>
            </a:fld>
            <a:endParaRPr lang="en-US"/>
          </a:p>
        </p:txBody>
      </p:sp>
    </p:spTree>
    <p:extLst>
      <p:ext uri="{BB962C8B-B14F-4D97-AF65-F5344CB8AC3E}">
        <p14:creationId xmlns:p14="http://schemas.microsoft.com/office/powerpoint/2010/main" val="4280904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your audience know</a:t>
            </a:r>
            <a:r>
              <a:rPr lang="en-US" baseline="0" dirty="0" smtClean="0"/>
              <a:t> what you expect regarding questions</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39</a:t>
            </a:fld>
            <a:endParaRPr lang="en-US"/>
          </a:p>
        </p:txBody>
      </p:sp>
    </p:spTree>
    <p:extLst>
      <p:ext uri="{BB962C8B-B14F-4D97-AF65-F5344CB8AC3E}">
        <p14:creationId xmlns:p14="http://schemas.microsoft.com/office/powerpoint/2010/main" val="1388173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Gilbert</a:t>
            </a:r>
            <a:r>
              <a:rPr lang="en-US" baseline="0" dirty="0" smtClean="0"/>
              <a:t> AZ temple</a:t>
            </a:r>
            <a:endParaRPr lang="en-US" baseline="0" dirty="0"/>
          </a:p>
          <a:p>
            <a:r>
              <a:rPr lang="en-US" baseline="0" dirty="0" smtClean="0"/>
              <a:t>Photograph taken February 18, 2012, courtesy of Hank </a:t>
            </a:r>
            <a:r>
              <a:rPr lang="en-US" baseline="0" dirty="0" err="1" smtClean="0"/>
              <a:t>Eyring</a:t>
            </a:r>
            <a:endParaRPr lang="en-US" baseline="0" dirty="0" smtClean="0"/>
          </a:p>
          <a:p>
            <a:r>
              <a:rPr lang="en-US" baseline="0" dirty="0" err="1" smtClean="0"/>
              <a:t>ldschurchtemples.com</a:t>
            </a:r>
            <a:endParaRPr lang="en-US" baseline="0" dirty="0" smtClean="0"/>
          </a:p>
          <a:p>
            <a:r>
              <a:rPr lang="en-US" b="1" baseline="0" dirty="0" smtClean="0">
                <a:solidFill>
                  <a:srgbClr val="FF0000"/>
                </a:solidFill>
              </a:rPr>
              <a:t>Examples of navigation aids follow</a:t>
            </a:r>
          </a:p>
        </p:txBody>
      </p:sp>
      <p:sp>
        <p:nvSpPr>
          <p:cNvPr id="4" name="Slide Number Placeholder 3"/>
          <p:cNvSpPr>
            <a:spLocks noGrp="1"/>
          </p:cNvSpPr>
          <p:nvPr>
            <p:ph type="sldNum" sz="quarter" idx="10"/>
          </p:nvPr>
        </p:nvSpPr>
        <p:spPr/>
        <p:txBody>
          <a:bodyPr/>
          <a:lstStyle/>
          <a:p>
            <a:fld id="{6B419E0D-75F7-4A4D-B1B7-C9B9FE4A7226}"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Jeremy</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41</a:t>
            </a:fld>
            <a:endParaRPr lang="en-US">
              <a:solidFill>
                <a:prstClr val="black"/>
              </a:solidFill>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ym typeface="Wingdings" pitchFamily="2" charset="2"/>
              </a:rPr>
              <a:t>Me: </a:t>
            </a:r>
            <a:r>
              <a:rPr lang="en-US" b="1" baseline="0" dirty="0" smtClean="0"/>
              <a:t>David </a:t>
            </a:r>
            <a:r>
              <a:rPr lang="en-US" b="1" baseline="0" dirty="0" err="1" smtClean="0"/>
              <a:t>Ferrucci</a:t>
            </a:r>
            <a:r>
              <a:rPr lang="en-US" b="1" baseline="0" dirty="0" smtClean="0"/>
              <a:t> (a PHD at IBM research facility), “Computer systems that can directly and accurately answer peoples’ questions over abroad domain of human knowledge have been envisioned by scientists and writers since the advent of computers themselves.”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42</a:t>
            </a:fld>
            <a:endParaRPr lang="en-US">
              <a:solidFill>
                <a:prstClr val="black"/>
              </a:solidFill>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Jeremy: Computers always</a:t>
            </a:r>
            <a:r>
              <a:rPr lang="en-US" baseline="0" dirty="0" smtClean="0"/>
              <a:t> will need to have an understanding stored somewhere that they can compare their input to. </a:t>
            </a:r>
          </a:p>
          <a:p>
            <a:r>
              <a:rPr lang="en-US" baseline="0" dirty="0" smtClean="0"/>
              <a:t>Data banks started out simple with word recognition and have slowly advanced to understanding sentences. This happens because of data comparison and how a computer can compare what is being read in and what our response would be. In order to incorporate all of the Natural language we will need to have a way to store facial features and tone of voice and some forms of body language. This is where the industry is struggling with how to compare this in such a way that a computer can understand. </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43</a:t>
            </a:fld>
            <a:endParaRPr lang="en-US">
              <a:solidFill>
                <a:prstClr val="black"/>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sym typeface="Wingdings" pitchFamily="2" charset="2"/>
              </a:rPr>
              <a:t>Me</a:t>
            </a:r>
          </a:p>
          <a:p>
            <a:pPr>
              <a:buFont typeface="Wingdings" pitchFamily="2" charset="2"/>
              <a:buNone/>
            </a:pPr>
            <a:r>
              <a:rPr lang="en-US" dirty="0" smtClean="0">
                <a:sym typeface="Wingdings" pitchFamily="2" charset="2"/>
              </a:rPr>
              <a:t>The point is getting computers to understand all that too</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44</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examples of each</a:t>
            </a:r>
          </a:p>
          <a:p>
            <a:r>
              <a:rPr lang="en-US" dirty="0" smtClean="0"/>
              <a:t>Majority of presentations are informal</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Jeremy</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45</a:t>
            </a:fld>
            <a:endParaRPr lang="en-US">
              <a:solidFill>
                <a:prstClr val="black"/>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pPr>
            <a:r>
              <a:rPr lang="en-US" b="1" dirty="0" smtClean="0">
                <a:sym typeface="Wingdings" pitchFamily="2" charset="2"/>
              </a:rPr>
              <a:t>Me: Introduce 3 parts</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46</a:t>
            </a:fld>
            <a:endParaRPr lang="en-US">
              <a:solidFill>
                <a:prstClr val="black"/>
              </a:solidFill>
              <a:latin typeface="Calibri"/>
            </a:endParaRPr>
          </a:p>
        </p:txBody>
      </p:sp>
    </p:spTree>
    <p:extLst>
      <p:ext uri="{BB962C8B-B14F-4D97-AF65-F5344CB8AC3E}">
        <p14:creationId xmlns:p14="http://schemas.microsoft.com/office/powerpoint/2010/main" val="28994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Jeremy: The semantic module receives the input signal and decides what to do with it. Some parsing and comparing happen in this module, but for the most part, it takes the input and formulates it together in an understandable way.</a:t>
            </a:r>
          </a:p>
          <a:p>
            <a:r>
              <a:rPr lang="en-US" sz="1200" b="1" kern="1200" dirty="0" smtClean="0">
                <a:solidFill>
                  <a:schemeClr val="tx1"/>
                </a:solidFill>
                <a:latin typeface="+mn-lt"/>
                <a:ea typeface="+mn-ea"/>
                <a:cs typeface="+mn-cs"/>
              </a:rPr>
              <a:t>Me: </a:t>
            </a:r>
          </a:p>
          <a:p>
            <a:r>
              <a:rPr lang="en-US" sz="1200" kern="1200" dirty="0" smtClean="0">
                <a:solidFill>
                  <a:schemeClr val="tx1"/>
                </a:solidFill>
                <a:latin typeface="+mn-lt"/>
                <a:ea typeface="+mn-ea"/>
                <a:cs typeface="+mn-cs"/>
              </a:rPr>
              <a:t>The pragmatic module is the brain of the operation. It uses a combined understanding of the language’s words and sentence structure and in the future would include a tone/volume analyzer as well to formulate and understanding of what has been recorded. </a:t>
            </a:r>
          </a:p>
          <a:p>
            <a:r>
              <a:rPr lang="en-US" sz="1200" kern="1200" dirty="0" smtClean="0">
                <a:solidFill>
                  <a:schemeClr val="tx1"/>
                </a:solidFill>
                <a:latin typeface="+mn-lt"/>
                <a:ea typeface="+mn-ea"/>
                <a:cs typeface="+mn-cs"/>
              </a:rPr>
              <a:t>Jeremy: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understanding is then sent to the MDM, where it is formulated into a response and then sent to the interface that responds </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47</a:t>
            </a:fld>
            <a:endParaRPr lang="en-US">
              <a:solidFill>
                <a:prstClr val="black"/>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Me: David </a:t>
            </a:r>
            <a:r>
              <a:rPr lang="en-US" sz="1200" b="1" kern="1200" dirty="0" err="1" smtClean="0">
                <a:solidFill>
                  <a:schemeClr val="tx1"/>
                </a:solidFill>
                <a:effectLst/>
                <a:latin typeface="+mn-lt"/>
                <a:ea typeface="+mn-ea"/>
                <a:cs typeface="+mn-cs"/>
              </a:rPr>
              <a:t>Ferrucci</a:t>
            </a:r>
            <a:r>
              <a:rPr lang="en-US" sz="1200" b="1" kern="1200" dirty="0" smtClean="0">
                <a:solidFill>
                  <a:schemeClr val="tx1"/>
                </a:solidFill>
                <a:effectLst/>
                <a:latin typeface="+mn-lt"/>
                <a:ea typeface="+mn-ea"/>
                <a:cs typeface="+mn-cs"/>
              </a:rPr>
              <a:t> says that deep language</a:t>
            </a:r>
            <a:r>
              <a:rPr lang="en-US" sz="1200" b="1" kern="1200" baseline="0" dirty="0" smtClean="0">
                <a:solidFill>
                  <a:schemeClr val="tx1"/>
                </a:solidFill>
                <a:effectLst/>
                <a:latin typeface="+mn-lt"/>
                <a:ea typeface="+mn-ea"/>
                <a:cs typeface="+mn-cs"/>
              </a:rPr>
              <a:t> processing would benefit a wide variety of areas, including healthcare and social computing.  He shows how NLP is connected with other domains such as information retrieval and machine learning to accomplish QA.</a:t>
            </a:r>
          </a:p>
          <a:p>
            <a:r>
              <a:rPr lang="en-US" sz="1200" b="0" kern="1200" dirty="0" smtClean="0">
                <a:solidFill>
                  <a:schemeClr val="tx1"/>
                </a:solidFill>
                <a:effectLst/>
                <a:latin typeface="+mn-lt"/>
                <a:ea typeface="+mn-ea"/>
                <a:cs typeface="+mn-cs"/>
              </a:rPr>
              <a:t>Jeremy:</a:t>
            </a:r>
            <a:r>
              <a:rPr lang="en-US" sz="1200" b="0" kern="1200" baseline="0" dirty="0" smtClean="0">
                <a:solidFill>
                  <a:schemeClr val="tx1"/>
                </a:solidFill>
                <a:effectLst/>
                <a:latin typeface="+mn-lt"/>
                <a:ea typeface="+mn-ea"/>
                <a:cs typeface="+mn-cs"/>
              </a:rPr>
              <a:t> Examples</a:t>
            </a:r>
            <a:endParaRPr lang="en-US" b="0"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48</a:t>
            </a:fld>
            <a:endParaRPr lang="en-US">
              <a:solidFill>
                <a:prstClr val="black"/>
              </a:solidFill>
              <a:latin typeface="Calibri"/>
            </a:endParaRPr>
          </a:p>
        </p:txBody>
      </p:sp>
    </p:spTree>
    <p:extLst>
      <p:ext uri="{BB962C8B-B14F-4D97-AF65-F5344CB8AC3E}">
        <p14:creationId xmlns:p14="http://schemas.microsoft.com/office/powerpoint/2010/main" val="289945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sym typeface="Wingdings" pitchFamily="2" charset="2"/>
              </a:rPr>
              <a:t>Me: AI-complete</a:t>
            </a:r>
          </a:p>
          <a:p>
            <a:pPr>
              <a:buFont typeface="Wingdings" pitchFamily="2" charset="2"/>
              <a:buNone/>
            </a:pPr>
            <a:r>
              <a:rPr lang="en-US" b="1" dirty="0" smtClean="0">
                <a:sym typeface="Wingdings" pitchFamily="2" charset="2"/>
              </a:rPr>
              <a:t>Me: Drawing implications</a:t>
            </a:r>
          </a:p>
          <a:p>
            <a:pPr>
              <a:buFont typeface="Wingdings" pitchFamily="2" charset="2"/>
              <a:buNone/>
            </a:pPr>
            <a:r>
              <a:rPr lang="en-US" b="0" dirty="0" smtClean="0">
                <a:sym typeface="Wingdings" pitchFamily="2" charset="2"/>
              </a:rPr>
              <a:t>Jeremy:</a:t>
            </a:r>
            <a:r>
              <a:rPr lang="en-US" b="0" baseline="0" dirty="0" smtClean="0">
                <a:sym typeface="Wingdings" pitchFamily="2" charset="2"/>
              </a:rPr>
              <a:t> other stuff</a:t>
            </a:r>
            <a:endParaRPr lang="en-US" b="0"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49</a:t>
            </a:fld>
            <a:endParaRPr lang="en-US">
              <a:solidFill>
                <a:prstClr val="black"/>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Intro:</a:t>
            </a:r>
            <a:r>
              <a:rPr lang="en-US" b="1" baseline="0" dirty="0" smtClean="0"/>
              <a:t> me</a:t>
            </a:r>
            <a:endParaRPr lang="en-US" b="1"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50</a:t>
            </a:fld>
            <a:endParaRPr lang="en-US">
              <a:solidFill>
                <a:prstClr val="black"/>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Jeremy</a:t>
            </a:r>
            <a:endParaRPr lang="en-US"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51</a:t>
            </a:fld>
            <a:endParaRPr lang="en-US">
              <a:solidFill>
                <a:prstClr val="black"/>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a:t>
            </a:r>
          </a:p>
          <a:p>
            <a:r>
              <a:rPr lang="en-US" b="1" dirty="0" smtClean="0"/>
              <a:t>Need to record conversations</a:t>
            </a:r>
            <a:endParaRPr lang="en-US" b="1"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52</a:t>
            </a:fld>
            <a:endParaRPr lang="en-US">
              <a:solidFill>
                <a:prstClr val="black"/>
              </a:solidFill>
              <a:latin typeface="Calibri"/>
            </a:endParaRPr>
          </a:p>
        </p:txBody>
      </p:sp>
    </p:spTree>
    <p:extLst>
      <p:ext uri="{BB962C8B-B14F-4D97-AF65-F5344CB8AC3E}">
        <p14:creationId xmlns:p14="http://schemas.microsoft.com/office/powerpoint/2010/main" val="3030363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Jeremy introduces</a:t>
            </a:r>
          </a:p>
          <a:p>
            <a:r>
              <a:rPr lang="en-US" b="1" dirty="0" smtClean="0"/>
              <a:t>My example: So </a:t>
            </a:r>
            <a:r>
              <a:rPr lang="en-US" b="1" dirty="0" err="1" smtClean="0"/>
              <a:t>etwas</a:t>
            </a:r>
            <a:r>
              <a:rPr lang="en-US" b="1" baseline="0" dirty="0" smtClean="0"/>
              <a:t> hast du </a:t>
            </a:r>
            <a:r>
              <a:rPr lang="en-US" b="1" baseline="0" dirty="0" err="1" smtClean="0"/>
              <a:t>sicher</a:t>
            </a:r>
            <a:r>
              <a:rPr lang="en-US" b="1" baseline="0" dirty="0" smtClean="0"/>
              <a:t> </a:t>
            </a:r>
            <a:r>
              <a:rPr lang="en-US" b="1" baseline="0" dirty="0" err="1" smtClean="0"/>
              <a:t>nicht</a:t>
            </a:r>
            <a:r>
              <a:rPr lang="en-US" b="1" baseline="0" dirty="0" smtClean="0"/>
              <a:t> </a:t>
            </a:r>
            <a:r>
              <a:rPr lang="en-US" b="1" baseline="0" dirty="0" err="1" smtClean="0"/>
              <a:t>gesagt</a:t>
            </a:r>
            <a:r>
              <a:rPr lang="en-US" b="1" baseline="0" dirty="0" smtClean="0"/>
              <a:t>.</a:t>
            </a:r>
          </a:p>
          <a:p>
            <a:r>
              <a:rPr lang="en-US" b="1" baseline="0" dirty="0" smtClean="0"/>
              <a:t>Something like you said not sure.</a:t>
            </a:r>
            <a:endParaRPr lang="en-US" b="1"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53</a:t>
            </a:fld>
            <a:endParaRPr lang="en-US">
              <a:solidFill>
                <a:prstClr val="black"/>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Jeremy summary</a:t>
            </a:r>
          </a:p>
          <a:p>
            <a:r>
              <a:rPr lang="en-US" b="1" dirty="0" smtClean="0"/>
              <a:t>Me:</a:t>
            </a:r>
            <a:r>
              <a:rPr lang="en-US" b="1" baseline="0" dirty="0" smtClean="0"/>
              <a:t> </a:t>
            </a:r>
            <a:r>
              <a:rPr lang="en-US" b="1" dirty="0" smtClean="0"/>
              <a:t>Relevance</a:t>
            </a:r>
            <a:endParaRPr lang="en-US" b="1" baseline="0" dirty="0" smtClean="0"/>
          </a:p>
          <a:p>
            <a:r>
              <a:rPr lang="en-US" b="1" baseline="0" dirty="0" smtClean="0"/>
              <a:t>More useful in future</a:t>
            </a:r>
            <a:endParaRPr lang="en-US" b="1" dirty="0"/>
          </a:p>
        </p:txBody>
      </p:sp>
      <p:sp>
        <p:nvSpPr>
          <p:cNvPr id="4" name="Slide Number Placeholder 3"/>
          <p:cNvSpPr>
            <a:spLocks noGrp="1"/>
          </p:cNvSpPr>
          <p:nvPr>
            <p:ph type="sldNum" sz="quarter" idx="10"/>
          </p:nvPr>
        </p:nvSpPr>
        <p:spPr/>
        <p:txBody>
          <a:bodyPr/>
          <a:lstStyle/>
          <a:p>
            <a:fld id="{178161E6-1836-4B06-89A4-2F8E4F0F9E25}" type="slidenum">
              <a:rPr lang="en-US" smtClean="0">
                <a:solidFill>
                  <a:prstClr val="black"/>
                </a:solidFill>
                <a:latin typeface="Calibri"/>
              </a:rPr>
              <a:pPr/>
              <a:t>54</a:t>
            </a:fld>
            <a:endParaRPr lang="en-US">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5</a:t>
            </a:fld>
            <a:endParaRPr lang="en-US"/>
          </a:p>
        </p:txBody>
      </p:sp>
    </p:spTree>
    <p:extLst>
      <p:ext uri="{BB962C8B-B14F-4D97-AF65-F5344CB8AC3E}">
        <p14:creationId xmlns:p14="http://schemas.microsoft.com/office/powerpoint/2010/main" val="1355563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we’ll go over four approaches</a:t>
            </a:r>
            <a:r>
              <a:rPr lang="en-US" baseline="0" dirty="0" smtClean="0"/>
              <a:t> to machine learning.</a:t>
            </a:r>
          </a:p>
          <a:p>
            <a:r>
              <a:rPr lang="en-US" baseline="0" dirty="0" smtClean="0"/>
              <a:t>We’ll then overview a few of the applications that we can use them for.</a:t>
            </a:r>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55</a:t>
            </a:fld>
            <a:endParaRPr lang="en-US">
              <a:solidFill>
                <a:prstClr val="black"/>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method is Rote Learning and it is one of the</a:t>
            </a:r>
            <a:r>
              <a:rPr lang="en-US" baseline="0" dirty="0" smtClean="0"/>
              <a:t> simplest methods of Machine Learning.</a:t>
            </a:r>
          </a:p>
          <a:p>
            <a:r>
              <a:rPr lang="en-US" baseline="0" dirty="0" smtClean="0"/>
              <a:t>The main component involved is memory.</a:t>
            </a:r>
          </a:p>
          <a:p>
            <a:r>
              <a:rPr lang="en-US" baseline="0" dirty="0" smtClean="0"/>
              <a:t>If calculations are needed, they are done before storing the data in the computer.</a:t>
            </a:r>
          </a:p>
          <a:p>
            <a:r>
              <a:rPr lang="en-US" baseline="0" dirty="0" smtClean="0"/>
              <a:t>This way the data can be retrieved with a minimal amount of processing.</a:t>
            </a:r>
          </a:p>
          <a:p>
            <a:r>
              <a:rPr lang="en-US" baseline="0" dirty="0" smtClean="0"/>
              <a:t>An example of this is when a computer might need to calculate the values of a </a:t>
            </a:r>
          </a:p>
          <a:p>
            <a:r>
              <a:rPr lang="en-US" baseline="0" dirty="0" smtClean="0"/>
              <a:t>trigonometric functions many times throughout a program.  Values can be calculated once</a:t>
            </a:r>
          </a:p>
          <a:p>
            <a:r>
              <a:rPr lang="en-US" baseline="0" dirty="0" smtClean="0"/>
              <a:t>And then stored for future reference.</a:t>
            </a:r>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56</a:t>
            </a:fld>
            <a:endParaRPr lang="en-US">
              <a:solidFill>
                <a:prstClr val="black"/>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a:t>
            </a:r>
            <a:r>
              <a:rPr lang="en-US" baseline="30000" dirty="0" smtClean="0"/>
              <a:t>nd</a:t>
            </a:r>
            <a:r>
              <a:rPr lang="en-US" baseline="0" dirty="0" smtClean="0"/>
              <a:t> type of learning is analog learning.</a:t>
            </a:r>
          </a:p>
          <a:p>
            <a:r>
              <a:rPr lang="en-US" baseline="0" dirty="0" smtClean="0"/>
              <a:t>This is very similar to how a human being learns.</a:t>
            </a:r>
          </a:p>
          <a:p>
            <a:r>
              <a:rPr lang="en-US" baseline="0" dirty="0" smtClean="0"/>
              <a:t>We relate new knowledge to something familiar that we already know.</a:t>
            </a:r>
          </a:p>
          <a:p>
            <a:r>
              <a:rPr lang="en-US" baseline="0" dirty="0" smtClean="0"/>
              <a:t>This works by comparison.</a:t>
            </a:r>
          </a:p>
          <a:p>
            <a:r>
              <a:rPr lang="en-US" baseline="0" dirty="0" smtClean="0"/>
              <a:t> </a:t>
            </a:r>
            <a:r>
              <a:rPr lang="en-US" sz="1200" kern="1200" dirty="0" smtClean="0">
                <a:solidFill>
                  <a:schemeClr val="tx1"/>
                </a:solidFill>
                <a:latin typeface="+mn-lt"/>
                <a:ea typeface="+mn-ea"/>
                <a:cs typeface="+mn-cs"/>
              </a:rPr>
              <a:t>When a condition is inserted into the system, it will search its databank for anything that presents similarities.</a:t>
            </a:r>
          </a:p>
          <a:p>
            <a:r>
              <a:rPr lang="en-US" sz="1200" kern="1200" dirty="0" smtClean="0">
                <a:solidFill>
                  <a:schemeClr val="tx1"/>
                </a:solidFill>
                <a:latin typeface="+mn-lt"/>
                <a:ea typeface="+mn-ea"/>
                <a:cs typeface="+mn-cs"/>
              </a:rPr>
              <a:t>This of the last hard math class</a:t>
            </a:r>
            <a:r>
              <a:rPr lang="en-US" sz="1200" kern="1200" baseline="0" dirty="0" smtClean="0">
                <a:solidFill>
                  <a:schemeClr val="tx1"/>
                </a:solidFill>
                <a:latin typeface="+mn-lt"/>
                <a:ea typeface="+mn-ea"/>
                <a:cs typeface="+mn-cs"/>
              </a:rPr>
              <a:t> you had, the only way to learn was to build off of previous math skills you learned.</a:t>
            </a:r>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57</a:t>
            </a:fld>
            <a:endParaRPr lang="en-US">
              <a:solidFill>
                <a:prstClr val="black"/>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third type of learning is Decision Tree Learning.</a:t>
            </a:r>
          </a:p>
          <a:p>
            <a:r>
              <a:rPr lang="en-US" dirty="0" smtClean="0"/>
              <a:t>Lets</a:t>
            </a:r>
            <a:r>
              <a:rPr lang="en-US" baseline="0" dirty="0" smtClean="0"/>
              <a:t> relate this to the game of Twenty Questions.</a:t>
            </a:r>
          </a:p>
          <a:p>
            <a:r>
              <a:rPr lang="en-US" baseline="0" dirty="0" smtClean="0"/>
              <a:t>With each question that is asked it eliminates ½ the possibilities.</a:t>
            </a:r>
          </a:p>
          <a:p>
            <a:r>
              <a:rPr lang="en-US" dirty="0" smtClean="0"/>
              <a:t>If all the 20 questions are asked, the databank can hold a total of</a:t>
            </a:r>
            <a:r>
              <a:rPr lang="en-US" baseline="0" dirty="0" smtClean="0"/>
              <a:t> 2^20 possibilities which is more than 1 million.</a:t>
            </a:r>
          </a:p>
          <a:p>
            <a:r>
              <a:rPr lang="en-US" baseline="0" dirty="0" smtClean="0"/>
              <a:t>These tree structures are built from the top down.</a:t>
            </a:r>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58</a:t>
            </a:fld>
            <a:endParaRPr lang="en-US">
              <a:solidFill>
                <a:prstClr val="black"/>
              </a:solidFill>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fourth approach to machine learning is Genetic Learning.</a:t>
            </a:r>
          </a:p>
          <a:p>
            <a:r>
              <a:rPr lang="en-US" dirty="0" smtClean="0"/>
              <a:t>This is technique</a:t>
            </a:r>
            <a:r>
              <a:rPr lang="en-US" baseline="0" dirty="0" smtClean="0"/>
              <a:t> is inspired by Darwin’s Theory of Evolution.</a:t>
            </a:r>
          </a:p>
          <a:p>
            <a:r>
              <a:rPr lang="en-US" baseline="0" dirty="0" smtClean="0"/>
              <a:t>If it exists naturally out in nature why can’t that be recreated in a computer.</a:t>
            </a:r>
          </a:p>
          <a:p>
            <a:r>
              <a:rPr lang="en-US" baseline="0" dirty="0" smtClean="0"/>
              <a:t>It makes use of what is known as Evolutionary Algorithms (EA).</a:t>
            </a:r>
          </a:p>
          <a:p>
            <a:r>
              <a:rPr lang="en-US" baseline="0" dirty="0" smtClean="0"/>
              <a:t>We create a population of programs to complete a certain task.</a:t>
            </a:r>
          </a:p>
          <a:p>
            <a:r>
              <a:rPr lang="en-US" baseline="0" dirty="0" smtClean="0"/>
              <a:t>Each program is given a fitness rating depending on how well it completes the task.</a:t>
            </a:r>
          </a:p>
          <a:p>
            <a:r>
              <a:rPr lang="en-US" baseline="0" dirty="0" smtClean="0"/>
              <a:t>The fittest programs are then combined and sometimes randomly mutated to create another generation of programs.</a:t>
            </a:r>
          </a:p>
          <a:p>
            <a:r>
              <a:rPr lang="en-US" baseline="0" dirty="0" smtClean="0"/>
              <a:t>This process continues until the desired fitness level is reached.</a:t>
            </a:r>
            <a:endParaRPr lang="en-US" dirty="0" smtClean="0"/>
          </a:p>
          <a:p>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59</a:t>
            </a:fld>
            <a:endParaRPr lang="en-US">
              <a:solidFill>
                <a:prstClr val="black"/>
              </a:solidFill>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hospitals doctors want to</a:t>
            </a:r>
            <a:r>
              <a:rPr lang="en-US" baseline="0" dirty="0" smtClean="0"/>
              <a:t> make the correct decision when diagnosing a patient with a disease.</a:t>
            </a:r>
          </a:p>
          <a:p>
            <a:r>
              <a:rPr lang="en-US" baseline="0" dirty="0" smtClean="0"/>
              <a:t>Doctors can’t always make the most accurate decisions.</a:t>
            </a:r>
          </a:p>
          <a:p>
            <a:r>
              <a:rPr lang="en-US" baseline="0" dirty="0" smtClean="0"/>
              <a:t>Decision trees can be used to make the decision just the game of twenty questions can do.</a:t>
            </a:r>
          </a:p>
          <a:p>
            <a:r>
              <a:rPr lang="en-US" baseline="0" dirty="0" smtClean="0"/>
              <a:t>It uses the vast knowledge from the database composed from previous patients.</a:t>
            </a:r>
          </a:p>
          <a:p>
            <a:r>
              <a:rPr lang="en-US" baseline="0" dirty="0" smtClean="0"/>
              <a:t>Obviously you don’t want to leave it completely up to the computer, the doctor must also give his recommendation.</a:t>
            </a:r>
          </a:p>
          <a:p>
            <a:r>
              <a:rPr lang="en-US" baseline="0" dirty="0" smtClean="0"/>
              <a:t>Once current patients are treated, their records are also added to the database to improve it.</a:t>
            </a:r>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61</a:t>
            </a:fld>
            <a:endParaRPr lang="en-US">
              <a:solidFill>
                <a:prstClr val="black"/>
              </a:solidFill>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one</a:t>
            </a:r>
            <a:r>
              <a:rPr lang="en-US" baseline="0" dirty="0" smtClean="0"/>
              <a:t> of the most popular forms of entertainment today.</a:t>
            </a:r>
          </a:p>
          <a:p>
            <a:r>
              <a:rPr lang="en-US" baseline="0" dirty="0" smtClean="0"/>
              <a:t>If the game is too easy the player become board very quickly, the game difficulty is increased.</a:t>
            </a:r>
          </a:p>
          <a:p>
            <a:r>
              <a:rPr lang="en-US" dirty="0" smtClean="0"/>
              <a:t>The problem is that the</a:t>
            </a:r>
            <a:r>
              <a:rPr lang="en-US" baseline="0" dirty="0" smtClean="0"/>
              <a:t> computer tends to out shoot the player rather than out think them.</a:t>
            </a:r>
          </a:p>
          <a:p>
            <a:r>
              <a:rPr lang="en-US" dirty="0" smtClean="0"/>
              <a:t>The computer uses a brute force</a:t>
            </a:r>
            <a:r>
              <a:rPr lang="en-US" baseline="0" dirty="0" smtClean="0"/>
              <a:t> strategy rather then actually applying strategy.</a:t>
            </a:r>
          </a:p>
          <a:p>
            <a:r>
              <a:rPr lang="en-US" baseline="0" dirty="0" smtClean="0"/>
              <a:t>The computer can learn by observing the human player and what he does during different situations.</a:t>
            </a:r>
          </a:p>
          <a:p>
            <a:r>
              <a:rPr lang="en-US" baseline="0" dirty="0" smtClean="0"/>
              <a:t>It will then apply it to how it plays.</a:t>
            </a:r>
          </a:p>
          <a:p>
            <a:r>
              <a:rPr lang="en-US" baseline="0" dirty="0" smtClean="0"/>
              <a:t>Genetic Algorithms are also used to complete this task.</a:t>
            </a:r>
          </a:p>
          <a:p>
            <a:r>
              <a:rPr lang="en-US" baseline="0" dirty="0" smtClean="0"/>
              <a:t>Game programmers are still far away from creating human like behaviors.</a:t>
            </a:r>
          </a:p>
          <a:p>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62</a:t>
            </a:fld>
            <a:endParaRPr lang="en-US">
              <a:solidFill>
                <a:prstClr val="black"/>
              </a:solidFill>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World</a:t>
            </a:r>
            <a:r>
              <a:rPr lang="en-US" baseline="0" dirty="0" smtClean="0"/>
              <a:t> Wide Web is constant in use and information is added by the second.</a:t>
            </a:r>
          </a:p>
          <a:p>
            <a:r>
              <a:rPr lang="en-US" baseline="0" dirty="0" smtClean="0"/>
              <a:t>From one moment to the next it will never be the same.</a:t>
            </a:r>
          </a:p>
          <a:p>
            <a:r>
              <a:rPr lang="en-US" baseline="0" dirty="0" smtClean="0"/>
              <a:t>Search engines such as Google.com must have a way to index the information.</a:t>
            </a:r>
          </a:p>
          <a:p>
            <a:r>
              <a:rPr lang="en-US" dirty="0" smtClean="0"/>
              <a:t>Programs known as Web Crawlers browse from site</a:t>
            </a:r>
            <a:r>
              <a:rPr lang="en-US" baseline="0" dirty="0" smtClean="0"/>
              <a:t> to site and get an accurate picture of the current state of the web.</a:t>
            </a:r>
          </a:p>
          <a:p>
            <a:r>
              <a:rPr lang="en-US" baseline="0" dirty="0" smtClean="0"/>
              <a:t>The can be done without any human intervention.</a:t>
            </a:r>
          </a:p>
          <a:p>
            <a:r>
              <a:rPr lang="en-US" baseline="0" dirty="0" smtClean="0"/>
              <a:t>This method used here is Rote Learning.</a:t>
            </a:r>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63</a:t>
            </a:fld>
            <a:endParaRPr lang="en-US">
              <a:solidFill>
                <a:prstClr val="black"/>
              </a:solidFill>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machine</a:t>
            </a:r>
            <a:r>
              <a:rPr lang="en-US" sz="1200" kern="1200" baseline="0" dirty="0" smtClean="0">
                <a:solidFill>
                  <a:schemeClr val="tx1"/>
                </a:solidFill>
                <a:latin typeface="+mn-lt"/>
                <a:ea typeface="+mn-ea"/>
                <a:cs typeface="+mn-cs"/>
              </a:rPr>
              <a:t> learning to progress and advance, we must generate enthusiasm for the subject.</a:t>
            </a:r>
          </a:p>
          <a:p>
            <a:r>
              <a:rPr lang="en-US" sz="1200" kern="1200" baseline="0" dirty="0" smtClean="0">
                <a:solidFill>
                  <a:schemeClr val="tx1"/>
                </a:solidFill>
                <a:latin typeface="+mn-lt"/>
                <a:ea typeface="+mn-ea"/>
                <a:cs typeface="+mn-cs"/>
              </a:rPr>
              <a:t>There is still a significant amount of research to be completed.</a:t>
            </a:r>
          </a:p>
          <a:p>
            <a:r>
              <a:rPr lang="en-US" sz="1200" kern="1200" baseline="0" dirty="0" smtClean="0">
                <a:solidFill>
                  <a:schemeClr val="tx1"/>
                </a:solidFill>
                <a:latin typeface="+mn-lt"/>
                <a:ea typeface="+mn-ea"/>
                <a:cs typeface="+mn-cs"/>
              </a:rPr>
              <a:t>This research may include those from a non-technological field of study.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Perhaps other techniques will be developed by those engineers who are here</a:t>
            </a:r>
            <a:r>
              <a:rPr lang="en-US" sz="1200" kern="1200" baseline="0" dirty="0" smtClean="0">
                <a:solidFill>
                  <a:schemeClr val="tx1"/>
                </a:solidFill>
                <a:latin typeface="+mn-lt"/>
                <a:ea typeface="+mn-ea"/>
                <a:cs typeface="+mn-cs"/>
              </a:rPr>
              <a:t> today.</a:t>
            </a:r>
          </a:p>
          <a:p>
            <a:r>
              <a:rPr lang="en-US" sz="1200" kern="1200" baseline="0" dirty="0" smtClean="0">
                <a:solidFill>
                  <a:schemeClr val="tx1"/>
                </a:solidFill>
                <a:latin typeface="+mn-lt"/>
                <a:ea typeface="+mn-ea"/>
                <a:cs typeface="+mn-cs"/>
              </a:rPr>
              <a:t>By doing this we can improve our society, our standard of living, and our way of life.</a:t>
            </a:r>
          </a:p>
          <a:p>
            <a:r>
              <a:rPr lang="en-US" sz="1200" kern="1200" baseline="0" dirty="0" smtClean="0">
                <a:solidFill>
                  <a:schemeClr val="tx1"/>
                </a:solidFill>
                <a:latin typeface="+mn-lt"/>
                <a:ea typeface="+mn-ea"/>
                <a:cs typeface="+mn-cs"/>
              </a:rPr>
              <a:t>Thank you for your time.</a:t>
            </a:r>
            <a:endParaRPr lang="en-US" dirty="0"/>
          </a:p>
        </p:txBody>
      </p:sp>
      <p:sp>
        <p:nvSpPr>
          <p:cNvPr id="4" name="Slide Number Placeholder 3"/>
          <p:cNvSpPr>
            <a:spLocks noGrp="1"/>
          </p:cNvSpPr>
          <p:nvPr>
            <p:ph type="sldNum" sz="quarter" idx="10"/>
          </p:nvPr>
        </p:nvSpPr>
        <p:spPr/>
        <p:txBody>
          <a:bodyPr/>
          <a:lstStyle/>
          <a:p>
            <a:fld id="{17476170-EB3F-429A-B3F8-B263106DFCD9}" type="slidenum">
              <a:rPr lang="en-US" smtClean="0">
                <a:solidFill>
                  <a:prstClr val="black"/>
                </a:solidFill>
                <a:latin typeface="Calibri"/>
              </a:rPr>
              <a:pPr/>
              <a:t>64</a:t>
            </a:fld>
            <a:endParaRPr lang="en-US">
              <a:solidFill>
                <a:prstClr val="black"/>
              </a:solidFill>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 on navigation aids?</a:t>
            </a:r>
          </a:p>
          <a:p>
            <a:r>
              <a:rPr lang="en-US" dirty="0" smtClean="0"/>
              <a:t>Overview</a:t>
            </a:r>
            <a:r>
              <a:rPr lang="en-US" baseline="0" dirty="0" smtClean="0"/>
              <a:t> required</a:t>
            </a:r>
          </a:p>
          <a:p>
            <a:r>
              <a:rPr lang="en-US" baseline="0" dirty="0" smtClean="0"/>
              <a:t>Navigation aids required</a:t>
            </a:r>
          </a:p>
          <a:p>
            <a:r>
              <a:rPr lang="en-US" baseline="0" dirty="0" smtClean="0"/>
              <a:t>Navigation aid on every slide</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65</a:t>
            </a:fld>
            <a:endParaRPr lang="en-US"/>
          </a:p>
        </p:txBody>
      </p:sp>
    </p:spTree>
    <p:extLst>
      <p:ext uri="{BB962C8B-B14F-4D97-AF65-F5344CB8AC3E}">
        <p14:creationId xmlns:p14="http://schemas.microsoft.com/office/powerpoint/2010/main" val="17993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Ineffective – next slide</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11</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Start here!</a:t>
            </a:r>
            <a:endParaRPr lang="en-US"/>
          </a:p>
        </p:txBody>
      </p:sp>
      <p:sp>
        <p:nvSpPr>
          <p:cNvPr id="4" name="Slide Number Placeholder 3"/>
          <p:cNvSpPr>
            <a:spLocks noGrp="1"/>
          </p:cNvSpPr>
          <p:nvPr>
            <p:ph type="sldNum" sz="quarter" idx="10"/>
          </p:nvPr>
        </p:nvSpPr>
        <p:spPr/>
        <p:txBody>
          <a:bodyPr/>
          <a:lstStyle/>
          <a:p>
            <a:fld id="{6B419E0D-75F7-4A4D-B1B7-C9B9FE4A7226}" type="slidenum">
              <a:rPr lang="en-US" smtClean="0"/>
              <a:pPr/>
              <a:t>66</a:t>
            </a:fld>
            <a:endParaRPr lang="en-US"/>
          </a:p>
        </p:txBody>
      </p:sp>
    </p:spTree>
    <p:extLst>
      <p:ext uri="{BB962C8B-B14F-4D97-AF65-F5344CB8AC3E}">
        <p14:creationId xmlns:p14="http://schemas.microsoft.com/office/powerpoint/2010/main" val="26902706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President Monson’s use of triads</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68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FF0000"/>
                </a:solidFill>
              </a:rPr>
              <a:t>Presenter’s notes: Jan</a:t>
            </a:r>
            <a:r>
              <a:rPr lang="en-US" b="1" baseline="0" dirty="0" smtClean="0">
                <a:solidFill>
                  <a:srgbClr val="FF0000"/>
                </a:solidFill>
              </a:rPr>
              <a:t> Brewer, Rick Perry</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6B419E0D-75F7-4A4D-B1B7-C9B9FE4A7226}" type="slidenum">
              <a:rPr lang="en-US" smtClean="0"/>
              <a:pPr/>
              <a:t>69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“naturally” is dull &amp; boring – repent!</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71</a:t>
            </a:fld>
            <a:endParaRPr lang="en-US"/>
          </a:p>
        </p:txBody>
      </p:sp>
    </p:spTree>
    <p:extLst>
      <p:ext uri="{BB962C8B-B14F-4D97-AF65-F5344CB8AC3E}">
        <p14:creationId xmlns:p14="http://schemas.microsoft.com/office/powerpoint/2010/main" val="27138549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Count</a:t>
            </a:r>
            <a:r>
              <a:rPr lang="en-US" baseline="0" dirty="0" smtClean="0"/>
              <a:t> – </a:t>
            </a:r>
            <a:r>
              <a:rPr lang="en-US" dirty="0" smtClean="0"/>
              <a:t>“You know you know” by Caroline </a:t>
            </a:r>
            <a:r>
              <a:rPr lang="en-US" dirty="0" smtClean="0"/>
              <a:t>Kennedy (six in 13</a:t>
            </a:r>
            <a:r>
              <a:rPr lang="en-US" baseline="0" dirty="0" smtClean="0"/>
              <a:t> seconds, also an um)</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72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76</a:t>
            </a:fld>
            <a:endParaRPr lang="en-US"/>
          </a:p>
        </p:txBody>
      </p:sp>
    </p:spTree>
    <p:extLst>
      <p:ext uri="{BB962C8B-B14F-4D97-AF65-F5344CB8AC3E}">
        <p14:creationId xmlns:p14="http://schemas.microsoft.com/office/powerpoint/2010/main" val="39754070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a:t>
            </a:r>
            <a:r>
              <a:rPr lang="en-US" smtClean="0"/>
              <a:t>laser pointer</a:t>
            </a:r>
            <a:endParaRPr lang="en-US"/>
          </a:p>
        </p:txBody>
      </p:sp>
      <p:sp>
        <p:nvSpPr>
          <p:cNvPr id="4" name="Slide Number Placeholder 3"/>
          <p:cNvSpPr>
            <a:spLocks noGrp="1"/>
          </p:cNvSpPr>
          <p:nvPr>
            <p:ph type="sldNum" sz="quarter" idx="10"/>
          </p:nvPr>
        </p:nvSpPr>
        <p:spPr/>
        <p:txBody>
          <a:bodyPr/>
          <a:lstStyle/>
          <a:p>
            <a:fld id="{6B419E0D-75F7-4A4D-B1B7-C9B9FE4A7226}" type="slidenum">
              <a:rPr lang="en-US" smtClean="0"/>
              <a:pPr/>
              <a:t>77</a:t>
            </a:fld>
            <a:endParaRPr lang="en-US"/>
          </a:p>
        </p:txBody>
      </p:sp>
    </p:spTree>
    <p:extLst>
      <p:ext uri="{BB962C8B-B14F-4D97-AF65-F5344CB8AC3E}">
        <p14:creationId xmlns:p14="http://schemas.microsoft.com/office/powerpoint/2010/main" val="5600146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r>
              <a:rPr lang="en-US" baseline="0" dirty="0" smtClean="0"/>
              <a:t> laser pointer</a:t>
            </a:r>
          </a:p>
          <a:p>
            <a:r>
              <a:rPr lang="en-US" baseline="0" dirty="0" smtClean="0"/>
              <a:t>Alternative to laser pointer?</a:t>
            </a:r>
            <a:endParaRPr lang="en-US" dirty="0" smtClean="0"/>
          </a:p>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78</a:t>
            </a:fld>
            <a:endParaRPr lang="en-US"/>
          </a:p>
        </p:txBody>
      </p:sp>
    </p:spTree>
    <p:extLst>
      <p:ext uri="{BB962C8B-B14F-4D97-AF65-F5344CB8AC3E}">
        <p14:creationId xmlns:p14="http://schemas.microsoft.com/office/powerpoint/2010/main" val="39754070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a:t>
            </a:r>
            <a:r>
              <a:rPr lang="en-US" smtClean="0"/>
              <a:t>breaks: Obama </a:t>
            </a:r>
            <a:r>
              <a:rPr lang="en-US" dirty="0" smtClean="0"/>
              <a:t>and Presidential Seal</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83</a:t>
            </a:fld>
            <a:endParaRPr lang="en-US"/>
          </a:p>
        </p:txBody>
      </p:sp>
    </p:spTree>
    <p:extLst>
      <p:ext uri="{BB962C8B-B14F-4D97-AF65-F5344CB8AC3E}">
        <p14:creationId xmlns:p14="http://schemas.microsoft.com/office/powerpoint/2010/main" val="28724681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a:t>
            </a:r>
            <a:r>
              <a:rPr lang="en-US" smtClean="0"/>
              <a:t>breaks: Obama </a:t>
            </a:r>
            <a:r>
              <a:rPr lang="en-US" dirty="0" smtClean="0"/>
              <a:t>and Presidential Seal</a:t>
            </a:r>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84</a:t>
            </a:fld>
            <a:endParaRPr lang="en-US"/>
          </a:p>
        </p:txBody>
      </p:sp>
    </p:spTree>
    <p:extLst>
      <p:ext uri="{BB962C8B-B14F-4D97-AF65-F5344CB8AC3E}">
        <p14:creationId xmlns:p14="http://schemas.microsoft.com/office/powerpoint/2010/main" val="287246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Hyrum Denney ???</a:t>
            </a:r>
          </a:p>
          <a:p>
            <a:r>
              <a:rPr lang="en-US" dirty="0" smtClean="0"/>
              <a:t>Android </a:t>
            </a:r>
            <a:r>
              <a:rPr lang="en-US" dirty="0" err="1" smtClean="0"/>
              <a:t>vs</a:t>
            </a:r>
            <a:r>
              <a:rPr lang="en-US" dirty="0" smtClean="0"/>
              <a:t> </a:t>
            </a:r>
            <a:r>
              <a:rPr lang="en-US" dirty="0" err="1" smtClean="0"/>
              <a:t>iOS</a:t>
            </a:r>
            <a:r>
              <a:rPr lang="en-US" baseline="0" dirty="0" smtClean="0"/>
              <a:t> </a:t>
            </a:r>
            <a:r>
              <a:rPr lang="en-US" baseline="0" dirty="0" err="1" smtClean="0"/>
              <a:t>vs</a:t>
            </a:r>
            <a:r>
              <a:rPr lang="en-US" baseline="0" dirty="0" smtClean="0"/>
              <a:t> Windows</a:t>
            </a:r>
            <a:endParaRPr lang="en-US" dirty="0"/>
          </a:p>
        </p:txBody>
      </p:sp>
      <p:sp>
        <p:nvSpPr>
          <p:cNvPr id="4" name="Slide Number Placeholder 3"/>
          <p:cNvSpPr>
            <a:spLocks noGrp="1"/>
          </p:cNvSpPr>
          <p:nvPr>
            <p:ph type="sldNum" sz="quarter" idx="10"/>
          </p:nvPr>
        </p:nvSpPr>
        <p:spPr/>
        <p:txBody>
          <a:bodyPr/>
          <a:lstStyle/>
          <a:p>
            <a:fld id="{9343752E-0ED8-544E-98DB-DF2D0EE938DC}"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5996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Adapted from </a:t>
            </a:r>
            <a:r>
              <a:rPr lang="en-US" sz="1200" dirty="0" smtClean="0">
                <a:solidFill>
                  <a:schemeClr val="bg1"/>
                </a:solidFill>
              </a:rPr>
              <a:t>http://</a:t>
            </a:r>
            <a:r>
              <a:rPr lang="en-US" sz="1200" dirty="0" err="1" smtClean="0">
                <a:solidFill>
                  <a:schemeClr val="bg1"/>
                </a:solidFill>
              </a:rPr>
              <a:t>weblog.sinteur.com</a:t>
            </a:r>
            <a:r>
              <a:rPr lang="en-US" sz="1200" dirty="0" smtClean="0">
                <a:solidFill>
                  <a:schemeClr val="bg1"/>
                </a:solidFill>
              </a:rPr>
              <a:t>/</a:t>
            </a:r>
            <a:r>
              <a:rPr lang="en-US" sz="1200" dirty="0" err="1" smtClean="0">
                <a:solidFill>
                  <a:schemeClr val="bg1"/>
                </a:solidFill>
              </a:rPr>
              <a:t>index.php</a:t>
            </a:r>
            <a:r>
              <a:rPr lang="en-US" sz="1200" dirty="0" smtClean="0">
                <a:solidFill>
                  <a:schemeClr val="bg1"/>
                </a:solidFill>
              </a:rPr>
              <a:t>/2011/02/24/captain-picard-uses-android-smartphones-with-an-unlimited-data-plan/</a:t>
            </a:r>
          </a:p>
          <a:p>
            <a:endParaRPr lang="en-US" dirty="0"/>
          </a:p>
        </p:txBody>
      </p:sp>
      <p:sp>
        <p:nvSpPr>
          <p:cNvPr id="4" name="Slide Number Placeholder 3"/>
          <p:cNvSpPr>
            <a:spLocks noGrp="1"/>
          </p:cNvSpPr>
          <p:nvPr>
            <p:ph type="sldNum" sz="quarter" idx="10"/>
          </p:nvPr>
        </p:nvSpPr>
        <p:spPr/>
        <p:txBody>
          <a:bodyPr/>
          <a:lstStyle/>
          <a:p>
            <a:fld id="{9343752E-0ED8-544E-98DB-DF2D0EE938DC}"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19687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19E0D-75F7-4A4D-B1B7-C9B9FE4A7226}"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slideMaster" Target="../slideMasters/slideMaster4.xml"/><Relationship Id="rId1" Type="http://schemas.openxmlformats.org/officeDocument/2006/relationships/tags" Target="../tags/tag9.xml"/><Relationship Id="rId2" Type="http://schemas.openxmlformats.org/officeDocument/2006/relationships/tags" Target="../tags/tag10.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slideMaster" Target="../slideMasters/slideMaster4.xml"/><Relationship Id="rId1" Type="http://schemas.openxmlformats.org/officeDocument/2006/relationships/tags" Target="../tags/tag14.xml"/><Relationship Id="rId2" Type="http://schemas.openxmlformats.org/officeDocument/2006/relationships/tags" Target="../tags/tag15.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tags" Target="../tags/tag23.xml"/><Relationship Id="rId6" Type="http://schemas.openxmlformats.org/officeDocument/2006/relationships/slideMaster" Target="../slideMasters/slideMaster4.xml"/><Relationship Id="rId1" Type="http://schemas.openxmlformats.org/officeDocument/2006/relationships/tags" Target="../tags/tag19.xml"/><Relationship Id="rId2"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6.xml"/><Relationship Id="rId4" Type="http://schemas.openxmlformats.org/officeDocument/2006/relationships/tags" Target="../tags/tag27.xml"/><Relationship Id="rId5" Type="http://schemas.openxmlformats.org/officeDocument/2006/relationships/tags" Target="../tags/tag28.xml"/><Relationship Id="rId6" Type="http://schemas.openxmlformats.org/officeDocument/2006/relationships/tags" Target="../tags/tag29.xml"/><Relationship Id="rId7" Type="http://schemas.openxmlformats.org/officeDocument/2006/relationships/slideMaster" Target="../slideMasters/slideMaster4.xml"/><Relationship Id="rId1" Type="http://schemas.openxmlformats.org/officeDocument/2006/relationships/tags" Target="../tags/tag24.xml"/><Relationship Id="rId2" Type="http://schemas.openxmlformats.org/officeDocument/2006/relationships/tags" Target="../tags/tag25.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tags" Target="../tags/tag33.xml"/><Relationship Id="rId5" Type="http://schemas.openxmlformats.org/officeDocument/2006/relationships/tags" Target="../tags/tag34.xml"/><Relationship Id="rId6" Type="http://schemas.openxmlformats.org/officeDocument/2006/relationships/tags" Target="../tags/tag35.xml"/><Relationship Id="rId7" Type="http://schemas.openxmlformats.org/officeDocument/2006/relationships/tags" Target="../tags/tag36.xml"/><Relationship Id="rId8" Type="http://schemas.openxmlformats.org/officeDocument/2006/relationships/tags" Target="../tags/tag37.xml"/><Relationship Id="rId9" Type="http://schemas.openxmlformats.org/officeDocument/2006/relationships/slideMaster" Target="../slideMasters/slideMaster4.xml"/><Relationship Id="rId1" Type="http://schemas.openxmlformats.org/officeDocument/2006/relationships/tags" Target="../tags/tag30.xml"/><Relationship Id="rId2" Type="http://schemas.openxmlformats.org/officeDocument/2006/relationships/tags" Target="../tags/tag3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40.xml"/><Relationship Id="rId4" Type="http://schemas.openxmlformats.org/officeDocument/2006/relationships/tags" Target="../tags/tag41.xml"/><Relationship Id="rId5" Type="http://schemas.openxmlformats.org/officeDocument/2006/relationships/slideMaster" Target="../slideMasters/slideMaster4.xml"/><Relationship Id="rId1" Type="http://schemas.openxmlformats.org/officeDocument/2006/relationships/tags" Target="../tags/tag38.xml"/><Relationship Id="rId2" Type="http://schemas.openxmlformats.org/officeDocument/2006/relationships/tags" Target="../tags/tag39.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44.xml"/><Relationship Id="rId4" Type="http://schemas.openxmlformats.org/officeDocument/2006/relationships/slideMaster" Target="../slideMasters/slideMaster4.xml"/><Relationship Id="rId1" Type="http://schemas.openxmlformats.org/officeDocument/2006/relationships/tags" Target="../tags/tag42.xml"/><Relationship Id="rId2" Type="http://schemas.openxmlformats.org/officeDocument/2006/relationships/tags" Target="../tags/tag4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tags" Target="../tags/tag50.xml"/><Relationship Id="rId7" Type="http://schemas.openxmlformats.org/officeDocument/2006/relationships/slideMaster" Target="../slideMasters/slideMaster4.xml"/><Relationship Id="rId1" Type="http://schemas.openxmlformats.org/officeDocument/2006/relationships/tags" Target="../tags/tag45.xml"/><Relationship Id="rId2"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tags" Target="../tags/tag54.xml"/><Relationship Id="rId5" Type="http://schemas.openxmlformats.org/officeDocument/2006/relationships/tags" Target="../tags/tag55.xml"/><Relationship Id="rId6" Type="http://schemas.openxmlformats.org/officeDocument/2006/relationships/tags" Target="../tags/tag56.xml"/><Relationship Id="rId7" Type="http://schemas.openxmlformats.org/officeDocument/2006/relationships/tags" Target="../tags/tag57.xml"/><Relationship Id="rId8" Type="http://schemas.openxmlformats.org/officeDocument/2006/relationships/tags" Target="../tags/tag58.xml"/><Relationship Id="rId9" Type="http://schemas.openxmlformats.org/officeDocument/2006/relationships/tags" Target="../tags/tag59.xml"/><Relationship Id="rId10" Type="http://schemas.openxmlformats.org/officeDocument/2006/relationships/tags" Target="../tags/tag60.xml"/><Relationship Id="rId11" Type="http://schemas.openxmlformats.org/officeDocument/2006/relationships/slideMaster" Target="../slideMasters/slideMaster4.xml"/><Relationship Id="rId1" Type="http://schemas.openxmlformats.org/officeDocument/2006/relationships/tags" Target="../tags/tag51.xml"/><Relationship Id="rId2" Type="http://schemas.openxmlformats.org/officeDocument/2006/relationships/tags" Target="../tags/tag5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4.xml"/><Relationship Id="rId1" Type="http://schemas.openxmlformats.org/officeDocument/2006/relationships/tags" Target="../tags/tag61.xml"/><Relationship Id="rId2" Type="http://schemas.openxmlformats.org/officeDocument/2006/relationships/tags" Target="../tags/tag6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tags" Target="../tags/tag70.xml"/><Relationship Id="rId6" Type="http://schemas.openxmlformats.org/officeDocument/2006/relationships/slideMaster" Target="../slideMasters/slideMaster4.xml"/><Relationship Id="rId1" Type="http://schemas.openxmlformats.org/officeDocument/2006/relationships/tags" Target="../tags/tag66.xml"/><Relationship Id="rId2" Type="http://schemas.openxmlformats.org/officeDocument/2006/relationships/tags" Target="../tags/tag6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5659DF0-A234-C04B-AE29-4D26B4ABA034}" type="datetimeFigureOut">
              <a:rPr lang="en-US" smtClean="0"/>
              <a:pPr/>
              <a:t>11/22/13</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5659DF0-A234-C04B-AE29-4D26B4ABA034}" type="datetimeFigureOut">
              <a:rPr lang="en-US" smtClean="0"/>
              <a:pPr/>
              <a:t>11/22/13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98096-EC5B-DC49-B365-7911A5C6359C}"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5659DF0-A234-C04B-AE29-4D26B4ABA034}" type="datetimeFigureOut">
              <a:rPr lang="en-US" smtClean="0"/>
              <a:pPr/>
              <a:t>11/22/13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98096-EC5B-DC49-B365-7911A5C6359C}"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5659DF0-A234-C04B-AE29-4D26B4ABA034}" type="datetimeFigureOut">
              <a:rPr lang="en-US" smtClean="0"/>
              <a:pPr/>
              <a:t>11/22/13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98096-EC5B-DC49-B365-7911A5C6359C}"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8257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10057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6388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47848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1727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50822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249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5659DF0-A234-C04B-AE29-4D26B4ABA034}" type="datetimeFigureOut">
              <a:rPr lang="en-US" smtClean="0"/>
              <a:pPr/>
              <a:t>11/22/13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98096-EC5B-DC49-B365-7911A5C6359C}"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20858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0244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1063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358C5-F15D-4EB5-8BA6-65E4BACE8336}" type="datetimeFigureOut">
              <a:rPr lang="en-US" smtClean="0">
                <a:solidFill>
                  <a:prstClr val="black">
                    <a:tint val="75000"/>
                  </a:prstClr>
                </a:solidFill>
                <a:latin typeface="Calibri"/>
              </a:rPr>
              <a:pPr/>
              <a:t>11/22/13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9C57771-0D45-4F88-99CF-4B9AC848289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99787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extLst>
      <p:ext uri="{BB962C8B-B14F-4D97-AF65-F5344CB8AC3E}">
        <p14:creationId xmlns:p14="http://schemas.microsoft.com/office/powerpoint/2010/main" val="29464600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D22C11C-6D2A-41E6-8E1A-6DB2F9D581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extLst>
      <p:ext uri="{BB962C8B-B14F-4D97-AF65-F5344CB8AC3E}">
        <p14:creationId xmlns:p14="http://schemas.microsoft.com/office/powerpoint/2010/main" val="3051949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753D78-EE21-48C2-ABBA-BB740D3319ED}" type="slidenum">
              <a:rPr lang="en-US" smtClean="0">
                <a:solidFill>
                  <a:prstClr val="black">
                    <a:tint val="75000"/>
                  </a:prstClr>
                </a:solidFill>
              </a:rPr>
              <a:pPr/>
              <a:t>‹#›</a:t>
            </a:fld>
            <a:endParaRPr lang="en-US">
              <a:solidFill>
                <a:prstClr val="black">
                  <a:tint val="75000"/>
                </a:prstClr>
              </a:solidFill>
            </a:endParaRPr>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extLst>
      <p:ext uri="{BB962C8B-B14F-4D97-AF65-F5344CB8AC3E}">
        <p14:creationId xmlns:p14="http://schemas.microsoft.com/office/powerpoint/2010/main" val="180794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085A59-3188-48B1-AFD0-D96E2A3B8738}" type="slidenum">
              <a:rPr lang="en-US" smtClean="0">
                <a:solidFill>
                  <a:prstClr val="black">
                    <a:tint val="75000"/>
                  </a:prstClr>
                </a:solidFill>
              </a:rPr>
              <a:pPr/>
              <a:t>‹#›</a:t>
            </a:fld>
            <a:endParaRPr lang="en-US">
              <a:solidFill>
                <a:prstClr val="black">
                  <a:tint val="75000"/>
                </a:prstClr>
              </a:solidFill>
            </a:endParaRPr>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extLst>
      <p:ext uri="{BB962C8B-B14F-4D97-AF65-F5344CB8AC3E}">
        <p14:creationId xmlns:p14="http://schemas.microsoft.com/office/powerpoint/2010/main" val="3973217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340949-343B-4052-89C5-5A7D6D15F890}" type="slidenum">
              <a:rPr lang="en-US" smtClean="0">
                <a:solidFill>
                  <a:prstClr val="black">
                    <a:tint val="75000"/>
                  </a:prstClr>
                </a:solidFill>
              </a:rPr>
              <a:pPr/>
              <a:t>‹#›</a:t>
            </a:fld>
            <a:endParaRPr lang="en-US">
              <a:solidFill>
                <a:prstClr val="black">
                  <a:tint val="75000"/>
                </a:prstClr>
              </a:solidFill>
            </a:endParaRPr>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extLst>
      <p:ext uri="{BB962C8B-B14F-4D97-AF65-F5344CB8AC3E}">
        <p14:creationId xmlns:p14="http://schemas.microsoft.com/office/powerpoint/2010/main" val="3407708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E255F2-B6B8-4066-B0F1-3D4AF7E266AE}" type="slidenum">
              <a:rPr lang="en-US" smtClean="0">
                <a:solidFill>
                  <a:prstClr val="black">
                    <a:tint val="75000"/>
                  </a:prstClr>
                </a:solidFill>
              </a:rPr>
              <a:pPr/>
              <a:t>‹#›</a:t>
            </a:fld>
            <a:endParaRPr lang="en-US">
              <a:solidFill>
                <a:prstClr val="black">
                  <a:tint val="75000"/>
                </a:prstClr>
              </a:solidFill>
            </a:endParaRPr>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extLst>
      <p:ext uri="{BB962C8B-B14F-4D97-AF65-F5344CB8AC3E}">
        <p14:creationId xmlns:p14="http://schemas.microsoft.com/office/powerpoint/2010/main" val="287484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59DF0-A234-C04B-AE29-4D26B4ABA034}" type="datetimeFigureOut">
              <a:rPr lang="en-US" smtClean="0"/>
              <a:pPr/>
              <a:t>11/22/13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98096-EC5B-DC49-B365-7911A5C6359C}" type="slidenum">
              <a:rPr lang="en-US" smtClean="0"/>
              <a:pPr/>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4E53F97-8E69-4E73-8BA1-86332BB09A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835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94DA08-4F43-4DC5-A544-3419135058B0}" type="slidenum">
              <a:rPr lang="en-US" smtClean="0">
                <a:solidFill>
                  <a:prstClr val="black">
                    <a:tint val="75000"/>
                  </a:prstClr>
                </a:solidFill>
              </a:rPr>
              <a:pPr/>
              <a:t>‹#›</a:t>
            </a:fld>
            <a:endParaRPr lang="en-US">
              <a:solidFill>
                <a:prstClr val="black">
                  <a:tint val="75000"/>
                </a:prstClr>
              </a:solidFill>
            </a:endParaRPr>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extLst>
      <p:ext uri="{BB962C8B-B14F-4D97-AF65-F5344CB8AC3E}">
        <p14:creationId xmlns:p14="http://schemas.microsoft.com/office/powerpoint/2010/main" val="1471025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BDA16FC-50E7-455D-BBF4-EBC8FD009250}" type="slidenum">
              <a:rPr lang="en-US" smtClean="0">
                <a:solidFill>
                  <a:prstClr val="black">
                    <a:tint val="75000"/>
                  </a:prstClr>
                </a:solidFill>
              </a:rPr>
              <a:pPr/>
              <a:t>‹#›</a:t>
            </a:fld>
            <a:endParaRPr lang="en-US">
              <a:solidFill>
                <a:prstClr val="black">
                  <a:tint val="75000"/>
                </a:prstClr>
              </a:solidFill>
            </a:endParaRPr>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extLst>
      <p:ext uri="{BB962C8B-B14F-4D97-AF65-F5344CB8AC3E}">
        <p14:creationId xmlns:p14="http://schemas.microsoft.com/office/powerpoint/2010/main" val="34277637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857EF0-2FB0-466E-8C66-7AE50E126154}" type="slidenum">
              <a:rPr lang="en-US" smtClean="0">
                <a:solidFill>
                  <a:prstClr val="black">
                    <a:tint val="75000"/>
                  </a:prstClr>
                </a:solidFill>
              </a:rPr>
              <a:pPr/>
              <a:t>‹#›</a:t>
            </a:fld>
            <a:endParaRPr lang="en-US">
              <a:solidFill>
                <a:prstClr val="black">
                  <a:tint val="75000"/>
                </a:prstClr>
              </a:solidFill>
            </a:endParaRPr>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extLst>
      <p:ext uri="{BB962C8B-B14F-4D97-AF65-F5344CB8AC3E}">
        <p14:creationId xmlns:p14="http://schemas.microsoft.com/office/powerpoint/2010/main" val="3159054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2B1E45-E47D-4C91-AA8A-81D0BED11EE7}" type="slidenum">
              <a:rPr lang="en-US" smtClean="0">
                <a:solidFill>
                  <a:prstClr val="black">
                    <a:tint val="75000"/>
                  </a:prstClr>
                </a:solidFill>
              </a:rPr>
              <a:pPr/>
              <a:t>‹#›</a:t>
            </a:fld>
            <a:endParaRPr lang="en-US">
              <a:solidFill>
                <a:prstClr val="black">
                  <a:tint val="75000"/>
                </a:prstClr>
              </a:solidFill>
            </a:endParaRPr>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extLst>
      <p:ext uri="{BB962C8B-B14F-4D97-AF65-F5344CB8AC3E}">
        <p14:creationId xmlns:p14="http://schemas.microsoft.com/office/powerpoint/2010/main" val="27209106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BE3916-ED4F-4DC5-A96E-164C8797005D}" type="slidenum">
              <a:rPr lang="en-US" smtClean="0">
                <a:solidFill>
                  <a:prstClr val="black">
                    <a:tint val="75000"/>
                  </a:prstClr>
                </a:solidFill>
              </a:rPr>
              <a:pPr/>
              <a:t>‹#›</a:t>
            </a:fld>
            <a:endParaRPr lang="en-US">
              <a:solidFill>
                <a:prstClr val="black">
                  <a:tint val="75000"/>
                </a:prstClr>
              </a:solidFill>
            </a:endParaRPr>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extLst>
      <p:ext uri="{BB962C8B-B14F-4D97-AF65-F5344CB8AC3E}">
        <p14:creationId xmlns:p14="http://schemas.microsoft.com/office/powerpoint/2010/main" val="5325242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981200"/>
            <a:ext cx="4038600" cy="4114800"/>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B63309B-07AF-429D-8A84-2BEF72658BE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40777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custDataLst>
              <p:tags r:id="rId1"/>
            </p:custDataLst>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custDataLst>
              <p:tags r:id="rId2"/>
            </p:custDataLst>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custDataLst>
              <p:tags r:id="rId3"/>
            </p:custDataLst>
          </p:nvPr>
        </p:nvSpPr>
        <p:spPr/>
        <p:txBody>
          <a:bodyPr/>
          <a:lstStyle/>
          <a:p>
            <a:fld id="{47C9B81F-C347-4BEF-BFDF-29C42F48304A}" type="datetimeFigureOut">
              <a:rPr lang="en-US" smtClean="0">
                <a:solidFill>
                  <a:srgbClr val="DBF5F9">
                    <a:shade val="90000"/>
                  </a:srgbClr>
                </a:solidFill>
                <a:latin typeface="Constantia"/>
              </a:rPr>
              <a:pPr/>
              <a:t>11/22/13</a:t>
            </a:fld>
            <a:endParaRPr lang="en-US">
              <a:solidFill>
                <a:srgbClr val="DBF5F9">
                  <a:shade val="90000"/>
                </a:srgbClr>
              </a:solidFill>
              <a:latin typeface="Constantia"/>
            </a:endParaRPr>
          </a:p>
        </p:txBody>
      </p:sp>
      <p:sp>
        <p:nvSpPr>
          <p:cNvPr id="19" name="Footer Placeholder 18"/>
          <p:cNvSpPr>
            <a:spLocks noGrp="1"/>
          </p:cNvSpPr>
          <p:nvPr>
            <p:ph type="ftr" sz="quarter" idx="11"/>
            <p:custDataLst>
              <p:tags r:id="rId4"/>
            </p:custDataLst>
          </p:nvPr>
        </p:nvSpPr>
        <p:spPr/>
        <p:txBody>
          <a:bodyPr/>
          <a:lstStyle/>
          <a:p>
            <a:endParaRPr lang="en-US">
              <a:solidFill>
                <a:srgbClr val="DBF5F9">
                  <a:shade val="90000"/>
                </a:srgbClr>
              </a:solidFill>
              <a:latin typeface="Constantia"/>
            </a:endParaRPr>
          </a:p>
        </p:txBody>
      </p:sp>
      <p:sp>
        <p:nvSpPr>
          <p:cNvPr id="27" name="Slide Number Placeholder 26"/>
          <p:cNvSpPr>
            <a:spLocks noGrp="1"/>
          </p:cNvSpPr>
          <p:nvPr>
            <p:ph type="sldNum" sz="quarter" idx="12"/>
            <p:custDataLst>
              <p:tags r:id="rId5"/>
            </p:custDataLst>
          </p:nvPr>
        </p:nvSpPr>
        <p:spPr/>
        <p:txBody>
          <a:bodyPr/>
          <a:lstStyle/>
          <a:p>
            <a:fld id="{042AED99-7FB4-404E-8A97-64753DCE42EC}" type="slidenum">
              <a:rPr lang="en-US" smtClean="0">
                <a:solidFill>
                  <a:srgbClr val="DBF5F9">
                    <a:shade val="90000"/>
                  </a:srgbClr>
                </a:solidFill>
                <a:latin typeface="Constantia"/>
              </a:rPr>
              <a:pPr/>
              <a:t>‹#›</a:t>
            </a:fld>
            <a:endParaRPr lang="en-US">
              <a:solidFill>
                <a:srgbClr val="DBF5F9">
                  <a:shade val="90000"/>
                </a:srgbClr>
              </a:solidFill>
              <a:latin typeface="Constantia"/>
            </a:endParaRPr>
          </a:p>
        </p:txBody>
      </p:sp>
    </p:spTree>
    <p:extLst>
      <p:ext uri="{BB962C8B-B14F-4D97-AF65-F5344CB8AC3E}">
        <p14:creationId xmlns:p14="http://schemas.microsoft.com/office/powerpoint/2010/main" val="417793749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kumimoji="0" lang="en-US" smtClean="0"/>
              <a:t>Click to edit Master title style</a:t>
            </a:r>
            <a:endParaRPr kumimoji="0" lang="en-US"/>
          </a:p>
        </p:txBody>
      </p:sp>
      <p:sp>
        <p:nvSpPr>
          <p:cNvPr id="3" name="Content Placeholder 2"/>
          <p:cNvSpPr>
            <a:spLocks noGrp="1"/>
          </p:cNvSpPr>
          <p:nvPr>
            <p:ph idx="1"/>
            <p:custDataLst>
              <p:tags r:id="rId2"/>
            </p:custDataLst>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custDataLst>
              <p:tags r:id="rId3"/>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5" name="Footer Placeholder 4"/>
          <p:cNvSpPr>
            <a:spLocks noGrp="1"/>
          </p:cNvSpPr>
          <p:nvPr>
            <p:ph type="ftr" sz="quarter" idx="11"/>
            <p:custDataLst>
              <p:tags r:id="rId4"/>
            </p:custDataLst>
          </p:nvPr>
        </p:nvSpPr>
        <p:spPr/>
        <p:txBody>
          <a:bodyPr/>
          <a:lstStyle/>
          <a:p>
            <a:endParaRPr lang="en-US">
              <a:solidFill>
                <a:srgbClr val="04617B">
                  <a:shade val="90000"/>
                </a:srgbClr>
              </a:solidFill>
              <a:latin typeface="Constantia"/>
            </a:endParaRPr>
          </a:p>
        </p:txBody>
      </p:sp>
      <p:sp>
        <p:nvSpPr>
          <p:cNvPr id="6" name="Slide Number Placeholder 5"/>
          <p:cNvSpPr>
            <a:spLocks noGrp="1"/>
          </p:cNvSpPr>
          <p:nvPr>
            <p:ph type="sldNum" sz="quarter" idx="12"/>
            <p:custDataLst>
              <p:tags r:id="rId5"/>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1532177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custDataLst>
              <p:tags r:id="rId2"/>
            </p:custDataLst>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custDataLst>
              <p:tags r:id="rId3"/>
            </p:custDataLst>
          </p:nvPr>
        </p:nvSpPr>
        <p:spPr/>
        <p:txBody>
          <a:bodyPr/>
          <a:lstStyle/>
          <a:p>
            <a:fld id="{47C9B81F-C347-4BEF-BFDF-29C42F48304A}" type="datetimeFigureOut">
              <a:rPr lang="en-US" smtClean="0">
                <a:solidFill>
                  <a:srgbClr val="DBF5F9">
                    <a:shade val="90000"/>
                  </a:srgbClr>
                </a:solidFill>
                <a:latin typeface="Constantia"/>
              </a:rPr>
              <a:pPr/>
              <a:t>11/22/13</a:t>
            </a:fld>
            <a:endParaRPr lang="en-US">
              <a:solidFill>
                <a:srgbClr val="DBF5F9">
                  <a:shade val="90000"/>
                </a:srgbClr>
              </a:solidFill>
              <a:latin typeface="Constantia"/>
            </a:endParaRPr>
          </a:p>
        </p:txBody>
      </p:sp>
      <p:sp>
        <p:nvSpPr>
          <p:cNvPr id="5" name="Footer Placeholder 4"/>
          <p:cNvSpPr>
            <a:spLocks noGrp="1"/>
          </p:cNvSpPr>
          <p:nvPr>
            <p:ph type="ftr" sz="quarter" idx="11"/>
            <p:custDataLst>
              <p:tags r:id="rId4"/>
            </p:custDataLst>
          </p:nvPr>
        </p:nvSpPr>
        <p:spPr/>
        <p:txBody>
          <a:bodyPr/>
          <a:lstStyle/>
          <a:p>
            <a:endParaRPr lang="en-US">
              <a:solidFill>
                <a:srgbClr val="DBF5F9">
                  <a:shade val="90000"/>
                </a:srgbClr>
              </a:solidFill>
              <a:latin typeface="Constantia"/>
            </a:endParaRPr>
          </a:p>
        </p:txBody>
      </p:sp>
      <p:sp>
        <p:nvSpPr>
          <p:cNvPr id="6" name="Slide Number Placeholder 5"/>
          <p:cNvSpPr>
            <a:spLocks noGrp="1"/>
          </p:cNvSpPr>
          <p:nvPr>
            <p:ph type="sldNum" sz="quarter" idx="12"/>
            <p:custDataLst>
              <p:tags r:id="rId5"/>
            </p:custDataLst>
          </p:nvPr>
        </p:nvSpPr>
        <p:spPr/>
        <p:txBody>
          <a:bodyPr/>
          <a:lstStyle/>
          <a:p>
            <a:fld id="{042AED99-7FB4-404E-8A97-64753DCE42EC}" type="slidenum">
              <a:rPr lang="en-US" smtClean="0">
                <a:solidFill>
                  <a:srgbClr val="DBF5F9">
                    <a:shade val="90000"/>
                  </a:srgbClr>
                </a:solidFill>
                <a:latin typeface="Constantia"/>
              </a:rPr>
              <a:pPr/>
              <a:t>‹#›</a:t>
            </a:fld>
            <a:endParaRPr lang="en-US">
              <a:solidFill>
                <a:srgbClr val="DBF5F9">
                  <a:shade val="90000"/>
                </a:srgbClr>
              </a:solidFill>
              <a:latin typeface="Constantia"/>
            </a:endParaRPr>
          </a:p>
        </p:txBody>
      </p:sp>
    </p:spTree>
    <p:extLst>
      <p:ext uri="{BB962C8B-B14F-4D97-AF65-F5344CB8AC3E}">
        <p14:creationId xmlns:p14="http://schemas.microsoft.com/office/powerpoint/2010/main" val="36369832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5659DF0-A234-C04B-AE29-4D26B4ABA034}" type="datetimeFigureOut">
              <a:rPr lang="en-US" smtClean="0"/>
              <a:pPr/>
              <a:t>11/22/13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98096-EC5B-DC49-B365-7911A5C6359C}"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custDataLst>
              <p:tags r:id="rId2"/>
            </p:custDataLst>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custDataLst>
              <p:tags r:id="rId3"/>
            </p:custDataLst>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custDataLst>
              <p:tags r:id="rId4"/>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6" name="Footer Placeholder 5"/>
          <p:cNvSpPr>
            <a:spLocks noGrp="1"/>
          </p:cNvSpPr>
          <p:nvPr>
            <p:ph type="ftr" sz="quarter" idx="11"/>
            <p:custDataLst>
              <p:tags r:id="rId5"/>
            </p:custDataLst>
          </p:nvPr>
        </p:nvSpPr>
        <p:spPr/>
        <p:txBody>
          <a:bodyPr/>
          <a:lstStyle/>
          <a:p>
            <a:endParaRPr lang="en-US">
              <a:solidFill>
                <a:srgbClr val="04617B">
                  <a:shade val="90000"/>
                </a:srgbClr>
              </a:solidFill>
              <a:latin typeface="Constantia"/>
            </a:endParaRPr>
          </a:p>
        </p:txBody>
      </p:sp>
      <p:sp>
        <p:nvSpPr>
          <p:cNvPr id="7" name="Slide Number Placeholder 6"/>
          <p:cNvSpPr>
            <a:spLocks noGrp="1"/>
          </p:cNvSpPr>
          <p:nvPr>
            <p:ph type="sldNum" sz="quarter" idx="12"/>
            <p:custDataLst>
              <p:tags r:id="rId6"/>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1373054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custDataLst>
              <p:tags r:id="rId2"/>
            </p:custDataLst>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custDataLst>
              <p:tags r:id="rId3"/>
            </p:custDataLst>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custDataLst>
              <p:tags r:id="rId4"/>
            </p:custDataLst>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custDataLst>
              <p:tags r:id="rId5"/>
            </p:custDataLst>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custDataLst>
              <p:tags r:id="rId6"/>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8" name="Footer Placeholder 7"/>
          <p:cNvSpPr>
            <a:spLocks noGrp="1"/>
          </p:cNvSpPr>
          <p:nvPr>
            <p:ph type="ftr" sz="quarter" idx="11"/>
            <p:custDataLst>
              <p:tags r:id="rId7"/>
            </p:custDataLst>
          </p:nvPr>
        </p:nvSpPr>
        <p:spPr/>
        <p:txBody>
          <a:bodyPr/>
          <a:lstStyle/>
          <a:p>
            <a:endParaRPr lang="en-US" dirty="0">
              <a:solidFill>
                <a:srgbClr val="04617B">
                  <a:shade val="90000"/>
                </a:srgbClr>
              </a:solidFill>
              <a:latin typeface="Constantia"/>
            </a:endParaRPr>
          </a:p>
        </p:txBody>
      </p:sp>
      <p:sp>
        <p:nvSpPr>
          <p:cNvPr id="9" name="Slide Number Placeholder 8"/>
          <p:cNvSpPr>
            <a:spLocks noGrp="1"/>
          </p:cNvSpPr>
          <p:nvPr>
            <p:ph type="sldNum" sz="quarter" idx="12"/>
            <p:custDataLst>
              <p:tags r:id="rId8"/>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2365593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custDataLst>
              <p:tags r:id="rId2"/>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4" name="Footer Placeholder 3"/>
          <p:cNvSpPr>
            <a:spLocks noGrp="1"/>
          </p:cNvSpPr>
          <p:nvPr>
            <p:ph type="ftr" sz="quarter" idx="11"/>
            <p:custDataLst>
              <p:tags r:id="rId3"/>
            </p:custDataLst>
          </p:nvPr>
        </p:nvSpPr>
        <p:spPr/>
        <p:txBody>
          <a:bodyPr/>
          <a:lstStyle/>
          <a:p>
            <a:endParaRPr lang="en-US">
              <a:solidFill>
                <a:srgbClr val="04617B">
                  <a:shade val="90000"/>
                </a:srgbClr>
              </a:solidFill>
              <a:latin typeface="Constantia"/>
            </a:endParaRPr>
          </a:p>
        </p:txBody>
      </p:sp>
      <p:sp>
        <p:nvSpPr>
          <p:cNvPr id="5" name="Slide Number Placeholder 4"/>
          <p:cNvSpPr>
            <a:spLocks noGrp="1"/>
          </p:cNvSpPr>
          <p:nvPr>
            <p:ph type="sldNum" sz="quarter" idx="12"/>
            <p:custDataLst>
              <p:tags r:id="rId4"/>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3774566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3" name="Footer Placeholder 2"/>
          <p:cNvSpPr>
            <a:spLocks noGrp="1"/>
          </p:cNvSpPr>
          <p:nvPr>
            <p:ph type="ftr" sz="quarter" idx="11"/>
            <p:custDataLst>
              <p:tags r:id="rId2"/>
            </p:custDataLst>
          </p:nvPr>
        </p:nvSpPr>
        <p:spPr/>
        <p:txBody>
          <a:bodyPr/>
          <a:lstStyle/>
          <a:p>
            <a:endParaRPr lang="en-US">
              <a:solidFill>
                <a:srgbClr val="04617B">
                  <a:shade val="90000"/>
                </a:srgbClr>
              </a:solidFill>
              <a:latin typeface="Constantia"/>
            </a:endParaRPr>
          </a:p>
        </p:txBody>
      </p:sp>
      <p:sp>
        <p:nvSpPr>
          <p:cNvPr id="4" name="Slide Number Placeholder 3"/>
          <p:cNvSpPr>
            <a:spLocks noGrp="1"/>
          </p:cNvSpPr>
          <p:nvPr>
            <p:ph type="sldNum" sz="quarter" idx="12"/>
            <p:custDataLst>
              <p:tags r:id="rId3"/>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37455429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custDataLst>
              <p:tags r:id="rId2"/>
            </p:custDataLst>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custDataLst>
              <p:tags r:id="rId3"/>
            </p:custDataLst>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custDataLst>
              <p:tags r:id="rId4"/>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6" name="Footer Placeholder 5"/>
          <p:cNvSpPr>
            <a:spLocks noGrp="1"/>
          </p:cNvSpPr>
          <p:nvPr>
            <p:ph type="ftr" sz="quarter" idx="11"/>
            <p:custDataLst>
              <p:tags r:id="rId5"/>
            </p:custDataLst>
          </p:nvPr>
        </p:nvSpPr>
        <p:spPr/>
        <p:txBody>
          <a:bodyPr/>
          <a:lstStyle/>
          <a:p>
            <a:endParaRPr lang="en-US">
              <a:solidFill>
                <a:srgbClr val="04617B">
                  <a:shade val="90000"/>
                </a:srgbClr>
              </a:solidFill>
              <a:latin typeface="Constantia"/>
            </a:endParaRPr>
          </a:p>
        </p:txBody>
      </p:sp>
      <p:sp>
        <p:nvSpPr>
          <p:cNvPr id="7" name="Slide Number Placeholder 6"/>
          <p:cNvSpPr>
            <a:spLocks noGrp="1"/>
          </p:cNvSpPr>
          <p:nvPr>
            <p:ph type="sldNum" sz="quarter" idx="12"/>
            <p:custDataLst>
              <p:tags r:id="rId6"/>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22027749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custDataLst>
              <p:tags r:id="rId1"/>
            </p:custDataLst>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onstantia"/>
            </a:endParaRPr>
          </a:p>
        </p:txBody>
      </p:sp>
      <p:sp>
        <p:nvSpPr>
          <p:cNvPr id="12" name="Right Triangle 11"/>
          <p:cNvSpPr/>
          <p:nvPr>
            <p:custDataLst>
              <p:tags r:id="rId2"/>
            </p:custDataLst>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onstantia"/>
            </a:endParaRPr>
          </a:p>
        </p:txBody>
      </p:sp>
      <p:sp>
        <p:nvSpPr>
          <p:cNvPr id="2" name="Title 1"/>
          <p:cNvSpPr>
            <a:spLocks noGrp="1"/>
          </p:cNvSpPr>
          <p:nvPr>
            <p:ph type="title"/>
            <p:custDataLst>
              <p:tags r:id="rId3"/>
            </p:custDataLst>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custDataLst>
              <p:tags r:id="rId4"/>
            </p:custDataLst>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custDataLst>
              <p:tags r:id="rId5"/>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6" name="Footer Placeholder 5"/>
          <p:cNvSpPr>
            <a:spLocks noGrp="1"/>
          </p:cNvSpPr>
          <p:nvPr>
            <p:ph type="ftr" sz="quarter" idx="11"/>
            <p:custDataLst>
              <p:tags r:id="rId6"/>
            </p:custDataLst>
          </p:nvPr>
        </p:nvSpPr>
        <p:spPr/>
        <p:txBody>
          <a:bodyPr/>
          <a:lstStyle/>
          <a:p>
            <a:endParaRPr lang="en-US">
              <a:solidFill>
                <a:srgbClr val="04617B">
                  <a:shade val="90000"/>
                </a:srgbClr>
              </a:solidFill>
              <a:latin typeface="Constantia"/>
            </a:endParaRPr>
          </a:p>
        </p:txBody>
      </p:sp>
      <p:sp>
        <p:nvSpPr>
          <p:cNvPr id="7" name="Slide Number Placeholder 6"/>
          <p:cNvSpPr>
            <a:spLocks noGrp="1"/>
          </p:cNvSpPr>
          <p:nvPr>
            <p:ph type="sldNum" sz="quarter" idx="12"/>
            <p:custDataLst>
              <p:tags r:id="rId7"/>
            </p:custDataLst>
          </p:nvPr>
        </p:nvSpPr>
        <p:spPr>
          <a:xfrm>
            <a:off x="8077200" y="6356350"/>
            <a:ext cx="609600" cy="365125"/>
          </a:xfrm>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
        <p:nvSpPr>
          <p:cNvPr id="3" name="Picture Placeholder 2"/>
          <p:cNvSpPr>
            <a:spLocks noGrp="1"/>
          </p:cNvSpPr>
          <p:nvPr>
            <p:ph type="pic" idx="1"/>
            <p:custDataLst>
              <p:tags r:id="rId8"/>
            </p:custDataLst>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custDataLst>
              <p:tags r:id="rId9"/>
            </p:custDataLst>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latin typeface="Constantia"/>
            </a:endParaRPr>
          </a:p>
        </p:txBody>
      </p:sp>
      <p:sp>
        <p:nvSpPr>
          <p:cNvPr id="11" name="Freeform 10"/>
          <p:cNvSpPr>
            <a:spLocks/>
          </p:cNvSpPr>
          <p:nvPr>
            <p:custDataLst>
              <p:tags r:id="rId10"/>
            </p:custDataLst>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latin typeface="Constantia"/>
            </a:endParaRPr>
          </a:p>
        </p:txBody>
      </p:sp>
    </p:spTree>
    <p:extLst>
      <p:ext uri="{BB962C8B-B14F-4D97-AF65-F5344CB8AC3E}">
        <p14:creationId xmlns:p14="http://schemas.microsoft.com/office/powerpoint/2010/main" val="41769152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custDataLst>
              <p:tags r:id="rId2"/>
            </p:custDataLst>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custDataLst>
              <p:tags r:id="rId3"/>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5" name="Footer Placeholder 4"/>
          <p:cNvSpPr>
            <a:spLocks noGrp="1"/>
          </p:cNvSpPr>
          <p:nvPr>
            <p:ph type="ftr" sz="quarter" idx="11"/>
            <p:custDataLst>
              <p:tags r:id="rId4"/>
            </p:custDataLst>
          </p:nvPr>
        </p:nvSpPr>
        <p:spPr/>
        <p:txBody>
          <a:bodyPr/>
          <a:lstStyle/>
          <a:p>
            <a:endParaRPr lang="en-US">
              <a:solidFill>
                <a:srgbClr val="04617B">
                  <a:shade val="90000"/>
                </a:srgbClr>
              </a:solidFill>
              <a:latin typeface="Constantia"/>
            </a:endParaRPr>
          </a:p>
        </p:txBody>
      </p:sp>
      <p:sp>
        <p:nvSpPr>
          <p:cNvPr id="6" name="Slide Number Placeholder 5"/>
          <p:cNvSpPr>
            <a:spLocks noGrp="1"/>
          </p:cNvSpPr>
          <p:nvPr>
            <p:ph type="sldNum" sz="quarter" idx="12"/>
            <p:custDataLst>
              <p:tags r:id="rId5"/>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10028658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custDataLst>
              <p:tags r:id="rId2"/>
            </p:custDataLst>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custDataLst>
              <p:tags r:id="rId3"/>
            </p:custDataLst>
          </p:nvPr>
        </p:nvSpPr>
        <p:spPr/>
        <p:txBody>
          <a:bodyPr/>
          <a:lstStyle/>
          <a:p>
            <a:fld id="{47C9B81F-C347-4BEF-BFDF-29C42F48304A}" type="datetimeFigureOut">
              <a:rPr lang="en-US" smtClean="0">
                <a:solidFill>
                  <a:srgbClr val="04617B">
                    <a:shade val="90000"/>
                  </a:srgbClr>
                </a:solidFill>
                <a:latin typeface="Constantia"/>
              </a:rPr>
              <a:pPr/>
              <a:t>11/22/13</a:t>
            </a:fld>
            <a:endParaRPr lang="en-US">
              <a:solidFill>
                <a:srgbClr val="04617B">
                  <a:shade val="90000"/>
                </a:srgbClr>
              </a:solidFill>
              <a:latin typeface="Constantia"/>
            </a:endParaRPr>
          </a:p>
        </p:txBody>
      </p:sp>
      <p:sp>
        <p:nvSpPr>
          <p:cNvPr id="5" name="Footer Placeholder 4"/>
          <p:cNvSpPr>
            <a:spLocks noGrp="1"/>
          </p:cNvSpPr>
          <p:nvPr>
            <p:ph type="ftr" sz="quarter" idx="11"/>
            <p:custDataLst>
              <p:tags r:id="rId4"/>
            </p:custDataLst>
          </p:nvPr>
        </p:nvSpPr>
        <p:spPr/>
        <p:txBody>
          <a:bodyPr/>
          <a:lstStyle/>
          <a:p>
            <a:endParaRPr lang="en-US">
              <a:solidFill>
                <a:srgbClr val="04617B">
                  <a:shade val="90000"/>
                </a:srgbClr>
              </a:solidFill>
              <a:latin typeface="Constantia"/>
            </a:endParaRPr>
          </a:p>
        </p:txBody>
      </p:sp>
      <p:sp>
        <p:nvSpPr>
          <p:cNvPr id="6" name="Slide Number Placeholder 5"/>
          <p:cNvSpPr>
            <a:spLocks noGrp="1"/>
          </p:cNvSpPr>
          <p:nvPr>
            <p:ph type="sldNum" sz="quarter" idx="12"/>
            <p:custDataLst>
              <p:tags r:id="rId5"/>
            </p:custDataLst>
          </p:nvPr>
        </p:nvSpPr>
        <p:spPr/>
        <p:txBody>
          <a:bodyPr/>
          <a:lstStyle/>
          <a:p>
            <a:fld id="{042AED99-7FB4-404E-8A97-64753DCE42EC}" type="slidenum">
              <a:rPr lang="en-US" smtClean="0">
                <a:solidFill>
                  <a:srgbClr val="04617B">
                    <a:shade val="90000"/>
                  </a:srgbClr>
                </a:solidFill>
                <a:latin typeface="Constantia"/>
              </a:rPr>
              <a:pPr/>
              <a:t>‹#›</a:t>
            </a:fld>
            <a:endParaRPr lang="en-US">
              <a:solidFill>
                <a:srgbClr val="04617B">
                  <a:shade val="90000"/>
                </a:srgbClr>
              </a:solidFill>
              <a:latin typeface="Constantia"/>
            </a:endParaRPr>
          </a:p>
        </p:txBody>
      </p:sp>
    </p:spTree>
    <p:extLst>
      <p:ext uri="{BB962C8B-B14F-4D97-AF65-F5344CB8AC3E}">
        <p14:creationId xmlns:p14="http://schemas.microsoft.com/office/powerpoint/2010/main" val="40625123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548229D-5A16-45AF-8D1D-90C8D9AB11F9}" type="datetimeFigureOut">
              <a:rPr lang="en-US" smtClean="0">
                <a:solidFill>
                  <a:prstClr val="white">
                    <a:tint val="95000"/>
                  </a:prstClr>
                </a:solidFill>
                <a:latin typeface="Corbel"/>
              </a:rPr>
              <a:pPr/>
              <a:t>11/22/13</a:t>
            </a:fld>
            <a:endParaRPr lang="en-US">
              <a:solidFill>
                <a:prstClr val="white">
                  <a:tint val="95000"/>
                </a:prstClr>
              </a:solidFill>
              <a:latin typeface="Corbe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latin typeface="Corbel"/>
            </a:endParaRPr>
          </a:p>
        </p:txBody>
      </p:sp>
      <p:sp>
        <p:nvSpPr>
          <p:cNvPr id="6" name="Slide Number Placeholder 5"/>
          <p:cNvSpPr>
            <a:spLocks noGrp="1"/>
          </p:cNvSpPr>
          <p:nvPr>
            <p:ph type="sldNum" sz="quarter" idx="12"/>
          </p:nvPr>
        </p:nvSpPr>
        <p:spPr/>
        <p:txBody>
          <a:bodyPr/>
          <a:lstStyle/>
          <a:p>
            <a:fld id="{94B88E4E-F577-4994-B81A-C84115D2BFDD}" type="slidenum">
              <a:rPr lang="en-US" smtClean="0">
                <a:solidFill>
                  <a:prstClr val="white">
                    <a:tint val="95000"/>
                  </a:prstClr>
                </a:solidFill>
                <a:latin typeface="Corbel"/>
              </a:rPr>
              <a:pPr/>
              <a:t>‹#›</a:t>
            </a:fld>
            <a:endParaRPr lang="en-US">
              <a:solidFill>
                <a:prstClr val="white">
                  <a:tint val="95000"/>
                </a:prstClr>
              </a:solidFill>
              <a:latin typeface="Corbe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Tree>
    <p:extLst>
      <p:ext uri="{BB962C8B-B14F-4D97-AF65-F5344CB8AC3E}">
        <p14:creationId xmlns:p14="http://schemas.microsoft.com/office/powerpoint/2010/main" val="129942378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latin typeface="Corbel"/>
            </a:endParaRPr>
          </a:p>
        </p:txBody>
      </p:sp>
      <p:sp>
        <p:nvSpPr>
          <p:cNvPr id="6" name="Slide Number Placeholder 5"/>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7858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5659DF0-A234-C04B-AE29-4D26B4ABA034}" type="datetimeFigureOut">
              <a:rPr lang="en-US" smtClean="0"/>
              <a:pPr/>
              <a:t>11/22/13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98096-EC5B-DC49-B365-7911A5C6359C}"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48229D-5A16-45AF-8D1D-90C8D9AB11F9}" type="datetimeFigureOut">
              <a:rPr lang="en-US" smtClean="0">
                <a:solidFill>
                  <a:prstClr val="white">
                    <a:tint val="95000"/>
                  </a:prstClr>
                </a:solidFill>
                <a:latin typeface="Corbel"/>
              </a:rPr>
              <a:pPr/>
              <a:t>11/22/13</a:t>
            </a:fld>
            <a:endParaRPr lang="en-US">
              <a:solidFill>
                <a:prstClr val="white">
                  <a:tint val="95000"/>
                </a:prstClr>
              </a:solidFill>
              <a:latin typeface="Corbe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latin typeface="Corbel"/>
            </a:endParaRPr>
          </a:p>
        </p:txBody>
      </p:sp>
      <p:sp>
        <p:nvSpPr>
          <p:cNvPr id="6" name="Slide Number Placeholder 5"/>
          <p:cNvSpPr>
            <a:spLocks noGrp="1"/>
          </p:cNvSpPr>
          <p:nvPr>
            <p:ph type="sldNum" sz="quarter" idx="12"/>
          </p:nvPr>
        </p:nvSpPr>
        <p:spPr/>
        <p:txBody>
          <a:bodyPr/>
          <a:lstStyle/>
          <a:p>
            <a:fld id="{94B88E4E-F577-4994-B81A-C84115D2BFDD}" type="slidenum">
              <a:rPr lang="en-US" smtClean="0">
                <a:solidFill>
                  <a:prstClr val="white">
                    <a:tint val="95000"/>
                  </a:prstClr>
                </a:solidFill>
                <a:latin typeface="Corbel"/>
              </a:rPr>
              <a:pPr/>
              <a:t>‹#›</a:t>
            </a:fld>
            <a:endParaRPr lang="en-US">
              <a:solidFill>
                <a:prstClr val="white">
                  <a:tint val="95000"/>
                </a:prstClr>
              </a:solidFill>
              <a:latin typeface="Corbel"/>
            </a:endParaRPr>
          </a:p>
        </p:txBody>
      </p:sp>
    </p:spTree>
    <p:extLst>
      <p:ext uri="{BB962C8B-B14F-4D97-AF65-F5344CB8AC3E}">
        <p14:creationId xmlns:p14="http://schemas.microsoft.com/office/powerpoint/2010/main" val="4056697298"/>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latin typeface="Corbel"/>
            </a:endParaRPr>
          </a:p>
        </p:txBody>
      </p:sp>
      <p:sp>
        <p:nvSpPr>
          <p:cNvPr id="7" name="Slide Number Placeholder 6"/>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2469924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latin typeface="Corbel"/>
            </a:endParaRPr>
          </a:p>
        </p:txBody>
      </p:sp>
      <p:sp>
        <p:nvSpPr>
          <p:cNvPr id="9" name="Slide Number Placeholder 8"/>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33520924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latin typeface="Corbel"/>
            </a:endParaRPr>
          </a:p>
        </p:txBody>
      </p:sp>
      <p:sp>
        <p:nvSpPr>
          <p:cNvPr id="5" name="Slide Number Placeholder 4"/>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4272605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latin typeface="Corbel"/>
            </a:endParaRPr>
          </a:p>
        </p:txBody>
      </p:sp>
      <p:sp>
        <p:nvSpPr>
          <p:cNvPr id="4" name="Slide Number Placeholder 3"/>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36231689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latin typeface="Corbel"/>
            </a:endParaRPr>
          </a:p>
        </p:txBody>
      </p:sp>
      <p:sp>
        <p:nvSpPr>
          <p:cNvPr id="7" name="Slide Number Placeholder 6"/>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Tree>
    <p:extLst>
      <p:ext uri="{BB962C8B-B14F-4D97-AF65-F5344CB8AC3E}">
        <p14:creationId xmlns:p14="http://schemas.microsoft.com/office/powerpoint/2010/main" val="38106178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latin typeface="Corbel"/>
            </a:endParaRPr>
          </a:p>
        </p:txBody>
      </p:sp>
      <p:sp>
        <p:nvSpPr>
          <p:cNvPr id="7" name="Slide Number Placeholder 6"/>
          <p:cNvSpPr>
            <a:spLocks noGrp="1"/>
          </p:cNvSpPr>
          <p:nvPr>
            <p:ph type="sldNum" sz="quarter" idx="12"/>
          </p:nvPr>
        </p:nvSpPr>
        <p:spPr>
          <a:xfrm>
            <a:off x="8339328" y="1170432"/>
            <a:ext cx="733864" cy="201168"/>
          </a:xfrm>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3739046601"/>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latin typeface="Corbel"/>
            </a:endParaRPr>
          </a:p>
        </p:txBody>
      </p:sp>
      <p:sp>
        <p:nvSpPr>
          <p:cNvPr id="6" name="Slide Number Placeholder 5"/>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18387679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48229D-5A16-45AF-8D1D-90C8D9AB11F9}" type="datetimeFigureOut">
              <a:rPr lang="en-US" smtClean="0">
                <a:solidFill>
                  <a:prstClr val="black">
                    <a:tint val="95000"/>
                  </a:prstClr>
                </a:solidFill>
                <a:latin typeface="Corbel"/>
              </a:rPr>
              <a:pPr/>
              <a:t>11/22/13</a:t>
            </a:fld>
            <a:endParaRPr lang="en-US">
              <a:solidFill>
                <a:prstClr val="black">
                  <a:tint val="95000"/>
                </a:prstClr>
              </a:solidFill>
              <a:latin typeface="Corbe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a:solidFill>
                <a:prstClr val="black">
                  <a:tint val="95000"/>
                </a:prstClr>
              </a:solidFill>
              <a:latin typeface="Corbel"/>
            </a:endParaRPr>
          </a:p>
        </p:txBody>
      </p:sp>
      <p:sp>
        <p:nvSpPr>
          <p:cNvPr id="6" name="Slide Number Placeholder 5"/>
          <p:cNvSpPr>
            <a:spLocks noGrp="1"/>
          </p:cNvSpPr>
          <p:nvPr>
            <p:ph type="sldNum" sz="quarter" idx="12"/>
          </p:nvPr>
        </p:nvSpPr>
        <p:spPr/>
        <p:txBody>
          <a:bodyPr/>
          <a:lstStyle/>
          <a:p>
            <a:fld id="{94B88E4E-F577-4994-B81A-C84115D2BFDD}" type="slidenum">
              <a:rPr lang="en-US" smtClean="0">
                <a:solidFill>
                  <a:prstClr val="black">
                    <a:tint val="95000"/>
                  </a:prstClr>
                </a:solidFill>
                <a:latin typeface="Corbel"/>
              </a:rPr>
              <a:pPr/>
              <a:t>‹#›</a:t>
            </a:fld>
            <a:endParaRPr lang="en-US">
              <a:solidFill>
                <a:prstClr val="black">
                  <a:tint val="95000"/>
                </a:prstClr>
              </a:solidFill>
              <a:latin typeface="Corbel"/>
            </a:endParaRPr>
          </a:p>
        </p:txBody>
      </p:sp>
    </p:spTree>
    <p:extLst>
      <p:ext uri="{BB962C8B-B14F-4D97-AF65-F5344CB8AC3E}">
        <p14:creationId xmlns:p14="http://schemas.microsoft.com/office/powerpoint/2010/main" val="3954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5659DF0-A234-C04B-AE29-4D26B4ABA034}" type="datetimeFigureOut">
              <a:rPr lang="en-US" smtClean="0"/>
              <a:pPr/>
              <a:t>11/22/13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98096-EC5B-DC49-B365-7911A5C6359C}"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59DF0-A234-C04B-AE29-4D26B4ABA034}" type="datetimeFigureOut">
              <a:rPr lang="en-US" smtClean="0"/>
              <a:pPr/>
              <a:t>11/22/13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98096-EC5B-DC49-B365-7911A5C635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59DF0-A234-C04B-AE29-4D26B4ABA034}" type="datetimeFigureOut">
              <a:rPr lang="en-US" smtClean="0"/>
              <a:pPr/>
              <a:t>11/22/13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98096-EC5B-DC49-B365-7911A5C6359C}"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5659DF0-A234-C04B-AE29-4D26B4ABA034}" type="datetimeFigureOut">
              <a:rPr lang="en-US" smtClean="0"/>
              <a:pPr/>
              <a:t>11/22/13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98096-EC5B-DC49-B365-7911A5C6359C}"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20" Type="http://schemas.openxmlformats.org/officeDocument/2006/relationships/tags" Target="../tags/tag8.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theme" Target="../theme/theme4.xml"/><Relationship Id="rId13" Type="http://schemas.openxmlformats.org/officeDocument/2006/relationships/tags" Target="../tags/tag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tags" Target="../tags/tag5.xml"/><Relationship Id="rId18" Type="http://schemas.openxmlformats.org/officeDocument/2006/relationships/tags" Target="../tags/tag6.xml"/><Relationship Id="rId19" Type="http://schemas.openxmlformats.org/officeDocument/2006/relationships/tags" Target="../tags/tag7.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5398096-EC5B-DC49-B365-7911A5C6359C}" type="slidenum">
              <a:rPr lang="en-US" smtClean="0"/>
              <a:pPr/>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59DF0-A234-C04B-AE29-4D26B4ABA034}" type="datetimeFigureOut">
              <a:rPr lang="en-US" smtClean="0"/>
              <a:pPr/>
              <a:t>11/22/13</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F03358C5-F15D-4EB5-8BA6-65E4BACE8336}" type="datetimeFigureOut">
              <a:rPr lang="en-US" smtClean="0">
                <a:solidFill>
                  <a:prstClr val="black">
                    <a:tint val="75000"/>
                  </a:prstClr>
                </a:solidFill>
                <a:latin typeface="Calibri"/>
              </a:rPr>
              <a:pPr defTabSz="914400"/>
              <a:t>11/22/13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9C57771-0D45-4F88-99CF-4B9AC848289E}"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325370106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eaLnBrk="0" fontAlgn="base" hangingPunct="0">
              <a:spcBef>
                <a:spcPct val="0"/>
              </a:spcBef>
              <a:spcAft>
                <a:spcPct val="0"/>
              </a:spcAft>
            </a:pPr>
            <a:fld id="{1D857EF0-2FB0-466E-8C66-7AE50E126154}" type="slidenum">
              <a:rPr lang="en-US" smtClean="0">
                <a:solidFill>
                  <a:prstClr val="black">
                    <a:tint val="75000"/>
                  </a:prstClr>
                </a:solidFill>
                <a:latin typeface="Tahoma" pitchFamily="34" charset="0"/>
              </a:rPr>
              <a:pPr defTabSz="914400" eaLnBrk="0" fontAlgn="base" hangingPunct="0">
                <a:spcBef>
                  <a:spcPct val="0"/>
                </a:spcBef>
                <a:spcAft>
                  <a:spcPct val="0"/>
                </a:spcAft>
              </a:pPr>
              <a:t>‹#›</a:t>
            </a:fld>
            <a:endParaRPr lang="en-US">
              <a:solidFill>
                <a:prstClr val="black">
                  <a:tint val="75000"/>
                </a:prstClr>
              </a:solidFill>
              <a:latin typeface="Tahoma" pitchFamily="34" charset="0"/>
            </a:endParaRPr>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eaLnBrk="0" fontAlgn="base" hangingPunct="0">
              <a:spcBef>
                <a:spcPct val="0"/>
              </a:spcBef>
              <a:spcAft>
                <a:spcPct val="0"/>
              </a:spcAft>
            </a:pPr>
            <a:endParaRPr lang="en-US">
              <a:solidFill>
                <a:prstClr val="black">
                  <a:tint val="75000"/>
                </a:prstClr>
              </a:solidFill>
              <a:latin typeface="Tahoma" pitchFamily="34" charset="0"/>
            </a:endParaRPr>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eaLnBrk="0" fontAlgn="base" hangingPunct="0">
              <a:spcBef>
                <a:spcPct val="0"/>
              </a:spcBef>
              <a:spcAft>
                <a:spcPct val="0"/>
              </a:spcAft>
            </a:pPr>
            <a:endParaRPr lang="en-US">
              <a:solidFill>
                <a:prstClr val="black">
                  <a:tint val="75000"/>
                </a:prstClr>
              </a:solidFill>
              <a:latin typeface="Tahoma" pitchFamily="34" charset="0"/>
            </a:endParaRPr>
          </a:p>
        </p:txBody>
      </p:sp>
    </p:spTree>
    <p:extLst>
      <p:ext uri="{BB962C8B-B14F-4D97-AF65-F5344CB8AC3E}">
        <p14:creationId xmlns:p14="http://schemas.microsoft.com/office/powerpoint/2010/main" val="84344667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custDataLst>
              <p:tags r:id="rId13"/>
            </p:custDataLst>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latin typeface="Constantia"/>
            </a:endParaRPr>
          </a:p>
        </p:txBody>
      </p:sp>
      <p:sp>
        <p:nvSpPr>
          <p:cNvPr id="8" name="Freeform 7"/>
          <p:cNvSpPr>
            <a:spLocks/>
          </p:cNvSpPr>
          <p:nvPr>
            <p:custDataLst>
              <p:tags r:id="rId14"/>
            </p:custDataLst>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latin typeface="Constantia"/>
            </a:endParaRPr>
          </a:p>
        </p:txBody>
      </p:sp>
      <p:sp>
        <p:nvSpPr>
          <p:cNvPr id="9" name="Title Placeholder 8"/>
          <p:cNvSpPr>
            <a:spLocks noGrp="1"/>
          </p:cNvSpPr>
          <p:nvPr>
            <p:ph type="title"/>
            <p:custDataLst>
              <p:tags r:id="rId15"/>
            </p:custDataLst>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custDataLst>
              <p:tags r:id="rId16"/>
            </p:custDataLst>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custDataLst>
              <p:tags r:id="rId17"/>
            </p:custDataLst>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fld id="{47C9B81F-C347-4BEF-BFDF-29C42F48304A}" type="datetimeFigureOut">
              <a:rPr lang="en-US" smtClean="0">
                <a:solidFill>
                  <a:srgbClr val="04617B">
                    <a:shade val="90000"/>
                  </a:srgbClr>
                </a:solidFill>
                <a:latin typeface="Constantia"/>
              </a:rPr>
              <a:pPr defTabSz="914400"/>
              <a:t>11/22/13</a:t>
            </a:fld>
            <a:endParaRPr lang="en-US" dirty="0">
              <a:solidFill>
                <a:srgbClr val="04617B">
                  <a:shade val="90000"/>
                </a:srgbClr>
              </a:solidFill>
              <a:latin typeface="Constantia"/>
            </a:endParaRPr>
          </a:p>
        </p:txBody>
      </p:sp>
      <p:sp>
        <p:nvSpPr>
          <p:cNvPr id="22" name="Footer Placeholder 21"/>
          <p:cNvSpPr>
            <a:spLocks noGrp="1"/>
          </p:cNvSpPr>
          <p:nvPr>
            <p:ph type="ftr" sz="quarter" idx="3"/>
            <p:custDataLst>
              <p:tags r:id="rId18"/>
            </p:custDataLst>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endParaRPr lang="en-US" dirty="0">
              <a:solidFill>
                <a:srgbClr val="04617B">
                  <a:shade val="90000"/>
                </a:srgbClr>
              </a:solidFill>
              <a:latin typeface="Constantia"/>
            </a:endParaRPr>
          </a:p>
        </p:txBody>
      </p:sp>
      <p:sp>
        <p:nvSpPr>
          <p:cNvPr id="18" name="Slide Number Placeholder 17"/>
          <p:cNvSpPr>
            <a:spLocks noGrp="1"/>
          </p:cNvSpPr>
          <p:nvPr>
            <p:ph type="sldNum" sz="quarter" idx="4"/>
            <p:custDataLst>
              <p:tags r:id="rId19"/>
            </p:custDataLst>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400"/>
            <a:fld id="{042AED99-7FB4-404E-8A97-64753DCE42EC}" type="slidenum">
              <a:rPr lang="en-US" smtClean="0">
                <a:solidFill>
                  <a:srgbClr val="04617B">
                    <a:shade val="90000"/>
                  </a:srgbClr>
                </a:solidFill>
                <a:latin typeface="Constantia"/>
              </a:rPr>
              <a:pPr defTabSz="914400"/>
              <a:t>‹#›</a:t>
            </a:fld>
            <a:endParaRPr lang="en-US" dirty="0">
              <a:solidFill>
                <a:srgbClr val="04617B">
                  <a:shade val="90000"/>
                </a:srgbClr>
              </a:solidFill>
              <a:latin typeface="Constantia"/>
            </a:endParaRPr>
          </a:p>
        </p:txBody>
      </p:sp>
      <p:grpSp>
        <p:nvGrpSpPr>
          <p:cNvPr id="2" name="Group 1"/>
          <p:cNvGrpSpPr/>
          <p:nvPr>
            <p:custDataLst>
              <p:tags r:id="rId20"/>
            </p:custDataLst>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latin typeface="Constanti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latin typeface="Constantia"/>
              </a:endParaRPr>
            </a:p>
          </p:txBody>
        </p:sp>
      </p:grpSp>
    </p:spTree>
    <p:extLst>
      <p:ext uri="{BB962C8B-B14F-4D97-AF65-F5344CB8AC3E}">
        <p14:creationId xmlns:p14="http://schemas.microsoft.com/office/powerpoint/2010/main" val="87270719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defTabSz="914400"/>
            <a:endParaRPr lang="en-US">
              <a:solidFill>
                <a:prstClr val="white"/>
              </a:solidFill>
              <a:latin typeface="Corbe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defTabSz="914400"/>
            <a:fld id="{F548229D-5A16-45AF-8D1D-90C8D9AB11F9}" type="datetimeFigureOut">
              <a:rPr lang="en-US" smtClean="0">
                <a:solidFill>
                  <a:prstClr val="black">
                    <a:tint val="95000"/>
                  </a:prstClr>
                </a:solidFill>
                <a:latin typeface="Corbel"/>
              </a:rPr>
              <a:pPr defTabSz="914400"/>
              <a:t>11/22/13</a:t>
            </a:fld>
            <a:endParaRPr lang="en-US">
              <a:solidFill>
                <a:prstClr val="black">
                  <a:tint val="95000"/>
                </a:prstClr>
              </a:solidFill>
              <a:latin typeface="Corbe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14400"/>
            <a:endParaRPr lang="en-US">
              <a:solidFill>
                <a:prstClr val="black">
                  <a:tint val="95000"/>
                </a:prstClr>
              </a:solidFill>
              <a:latin typeface="Corbe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defTabSz="914400"/>
            <a:fld id="{94B88E4E-F577-4994-B81A-C84115D2BFDD}" type="slidenum">
              <a:rPr lang="en-US" smtClean="0">
                <a:solidFill>
                  <a:prstClr val="black">
                    <a:tint val="95000"/>
                  </a:prstClr>
                </a:solidFill>
                <a:latin typeface="Corbel"/>
              </a:rPr>
              <a:pPr defTabSz="914400"/>
              <a:t>‹#›</a:t>
            </a:fld>
            <a:endParaRPr lang="en-US">
              <a:solidFill>
                <a:prstClr val="black">
                  <a:tint val="95000"/>
                </a:prstClr>
              </a:solidFill>
              <a:latin typeface="Corbel"/>
            </a:endParaRPr>
          </a:p>
        </p:txBody>
      </p:sp>
    </p:spTree>
    <p:extLst>
      <p:ext uri="{BB962C8B-B14F-4D97-AF65-F5344CB8AC3E}">
        <p14:creationId xmlns:p14="http://schemas.microsoft.com/office/powerpoint/2010/main" val="105736905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jpeg"/><Relationship Id="rId6" Type="http://schemas.microsoft.com/office/2007/relationships/hdphoto" Target="../media/hdphoto1.wdp"/><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41.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slideLayout" Target="../slideLayouts/slideLayout38.xml"/><Relationship Id="rId5" Type="http://schemas.openxmlformats.org/officeDocument/2006/relationships/notesSlide" Target="../notesSlides/notesSlide26.xml"/><Relationship Id="rId1" Type="http://schemas.openxmlformats.org/officeDocument/2006/relationships/tags" Target="../tags/tag71.xml"/><Relationship Id="rId2" Type="http://schemas.openxmlformats.org/officeDocument/2006/relationships/tags" Target="../tags/tag72.xml"/></Relationships>
</file>

<file path=ppt/slides/_rels/slide42.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slideLayout" Target="../slideLayouts/slideLayout38.xml"/><Relationship Id="rId6" Type="http://schemas.openxmlformats.org/officeDocument/2006/relationships/notesSlide" Target="../notesSlides/notesSlide27.xml"/><Relationship Id="rId1" Type="http://schemas.openxmlformats.org/officeDocument/2006/relationships/tags" Target="../tags/tag74.xml"/><Relationship Id="rId2" Type="http://schemas.openxmlformats.org/officeDocument/2006/relationships/tags" Target="../tags/tag75.xml"/></Relationships>
</file>

<file path=ppt/slides/_rels/slide43.xml.rels><?xml version="1.0" encoding="UTF-8" standalone="yes"?>
<Relationships xmlns="http://schemas.openxmlformats.org/package/2006/relationships"><Relationship Id="rId3" Type="http://schemas.openxmlformats.org/officeDocument/2006/relationships/tags" Target="../tags/tag80.xml"/><Relationship Id="rId4" Type="http://schemas.openxmlformats.org/officeDocument/2006/relationships/tags" Target="../tags/tag81.xml"/><Relationship Id="rId5" Type="http://schemas.openxmlformats.org/officeDocument/2006/relationships/slideLayout" Target="../slideLayouts/slideLayout38.xml"/><Relationship Id="rId6" Type="http://schemas.openxmlformats.org/officeDocument/2006/relationships/notesSlide" Target="../notesSlides/notesSlide28.xml"/><Relationship Id="rId1" Type="http://schemas.openxmlformats.org/officeDocument/2006/relationships/tags" Target="../tags/tag78.xml"/><Relationship Id="rId2" Type="http://schemas.openxmlformats.org/officeDocument/2006/relationships/tags" Target="../tags/tag79.xml"/></Relationships>
</file>

<file path=ppt/slides/_rels/slide44.xml.rels><?xml version="1.0" encoding="UTF-8" standalone="yes"?>
<Relationships xmlns="http://schemas.openxmlformats.org/package/2006/relationships"><Relationship Id="rId3" Type="http://schemas.openxmlformats.org/officeDocument/2006/relationships/tags" Target="../tags/tag84.xml"/><Relationship Id="rId4" Type="http://schemas.openxmlformats.org/officeDocument/2006/relationships/tags" Target="../tags/tag85.xml"/><Relationship Id="rId5" Type="http://schemas.openxmlformats.org/officeDocument/2006/relationships/tags" Target="../tags/tag86.xml"/><Relationship Id="rId6" Type="http://schemas.openxmlformats.org/officeDocument/2006/relationships/slideLayout" Target="../slideLayouts/slideLayout38.xml"/><Relationship Id="rId7" Type="http://schemas.openxmlformats.org/officeDocument/2006/relationships/notesSlide" Target="../notesSlides/notesSlide29.xml"/><Relationship Id="rId1" Type="http://schemas.openxmlformats.org/officeDocument/2006/relationships/tags" Target="../tags/tag82.xml"/><Relationship Id="rId2" Type="http://schemas.openxmlformats.org/officeDocument/2006/relationships/tags" Target="../tags/tag83.xml"/></Relationships>
</file>

<file path=ppt/slides/_rels/slide45.xml.rels><?xml version="1.0" encoding="UTF-8" standalone="yes"?>
<Relationships xmlns="http://schemas.openxmlformats.org/package/2006/relationships"><Relationship Id="rId3" Type="http://schemas.openxmlformats.org/officeDocument/2006/relationships/tags" Target="../tags/tag89.xml"/><Relationship Id="rId4" Type="http://schemas.openxmlformats.org/officeDocument/2006/relationships/tags" Target="../tags/tag90.xml"/><Relationship Id="rId5" Type="http://schemas.openxmlformats.org/officeDocument/2006/relationships/slideLayout" Target="../slideLayouts/slideLayout38.xml"/><Relationship Id="rId6" Type="http://schemas.openxmlformats.org/officeDocument/2006/relationships/notesSlide" Target="../notesSlides/notesSlide30.xml"/><Relationship Id="rId1" Type="http://schemas.openxmlformats.org/officeDocument/2006/relationships/tags" Target="../tags/tag87.xml"/><Relationship Id="rId2" Type="http://schemas.openxmlformats.org/officeDocument/2006/relationships/tags" Target="../tags/tag88.xml"/></Relationships>
</file>

<file path=ppt/slides/_rels/slide46.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tags" Target="../tags/tag94.xml"/><Relationship Id="rId5" Type="http://schemas.openxmlformats.org/officeDocument/2006/relationships/slideLayout" Target="../slideLayouts/slideLayout38.xml"/><Relationship Id="rId6" Type="http://schemas.openxmlformats.org/officeDocument/2006/relationships/notesSlide" Target="../notesSlides/notesSlide31.xml"/><Relationship Id="rId1" Type="http://schemas.openxmlformats.org/officeDocument/2006/relationships/tags" Target="../tags/tag91.xml"/><Relationship Id="rId2" Type="http://schemas.openxmlformats.org/officeDocument/2006/relationships/tags" Target="../tags/tag92.xml"/></Relationships>
</file>

<file path=ppt/slides/_rels/slide47.xml.rels><?xml version="1.0" encoding="UTF-8" standalone="yes"?>
<Relationships xmlns="http://schemas.openxmlformats.org/package/2006/relationships"><Relationship Id="rId3" Type="http://schemas.openxmlformats.org/officeDocument/2006/relationships/tags" Target="../tags/tag97.xml"/><Relationship Id="rId4" Type="http://schemas.openxmlformats.org/officeDocument/2006/relationships/tags" Target="../tags/tag98.xml"/><Relationship Id="rId5" Type="http://schemas.openxmlformats.org/officeDocument/2006/relationships/tags" Target="../tags/tag99.xml"/><Relationship Id="rId6" Type="http://schemas.openxmlformats.org/officeDocument/2006/relationships/tags" Target="../tags/tag100.xml"/><Relationship Id="rId7" Type="http://schemas.openxmlformats.org/officeDocument/2006/relationships/slideLayout" Target="../slideLayouts/slideLayout38.xml"/><Relationship Id="rId8" Type="http://schemas.openxmlformats.org/officeDocument/2006/relationships/notesSlide" Target="../notesSlides/notesSlide32.xml"/><Relationship Id="rId1" Type="http://schemas.openxmlformats.org/officeDocument/2006/relationships/tags" Target="../tags/tag95.xml"/><Relationship Id="rId2" Type="http://schemas.openxmlformats.org/officeDocument/2006/relationships/tags" Target="../tags/tag96.xml"/></Relationships>
</file>

<file path=ppt/slides/_rels/slide48.xml.rels><?xml version="1.0" encoding="UTF-8" standalone="yes"?>
<Relationships xmlns="http://schemas.openxmlformats.org/package/2006/relationships"><Relationship Id="rId3" Type="http://schemas.openxmlformats.org/officeDocument/2006/relationships/tags" Target="../tags/tag103.xml"/><Relationship Id="rId4" Type="http://schemas.openxmlformats.org/officeDocument/2006/relationships/tags" Target="../tags/tag104.xml"/><Relationship Id="rId5" Type="http://schemas.openxmlformats.org/officeDocument/2006/relationships/slideLayout" Target="../slideLayouts/slideLayout38.xml"/><Relationship Id="rId6" Type="http://schemas.openxmlformats.org/officeDocument/2006/relationships/notesSlide" Target="../notesSlides/notesSlide33.xml"/><Relationship Id="rId1" Type="http://schemas.openxmlformats.org/officeDocument/2006/relationships/tags" Target="../tags/tag101.xml"/><Relationship Id="rId2" Type="http://schemas.openxmlformats.org/officeDocument/2006/relationships/tags" Target="../tags/tag102.xml"/></Relationships>
</file>

<file path=ppt/slides/_rels/slide49.xml.rels><?xml version="1.0" encoding="UTF-8" standalone="yes"?>
<Relationships xmlns="http://schemas.openxmlformats.org/package/2006/relationships"><Relationship Id="rId3" Type="http://schemas.openxmlformats.org/officeDocument/2006/relationships/tags" Target="../tags/tag107.xml"/><Relationship Id="rId4" Type="http://schemas.openxmlformats.org/officeDocument/2006/relationships/tags" Target="../tags/tag108.xml"/><Relationship Id="rId5" Type="http://schemas.openxmlformats.org/officeDocument/2006/relationships/slideLayout" Target="../slideLayouts/slideLayout38.xml"/><Relationship Id="rId6" Type="http://schemas.openxmlformats.org/officeDocument/2006/relationships/notesSlide" Target="../notesSlides/notesSlide34.xml"/><Relationship Id="rId1" Type="http://schemas.openxmlformats.org/officeDocument/2006/relationships/tags" Target="../tags/tag105.xml"/><Relationship Id="rId2" Type="http://schemas.openxmlformats.org/officeDocument/2006/relationships/tags" Target="../tags/tag10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slideLayout" Target="../slideLayouts/slideLayout38.xml"/><Relationship Id="rId6" Type="http://schemas.openxmlformats.org/officeDocument/2006/relationships/notesSlide" Target="../notesSlides/notesSlide35.xml"/><Relationship Id="rId1" Type="http://schemas.openxmlformats.org/officeDocument/2006/relationships/tags" Target="../tags/tag109.xml"/><Relationship Id="rId2" Type="http://schemas.openxmlformats.org/officeDocument/2006/relationships/tags" Target="../tags/tag110.xml"/></Relationships>
</file>

<file path=ppt/slides/_rels/slide51.xml.rels><?xml version="1.0" encoding="UTF-8" standalone="yes"?>
<Relationships xmlns="http://schemas.openxmlformats.org/package/2006/relationships"><Relationship Id="rId3" Type="http://schemas.openxmlformats.org/officeDocument/2006/relationships/tags" Target="../tags/tag115.xml"/><Relationship Id="rId4" Type="http://schemas.openxmlformats.org/officeDocument/2006/relationships/tags" Target="../tags/tag116.xml"/><Relationship Id="rId5" Type="http://schemas.openxmlformats.org/officeDocument/2006/relationships/slideLayout" Target="../slideLayouts/slideLayout38.xml"/><Relationship Id="rId6" Type="http://schemas.openxmlformats.org/officeDocument/2006/relationships/notesSlide" Target="../notesSlides/notesSlide36.xml"/><Relationship Id="rId1" Type="http://schemas.openxmlformats.org/officeDocument/2006/relationships/tags" Target="../tags/tag113.xml"/><Relationship Id="rId2" Type="http://schemas.openxmlformats.org/officeDocument/2006/relationships/tags" Target="../tags/tag114.xml"/></Relationships>
</file>

<file path=ppt/slides/_rels/slide52.xml.rels><?xml version="1.0" encoding="UTF-8" standalone="yes"?>
<Relationships xmlns="http://schemas.openxmlformats.org/package/2006/relationships"><Relationship Id="rId3" Type="http://schemas.openxmlformats.org/officeDocument/2006/relationships/tags" Target="../tags/tag119.xml"/><Relationship Id="rId4" Type="http://schemas.openxmlformats.org/officeDocument/2006/relationships/tags" Target="../tags/tag120.xml"/><Relationship Id="rId5" Type="http://schemas.openxmlformats.org/officeDocument/2006/relationships/slideLayout" Target="../slideLayouts/slideLayout38.xml"/><Relationship Id="rId6" Type="http://schemas.openxmlformats.org/officeDocument/2006/relationships/notesSlide" Target="../notesSlides/notesSlide37.xml"/><Relationship Id="rId1" Type="http://schemas.openxmlformats.org/officeDocument/2006/relationships/tags" Target="../tags/tag117.xml"/><Relationship Id="rId2" Type="http://schemas.openxmlformats.org/officeDocument/2006/relationships/tags" Target="../tags/tag118.xml"/></Relationships>
</file>

<file path=ppt/slides/_rels/slide53.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slideLayout" Target="../slideLayouts/slideLayout38.xml"/><Relationship Id="rId6" Type="http://schemas.openxmlformats.org/officeDocument/2006/relationships/notesSlide" Target="../notesSlides/notesSlide38.xml"/><Relationship Id="rId1" Type="http://schemas.openxmlformats.org/officeDocument/2006/relationships/tags" Target="../tags/tag121.xml"/><Relationship Id="rId2" Type="http://schemas.openxmlformats.org/officeDocument/2006/relationships/tags" Target="../tags/tag122.xml"/></Relationships>
</file>

<file path=ppt/slides/_rels/slide54.xml.rels><?xml version="1.0" encoding="UTF-8" standalone="yes"?>
<Relationships xmlns="http://schemas.openxmlformats.org/package/2006/relationships"><Relationship Id="rId3" Type="http://schemas.openxmlformats.org/officeDocument/2006/relationships/tags" Target="../tags/tag127.xml"/><Relationship Id="rId4" Type="http://schemas.openxmlformats.org/officeDocument/2006/relationships/slideLayout" Target="../slideLayouts/slideLayout38.xml"/><Relationship Id="rId5" Type="http://schemas.openxmlformats.org/officeDocument/2006/relationships/notesSlide" Target="../notesSlides/notesSlide39.xml"/><Relationship Id="rId1" Type="http://schemas.openxmlformats.org/officeDocument/2006/relationships/tags" Target="../tags/tag125.xml"/><Relationship Id="rId2" Type="http://schemas.openxmlformats.org/officeDocument/2006/relationships/tags" Target="../tags/tag1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1.xml"/><Relationship Id="rId3" Type="http://schemas.openxmlformats.org/officeDocument/2006/relationships/image" Target="../media/image18.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2.xml"/><Relationship Id="rId3" Type="http://schemas.openxmlformats.org/officeDocument/2006/relationships/image" Target="../media/image1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5.xml"/><Relationship Id="rId3" Type="http://schemas.openxmlformats.org/officeDocument/2006/relationships/image" Target="../media/image22.jpeg"/></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png"/><Relationship Id="rId1" Type="http://schemas.openxmlformats.org/officeDocument/2006/relationships/slideLayout" Target="../slideLayouts/slideLayout49.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8.xml"/><Relationship Id="rId3" Type="http://schemas.openxmlformats.org/officeDocument/2006/relationships/image" Target="../media/image26.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Relationship Id="rId3" Type="http://schemas.openxmlformats.org/officeDocument/2006/relationships/image" Target="../media/image2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8.gi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5410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of Time</a:t>
            </a:r>
            <a:endParaRPr lang="en-US" dirty="0"/>
          </a:p>
        </p:txBody>
      </p:sp>
      <p:sp>
        <p:nvSpPr>
          <p:cNvPr id="3" name="Content Placeholder 2"/>
          <p:cNvSpPr>
            <a:spLocks noGrp="1"/>
          </p:cNvSpPr>
          <p:nvPr>
            <p:ph idx="1"/>
          </p:nvPr>
        </p:nvSpPr>
        <p:spPr/>
        <p:txBody>
          <a:bodyPr/>
          <a:lstStyle/>
          <a:p>
            <a:r>
              <a:rPr lang="en-US" dirty="0" smtClean="0"/>
              <a:t>Use the time given</a:t>
            </a:r>
          </a:p>
          <a:p>
            <a:pPr lvl="1"/>
            <a:r>
              <a:rPr lang="en-US" dirty="0" smtClean="0"/>
              <a:t>Maybe a little less</a:t>
            </a:r>
          </a:p>
          <a:p>
            <a:pPr lvl="1"/>
            <a:r>
              <a:rPr lang="en-US" dirty="0" smtClean="0"/>
              <a:t>But certainly not a lot less</a:t>
            </a:r>
          </a:p>
          <a:p>
            <a:r>
              <a:rPr lang="en-US" dirty="0" smtClean="0"/>
              <a:t>Fill the time with something worthwhile</a:t>
            </a:r>
          </a:p>
          <a:p>
            <a:r>
              <a:rPr lang="en-US" dirty="0" smtClean="0"/>
              <a:t>Overtime is the unpardonable sin</a:t>
            </a:r>
          </a:p>
          <a:p>
            <a:pPr lvl="1"/>
            <a:r>
              <a:rPr lang="en-US" dirty="0" smtClean="0"/>
              <a:t>I’ve stopped listening – why haven’t you stopped talking?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Humor</a:t>
            </a:r>
            <a:endParaRPr lang="en-US" dirty="0"/>
          </a:p>
        </p:txBody>
      </p:sp>
      <p:sp>
        <p:nvSpPr>
          <p:cNvPr id="3" name="Content Placeholder 2"/>
          <p:cNvSpPr>
            <a:spLocks noGrp="1"/>
          </p:cNvSpPr>
          <p:nvPr>
            <p:ph idx="1"/>
          </p:nvPr>
        </p:nvSpPr>
        <p:spPr/>
        <p:txBody>
          <a:bodyPr/>
          <a:lstStyle/>
          <a:p>
            <a:r>
              <a:rPr lang="en-US" dirty="0" smtClean="0"/>
              <a:t>Appropriate</a:t>
            </a:r>
          </a:p>
          <a:p>
            <a:pPr lvl="1"/>
            <a:r>
              <a:rPr lang="en-US" dirty="0" smtClean="0"/>
              <a:t>Help make a point</a:t>
            </a:r>
          </a:p>
          <a:p>
            <a:pPr lvl="1"/>
            <a:r>
              <a:rPr lang="en-US" dirty="0" smtClean="0"/>
              <a:t>Make a point relevant, memorable</a:t>
            </a:r>
          </a:p>
          <a:p>
            <a:r>
              <a:rPr lang="en-US" dirty="0" smtClean="0"/>
              <a:t>Inappropriate</a:t>
            </a:r>
          </a:p>
          <a:p>
            <a:pPr lvl="1"/>
            <a:r>
              <a:rPr lang="en-US" dirty="0" smtClean="0"/>
              <a:t>Serious topic</a:t>
            </a:r>
          </a:p>
          <a:p>
            <a:pPr lvl="1"/>
            <a:r>
              <a:rPr lang="en-US" dirty="0" smtClean="0"/>
              <a:t>Ineffective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Ineffective Humor</a:t>
            </a:r>
            <a:endParaRPr lang="en-US" dirty="0"/>
          </a:p>
        </p:txBody>
      </p:sp>
      <p:sp>
        <p:nvSpPr>
          <p:cNvPr id="3" name="Content Placeholder 2"/>
          <p:cNvSpPr>
            <a:spLocks noGrp="1"/>
          </p:cNvSpPr>
          <p:nvPr>
            <p:ph idx="1"/>
          </p:nvPr>
        </p:nvSpPr>
        <p:spPr/>
        <p:txBody>
          <a:bodyPr/>
          <a:lstStyle/>
          <a:p>
            <a:r>
              <a:rPr lang="en-US" dirty="0" smtClean="0"/>
              <a:t>Sarcasm</a:t>
            </a:r>
          </a:p>
          <a:p>
            <a:r>
              <a:rPr lang="en-US" dirty="0" smtClean="0"/>
              <a:t>Obscure allusions</a:t>
            </a:r>
          </a:p>
          <a:p>
            <a:r>
              <a:rPr lang="en-US" dirty="0" smtClean="0"/>
              <a:t>Puns</a:t>
            </a:r>
          </a:p>
          <a:p>
            <a:r>
              <a:rPr lang="en-US" dirty="0" smtClean="0"/>
              <a:t>Jokes</a:t>
            </a:r>
          </a:p>
          <a:p>
            <a:pPr lvl="1"/>
            <a:r>
              <a:rPr lang="en-US" dirty="0" smtClean="0"/>
              <a:t>Especially sexual and discriminatory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ne-background.png"/>
          <p:cNvPicPr>
            <a:picLocks noChangeAspect="1"/>
          </p:cNvPicPr>
          <p:nvPr/>
        </p:nvPicPr>
        <p:blipFill>
          <a:blip r:embed="rId3" cstate="print"/>
          <a:stretch>
            <a:fillRect/>
          </a:stretch>
        </p:blipFill>
        <p:spPr>
          <a:xfrm>
            <a:off x="0" y="685800"/>
            <a:ext cx="9144000" cy="5715000"/>
          </a:xfrm>
          <a:prstGeom prst="rect">
            <a:avLst/>
          </a:prstGeom>
        </p:spPr>
      </p:pic>
      <p:sp>
        <p:nvSpPr>
          <p:cNvPr id="2" name="Title 1"/>
          <p:cNvSpPr>
            <a:spLocks noGrp="1"/>
          </p:cNvSpPr>
          <p:nvPr>
            <p:ph type="ctrTitle"/>
          </p:nvPr>
        </p:nvSpPr>
        <p:spPr>
          <a:xfrm>
            <a:off x="685800" y="-76200"/>
            <a:ext cx="7772400" cy="1066799"/>
          </a:xfrm>
        </p:spPr>
        <p:txBody>
          <a:bodyPr/>
          <a:lstStyle/>
          <a:p>
            <a:r>
              <a:rPr lang="en-US" dirty="0" smtClean="0">
                <a:ln w="18415" cmpd="sng">
                  <a:noFill/>
                  <a:prstDash val="solid"/>
                </a:ln>
                <a:solidFill>
                  <a:schemeClr val="tx1">
                    <a:lumMod val="95000"/>
                    <a:lumOff val="5000"/>
                  </a:schemeClr>
                </a:solidFill>
                <a:effectLst>
                  <a:outerShdw blurRad="63500" dir="3600000" algn="tl" rotWithShape="0">
                    <a:srgbClr val="000000">
                      <a:alpha val="70000"/>
                    </a:srgbClr>
                  </a:outerShdw>
                </a:effectLst>
              </a:rPr>
              <a:t>Conclusion</a:t>
            </a:r>
            <a:endParaRPr lang="en-US" dirty="0">
              <a:ln w="18415" cmpd="sng">
                <a:noFill/>
                <a:prstDash val="solid"/>
              </a:ln>
              <a:solidFill>
                <a:schemeClr val="tx1">
                  <a:lumMod val="95000"/>
                  <a:lumOff val="5000"/>
                </a:schemeClr>
              </a:solidFill>
              <a:effectLst>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1447800" y="1447800"/>
            <a:ext cx="6019800" cy="4191000"/>
          </a:xfrm>
        </p:spPr>
        <p:txBody>
          <a:bodyPr/>
          <a:lstStyle/>
          <a:p>
            <a:endParaRPr lang="en-US" dirty="0" smtClean="0">
              <a:solidFill>
                <a:schemeClr val="bg1"/>
              </a:solidFill>
            </a:endParaRPr>
          </a:p>
          <a:p>
            <a:pPr algn="l">
              <a:buFont typeface="Arial" pitchFamily="34" charset="0"/>
              <a:buChar char="•"/>
            </a:pPr>
            <a:r>
              <a:rPr lang="en-US" dirty="0" smtClean="0">
                <a:solidFill>
                  <a:schemeClr val="bg1"/>
                </a:solidFill>
              </a:rPr>
              <a:t>  Apps</a:t>
            </a:r>
          </a:p>
          <a:p>
            <a:pPr algn="l">
              <a:buFont typeface="Arial" pitchFamily="34" charset="0"/>
              <a:buChar char="•"/>
            </a:pPr>
            <a:r>
              <a:rPr lang="en-US" dirty="0" smtClean="0">
                <a:solidFill>
                  <a:schemeClr val="bg1"/>
                </a:solidFill>
              </a:rPr>
              <a:t>  GPS</a:t>
            </a:r>
          </a:p>
          <a:p>
            <a:pPr algn="l">
              <a:buFont typeface="Arial" pitchFamily="34" charset="0"/>
              <a:buChar char="•"/>
            </a:pPr>
            <a:r>
              <a:rPr lang="en-US" dirty="0" smtClean="0">
                <a:solidFill>
                  <a:schemeClr val="bg1"/>
                </a:solidFill>
              </a:rPr>
              <a:t>  Widgets</a:t>
            </a:r>
          </a:p>
          <a:p>
            <a:pPr algn="l">
              <a:buFont typeface="Arial" pitchFamily="34" charset="0"/>
              <a:buChar char="•"/>
            </a:pPr>
            <a:r>
              <a:rPr lang="en-US" dirty="0" smtClean="0">
                <a:solidFill>
                  <a:schemeClr val="bg1"/>
                </a:solidFill>
              </a:rPr>
              <a:t>  Sync</a:t>
            </a:r>
          </a:p>
          <a:p>
            <a:pPr algn="l">
              <a:buFont typeface="Arial" pitchFamily="34" charset="0"/>
              <a:buChar char="•"/>
            </a:pPr>
            <a:endParaRPr lang="en-US" dirty="0" smtClean="0">
              <a:solidFill>
                <a:schemeClr val="bg1"/>
              </a:solidFill>
            </a:endParaRPr>
          </a:p>
          <a:p>
            <a:pPr algn="l">
              <a:buFont typeface="Arial" pitchFamily="34" charset="0"/>
              <a:buChar char="•"/>
            </a:pPr>
            <a:r>
              <a:rPr lang="en-US" dirty="0" smtClean="0">
                <a:solidFill>
                  <a:schemeClr val="bg1"/>
                </a:solidFill>
              </a:rPr>
              <a:t> What Would Jean-Luc Picard Do?</a:t>
            </a:r>
          </a:p>
        </p:txBody>
      </p:sp>
      <p:pic>
        <p:nvPicPr>
          <p:cNvPr id="6" name="Picture 5" descr="android-logo.png"/>
          <p:cNvPicPr>
            <a:picLocks noChangeAspect="1"/>
          </p:cNvPicPr>
          <p:nvPr/>
        </p:nvPicPr>
        <p:blipFill>
          <a:blip r:embed="rId4" cstate="print">
            <a:lum bright="-32000" contrast="33000"/>
          </a:blip>
          <a:stretch>
            <a:fillRect/>
          </a:stretch>
        </p:blipFill>
        <p:spPr>
          <a:xfrm>
            <a:off x="4343400" y="6248400"/>
            <a:ext cx="533400" cy="533400"/>
          </a:xfrm>
          <a:prstGeom prst="rect">
            <a:avLst/>
          </a:prstGeom>
        </p:spPr>
      </p:pic>
      <p:sp>
        <p:nvSpPr>
          <p:cNvPr id="8" name="Subtitle 2"/>
          <p:cNvSpPr txBox="1">
            <a:spLocks/>
          </p:cNvSpPr>
          <p:nvPr/>
        </p:nvSpPr>
        <p:spPr>
          <a:xfrm>
            <a:off x="1219200" y="6210300"/>
            <a:ext cx="2743200" cy="647700"/>
          </a:xfrm>
          <a:prstGeom prst="rect">
            <a:avLst/>
          </a:prstGeom>
        </p:spPr>
        <p:txBody>
          <a:bodyPr vert="horz" lIns="91440" tIns="45720" rIns="91440" bIns="45720" rtlCol="0">
            <a:normAutofit/>
          </a:bodyPr>
          <a:lstStyle/>
          <a:p>
            <a:pPr algn="ctr" defTabSz="914400">
              <a:spcBef>
                <a:spcPct val="20000"/>
              </a:spcBef>
              <a:buFont typeface="Arial" pitchFamily="34" charset="0"/>
              <a:buNone/>
              <a:defRPr/>
            </a:pPr>
            <a:r>
              <a:rPr lang="en-US" sz="3200" dirty="0" smtClean="0">
                <a:solidFill>
                  <a:prstClr val="black"/>
                </a:solidFill>
                <a:latin typeface="Calibri"/>
              </a:rPr>
              <a:t>Conclusion</a:t>
            </a:r>
          </a:p>
        </p:txBody>
      </p:sp>
      <p:pic>
        <p:nvPicPr>
          <p:cNvPr id="9" name="Picture 8" descr="android-logo.png"/>
          <p:cNvPicPr>
            <a:picLocks noChangeAspect="1"/>
          </p:cNvPicPr>
          <p:nvPr/>
        </p:nvPicPr>
        <p:blipFill>
          <a:blip r:embed="rId4" cstate="print">
            <a:lum bright="-32000" contrast="33000"/>
          </a:blip>
          <a:stretch>
            <a:fillRect/>
          </a:stretch>
        </p:blipFill>
        <p:spPr>
          <a:xfrm>
            <a:off x="304800" y="6248400"/>
            <a:ext cx="533400" cy="533400"/>
          </a:xfrm>
          <a:prstGeom prst="rect">
            <a:avLst/>
          </a:prstGeom>
        </p:spPr>
      </p:pic>
      <p:sp>
        <p:nvSpPr>
          <p:cNvPr id="10" name="Subtitle 2"/>
          <p:cNvSpPr txBox="1">
            <a:spLocks/>
          </p:cNvSpPr>
          <p:nvPr/>
        </p:nvSpPr>
        <p:spPr>
          <a:xfrm>
            <a:off x="5181600" y="6210300"/>
            <a:ext cx="2743200" cy="647700"/>
          </a:xfrm>
          <a:prstGeom prst="rect">
            <a:avLst/>
          </a:prstGeom>
        </p:spPr>
        <p:txBody>
          <a:bodyPr vert="horz" lIns="91440" tIns="45720" rIns="91440" bIns="45720" rtlCol="0">
            <a:normAutofit/>
          </a:bodyPr>
          <a:lstStyle/>
          <a:p>
            <a:pPr algn="ctr" defTabSz="914400">
              <a:spcBef>
                <a:spcPct val="20000"/>
              </a:spcBef>
              <a:buFont typeface="Arial" pitchFamily="34" charset="0"/>
              <a:buNone/>
              <a:defRPr/>
            </a:pPr>
            <a:r>
              <a:rPr lang="en-US" sz="3200" dirty="0" smtClean="0">
                <a:solidFill>
                  <a:prstClr val="black"/>
                </a:solidFill>
                <a:latin typeface="Calibri"/>
              </a:rPr>
              <a:t>Overview</a:t>
            </a:r>
          </a:p>
        </p:txBody>
      </p:sp>
      <p:pic>
        <p:nvPicPr>
          <p:cNvPr id="11" name="Picture 10" descr="android-logo.png"/>
          <p:cNvPicPr>
            <a:picLocks noChangeAspect="1"/>
          </p:cNvPicPr>
          <p:nvPr/>
        </p:nvPicPr>
        <p:blipFill>
          <a:blip r:embed="rId4" cstate="print">
            <a:lum bright="-32000" contrast="33000"/>
          </a:blip>
          <a:stretch>
            <a:fillRect/>
          </a:stretch>
        </p:blipFill>
        <p:spPr>
          <a:xfrm>
            <a:off x="8229600" y="6248400"/>
            <a:ext cx="533400" cy="533400"/>
          </a:xfrm>
          <a:prstGeom prst="rect">
            <a:avLst/>
          </a:prstGeom>
        </p:spPr>
      </p:pic>
      <p:pic>
        <p:nvPicPr>
          <p:cNvPr id="12" name="Picture 11" descr="android-logo.png"/>
          <p:cNvPicPr>
            <a:picLocks noChangeAspect="1"/>
          </p:cNvPicPr>
          <p:nvPr/>
        </p:nvPicPr>
        <p:blipFill>
          <a:blip r:embed="rId4" cstate="print">
            <a:lum bright="-32000" contrast="33000"/>
          </a:blip>
          <a:stretch>
            <a:fillRect/>
          </a:stretch>
        </p:blipFill>
        <p:spPr>
          <a:xfrm>
            <a:off x="4495800" y="2438400"/>
            <a:ext cx="1752600" cy="1752600"/>
          </a:xfrm>
          <a:prstGeom prst="rect">
            <a:avLst/>
          </a:prstGeom>
        </p:spPr>
      </p:pic>
      <p:pic>
        <p:nvPicPr>
          <p:cNvPr id="14" name="Picture 13" descr="jean.jpg"/>
          <p:cNvPicPr>
            <a:picLocks noChangeAspect="1"/>
          </p:cNvPicPr>
          <p:nvPr/>
        </p:nvPicPr>
        <p:blipFill>
          <a:blip r:embed="rId5" cstate="print"/>
          <a:stretch>
            <a:fillRect/>
          </a:stretch>
        </p:blipFill>
        <p:spPr>
          <a:xfrm>
            <a:off x="4343400" y="2438400"/>
            <a:ext cx="1828800" cy="1828800"/>
          </a:xfrm>
          <a:prstGeom prst="rect">
            <a:avLst/>
          </a:prstGeom>
        </p:spPr>
      </p:pic>
    </p:spTree>
    <p:extLst>
      <p:ext uri="{BB962C8B-B14F-4D97-AF65-F5344CB8AC3E}">
        <p14:creationId xmlns:p14="http://schemas.microsoft.com/office/powerpoint/2010/main" val="18956565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ne-background.png"/>
          <p:cNvPicPr>
            <a:picLocks noChangeAspect="1"/>
          </p:cNvPicPr>
          <p:nvPr/>
        </p:nvPicPr>
        <p:blipFill>
          <a:blip r:embed="rId3" cstate="print"/>
          <a:stretch>
            <a:fillRect/>
          </a:stretch>
        </p:blipFill>
        <p:spPr>
          <a:xfrm>
            <a:off x="0" y="685800"/>
            <a:ext cx="9144000" cy="5715000"/>
          </a:xfrm>
          <a:prstGeom prst="rect">
            <a:avLst/>
          </a:prstGeom>
        </p:spPr>
      </p:pic>
      <p:sp>
        <p:nvSpPr>
          <p:cNvPr id="2" name="Title 1"/>
          <p:cNvSpPr>
            <a:spLocks noGrp="1"/>
          </p:cNvSpPr>
          <p:nvPr>
            <p:ph type="ctrTitle"/>
          </p:nvPr>
        </p:nvSpPr>
        <p:spPr>
          <a:xfrm>
            <a:off x="685800" y="-76200"/>
            <a:ext cx="7772400" cy="1066799"/>
          </a:xfrm>
        </p:spPr>
        <p:txBody>
          <a:bodyPr/>
          <a:lstStyle/>
          <a:p>
            <a:r>
              <a:rPr lang="en-US" dirty="0" err="1" smtClean="0">
                <a:ln w="18415" cmpd="sng">
                  <a:noFill/>
                  <a:prstDash val="solid"/>
                </a:ln>
                <a:solidFill>
                  <a:schemeClr val="tx1">
                    <a:lumMod val="95000"/>
                    <a:lumOff val="5000"/>
                  </a:schemeClr>
                </a:solidFill>
                <a:effectLst>
                  <a:outerShdw blurRad="63500" dir="3600000" algn="tl" rotWithShape="0">
                    <a:srgbClr val="000000">
                      <a:alpha val="70000"/>
                    </a:srgbClr>
                  </a:outerShdw>
                </a:effectLst>
              </a:rPr>
              <a:t>Smartphones</a:t>
            </a:r>
            <a:endParaRPr lang="en-US" dirty="0">
              <a:ln w="18415" cmpd="sng">
                <a:noFill/>
                <a:prstDash val="solid"/>
              </a:ln>
              <a:solidFill>
                <a:schemeClr val="tx1">
                  <a:lumMod val="95000"/>
                  <a:lumOff val="5000"/>
                </a:schemeClr>
              </a:solidFill>
              <a:effectLst>
                <a:outerShdw blurRad="63500" dir="3600000" algn="tl" rotWithShape="0">
                  <a:srgbClr val="000000">
                    <a:alpha val="70000"/>
                  </a:srgbClr>
                </a:outerShdw>
              </a:effectLst>
            </a:endParaRPr>
          </a:p>
        </p:txBody>
      </p:sp>
      <p:sp>
        <p:nvSpPr>
          <p:cNvPr id="8" name="Subtitle 2"/>
          <p:cNvSpPr txBox="1">
            <a:spLocks/>
          </p:cNvSpPr>
          <p:nvPr/>
        </p:nvSpPr>
        <p:spPr>
          <a:xfrm>
            <a:off x="1066800" y="6210300"/>
            <a:ext cx="6934200" cy="647700"/>
          </a:xfrm>
          <a:prstGeom prst="rect">
            <a:avLst/>
          </a:prstGeom>
        </p:spPr>
        <p:txBody>
          <a:bodyPr vert="horz" lIns="91440" tIns="45720" rIns="91440" bIns="45720" rtlCol="0">
            <a:normAutofit/>
          </a:bodyPr>
          <a:lstStyle/>
          <a:p>
            <a:pPr algn="ctr" defTabSz="914400">
              <a:spcBef>
                <a:spcPct val="20000"/>
              </a:spcBef>
              <a:buFont typeface="Arial" pitchFamily="34" charset="0"/>
              <a:buNone/>
              <a:defRPr/>
            </a:pPr>
            <a:r>
              <a:rPr lang="en-US" sz="3200" dirty="0" smtClean="0">
                <a:solidFill>
                  <a:prstClr val="black"/>
                </a:solidFill>
                <a:latin typeface="Calibri"/>
              </a:rPr>
              <a:t>Picard uses Android with unlimited Data</a:t>
            </a:r>
          </a:p>
        </p:txBody>
      </p:sp>
      <p:pic>
        <p:nvPicPr>
          <p:cNvPr id="9" name="Picture 8" descr="android-logo.png"/>
          <p:cNvPicPr>
            <a:picLocks noChangeAspect="1"/>
          </p:cNvPicPr>
          <p:nvPr/>
        </p:nvPicPr>
        <p:blipFill>
          <a:blip r:embed="rId4" cstate="print">
            <a:lum bright="-32000" contrast="33000"/>
          </a:blip>
          <a:stretch>
            <a:fillRect/>
          </a:stretch>
        </p:blipFill>
        <p:spPr>
          <a:xfrm>
            <a:off x="304800" y="6248400"/>
            <a:ext cx="533400" cy="533400"/>
          </a:xfrm>
          <a:prstGeom prst="rect">
            <a:avLst/>
          </a:prstGeom>
        </p:spPr>
      </p:pic>
      <p:pic>
        <p:nvPicPr>
          <p:cNvPr id="11" name="Picture 10" descr="android-logo.png"/>
          <p:cNvPicPr>
            <a:picLocks noChangeAspect="1"/>
          </p:cNvPicPr>
          <p:nvPr/>
        </p:nvPicPr>
        <p:blipFill>
          <a:blip r:embed="rId4" cstate="print">
            <a:lum bright="-32000" contrast="33000"/>
          </a:blip>
          <a:stretch>
            <a:fillRect/>
          </a:stretch>
        </p:blipFill>
        <p:spPr>
          <a:xfrm>
            <a:off x="8229600" y="6248400"/>
            <a:ext cx="533400" cy="533400"/>
          </a:xfrm>
          <a:prstGeom prst="rect">
            <a:avLst/>
          </a:prstGeom>
        </p:spPr>
      </p:pic>
      <p:pic>
        <p:nvPicPr>
          <p:cNvPr id="15" name="Picture 14" descr="wTFEe.jpg"/>
          <p:cNvPicPr>
            <a:picLocks noChangeAspect="1"/>
          </p:cNvPicPr>
          <p:nvPr/>
        </p:nvPicPr>
        <p:blipFill>
          <a:blip r:embed="rId5" cstate="print">
            <a:extLst>
              <a:ext uri="{BEBA8EAE-BF5A-486C-A8C5-ECC9F3942E4B}">
                <a14:imgProps xmlns:a14="http://schemas.microsoft.com/office/drawing/2010/main">
                  <a14:imgLayer r:embed="rId6">
                    <a14:imgEffect>
                      <a14:brightnessContrast bright="50000"/>
                    </a14:imgEffect>
                  </a14:imgLayer>
                </a14:imgProps>
              </a:ext>
            </a:extLst>
          </a:blip>
          <a:stretch>
            <a:fillRect/>
          </a:stretch>
        </p:blipFill>
        <p:spPr>
          <a:xfrm>
            <a:off x="1123950" y="1295400"/>
            <a:ext cx="6648450" cy="4419600"/>
          </a:xfrm>
          <a:prstGeom prst="rect">
            <a:avLst/>
          </a:prstGeom>
          <a:scene3d>
            <a:camera prst="orthographicFront">
              <a:rot lat="0" lon="10800000" rev="0"/>
            </a:camera>
            <a:lightRig rig="threePt" dir="t"/>
          </a:scene3d>
        </p:spPr>
      </p:pic>
      <p:cxnSp>
        <p:nvCxnSpPr>
          <p:cNvPr id="16" name="Straight Arrow Connector 15"/>
          <p:cNvCxnSpPr/>
          <p:nvPr/>
        </p:nvCxnSpPr>
        <p:spPr>
          <a:xfrm flipV="1">
            <a:off x="1752600" y="3962400"/>
            <a:ext cx="533400" cy="2286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657600" y="4495800"/>
            <a:ext cx="76200" cy="1828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4876800" y="2819400"/>
            <a:ext cx="2209800" cy="3505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8631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Humor</a:t>
            </a:r>
            <a:endParaRPr lang="en-US" dirty="0"/>
          </a:p>
        </p:txBody>
      </p:sp>
      <p:sp>
        <p:nvSpPr>
          <p:cNvPr id="3" name="Content Placeholder 2"/>
          <p:cNvSpPr>
            <a:spLocks noGrp="1"/>
          </p:cNvSpPr>
          <p:nvPr>
            <p:ph idx="1"/>
          </p:nvPr>
        </p:nvSpPr>
        <p:spPr/>
        <p:txBody>
          <a:bodyPr/>
          <a:lstStyle/>
          <a:p>
            <a:r>
              <a:rPr lang="en-US" dirty="0" smtClean="0"/>
              <a:t>Anecdotes</a:t>
            </a:r>
          </a:p>
          <a:p>
            <a:pPr lvl="1"/>
            <a:r>
              <a:rPr lang="en-US" dirty="0" smtClean="0"/>
              <a:t>Personal</a:t>
            </a:r>
          </a:p>
          <a:p>
            <a:pPr lvl="1"/>
            <a:r>
              <a:rPr lang="en-US" dirty="0" smtClean="0"/>
              <a:t>Used as a theme</a:t>
            </a:r>
          </a:p>
          <a:p>
            <a:r>
              <a:rPr lang="en-US" dirty="0" smtClean="0"/>
              <a:t>Self-deprecation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Ronald Reagan Humor</a:t>
            </a:r>
            <a:endParaRPr lang="en-US" dirty="0"/>
          </a:p>
        </p:txBody>
      </p:sp>
      <p:sp>
        <p:nvSpPr>
          <p:cNvPr id="3" name="Content Placeholder 2"/>
          <p:cNvSpPr>
            <a:spLocks noGrp="1"/>
          </p:cNvSpPr>
          <p:nvPr>
            <p:ph idx="1"/>
          </p:nvPr>
        </p:nvSpPr>
        <p:spPr/>
        <p:txBody>
          <a:bodyPr>
            <a:normAutofit/>
          </a:bodyPr>
          <a:lstStyle/>
          <a:p>
            <a:r>
              <a:rPr lang="en-US" dirty="0" smtClean="0"/>
              <a:t>“It's true hard work never killed anybody, but I figure, why take the chance?”</a:t>
            </a:r>
          </a:p>
          <a:p>
            <a:r>
              <a:rPr lang="en-US" dirty="0" smtClean="0"/>
              <a:t>Asleep while meeting with the Pope</a:t>
            </a:r>
          </a:p>
          <a:p>
            <a:pPr lvl="1"/>
            <a:r>
              <a:rPr lang="en-US" dirty="0" smtClean="0"/>
              <a:t>“I have left orders to be awakened at any time in case of national emergency -- even if I'm in a Cabinet meeting.”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Ronald Reagan Humor</a:t>
            </a:r>
            <a:endParaRPr lang="en-US" dirty="0"/>
          </a:p>
        </p:txBody>
      </p:sp>
      <p:sp>
        <p:nvSpPr>
          <p:cNvPr id="3" name="Content Placeholder 2"/>
          <p:cNvSpPr>
            <a:spLocks noGrp="1"/>
          </p:cNvSpPr>
          <p:nvPr>
            <p:ph idx="1"/>
          </p:nvPr>
        </p:nvSpPr>
        <p:spPr/>
        <p:txBody>
          <a:bodyPr>
            <a:normAutofit/>
          </a:bodyPr>
          <a:lstStyle/>
          <a:p>
            <a:r>
              <a:rPr lang="en-US" dirty="0" smtClean="0"/>
              <a:t>“How could an actor become president?” </a:t>
            </a:r>
          </a:p>
          <a:p>
            <a:pPr lvl="1"/>
            <a:r>
              <a:rPr lang="en-US" dirty="0" smtClean="0"/>
              <a:t>“How can a president not be an actor?”</a:t>
            </a:r>
          </a:p>
          <a:p>
            <a:r>
              <a:rPr lang="en-US" dirty="0" smtClean="0"/>
              <a:t>“I've noticed that everyone who is for abortion has already been born.”</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Reagan – Mondale Debate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Credibility</a:t>
            </a:r>
            <a:endParaRPr lang="en-US" dirty="0"/>
          </a:p>
        </p:txBody>
      </p:sp>
      <p:sp>
        <p:nvSpPr>
          <p:cNvPr id="3" name="Content Placeholder 2"/>
          <p:cNvSpPr>
            <a:spLocks noGrp="1"/>
          </p:cNvSpPr>
          <p:nvPr>
            <p:ph idx="1"/>
          </p:nvPr>
        </p:nvSpPr>
        <p:spPr/>
        <p:txBody>
          <a:bodyPr/>
          <a:lstStyle/>
          <a:p>
            <a:r>
              <a:rPr lang="en-US" dirty="0" smtClean="0"/>
              <a:t>Why should the audience believe you?</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Content Placeholder 6" descr="girl-pigtails-243205-print.jpg"/>
          <p:cNvPicPr>
            <a:picLocks noGrp="1" noChangeAspect="1"/>
          </p:cNvPicPr>
          <p:nvPr>
            <p:ph sz="half" idx="1"/>
          </p:nvPr>
        </p:nvPicPr>
        <p:blipFill>
          <a:blip r:embed="rId3">
            <a:extLst>
              <a:ext uri="{28A0092B-C50C-407E-A947-70E740481C1C}">
                <a14:useLocalDpi xmlns:a14="http://schemas.microsoft.com/office/drawing/2010/main" val="0"/>
              </a:ext>
            </a:extLst>
          </a:blip>
          <a:srcRect l="-2523" r="-2523"/>
          <a:stretch>
            <a:fillRect/>
          </a:stretch>
        </p:blipFill>
        <p:spPr>
          <a:xfrm>
            <a:off x="685800" y="644525"/>
            <a:ext cx="3657600" cy="5222875"/>
          </a:xfrm>
        </p:spPr>
      </p:pic>
      <p:pic>
        <p:nvPicPr>
          <p:cNvPr id="8" name="Content Placeholder 7" descr="young-boy-tie-391458-print.jpg"/>
          <p:cNvPicPr>
            <a:picLocks noGrp="1" noChangeAspect="1"/>
          </p:cNvPicPr>
          <p:nvPr>
            <p:ph sz="half" idx="2"/>
          </p:nvPr>
        </p:nvPicPr>
        <p:blipFill>
          <a:blip r:embed="rId4">
            <a:extLst>
              <a:ext uri="{28A0092B-C50C-407E-A947-70E740481C1C}">
                <a14:useLocalDpi xmlns:a14="http://schemas.microsoft.com/office/drawing/2010/main" val="0"/>
              </a:ext>
            </a:extLst>
          </a:blip>
          <a:srcRect l="-2523" r="-2523"/>
          <a:stretch>
            <a:fillRect/>
          </a:stretch>
        </p:blipFill>
        <p:spPr>
          <a:xfrm>
            <a:off x="4800600" y="644525"/>
            <a:ext cx="3657600" cy="5222875"/>
          </a:xfrm>
        </p:spPr>
      </p:pic>
    </p:spTree>
    <p:extLst>
      <p:ext uri="{BB962C8B-B14F-4D97-AF65-F5344CB8AC3E}">
        <p14:creationId xmlns:p14="http://schemas.microsoft.com/office/powerpoint/2010/main" val="2438759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person credible?</a:t>
            </a:r>
            <a:endParaRPr lang="en-US" dirty="0"/>
          </a:p>
        </p:txBody>
      </p:sp>
      <p:sp>
        <p:nvSpPr>
          <p:cNvPr id="3" name="Content Placeholder 2"/>
          <p:cNvSpPr>
            <a:spLocks noGrp="1"/>
          </p:cNvSpPr>
          <p:nvPr>
            <p:ph idx="1"/>
          </p:nvPr>
        </p:nvSpPr>
        <p:spPr/>
        <p:txBody>
          <a:bodyPr/>
          <a:lstStyle/>
          <a:p>
            <a:r>
              <a:rPr lang="en-US" dirty="0" smtClean="0"/>
              <a:t>Don’t let anything get between your message and your audience</a:t>
            </a:r>
          </a:p>
          <a:p>
            <a:pPr lvl="1"/>
            <a:r>
              <a:rPr lang="en-US" dirty="0" smtClean="0"/>
              <a:t>Profanity or offensive terminology</a:t>
            </a:r>
          </a:p>
          <a:p>
            <a:pPr lvl="1"/>
            <a:r>
              <a:rPr lang="en-US" dirty="0" smtClean="0"/>
              <a:t>Make audience angry or upset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person credible?</a:t>
            </a:r>
            <a:endParaRPr lang="en-US" dirty="0"/>
          </a:p>
        </p:txBody>
      </p:sp>
      <p:sp>
        <p:nvSpPr>
          <p:cNvPr id="3" name="Content Placeholder 2"/>
          <p:cNvSpPr>
            <a:spLocks noGrp="1"/>
          </p:cNvSpPr>
          <p:nvPr>
            <p:ph idx="1"/>
          </p:nvPr>
        </p:nvSpPr>
        <p:spPr/>
        <p:txBody>
          <a:bodyPr/>
          <a:lstStyle/>
          <a:p>
            <a:r>
              <a:rPr lang="en-US" dirty="0" smtClean="0"/>
              <a:t>Work to overcome age bias</a:t>
            </a:r>
          </a:p>
          <a:p>
            <a:r>
              <a:rPr lang="en-US" dirty="0" smtClean="0"/>
              <a:t>Keep things fairly formal</a:t>
            </a:r>
          </a:p>
        </p:txBody>
      </p:sp>
    </p:spTree>
    <p:extLst>
      <p:ext uri="{BB962C8B-B14F-4D97-AF65-F5344CB8AC3E}">
        <p14:creationId xmlns:p14="http://schemas.microsoft.com/office/powerpoint/2010/main" val="339873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person credible?</a:t>
            </a:r>
            <a:endParaRPr lang="en-US" dirty="0"/>
          </a:p>
        </p:txBody>
      </p:sp>
      <p:sp>
        <p:nvSpPr>
          <p:cNvPr id="3" name="Content Placeholder 2"/>
          <p:cNvSpPr>
            <a:spLocks noGrp="1"/>
          </p:cNvSpPr>
          <p:nvPr>
            <p:ph idx="1"/>
          </p:nvPr>
        </p:nvSpPr>
        <p:spPr/>
        <p:txBody>
          <a:bodyPr/>
          <a:lstStyle/>
          <a:p>
            <a:r>
              <a:rPr lang="en-US" dirty="0" smtClean="0"/>
              <a:t>Nonverbal communication</a:t>
            </a:r>
          </a:p>
          <a:p>
            <a:pPr lvl="1"/>
            <a:r>
              <a:rPr lang="en-US" dirty="0" smtClean="0"/>
              <a:t>Eye contact</a:t>
            </a:r>
          </a:p>
          <a:p>
            <a:pPr lvl="1"/>
            <a:r>
              <a:rPr lang="en-US" dirty="0" smtClean="0"/>
              <a:t>Facial expressions</a:t>
            </a:r>
          </a:p>
          <a:p>
            <a:pPr lvl="1"/>
            <a:r>
              <a:rPr lang="en-US" dirty="0" smtClean="0"/>
              <a:t>Body language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person credible?</a:t>
            </a:r>
            <a:endParaRPr lang="en-US" dirty="0"/>
          </a:p>
        </p:txBody>
      </p:sp>
      <p:sp>
        <p:nvSpPr>
          <p:cNvPr id="3" name="Content Placeholder 2"/>
          <p:cNvSpPr>
            <a:spLocks noGrp="1"/>
          </p:cNvSpPr>
          <p:nvPr>
            <p:ph idx="1"/>
          </p:nvPr>
        </p:nvSpPr>
        <p:spPr/>
        <p:txBody>
          <a:bodyPr/>
          <a:lstStyle/>
          <a:p>
            <a:r>
              <a:rPr lang="en-US" dirty="0" smtClean="0"/>
              <a:t>Personal appearance</a:t>
            </a:r>
          </a:p>
          <a:p>
            <a:pPr lvl="1"/>
            <a:r>
              <a:rPr lang="en-US" dirty="0" smtClean="0"/>
              <a:t>Face</a:t>
            </a:r>
          </a:p>
          <a:p>
            <a:pPr lvl="1"/>
            <a:r>
              <a:rPr lang="en-US" dirty="0" smtClean="0"/>
              <a:t>Hair</a:t>
            </a:r>
          </a:p>
          <a:p>
            <a:pPr lvl="1"/>
            <a:r>
              <a:rPr lang="en-US" dirty="0" smtClean="0"/>
              <a:t>Appropriate attire</a:t>
            </a:r>
          </a:p>
        </p:txBody>
      </p:sp>
    </p:spTree>
    <p:extLst>
      <p:ext uri="{BB962C8B-B14F-4D97-AF65-F5344CB8AC3E}">
        <p14:creationId xmlns:p14="http://schemas.microsoft.com/office/powerpoint/2010/main" val="23697240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person credible?</a:t>
            </a:r>
            <a:endParaRPr lang="en-US" dirty="0"/>
          </a:p>
        </p:txBody>
      </p:sp>
      <p:sp>
        <p:nvSpPr>
          <p:cNvPr id="3" name="Content Placeholder 2"/>
          <p:cNvSpPr>
            <a:spLocks noGrp="1"/>
          </p:cNvSpPr>
          <p:nvPr>
            <p:ph idx="1"/>
          </p:nvPr>
        </p:nvSpPr>
        <p:spPr/>
        <p:txBody>
          <a:bodyPr/>
          <a:lstStyle/>
          <a:p>
            <a:r>
              <a:rPr lang="en-US" dirty="0" smtClean="0"/>
              <a:t>Be prepared!</a:t>
            </a:r>
          </a:p>
          <a:p>
            <a:pPr lvl="1"/>
            <a:r>
              <a:rPr lang="en-US" dirty="0" smtClean="0"/>
              <a:t>If all else fails, appear to </a:t>
            </a:r>
            <a:r>
              <a:rPr lang="en-US" smtClean="0"/>
              <a:t>be prepared</a:t>
            </a:r>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6323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idx="1"/>
          </p:nvPr>
        </p:nvSpPr>
        <p:spPr/>
        <p:txBody>
          <a:bodyPr>
            <a:normAutofit/>
          </a:bodyPr>
          <a:lstStyle/>
          <a:p>
            <a:r>
              <a:rPr lang="en-US" dirty="0" smtClean="0"/>
              <a:t>Do not mislead</a:t>
            </a:r>
          </a:p>
          <a:p>
            <a:pPr lvl="1"/>
            <a:r>
              <a:rPr lang="en-US" dirty="0" smtClean="0"/>
              <a:t>Your qualifications, experience, or credentials</a:t>
            </a:r>
          </a:p>
          <a:p>
            <a:pPr lvl="1"/>
            <a:r>
              <a:rPr lang="en-US" dirty="0" smtClean="0"/>
              <a:t>Your topic</a:t>
            </a:r>
          </a:p>
          <a:p>
            <a:pPr lvl="1"/>
            <a:r>
              <a:rPr lang="en-US" dirty="0" smtClean="0"/>
              <a:t>Your purpose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idx="1"/>
          </p:nvPr>
        </p:nvSpPr>
        <p:spPr/>
        <p:txBody>
          <a:bodyPr>
            <a:normAutofit/>
          </a:bodyPr>
          <a:lstStyle/>
          <a:p>
            <a:r>
              <a:rPr lang="en-US" dirty="0" smtClean="0"/>
              <a:t>Give credit where credit is due</a:t>
            </a:r>
          </a:p>
          <a:p>
            <a:r>
              <a:rPr lang="en-US" dirty="0" smtClean="0"/>
              <a:t>Don’t reveal confidential information</a:t>
            </a:r>
          </a:p>
          <a:p>
            <a:r>
              <a:rPr lang="en-US" dirty="0" smtClean="0"/>
              <a:t>Respect other presenters</a:t>
            </a:r>
            <a:endParaRPr lang="en-US" dirty="0"/>
          </a:p>
        </p:txBody>
      </p:sp>
    </p:spTree>
    <p:extLst>
      <p:ext uri="{BB962C8B-B14F-4D97-AF65-F5344CB8AC3E}">
        <p14:creationId xmlns:p14="http://schemas.microsoft.com/office/powerpoint/2010/main" val="1846934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A Sport Fan’s Lament – interview by NPR’s Scott Simon, 26 January 2008</a:t>
            </a:r>
          </a:p>
          <a:p>
            <a:pPr lvl="1"/>
            <a:r>
              <a:rPr lang="en-US" dirty="0" smtClean="0"/>
              <a:t>How well is the first question answered?</a:t>
            </a:r>
          </a:p>
          <a:p>
            <a:pPr lvl="1"/>
            <a:r>
              <a:rPr lang="en-US" dirty="0" smtClean="0"/>
              <a:t>What is the content of the answer to the first question?</a:t>
            </a:r>
          </a:p>
          <a:p>
            <a:pPr lvl="1"/>
            <a:r>
              <a:rPr lang="en-US" dirty="0" smtClean="0"/>
              <a:t>How does the answer to the first question compare with the answer to the second question?</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normAutofit/>
          </a:bodyPr>
          <a:lstStyle/>
          <a:p>
            <a:r>
              <a:rPr lang="en-US" dirty="0" smtClean="0"/>
              <a:t>Let the person complete the question</a:t>
            </a:r>
          </a:p>
          <a:p>
            <a:pPr lvl="1"/>
            <a:r>
              <a:rPr lang="en-US" dirty="0" smtClean="0"/>
              <a:t>What if the question is a ramble?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parts taken from</a:t>
            </a:r>
          </a:p>
          <a:p>
            <a:r>
              <a:rPr lang="en-US" u="sng" dirty="0" smtClean="0"/>
              <a:t>Technical Communication: A Practical Approach</a:t>
            </a:r>
            <a:endParaRPr lang="en-US" dirty="0" smtClean="0"/>
          </a:p>
          <a:p>
            <a:r>
              <a:rPr lang="en-US" dirty="0" smtClean="0"/>
              <a:t>by W S Pfeiffer and K E Adkins</a:t>
            </a:r>
          </a:p>
          <a:p>
            <a:r>
              <a:rPr lang="en-US" dirty="0" smtClean="0"/>
              <a:t>from</a:t>
            </a:r>
          </a:p>
          <a:p>
            <a:r>
              <a:rPr lang="en-US" u="sng" dirty="0" smtClean="0"/>
              <a:t>Technical Communication Today</a:t>
            </a:r>
            <a:endParaRPr lang="en-US" dirty="0" smtClean="0"/>
          </a:p>
          <a:p>
            <a:r>
              <a:rPr lang="en-US" dirty="0" smtClean="0"/>
              <a:t>by R Johnson-Sheehan</a:t>
            </a:r>
          </a:p>
          <a:p>
            <a:r>
              <a:rPr lang="en-US" dirty="0" smtClean="0"/>
              <a:t>and from</a:t>
            </a:r>
          </a:p>
          <a:p>
            <a:r>
              <a:rPr lang="en-US" u="sng" dirty="0" smtClean="0"/>
              <a:t>Pocket Guide to Technical Presentations &amp; Professional Speaking</a:t>
            </a:r>
            <a:endParaRPr lang="en-US" dirty="0" smtClean="0"/>
          </a:p>
          <a:p>
            <a:r>
              <a:rPr lang="en-US" dirty="0" smtClean="0"/>
              <a:t>by S B </a:t>
            </a:r>
            <a:r>
              <a:rPr lang="en-US" dirty="0" err="1" smtClean="0"/>
              <a:t>Zwickel</a:t>
            </a:r>
            <a:r>
              <a:rPr lang="en-US" dirty="0" smtClean="0"/>
              <a:t> and W S Pfeiffer</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normAutofit/>
          </a:bodyPr>
          <a:lstStyle/>
          <a:p>
            <a:r>
              <a:rPr lang="en-US" dirty="0" smtClean="0"/>
              <a:t>Be sure you understand the question</a:t>
            </a:r>
          </a:p>
          <a:p>
            <a:pPr lvl="1"/>
            <a:r>
              <a:rPr lang="en-US" dirty="0" smtClean="0"/>
              <a:t>Ask the questioner to rephrase</a:t>
            </a:r>
          </a:p>
          <a:p>
            <a:pPr lvl="1"/>
            <a:r>
              <a:rPr lang="en-US" dirty="0" smtClean="0"/>
              <a:t>You rephrase</a:t>
            </a:r>
          </a:p>
          <a:p>
            <a:pPr lvl="1"/>
            <a:r>
              <a:rPr lang="en-US" dirty="0" smtClean="0"/>
              <a:t>Time to develop an answer</a:t>
            </a:r>
            <a:endParaRPr lang="en-US" dirty="0"/>
          </a:p>
        </p:txBody>
      </p:sp>
    </p:spTree>
    <p:extLst>
      <p:ext uri="{BB962C8B-B14F-4D97-AF65-F5344CB8AC3E}">
        <p14:creationId xmlns:p14="http://schemas.microsoft.com/office/powerpoint/2010/main" val="3606416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normAutofit/>
          </a:bodyPr>
          <a:lstStyle/>
          <a:p>
            <a:r>
              <a:rPr lang="en-US" dirty="0" smtClean="0"/>
              <a:t>Repeat the question</a:t>
            </a:r>
          </a:p>
          <a:p>
            <a:pPr lvl="1"/>
            <a:r>
              <a:rPr lang="en-US" dirty="0" smtClean="0"/>
              <a:t>In case someone didn’t hear the question</a:t>
            </a:r>
          </a:p>
          <a:p>
            <a:pPr lvl="1"/>
            <a:r>
              <a:rPr lang="en-US" dirty="0"/>
              <a:t>Time to develop an </a:t>
            </a:r>
            <a:r>
              <a:rPr lang="en-US" dirty="0" smtClean="0"/>
              <a:t>answer</a:t>
            </a:r>
            <a:endParaRPr lang="en-US" dirty="0"/>
          </a:p>
        </p:txBody>
      </p:sp>
    </p:spTree>
    <p:extLst>
      <p:ext uri="{BB962C8B-B14F-4D97-AF65-F5344CB8AC3E}">
        <p14:creationId xmlns:p14="http://schemas.microsoft.com/office/powerpoint/2010/main" val="842104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normAutofit/>
          </a:bodyPr>
          <a:lstStyle/>
          <a:p>
            <a:r>
              <a:rPr lang="en-US" dirty="0" smtClean="0"/>
              <a:t>Pause </a:t>
            </a:r>
            <a:r>
              <a:rPr lang="en-US" dirty="0"/>
              <a:t>for a moment before answering</a:t>
            </a:r>
          </a:p>
          <a:p>
            <a:pPr lvl="1"/>
            <a:r>
              <a:rPr lang="en-US" dirty="0"/>
              <a:t>Gather your thoughts</a:t>
            </a:r>
          </a:p>
          <a:p>
            <a:pPr lvl="1"/>
            <a:r>
              <a:rPr lang="en-US" dirty="0"/>
              <a:t>Emphasizes the importance of the question</a:t>
            </a:r>
          </a:p>
        </p:txBody>
      </p:sp>
    </p:spTree>
    <p:extLst>
      <p:ext uri="{BB962C8B-B14F-4D97-AF65-F5344CB8AC3E}">
        <p14:creationId xmlns:p14="http://schemas.microsoft.com/office/powerpoint/2010/main" val="3908839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Admit it when you don’t know</a:t>
            </a:r>
          </a:p>
          <a:p>
            <a:pPr lvl="1"/>
            <a:r>
              <a:rPr lang="en-US" dirty="0" smtClean="0"/>
              <a:t>Don’t bluff</a:t>
            </a:r>
          </a:p>
          <a:p>
            <a:pPr lvl="1"/>
            <a:r>
              <a:rPr lang="en-US" dirty="0" smtClean="0"/>
              <a:t>Options:</a:t>
            </a:r>
          </a:p>
          <a:p>
            <a:pPr lvl="2"/>
            <a:r>
              <a:rPr lang="en-US" dirty="0" smtClean="0"/>
              <a:t>Explain why you don’t have an answer</a:t>
            </a:r>
          </a:p>
          <a:p>
            <a:pPr lvl="2"/>
            <a:r>
              <a:rPr lang="en-US" dirty="0" smtClean="0"/>
              <a:t>Offer to research and answer later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What if the question was asked and answered previously?</a:t>
            </a:r>
            <a:endParaRPr lang="en-US" dirty="0"/>
          </a:p>
        </p:txBody>
      </p:sp>
    </p:spTree>
    <p:extLst>
      <p:ext uri="{BB962C8B-B14F-4D97-AF65-F5344CB8AC3E}">
        <p14:creationId xmlns:p14="http://schemas.microsoft.com/office/powerpoint/2010/main" val="251924769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 Bad Example</a:t>
            </a:r>
            <a:endParaRPr lang="en-US" dirty="0"/>
          </a:p>
        </p:txBody>
      </p:sp>
      <p:sp>
        <p:nvSpPr>
          <p:cNvPr id="3" name="Content Placeholder 2"/>
          <p:cNvSpPr>
            <a:spLocks noGrp="1"/>
          </p:cNvSpPr>
          <p:nvPr>
            <p:ph idx="1"/>
          </p:nvPr>
        </p:nvSpPr>
        <p:spPr/>
        <p:txBody>
          <a:bodyPr/>
          <a:lstStyle/>
          <a:p>
            <a:pPr marL="0" indent="0">
              <a:buNone/>
            </a:pPr>
            <a:r>
              <a:rPr lang="en-US" dirty="0"/>
              <a:t>“I am not familiar precisely with exactly what I said. But I stand by what I said, whatever it was.</a:t>
            </a:r>
            <a:r>
              <a:rPr lang="en-US" dirty="0" smtClean="0"/>
              <a:t>”</a:t>
            </a:r>
          </a:p>
          <a:p>
            <a:pPr marL="0" indent="0">
              <a:buNone/>
            </a:pPr>
            <a:r>
              <a:rPr lang="en-US" dirty="0"/>
              <a:t>	</a:t>
            </a:r>
            <a:r>
              <a:rPr lang="en-US" dirty="0" smtClean="0"/>
              <a:t>			- Presidential Candidate, 2012</a:t>
            </a:r>
            <a:endParaRPr lang="en-US" dirty="0"/>
          </a:p>
        </p:txBody>
      </p:sp>
    </p:spTree>
    <p:extLst>
      <p:ext uri="{BB962C8B-B14F-4D97-AF65-F5344CB8AC3E}">
        <p14:creationId xmlns:p14="http://schemas.microsoft.com/office/powerpoint/2010/main" val="234648757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Avoid contention</a:t>
            </a:r>
          </a:p>
          <a:p>
            <a:pPr lvl="1"/>
            <a:r>
              <a:rPr lang="en-US" dirty="0" smtClean="0"/>
              <a:t>Acknowledge the difference of opinion</a:t>
            </a:r>
          </a:p>
          <a:p>
            <a:pPr lvl="1"/>
            <a:r>
              <a:rPr lang="en-US" dirty="0" smtClean="0"/>
              <a:t>Agree to disagree</a:t>
            </a:r>
          </a:p>
          <a:p>
            <a:pPr lvl="1"/>
            <a:r>
              <a:rPr lang="en-US" dirty="0" smtClean="0"/>
              <a:t>Offer to discuss later (in person)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Always end on time</a:t>
            </a:r>
          </a:p>
          <a:p>
            <a:pPr lvl="1"/>
            <a:r>
              <a:rPr lang="en-US" dirty="0" smtClean="0"/>
              <a:t>Additional questions can be handled later</a:t>
            </a:r>
          </a:p>
          <a:p>
            <a:pPr lvl="2"/>
            <a:r>
              <a:rPr lang="en-US" dirty="0" smtClean="0"/>
              <a:t>After the meeting</a:t>
            </a:r>
          </a:p>
          <a:p>
            <a:pPr lvl="2"/>
            <a:r>
              <a:rPr lang="en-US" dirty="0" smtClean="0"/>
              <a:t>By e-mail or telephone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Guidelines</a:t>
            </a:r>
            <a:endParaRPr lang="en-US" dirty="0"/>
          </a:p>
        </p:txBody>
      </p:sp>
      <p:sp>
        <p:nvSpPr>
          <p:cNvPr id="3" name="Content Placeholder 2"/>
          <p:cNvSpPr>
            <a:spLocks noGrp="1"/>
          </p:cNvSpPr>
          <p:nvPr>
            <p:ph idx="1"/>
          </p:nvPr>
        </p:nvSpPr>
        <p:spPr/>
        <p:txBody>
          <a:bodyPr/>
          <a:lstStyle/>
          <a:p>
            <a:r>
              <a:rPr lang="en-US" dirty="0" smtClean="0"/>
              <a:t>Also important for written technical communication</a:t>
            </a:r>
          </a:p>
          <a:p>
            <a:r>
              <a:rPr lang="en-US" dirty="0" smtClean="0"/>
              <a:t>Examples</a:t>
            </a:r>
          </a:p>
          <a:p>
            <a:pPr lvl="1"/>
            <a:r>
              <a:rPr lang="en-US" dirty="0" smtClean="0"/>
              <a:t>Purpose statement</a:t>
            </a:r>
          </a:p>
          <a:p>
            <a:pPr lvl="1"/>
            <a:r>
              <a:rPr lang="en-US" dirty="0" smtClean="0"/>
              <a:t>Cohesion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 Know Your Listeners</a:t>
            </a:r>
            <a:endParaRPr lang="en-US" dirty="0"/>
          </a:p>
        </p:txBody>
      </p:sp>
      <p:sp>
        <p:nvSpPr>
          <p:cNvPr id="3" name="Content Placeholder 2"/>
          <p:cNvSpPr>
            <a:spLocks noGrp="1"/>
          </p:cNvSpPr>
          <p:nvPr>
            <p:ph idx="1"/>
          </p:nvPr>
        </p:nvSpPr>
        <p:spPr/>
        <p:txBody>
          <a:bodyPr>
            <a:normAutofit/>
          </a:bodyPr>
          <a:lstStyle/>
          <a:p>
            <a:r>
              <a:rPr lang="en-US" dirty="0" smtClean="0"/>
              <a:t>Interaction is important</a:t>
            </a:r>
          </a:p>
          <a:p>
            <a:pPr lvl="1"/>
            <a:r>
              <a:rPr lang="en-US" dirty="0" smtClean="0"/>
              <a:t>Read body language</a:t>
            </a:r>
          </a:p>
          <a:p>
            <a:pPr lvl="1"/>
            <a:r>
              <a:rPr lang="en-US" dirty="0" smtClean="0"/>
              <a:t>Timing of questions and answers</a:t>
            </a:r>
          </a:p>
          <a:p>
            <a:pPr lvl="2"/>
            <a:r>
              <a:rPr lang="en-US" dirty="0" smtClean="0"/>
              <a:t>During the presentation</a:t>
            </a:r>
          </a:p>
          <a:p>
            <a:pPr lvl="2"/>
            <a:r>
              <a:rPr lang="en-US" dirty="0" smtClean="0"/>
              <a:t>At the end of the presentation</a:t>
            </a:r>
          </a:p>
          <a:p>
            <a:r>
              <a:rPr lang="en-US" dirty="0" smtClean="0"/>
              <a:t>Attention span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a:t>
            </a:r>
            <a:endParaRPr lang="en-US" dirty="0"/>
          </a:p>
        </p:txBody>
      </p:sp>
      <p:sp>
        <p:nvSpPr>
          <p:cNvPr id="3" name="Content Placeholder 2"/>
          <p:cNvSpPr>
            <a:spLocks noGrp="1"/>
          </p:cNvSpPr>
          <p:nvPr>
            <p:ph idx="1"/>
          </p:nvPr>
        </p:nvSpPr>
        <p:spPr/>
        <p:txBody>
          <a:bodyPr/>
          <a:lstStyle/>
          <a:p>
            <a:r>
              <a:rPr lang="en-US" dirty="0" smtClean="0"/>
              <a:t>Formal</a:t>
            </a:r>
          </a:p>
          <a:p>
            <a:pPr lvl="1"/>
            <a:r>
              <a:rPr lang="en-US" dirty="0" smtClean="0"/>
              <a:t>Time to prepare</a:t>
            </a:r>
          </a:p>
          <a:p>
            <a:r>
              <a:rPr lang="en-US" dirty="0" smtClean="0"/>
              <a:t>Informal</a:t>
            </a:r>
          </a:p>
          <a:p>
            <a:pPr lvl="1"/>
            <a:r>
              <a:rPr lang="en-US" dirty="0" smtClean="0"/>
              <a:t>Extemporaneous in nature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Listeners</a:t>
            </a:r>
            <a:endParaRPr lang="en-US" dirty="0"/>
          </a:p>
        </p:txBody>
      </p:sp>
      <p:sp>
        <p:nvSpPr>
          <p:cNvPr id="3" name="Content Placeholder 2"/>
          <p:cNvSpPr>
            <a:spLocks noGrp="1"/>
          </p:cNvSpPr>
          <p:nvPr>
            <p:ph sz="half" idx="1"/>
          </p:nvPr>
        </p:nvSpPr>
        <p:spPr/>
        <p:txBody>
          <a:bodyPr/>
          <a:lstStyle/>
          <a:p>
            <a:r>
              <a:rPr lang="en-US" dirty="0" smtClean="0"/>
              <a:t>Need a structural framework</a:t>
            </a:r>
          </a:p>
          <a:p>
            <a:r>
              <a:rPr lang="en-US" dirty="0" smtClean="0"/>
              <a:t>Navigation aids are important</a:t>
            </a:r>
          </a:p>
        </p:txBody>
      </p:sp>
      <p:pic>
        <p:nvPicPr>
          <p:cNvPr id="6" name="Content Placeholder 5" descr="gilbert-mormon-temple12.jpg"/>
          <p:cNvPicPr>
            <a:picLocks noGrp="1" noChangeAspect="1"/>
          </p:cNvPicPr>
          <p:nvPr>
            <p:ph sz="half" idx="2"/>
          </p:nvPr>
        </p:nvPicPr>
        <p:blipFill>
          <a:blip r:embed="rId3">
            <a:extLst>
              <a:ext uri="{28A0092B-C50C-407E-A947-70E740481C1C}">
                <a14:useLocalDpi xmlns:a14="http://schemas.microsoft.com/office/drawing/2010/main" val="0"/>
              </a:ext>
            </a:extLst>
          </a:blip>
          <a:srcRect t="-16667" b="-16667"/>
          <a:stretch>
            <a:fillRect/>
          </a:stretch>
        </p:blipFill>
        <p:spPr/>
      </p:pic>
    </p:spTree>
    <p:extLst>
      <p:ext uri="{BB962C8B-B14F-4D97-AF65-F5344CB8AC3E}">
        <p14:creationId xmlns:p14="http://schemas.microsoft.com/office/powerpoint/2010/main" val="3691427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Overview</a:t>
            </a:r>
            <a:endParaRPr lang="en-US" dirty="0"/>
          </a:p>
        </p:txBody>
      </p:sp>
      <p:sp>
        <p:nvSpPr>
          <p:cNvPr id="3" name="Content Placeholder 2"/>
          <p:cNvSpPr>
            <a:spLocks noGrp="1"/>
          </p:cNvSpPr>
          <p:nvPr>
            <p:ph idx="1"/>
            <p:custDataLst>
              <p:tags r:id="rId3"/>
            </p:custDataLst>
          </p:nvPr>
        </p:nvSpPr>
        <p:spPr>
          <a:xfrm>
            <a:off x="457200" y="1935480"/>
            <a:ext cx="8229600" cy="4693920"/>
          </a:xfrm>
        </p:spPr>
        <p:txBody>
          <a:bodyPr>
            <a:normAutofit/>
          </a:bodyPr>
          <a:lstStyle/>
          <a:p>
            <a:r>
              <a:rPr lang="en-US" dirty="0" smtClean="0"/>
              <a:t>Background (what is NLP?)</a:t>
            </a:r>
          </a:p>
          <a:p>
            <a:pPr lvl="1"/>
            <a:r>
              <a:rPr lang="en-US" sz="1600" dirty="0" smtClean="0"/>
              <a:t>What is NLP?</a:t>
            </a:r>
          </a:p>
          <a:p>
            <a:pPr lvl="1"/>
            <a:r>
              <a:rPr lang="en-US" sz="1600" dirty="0" smtClean="0"/>
              <a:t>Databanks</a:t>
            </a:r>
          </a:p>
          <a:p>
            <a:pPr lvl="1"/>
            <a:r>
              <a:rPr lang="en-US" sz="1600" dirty="0" smtClean="0"/>
              <a:t>Understanding Humans</a:t>
            </a:r>
            <a:endParaRPr lang="en-US" dirty="0" smtClean="0"/>
          </a:p>
          <a:p>
            <a:r>
              <a:rPr lang="en-US" dirty="0" smtClean="0"/>
              <a:t>Computer</a:t>
            </a:r>
            <a:r>
              <a:rPr lang="en-US" baseline="0" dirty="0" smtClean="0"/>
              <a:t> Understanding Today</a:t>
            </a:r>
          </a:p>
          <a:p>
            <a:pPr lvl="1"/>
            <a:r>
              <a:rPr lang="en-US" sz="1600" dirty="0" smtClean="0"/>
              <a:t>How It Works</a:t>
            </a:r>
          </a:p>
          <a:p>
            <a:pPr lvl="1"/>
            <a:r>
              <a:rPr lang="en-US" sz="1600" dirty="0" smtClean="0"/>
              <a:t>Question Answering</a:t>
            </a:r>
          </a:p>
          <a:p>
            <a:pPr lvl="1"/>
            <a:r>
              <a:rPr lang="en-US" sz="1600" dirty="0" smtClean="0"/>
              <a:t>Challenges</a:t>
            </a:r>
            <a:endParaRPr lang="en-US" baseline="0" dirty="0" smtClean="0"/>
          </a:p>
          <a:p>
            <a:r>
              <a:rPr lang="en-US" baseline="0" dirty="0" smtClean="0"/>
              <a:t>Future Applications of NLP</a:t>
            </a:r>
          </a:p>
          <a:p>
            <a:pPr lvl="1"/>
            <a:r>
              <a:rPr lang="en-US" sz="1600" dirty="0" smtClean="0"/>
              <a:t>Emotional Analysis</a:t>
            </a:r>
          </a:p>
          <a:p>
            <a:pPr lvl="1"/>
            <a:r>
              <a:rPr lang="en-US" sz="1600" dirty="0" smtClean="0"/>
              <a:t>All-Purpose Command Interpretation</a:t>
            </a:r>
          </a:p>
          <a:p>
            <a:pPr lvl="1"/>
            <a:r>
              <a:rPr lang="en-US" sz="1600" dirty="0" smtClean="0"/>
              <a:t>Universal Translation</a:t>
            </a:r>
          </a:p>
          <a:p>
            <a:pPr lvl="1"/>
            <a:endParaRPr lang="en-US" baseline="0" dirty="0" smtClean="0"/>
          </a:p>
        </p:txBody>
      </p:sp>
    </p:spTree>
    <p:custDataLst>
      <p:tags r:id="rId1"/>
    </p:custDataLst>
    <p:extLst>
      <p:ext uri="{BB962C8B-B14F-4D97-AF65-F5344CB8AC3E}">
        <p14:creationId xmlns:p14="http://schemas.microsoft.com/office/powerpoint/2010/main" val="170190219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What is NLP?</a:t>
            </a:r>
          </a:p>
        </p:txBody>
      </p:sp>
      <p:sp>
        <p:nvSpPr>
          <p:cNvPr id="3" name="Content Placeholder 2"/>
          <p:cNvSpPr>
            <a:spLocks noGrp="1"/>
          </p:cNvSpPr>
          <p:nvPr>
            <p:ph idx="1"/>
            <p:custDataLst>
              <p:tags r:id="rId3"/>
            </p:custDataLst>
          </p:nvPr>
        </p:nvSpPr>
        <p:spPr/>
        <p:txBody>
          <a:bodyPr/>
          <a:lstStyle/>
          <a:p>
            <a:r>
              <a:rPr lang="en-US" dirty="0" smtClean="0"/>
              <a:t>NLP - the means by which computers understand Language</a:t>
            </a:r>
          </a:p>
          <a:p>
            <a:r>
              <a:rPr lang="en-US" dirty="0" smtClean="0"/>
              <a:t>Subfield of Artificial Intelligence</a:t>
            </a:r>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srgbClr val="7CCA62">
                      <a:lumMod val="75000"/>
                    </a:srgbClr>
                  </a:solidFill>
                  <a:latin typeface="Constantia"/>
                </a:rPr>
                <a:t>Background</a:t>
              </a:r>
              <a:r>
                <a:rPr lang="en-US" dirty="0" smtClean="0">
                  <a:solidFill>
                    <a:prstClr val="black"/>
                  </a:solidFill>
                  <a:latin typeface="Constantia"/>
                </a:rPr>
                <a:t>	Today’s Understanding	Future Application </a:t>
              </a:r>
            </a:p>
          </p:txBody>
        </p:sp>
        <p:sp>
          <p:nvSpPr>
            <p:cNvPr id="6" name="TextBox 5"/>
            <p:cNvSpPr txBox="1"/>
            <p:nvPr/>
          </p:nvSpPr>
          <p:spPr>
            <a:xfrm>
              <a:off x="1371600" y="6096000"/>
              <a:ext cx="5716308" cy="584775"/>
            </a:xfrm>
            <a:prstGeom prst="rect">
              <a:avLst/>
            </a:prstGeom>
            <a:noFill/>
          </p:spPr>
          <p:txBody>
            <a:bodyPr wrap="none" rtlCol="0">
              <a:spAutoFit/>
            </a:bodyPr>
            <a:lstStyle/>
            <a:p>
              <a:pPr defTabSz="914400"/>
              <a:r>
                <a:rPr lang="en-US" sz="1400" dirty="0" smtClean="0">
                  <a:solidFill>
                    <a:srgbClr val="7CCA62">
                      <a:lumMod val="75000"/>
                    </a:srgbClr>
                  </a:solidFill>
                  <a:latin typeface="Constantia"/>
                </a:rPr>
                <a:t>What is NLP?	</a:t>
              </a:r>
              <a:r>
                <a:rPr lang="en-US" sz="1400" dirty="0" smtClean="0">
                  <a:solidFill>
                    <a:prstClr val="black"/>
                  </a:solidFill>
                  <a:latin typeface="Constantia"/>
                </a:rPr>
                <a:t>Databanks		Understanding humans</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375690853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Databanks</a:t>
            </a:r>
          </a:p>
        </p:txBody>
      </p:sp>
      <p:sp>
        <p:nvSpPr>
          <p:cNvPr id="3" name="Content Placeholder 2"/>
          <p:cNvSpPr>
            <a:spLocks noGrp="1"/>
          </p:cNvSpPr>
          <p:nvPr>
            <p:ph idx="1"/>
            <p:custDataLst>
              <p:tags r:id="rId3"/>
            </p:custDataLst>
          </p:nvPr>
        </p:nvSpPr>
        <p:spPr/>
        <p:txBody>
          <a:bodyPr/>
          <a:lstStyle/>
          <a:p>
            <a:r>
              <a:rPr lang="en-US" baseline="0" dirty="0" smtClean="0"/>
              <a:t>Word</a:t>
            </a:r>
            <a:r>
              <a:rPr lang="en-US" dirty="0" smtClean="0"/>
              <a:t> definitions</a:t>
            </a:r>
          </a:p>
          <a:p>
            <a:r>
              <a:rPr lang="en-US" dirty="0" smtClean="0"/>
              <a:t>Sentence structure </a:t>
            </a:r>
          </a:p>
          <a:p>
            <a:r>
              <a:rPr lang="en-US" dirty="0" smtClean="0"/>
              <a:t>Data comparison</a:t>
            </a:r>
          </a:p>
          <a:p>
            <a:r>
              <a:rPr lang="en-US" dirty="0" smtClean="0"/>
              <a:t>Future</a:t>
            </a:r>
          </a:p>
          <a:p>
            <a:pPr lvl="1"/>
            <a:r>
              <a:rPr lang="en-US" sz="2000" dirty="0" smtClean="0"/>
              <a:t>Facial features</a:t>
            </a:r>
          </a:p>
          <a:p>
            <a:pPr lvl="1"/>
            <a:r>
              <a:rPr lang="en-US" sz="2000" dirty="0" smtClean="0"/>
              <a:t>Tone of voice </a:t>
            </a:r>
          </a:p>
          <a:p>
            <a:endParaRPr lang="en-US" baseline="0" dirty="0" smtClean="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srgbClr val="7CCA62">
                      <a:lumMod val="75000"/>
                    </a:srgbClr>
                  </a:solidFill>
                  <a:latin typeface="Constantia"/>
                </a:rPr>
                <a:t>Background</a:t>
              </a:r>
              <a:r>
                <a:rPr lang="en-US" dirty="0" smtClean="0">
                  <a:solidFill>
                    <a:prstClr val="black"/>
                  </a:solidFill>
                  <a:latin typeface="Constantia"/>
                </a:rPr>
                <a:t>	Today’s Understanding	Future Application </a:t>
              </a:r>
            </a:p>
          </p:txBody>
        </p:sp>
        <p:sp>
          <p:nvSpPr>
            <p:cNvPr id="6" name="TextBox 5"/>
            <p:cNvSpPr txBox="1"/>
            <p:nvPr/>
          </p:nvSpPr>
          <p:spPr>
            <a:xfrm>
              <a:off x="1371600" y="6096000"/>
              <a:ext cx="5716308" cy="584775"/>
            </a:xfrm>
            <a:prstGeom prst="rect">
              <a:avLst/>
            </a:prstGeom>
            <a:noFill/>
          </p:spPr>
          <p:txBody>
            <a:bodyPr wrap="none" rtlCol="0">
              <a:spAutoFit/>
            </a:bodyPr>
            <a:lstStyle/>
            <a:p>
              <a:pPr defTabSz="914400"/>
              <a:r>
                <a:rPr lang="en-US" sz="1400" dirty="0" smtClean="0">
                  <a:solidFill>
                    <a:prstClr val="white">
                      <a:lumMod val="65000"/>
                    </a:prstClr>
                  </a:solidFill>
                  <a:latin typeface="Constantia"/>
                </a:rPr>
                <a:t>What is NLP?</a:t>
              </a:r>
              <a:r>
                <a:rPr lang="en-US" sz="1400" dirty="0" smtClean="0">
                  <a:solidFill>
                    <a:srgbClr val="7CCA62">
                      <a:lumMod val="75000"/>
                    </a:srgbClr>
                  </a:solidFill>
                  <a:latin typeface="Constantia"/>
                </a:rPr>
                <a:t>	Databanks		</a:t>
              </a:r>
              <a:r>
                <a:rPr lang="en-US" sz="1400" dirty="0" smtClean="0">
                  <a:solidFill>
                    <a:prstClr val="black"/>
                  </a:solidFill>
                  <a:latin typeface="Constantia"/>
                </a:rPr>
                <a:t>Understanding humans</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7394188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Understanding Humans</a:t>
            </a:r>
          </a:p>
        </p:txBody>
      </p:sp>
      <p:grpSp>
        <p:nvGrpSpPr>
          <p:cNvPr id="4" name="Group 3"/>
          <p:cNvGrpSpPr/>
          <p:nvPr>
            <p:custDataLst>
              <p:tags r:id="rId3"/>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srgbClr val="7CCA62">
                      <a:lumMod val="75000"/>
                    </a:srgbClr>
                  </a:solidFill>
                  <a:latin typeface="Constantia"/>
                </a:rPr>
                <a:t>Background</a:t>
              </a:r>
              <a:r>
                <a:rPr lang="en-US" dirty="0" smtClean="0">
                  <a:solidFill>
                    <a:prstClr val="black"/>
                  </a:solidFill>
                  <a:latin typeface="Constantia"/>
                </a:rPr>
                <a:t>	Today’s Understanding	Future Application </a:t>
              </a:r>
            </a:p>
          </p:txBody>
        </p:sp>
        <p:sp>
          <p:nvSpPr>
            <p:cNvPr id="6" name="TextBox 5"/>
            <p:cNvSpPr txBox="1"/>
            <p:nvPr/>
          </p:nvSpPr>
          <p:spPr>
            <a:xfrm>
              <a:off x="1371600" y="6096000"/>
              <a:ext cx="5716308" cy="584775"/>
            </a:xfrm>
            <a:prstGeom prst="rect">
              <a:avLst/>
            </a:prstGeom>
            <a:noFill/>
          </p:spPr>
          <p:txBody>
            <a:bodyPr wrap="none" rtlCol="0">
              <a:spAutoFit/>
            </a:bodyPr>
            <a:lstStyle/>
            <a:p>
              <a:pPr defTabSz="914400"/>
              <a:r>
                <a:rPr lang="en-US" sz="1400" dirty="0" smtClean="0">
                  <a:solidFill>
                    <a:prstClr val="white">
                      <a:lumMod val="65000"/>
                    </a:prstClr>
                  </a:solidFill>
                  <a:latin typeface="Constantia"/>
                </a:rPr>
                <a:t>What is NLP?	Databanks	</a:t>
              </a:r>
              <a:r>
                <a:rPr lang="en-US" sz="1400" dirty="0" smtClean="0">
                  <a:solidFill>
                    <a:srgbClr val="7CCA62">
                      <a:lumMod val="75000"/>
                    </a:srgbClr>
                  </a:solidFill>
                  <a:latin typeface="Constantia"/>
                </a:rPr>
                <a:t>	Understanding Humans</a:t>
              </a:r>
            </a:p>
            <a:p>
              <a:pPr defTabSz="914400"/>
              <a:endParaRPr lang="en-US" dirty="0">
                <a:solidFill>
                  <a:prstClr val="black"/>
                </a:solidFill>
                <a:latin typeface="Constantia"/>
              </a:endParaRPr>
            </a:p>
          </p:txBody>
        </p:sp>
      </p:grpSp>
      <p:sp>
        <p:nvSpPr>
          <p:cNvPr id="14368" name="Rectangle 32"/>
          <p:cNvSpPr>
            <a:spLocks noChangeArrowheads="1"/>
          </p:cNvSpPr>
          <p:nvPr>
            <p:custDataLst>
              <p:tags r:id="rId4"/>
            </p:custDataLst>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a:endParaRPr lang="en-US">
              <a:solidFill>
                <a:prstClr val="black"/>
              </a:solidFill>
              <a:latin typeface="Constantia"/>
            </a:endParaRPr>
          </a:p>
        </p:txBody>
      </p:sp>
      <p:sp>
        <p:nvSpPr>
          <p:cNvPr id="57" name="Content Placeholder 56"/>
          <p:cNvSpPr>
            <a:spLocks noGrp="1"/>
          </p:cNvSpPr>
          <p:nvPr>
            <p:ph idx="1"/>
            <p:custDataLst>
              <p:tags r:id="rId5"/>
            </p:custDataLst>
          </p:nvPr>
        </p:nvSpPr>
        <p:spPr/>
        <p:txBody>
          <a:bodyPr/>
          <a:lstStyle/>
          <a:p>
            <a:r>
              <a:rPr lang="en-US" dirty="0" smtClean="0"/>
              <a:t>More than just words</a:t>
            </a:r>
          </a:p>
          <a:p>
            <a:r>
              <a:rPr lang="en-US" dirty="0" smtClean="0"/>
              <a:t>Complexities of language</a:t>
            </a:r>
          </a:p>
          <a:p>
            <a:pPr lvl="1"/>
            <a:r>
              <a:rPr lang="en-US" dirty="0" smtClean="0"/>
              <a:t>Connotations</a:t>
            </a:r>
          </a:p>
          <a:p>
            <a:pPr lvl="1"/>
            <a:r>
              <a:rPr lang="en-US" dirty="0" smtClean="0"/>
              <a:t>Body language</a:t>
            </a:r>
          </a:p>
          <a:p>
            <a:pPr lvl="1"/>
            <a:r>
              <a:rPr lang="en-US" dirty="0" smtClean="0"/>
              <a:t>Nonverbal cues</a:t>
            </a:r>
          </a:p>
        </p:txBody>
      </p:sp>
    </p:spTree>
    <p:custDataLst>
      <p:tags r:id="rId1"/>
    </p:custDataLst>
    <p:extLst>
      <p:ext uri="{BB962C8B-B14F-4D97-AF65-F5344CB8AC3E}">
        <p14:creationId xmlns:p14="http://schemas.microsoft.com/office/powerpoint/2010/main" val="385542877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Computer</a:t>
            </a:r>
            <a:r>
              <a:rPr lang="en-US" baseline="0" dirty="0" smtClean="0"/>
              <a:t> Understanding Today</a:t>
            </a:r>
            <a:endParaRPr lang="en-US" dirty="0"/>
          </a:p>
        </p:txBody>
      </p:sp>
      <p:sp>
        <p:nvSpPr>
          <p:cNvPr id="3" name="Content Placeholder 2"/>
          <p:cNvSpPr>
            <a:spLocks noGrp="1"/>
          </p:cNvSpPr>
          <p:nvPr>
            <p:ph idx="1"/>
            <p:custDataLst>
              <p:tags r:id="rId3"/>
            </p:custDataLst>
          </p:nvPr>
        </p:nvSpPr>
        <p:spPr/>
        <p:txBody>
          <a:bodyPr/>
          <a:lstStyle/>
          <a:p>
            <a:r>
              <a:rPr lang="en-US" dirty="0" smtClean="0"/>
              <a:t>How It Works</a:t>
            </a:r>
          </a:p>
          <a:p>
            <a:r>
              <a:rPr lang="en-US" dirty="0" smtClean="0"/>
              <a:t>Question Answering</a:t>
            </a:r>
          </a:p>
          <a:p>
            <a:r>
              <a:rPr lang="en-US" dirty="0" smtClean="0"/>
              <a:t>Challenges</a:t>
            </a:r>
            <a:endParaRPr lang="en-US" dirty="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a:t>
              </a:r>
              <a:r>
                <a:rPr lang="en-US" dirty="0" smtClean="0">
                  <a:solidFill>
                    <a:prstClr val="black"/>
                  </a:solidFill>
                  <a:latin typeface="Constantia"/>
                </a:rPr>
                <a:t>	</a:t>
              </a:r>
              <a:r>
                <a:rPr lang="en-US" dirty="0" smtClean="0">
                  <a:solidFill>
                    <a:srgbClr val="7CCA62">
                      <a:lumMod val="75000"/>
                    </a:srgbClr>
                  </a:solidFill>
                  <a:latin typeface="Constantia"/>
                </a:rPr>
                <a:t>Today’s Understanding</a:t>
              </a:r>
              <a:r>
                <a:rPr lang="en-US" dirty="0" smtClean="0">
                  <a:solidFill>
                    <a:prstClr val="black"/>
                  </a:solidFill>
                  <a:latin typeface="Constantia"/>
                </a:rPr>
                <a:t>	Future Application </a:t>
              </a:r>
            </a:p>
          </p:txBody>
        </p:sp>
        <p:sp>
          <p:nvSpPr>
            <p:cNvPr id="6" name="TextBox 5"/>
            <p:cNvSpPr txBox="1"/>
            <p:nvPr/>
          </p:nvSpPr>
          <p:spPr>
            <a:xfrm>
              <a:off x="1371600" y="6096000"/>
              <a:ext cx="5724644" cy="584775"/>
            </a:xfrm>
            <a:prstGeom prst="rect">
              <a:avLst/>
            </a:prstGeom>
            <a:noFill/>
          </p:spPr>
          <p:txBody>
            <a:bodyPr wrap="none" rtlCol="0">
              <a:spAutoFit/>
            </a:bodyPr>
            <a:lstStyle/>
            <a:p>
              <a:pPr defTabSz="914400"/>
              <a:r>
                <a:rPr lang="en-US" sz="1400" dirty="0" smtClean="0">
                  <a:solidFill>
                    <a:prstClr val="black"/>
                  </a:solidFill>
                  <a:latin typeface="Constantia"/>
                </a:rPr>
                <a:t>How It Works	Question Answering</a:t>
              </a:r>
              <a:r>
                <a:rPr lang="en-US" sz="1400" dirty="0" smtClean="0">
                  <a:solidFill>
                    <a:srgbClr val="7CCA62">
                      <a:lumMod val="75000"/>
                    </a:srgbClr>
                  </a:solidFill>
                  <a:latin typeface="Constantia"/>
                </a:rPr>
                <a:t>		</a:t>
              </a:r>
              <a:r>
                <a:rPr lang="en-US" sz="1400" dirty="0" smtClean="0">
                  <a:solidFill>
                    <a:prstClr val="black"/>
                  </a:solidFill>
                  <a:latin typeface="Constantia"/>
                </a:rPr>
                <a:t>Challenges</a:t>
              </a:r>
              <a:r>
                <a:rPr lang="en-US" sz="1400" dirty="0" smtClean="0">
                  <a:solidFill>
                    <a:srgbClr val="7CCA62">
                      <a:lumMod val="75000"/>
                    </a:srgbClr>
                  </a:solidFill>
                  <a:latin typeface="Constantia"/>
                </a:rPr>
                <a:t>	</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416144442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How It Works</a:t>
            </a:r>
          </a:p>
        </p:txBody>
      </p:sp>
      <p:sp>
        <p:nvSpPr>
          <p:cNvPr id="3" name="Content Placeholder 2"/>
          <p:cNvSpPr>
            <a:spLocks noGrp="1"/>
          </p:cNvSpPr>
          <p:nvPr>
            <p:ph idx="1"/>
            <p:custDataLst>
              <p:tags r:id="rId3"/>
            </p:custDataLst>
          </p:nvPr>
        </p:nvSpPr>
        <p:spPr/>
        <p:txBody>
          <a:bodyPr/>
          <a:lstStyle/>
          <a:p>
            <a:r>
              <a:rPr lang="en-US" dirty="0" smtClean="0"/>
              <a:t>Semantic Module</a:t>
            </a:r>
          </a:p>
          <a:p>
            <a:r>
              <a:rPr lang="en-US" dirty="0" smtClean="0"/>
              <a:t>Pragmatic Module</a:t>
            </a:r>
          </a:p>
          <a:p>
            <a:r>
              <a:rPr lang="en-US" dirty="0" smtClean="0"/>
              <a:t>Multimodal Dialogue Module</a:t>
            </a:r>
          </a:p>
          <a:p>
            <a:endParaRPr lang="en-US" dirty="0" smtClean="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a:t>
              </a:r>
              <a:r>
                <a:rPr lang="en-US" dirty="0" smtClean="0">
                  <a:solidFill>
                    <a:prstClr val="black"/>
                  </a:solidFill>
                  <a:latin typeface="Constantia"/>
                </a:rPr>
                <a:t>	</a:t>
              </a:r>
              <a:r>
                <a:rPr lang="en-US" dirty="0" smtClean="0">
                  <a:solidFill>
                    <a:srgbClr val="7CCA62">
                      <a:lumMod val="75000"/>
                    </a:srgbClr>
                  </a:solidFill>
                  <a:latin typeface="Constantia"/>
                </a:rPr>
                <a:t>Today’s Understanding</a:t>
              </a:r>
              <a:r>
                <a:rPr lang="en-US" dirty="0" smtClean="0">
                  <a:solidFill>
                    <a:prstClr val="black"/>
                  </a:solidFill>
                  <a:latin typeface="Constantia"/>
                </a:rPr>
                <a:t>	Future Application </a:t>
              </a:r>
            </a:p>
          </p:txBody>
        </p:sp>
        <p:sp>
          <p:nvSpPr>
            <p:cNvPr id="6" name="TextBox 5"/>
            <p:cNvSpPr txBox="1"/>
            <p:nvPr/>
          </p:nvSpPr>
          <p:spPr>
            <a:xfrm>
              <a:off x="1371600" y="6096000"/>
              <a:ext cx="5724644" cy="584775"/>
            </a:xfrm>
            <a:prstGeom prst="rect">
              <a:avLst/>
            </a:prstGeom>
            <a:noFill/>
          </p:spPr>
          <p:txBody>
            <a:bodyPr wrap="none" rtlCol="0">
              <a:spAutoFit/>
            </a:bodyPr>
            <a:lstStyle/>
            <a:p>
              <a:pPr defTabSz="914400"/>
              <a:r>
                <a:rPr lang="en-US" sz="1400" dirty="0" smtClean="0">
                  <a:solidFill>
                    <a:srgbClr val="7CCA62">
                      <a:lumMod val="75000"/>
                    </a:srgbClr>
                  </a:solidFill>
                  <a:latin typeface="Constantia"/>
                </a:rPr>
                <a:t>How It Works	</a:t>
              </a:r>
              <a:r>
                <a:rPr lang="en-US" sz="1400" dirty="0" smtClean="0">
                  <a:solidFill>
                    <a:prstClr val="black"/>
                  </a:solidFill>
                  <a:latin typeface="Constantia"/>
                </a:rPr>
                <a:t>Question Answering</a:t>
              </a:r>
              <a:r>
                <a:rPr lang="en-US" sz="1400" dirty="0" smtClean="0">
                  <a:solidFill>
                    <a:srgbClr val="7CCA62">
                      <a:lumMod val="75000"/>
                    </a:srgbClr>
                  </a:solidFill>
                  <a:latin typeface="Constantia"/>
                </a:rPr>
                <a:t>		</a:t>
              </a:r>
              <a:r>
                <a:rPr lang="en-US" sz="1400" dirty="0" smtClean="0">
                  <a:solidFill>
                    <a:prstClr val="black"/>
                  </a:solidFill>
                  <a:latin typeface="Constantia"/>
                </a:rPr>
                <a:t>Challenges</a:t>
              </a:r>
              <a:r>
                <a:rPr lang="en-US" sz="1400" dirty="0" smtClean="0">
                  <a:solidFill>
                    <a:srgbClr val="7CCA62">
                      <a:lumMod val="75000"/>
                    </a:srgbClr>
                  </a:solidFill>
                  <a:latin typeface="Constantia"/>
                </a:rPr>
                <a:t>	</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205384933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How It Works</a:t>
            </a:r>
          </a:p>
        </p:txBody>
      </p:sp>
      <p:sp>
        <p:nvSpPr>
          <p:cNvPr id="14368" name="Rectangle 32"/>
          <p:cNvSpPr>
            <a:spLocks noChangeArrowheads="1"/>
          </p:cNvSpPr>
          <p:nvPr>
            <p:custDataLst>
              <p:tags r:id="rId3"/>
            </p:custDataLst>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a:endParaRPr lang="en-US">
              <a:solidFill>
                <a:prstClr val="black"/>
              </a:solidFill>
              <a:latin typeface="Constantia"/>
            </a:endParaRPr>
          </a:p>
        </p:txBody>
      </p:sp>
      <p:sp>
        <p:nvSpPr>
          <p:cNvPr id="10" name="Rectangle 31"/>
          <p:cNvSpPr>
            <a:spLocks noChangeArrowheads="1"/>
          </p:cNvSpPr>
          <p:nvPr>
            <p:custDataLst>
              <p:tags r:id="rId4"/>
            </p:custDataLst>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a:endParaRPr lang="en-US">
              <a:solidFill>
                <a:prstClr val="black"/>
              </a:solidFill>
              <a:latin typeface="Constantia"/>
            </a:endParaRPr>
          </a:p>
        </p:txBody>
      </p:sp>
      <p:grpSp>
        <p:nvGrpSpPr>
          <p:cNvPr id="14337" name="Canvas 66"/>
          <p:cNvGrpSpPr>
            <a:grpSpLocks/>
          </p:cNvGrpSpPr>
          <p:nvPr>
            <p:custDataLst>
              <p:tags r:id="rId5"/>
            </p:custDataLst>
          </p:nvPr>
        </p:nvGrpSpPr>
        <p:grpSpPr bwMode="auto">
          <a:xfrm>
            <a:off x="304800" y="1676400"/>
            <a:ext cx="8458200" cy="4038600"/>
            <a:chOff x="1440" y="1604"/>
            <a:chExt cx="9929" cy="6149"/>
          </a:xfrm>
        </p:grpSpPr>
        <p:sp>
          <p:nvSpPr>
            <p:cNvPr id="14366" name="AutoShape 30"/>
            <p:cNvSpPr>
              <a:spLocks noChangeAspect="1" noChangeArrowheads="1"/>
            </p:cNvSpPr>
            <p:nvPr/>
          </p:nvSpPr>
          <p:spPr bwMode="auto">
            <a:xfrm>
              <a:off x="1440" y="1604"/>
              <a:ext cx="9929" cy="6149"/>
            </a:xfrm>
            <a:prstGeom prst="rect">
              <a:avLst/>
            </a:prstGeom>
            <a:noFill/>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11" name="Rectangle 39"/>
            <p:cNvSpPr>
              <a:spLocks noChangeArrowheads="1"/>
            </p:cNvSpPr>
            <p:nvPr/>
          </p:nvSpPr>
          <p:spPr bwMode="auto">
            <a:xfrm>
              <a:off x="1674" y="2652"/>
              <a:ext cx="3098" cy="1892"/>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defTabSz="914400"/>
              <a:endParaRPr lang="en-US">
                <a:solidFill>
                  <a:prstClr val="black"/>
                </a:solidFill>
                <a:latin typeface="Constantia"/>
              </a:endParaRPr>
            </a:p>
          </p:txBody>
        </p:sp>
        <p:sp>
          <p:nvSpPr>
            <p:cNvPr id="12" name="Rectangle 40"/>
            <p:cNvSpPr>
              <a:spLocks noChangeArrowheads="1"/>
            </p:cNvSpPr>
            <p:nvPr/>
          </p:nvSpPr>
          <p:spPr bwMode="auto">
            <a:xfrm>
              <a:off x="5726" y="2650"/>
              <a:ext cx="4974" cy="1891"/>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defTabSz="914400" fontAlgn="base">
                <a:spcBef>
                  <a:spcPct val="0"/>
                </a:spcBef>
                <a:spcAft>
                  <a:spcPct val="0"/>
                </a:spcAft>
              </a:pPr>
              <a:endParaRPr lang="en-US" smtClean="0">
                <a:solidFill>
                  <a:prstClr val="black"/>
                </a:solidFill>
                <a:latin typeface="Arial" pitchFamily="34" charset="0"/>
                <a:cs typeface="Arial" pitchFamily="34" charset="0"/>
              </a:endParaRPr>
            </a:p>
          </p:txBody>
        </p:sp>
        <p:sp>
          <p:nvSpPr>
            <p:cNvPr id="13" name="Text Box 41"/>
            <p:cNvSpPr txBox="1">
              <a:spLocks noChangeArrowheads="1"/>
            </p:cNvSpPr>
            <p:nvPr/>
          </p:nvSpPr>
          <p:spPr bwMode="auto">
            <a:xfrm>
              <a:off x="1959" y="2200"/>
              <a:ext cx="2562" cy="48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400" smtClean="0">
                  <a:solidFill>
                    <a:srgbClr val="000000"/>
                  </a:solidFill>
                  <a:latin typeface="Times New Roman" pitchFamily="18" charset="0"/>
                  <a:ea typeface="Times New Roman" pitchFamily="18" charset="0"/>
                  <a:cs typeface="Times New Roman" pitchFamily="18" charset="0"/>
                </a:rPr>
                <a:t>Semantic Module</a:t>
              </a:r>
              <a:endParaRPr lang="en-US" smtClean="0">
                <a:solidFill>
                  <a:prstClr val="black"/>
                </a:solidFill>
                <a:latin typeface="Arial" pitchFamily="34" charset="0"/>
                <a:cs typeface="Arial" pitchFamily="34" charset="0"/>
              </a:endParaRPr>
            </a:p>
          </p:txBody>
        </p:sp>
        <p:sp>
          <p:nvSpPr>
            <p:cNvPr id="14" name="Text Box 7"/>
            <p:cNvSpPr txBox="1">
              <a:spLocks noChangeArrowheads="1"/>
            </p:cNvSpPr>
            <p:nvPr/>
          </p:nvSpPr>
          <p:spPr bwMode="auto">
            <a:xfrm>
              <a:off x="7081" y="2215"/>
              <a:ext cx="2547" cy="48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400" smtClean="0">
                  <a:solidFill>
                    <a:prstClr val="black"/>
                  </a:solidFill>
                  <a:latin typeface="Arial" pitchFamily="34" charset="0"/>
                  <a:ea typeface="Calibri" pitchFamily="34" charset="0"/>
                  <a:cs typeface="Arial" pitchFamily="34" charset="0"/>
                </a:rPr>
                <a:t>Pragmatic Module</a:t>
              </a:r>
              <a:endParaRPr lang="en-US" smtClean="0">
                <a:solidFill>
                  <a:prstClr val="black"/>
                </a:solidFill>
                <a:latin typeface="Arial" pitchFamily="34" charset="0"/>
                <a:cs typeface="Arial" pitchFamily="34" charset="0"/>
              </a:endParaRPr>
            </a:p>
          </p:txBody>
        </p:sp>
        <p:grpSp>
          <p:nvGrpSpPr>
            <p:cNvPr id="43" name="Group 43"/>
            <p:cNvGrpSpPr>
              <a:grpSpLocks/>
            </p:cNvGrpSpPr>
            <p:nvPr/>
          </p:nvGrpSpPr>
          <p:grpSpPr bwMode="auto">
            <a:xfrm>
              <a:off x="3968" y="4774"/>
              <a:ext cx="4856" cy="2329"/>
              <a:chOff x="19458" y="17940"/>
              <a:chExt cx="30833" cy="14787"/>
            </a:xfrm>
          </p:grpSpPr>
          <p:grpSp>
            <p:nvGrpSpPr>
              <p:cNvPr id="44" name="Group 44"/>
              <p:cNvGrpSpPr>
                <a:grpSpLocks/>
              </p:cNvGrpSpPr>
              <p:nvPr/>
            </p:nvGrpSpPr>
            <p:grpSpPr bwMode="auto">
              <a:xfrm>
                <a:off x="19458" y="17940"/>
                <a:ext cx="30833" cy="14788"/>
                <a:chOff x="7337" y="16983"/>
                <a:chExt cx="30833" cy="14787"/>
              </a:xfrm>
            </p:grpSpPr>
            <p:sp>
              <p:nvSpPr>
                <p:cNvPr id="14342" name="Rectangle 45"/>
                <p:cNvSpPr>
                  <a:spLocks noChangeArrowheads="1"/>
                </p:cNvSpPr>
                <p:nvPr/>
              </p:nvSpPr>
              <p:spPr bwMode="auto">
                <a:xfrm>
                  <a:off x="7337" y="19763"/>
                  <a:ext cx="30833" cy="12008"/>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defTabSz="914400" fontAlgn="base">
                    <a:spcBef>
                      <a:spcPct val="0"/>
                    </a:spcBef>
                    <a:spcAft>
                      <a:spcPct val="0"/>
                    </a:spcAft>
                  </a:pPr>
                  <a:endParaRPr lang="en-US" smtClean="0">
                    <a:solidFill>
                      <a:prstClr val="black"/>
                    </a:solidFill>
                    <a:latin typeface="Arial" pitchFamily="34" charset="0"/>
                    <a:cs typeface="Arial" pitchFamily="34" charset="0"/>
                  </a:endParaRPr>
                </a:p>
              </p:txBody>
            </p:sp>
            <p:sp>
              <p:nvSpPr>
                <p:cNvPr id="14343" name="Text Box 7"/>
                <p:cNvSpPr txBox="1">
                  <a:spLocks noChangeArrowheads="1"/>
                </p:cNvSpPr>
                <p:nvPr/>
              </p:nvSpPr>
              <p:spPr bwMode="auto">
                <a:xfrm>
                  <a:off x="10200" y="16983"/>
                  <a:ext cx="27970" cy="308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400" smtClean="0">
                      <a:solidFill>
                        <a:prstClr val="black"/>
                      </a:solidFill>
                      <a:latin typeface="Arial" pitchFamily="34" charset="0"/>
                      <a:ea typeface="Calibri" pitchFamily="34" charset="0"/>
                      <a:cs typeface="Arial" pitchFamily="34" charset="0"/>
                    </a:rPr>
                    <a:t>Multimodal Dialogue Module</a:t>
                  </a:r>
                  <a:endParaRPr lang="en-US" smtClean="0">
                    <a:solidFill>
                      <a:prstClr val="black"/>
                    </a:solidFill>
                    <a:latin typeface="Arial" pitchFamily="34" charset="0"/>
                    <a:cs typeface="Arial" pitchFamily="34" charset="0"/>
                  </a:endParaRPr>
                </a:p>
              </p:txBody>
            </p:sp>
          </p:grpSp>
          <p:sp>
            <p:nvSpPr>
              <p:cNvPr id="14336" name="Text Box 47"/>
              <p:cNvSpPr txBox="1">
                <a:spLocks noChangeArrowheads="1"/>
              </p:cNvSpPr>
              <p:nvPr/>
            </p:nvSpPr>
            <p:spPr bwMode="auto">
              <a:xfrm>
                <a:off x="40829" y="22860"/>
                <a:ext cx="8492" cy="797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srgbClr val="000000"/>
                    </a:solidFill>
                    <a:latin typeface="Times New Roman" pitchFamily="18" charset="0"/>
                    <a:ea typeface="Times New Roman" pitchFamily="18" charset="0"/>
                    <a:cs typeface="Times New Roman" pitchFamily="18" charset="0"/>
                  </a:rPr>
                  <a:t>Task Manager</a:t>
                </a:r>
                <a:endParaRPr lang="en-US" smtClean="0">
                  <a:solidFill>
                    <a:prstClr val="black"/>
                  </a:solidFill>
                  <a:latin typeface="Arial" pitchFamily="34" charset="0"/>
                  <a:cs typeface="Arial" pitchFamily="34" charset="0"/>
                </a:endParaRPr>
              </a:p>
            </p:txBody>
          </p:sp>
          <p:sp>
            <p:nvSpPr>
              <p:cNvPr id="14338" name="Text Box 14"/>
              <p:cNvSpPr txBox="1">
                <a:spLocks noChangeArrowheads="1"/>
              </p:cNvSpPr>
              <p:nvPr/>
            </p:nvSpPr>
            <p:spPr bwMode="auto">
              <a:xfrm>
                <a:off x="28803" y="22857"/>
                <a:ext cx="10193" cy="7969"/>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Multimodal Interface</a:t>
                </a:r>
                <a:endParaRPr lang="en-US" smtClean="0">
                  <a:solidFill>
                    <a:prstClr val="black"/>
                  </a:solidFill>
                  <a:latin typeface="Arial" pitchFamily="34" charset="0"/>
                  <a:cs typeface="Arial" pitchFamily="34" charset="0"/>
                </a:endParaRPr>
              </a:p>
            </p:txBody>
          </p:sp>
          <p:sp>
            <p:nvSpPr>
              <p:cNvPr id="14341" name="Straight Arrow Connector 49"/>
              <p:cNvSpPr>
                <a:spLocks noChangeShapeType="1"/>
              </p:cNvSpPr>
              <p:nvPr/>
            </p:nvSpPr>
            <p:spPr bwMode="auto">
              <a:xfrm flipH="1" flipV="1">
                <a:off x="38996" y="26841"/>
                <a:ext cx="1833" cy="6"/>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grpSp>
        <p:sp>
          <p:nvSpPr>
            <p:cNvPr id="15" name="Text Box 14"/>
            <p:cNvSpPr txBox="1">
              <a:spLocks noChangeArrowheads="1"/>
            </p:cNvSpPr>
            <p:nvPr/>
          </p:nvSpPr>
          <p:spPr bwMode="auto">
            <a:xfrm>
              <a:off x="2628" y="2716"/>
              <a:ext cx="938" cy="50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Parser</a:t>
              </a:r>
              <a:endParaRPr lang="en-US" smtClean="0">
                <a:solidFill>
                  <a:prstClr val="black"/>
                </a:solidFill>
                <a:latin typeface="Arial" pitchFamily="34" charset="0"/>
                <a:cs typeface="Arial" pitchFamily="34" charset="0"/>
              </a:endParaRPr>
            </a:p>
          </p:txBody>
        </p:sp>
        <p:sp>
          <p:nvSpPr>
            <p:cNvPr id="16" name="Text Box 14"/>
            <p:cNvSpPr txBox="1">
              <a:spLocks noChangeArrowheads="1"/>
            </p:cNvSpPr>
            <p:nvPr/>
          </p:nvSpPr>
          <p:spPr bwMode="auto">
            <a:xfrm>
              <a:off x="2611" y="3739"/>
              <a:ext cx="972" cy="50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Interp.</a:t>
              </a:r>
              <a:endParaRPr lang="en-US" smtClean="0">
                <a:solidFill>
                  <a:prstClr val="black"/>
                </a:solidFill>
                <a:latin typeface="Arial" pitchFamily="34" charset="0"/>
                <a:cs typeface="Arial" pitchFamily="34" charset="0"/>
              </a:endParaRPr>
            </a:p>
          </p:txBody>
        </p:sp>
        <p:sp>
          <p:nvSpPr>
            <p:cNvPr id="17" name="Text Box 14"/>
            <p:cNvSpPr txBox="1">
              <a:spLocks noChangeArrowheads="1"/>
            </p:cNvSpPr>
            <p:nvPr/>
          </p:nvSpPr>
          <p:spPr bwMode="auto">
            <a:xfrm>
              <a:off x="3682" y="2800"/>
              <a:ext cx="1005" cy="144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User Action Interp.</a:t>
              </a:r>
              <a:endParaRPr lang="en-US" smtClean="0">
                <a:solidFill>
                  <a:prstClr val="black"/>
                </a:solidFill>
                <a:latin typeface="Arial" pitchFamily="34" charset="0"/>
                <a:cs typeface="Arial" pitchFamily="34" charset="0"/>
              </a:endParaRPr>
            </a:p>
          </p:txBody>
        </p:sp>
        <p:sp>
          <p:nvSpPr>
            <p:cNvPr id="18" name="Text Box 14"/>
            <p:cNvSpPr txBox="1">
              <a:spLocks noChangeArrowheads="1"/>
            </p:cNvSpPr>
            <p:nvPr/>
          </p:nvSpPr>
          <p:spPr bwMode="auto">
            <a:xfrm>
              <a:off x="5808" y="2735"/>
              <a:ext cx="1291" cy="15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Context Tracking</a:t>
              </a:r>
              <a:endParaRPr lang="en-US" smtClean="0">
                <a:solidFill>
                  <a:prstClr val="black"/>
                </a:solidFill>
                <a:latin typeface="Arial" pitchFamily="34" charset="0"/>
                <a:cs typeface="Arial" pitchFamily="34" charset="0"/>
              </a:endParaRPr>
            </a:p>
          </p:txBody>
        </p:sp>
        <p:sp>
          <p:nvSpPr>
            <p:cNvPr id="19" name="Text Box 14"/>
            <p:cNvSpPr txBox="1">
              <a:spLocks noChangeArrowheads="1"/>
            </p:cNvSpPr>
            <p:nvPr/>
          </p:nvSpPr>
          <p:spPr bwMode="auto">
            <a:xfrm>
              <a:off x="7533" y="2751"/>
              <a:ext cx="1375" cy="15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 </a:t>
              </a:r>
              <a:r>
                <a:rPr lang="en-US" sz="1200" smtClean="0">
                  <a:solidFill>
                    <a:prstClr val="black"/>
                  </a:solidFill>
                  <a:latin typeface="Arial" pitchFamily="34" charset="0"/>
                  <a:ea typeface="Times New Roman" pitchFamily="18" charset="0"/>
                  <a:cs typeface="Arial" pitchFamily="34" charset="0"/>
                </a:rPr>
                <a:t>Pragmatic Scoring </a:t>
              </a:r>
            </a:p>
            <a:p>
              <a:pPr algn="ctr" defTabSz="914400" eaLnBrk="0" fontAlgn="base" hangingPunct="0">
                <a:spcBef>
                  <a:spcPct val="0"/>
                </a:spcBef>
                <a:spcAft>
                  <a:spcPct val="0"/>
                </a:spcAft>
              </a:pPr>
              <a:r>
                <a:rPr lang="en-US" sz="1200" smtClean="0">
                  <a:solidFill>
                    <a:prstClr val="black"/>
                  </a:solidFill>
                  <a:latin typeface="Arial" pitchFamily="34" charset="0"/>
                  <a:ea typeface="Times New Roman" pitchFamily="18" charset="0"/>
                  <a:cs typeface="Arial" pitchFamily="34" charset="0"/>
                </a:rPr>
                <a:t>&amp; Analysis</a:t>
              </a:r>
              <a:endParaRPr lang="en-US" smtClean="0">
                <a:solidFill>
                  <a:prstClr val="black"/>
                </a:solidFill>
                <a:latin typeface="Arial" pitchFamily="34" charset="0"/>
                <a:cs typeface="Arial" pitchFamily="34" charset="0"/>
              </a:endParaRPr>
            </a:p>
          </p:txBody>
        </p:sp>
        <p:sp>
          <p:nvSpPr>
            <p:cNvPr id="20" name="Text Box 14"/>
            <p:cNvSpPr txBox="1">
              <a:spLocks noChangeArrowheads="1"/>
            </p:cNvSpPr>
            <p:nvPr/>
          </p:nvSpPr>
          <p:spPr bwMode="auto">
            <a:xfrm>
              <a:off x="1740" y="3087"/>
              <a:ext cx="771" cy="73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100" smtClean="0">
                  <a:solidFill>
                    <a:prstClr val="black"/>
                  </a:solidFill>
                  <a:latin typeface="Arial" pitchFamily="34" charset="0"/>
                  <a:ea typeface="Calibri" pitchFamily="34" charset="0"/>
                  <a:cs typeface="Arial" pitchFamily="34" charset="0"/>
                </a:rPr>
                <a:t>User Input</a:t>
              </a:r>
              <a:endParaRPr lang="en-US" smtClean="0">
                <a:solidFill>
                  <a:prstClr val="black"/>
                </a:solidFill>
                <a:latin typeface="Arial" pitchFamily="34" charset="0"/>
                <a:cs typeface="Arial" pitchFamily="34" charset="0"/>
              </a:endParaRPr>
            </a:p>
          </p:txBody>
        </p:sp>
        <p:sp>
          <p:nvSpPr>
            <p:cNvPr id="21" name="Straight Arrow Connector 56"/>
            <p:cNvSpPr>
              <a:spLocks noChangeShapeType="1"/>
            </p:cNvSpPr>
            <p:nvPr/>
          </p:nvSpPr>
          <p:spPr bwMode="auto">
            <a:xfrm>
              <a:off x="3097" y="3220"/>
              <a:ext cx="0" cy="519"/>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22" name="Elbow Connector 58"/>
            <p:cNvSpPr>
              <a:spLocks noChangeShapeType="1"/>
            </p:cNvSpPr>
            <p:nvPr/>
          </p:nvSpPr>
          <p:spPr bwMode="auto">
            <a:xfrm flipV="1">
              <a:off x="2126" y="2968"/>
              <a:ext cx="502" cy="119"/>
            </a:xfrm>
            <a:prstGeom prst="bentConnector3">
              <a:avLst>
                <a:gd name="adj1" fmla="val -125"/>
              </a:avLst>
            </a:prstGeom>
            <a:noFill/>
            <a:ln w="9525">
              <a:solidFill>
                <a:srgbClr val="000000"/>
              </a:solidFill>
              <a:miter lim="800000"/>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23" name="Straight Arrow Connector 59"/>
            <p:cNvSpPr>
              <a:spLocks noChangeShapeType="1"/>
            </p:cNvSpPr>
            <p:nvPr/>
          </p:nvSpPr>
          <p:spPr bwMode="auto">
            <a:xfrm flipV="1">
              <a:off x="4772" y="3596"/>
              <a:ext cx="954" cy="2"/>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24" name="Elbow Connector 60"/>
            <p:cNvSpPr>
              <a:spLocks noChangeShapeType="1"/>
            </p:cNvSpPr>
            <p:nvPr/>
          </p:nvSpPr>
          <p:spPr bwMode="auto">
            <a:xfrm flipH="1">
              <a:off x="8824" y="3596"/>
              <a:ext cx="1876" cy="2562"/>
            </a:xfrm>
            <a:prstGeom prst="bentConnector3">
              <a:avLst>
                <a:gd name="adj1" fmla="val -19194"/>
              </a:avLst>
            </a:prstGeom>
            <a:noFill/>
            <a:ln w="9525">
              <a:solidFill>
                <a:srgbClr val="000000"/>
              </a:solidFill>
              <a:miter lim="800000"/>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25" name="Text Box 14"/>
            <p:cNvSpPr txBox="1">
              <a:spLocks noChangeArrowheads="1"/>
            </p:cNvSpPr>
            <p:nvPr/>
          </p:nvSpPr>
          <p:spPr bwMode="auto">
            <a:xfrm>
              <a:off x="9173" y="2752"/>
              <a:ext cx="1374" cy="150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200" smtClean="0">
                  <a:solidFill>
                    <a:prstClr val="black"/>
                  </a:solidFill>
                  <a:latin typeface="Arial" pitchFamily="34" charset="0"/>
                  <a:ea typeface="Calibri" pitchFamily="34" charset="0"/>
                  <a:cs typeface="Arial" pitchFamily="34" charset="0"/>
                </a:rPr>
                <a:t> </a:t>
              </a:r>
              <a:r>
                <a:rPr lang="en-US" sz="1200" smtClean="0">
                  <a:solidFill>
                    <a:prstClr val="black"/>
                  </a:solidFill>
                  <a:latin typeface="Arial" pitchFamily="34" charset="0"/>
                  <a:ea typeface="Times New Roman" pitchFamily="18" charset="0"/>
                  <a:cs typeface="Arial" pitchFamily="34" charset="0"/>
                </a:rPr>
                <a:t>DOM. KNOW. </a:t>
              </a:r>
            </a:p>
            <a:p>
              <a:pPr algn="ctr" defTabSz="914400" eaLnBrk="0" fontAlgn="base" hangingPunct="0">
                <a:spcBef>
                  <a:spcPct val="0"/>
                </a:spcBef>
                <a:spcAft>
                  <a:spcPct val="0"/>
                </a:spcAft>
              </a:pPr>
              <a:r>
                <a:rPr lang="en-US" sz="1200" smtClean="0">
                  <a:solidFill>
                    <a:prstClr val="black"/>
                  </a:solidFill>
                  <a:latin typeface="Arial" pitchFamily="34" charset="0"/>
                  <a:ea typeface="Times New Roman" pitchFamily="18" charset="0"/>
                  <a:cs typeface="Arial" pitchFamily="34" charset="0"/>
                </a:rPr>
                <a:t>&amp;</a:t>
              </a:r>
            </a:p>
            <a:p>
              <a:pPr algn="ctr" defTabSz="914400" eaLnBrk="0" fontAlgn="base" hangingPunct="0">
                <a:spcBef>
                  <a:spcPct val="0"/>
                </a:spcBef>
                <a:spcAft>
                  <a:spcPct val="0"/>
                </a:spcAft>
              </a:pPr>
              <a:r>
                <a:rPr lang="en-US" sz="1200" smtClean="0">
                  <a:solidFill>
                    <a:prstClr val="black"/>
                  </a:solidFill>
                  <a:latin typeface="Arial" pitchFamily="34" charset="0"/>
                  <a:ea typeface="Times New Roman" pitchFamily="18" charset="0"/>
                  <a:cs typeface="Arial" pitchFamily="34" charset="0"/>
                </a:rPr>
                <a:t>Inference</a:t>
              </a:r>
              <a:endParaRPr lang="en-US" smtClean="0">
                <a:solidFill>
                  <a:prstClr val="black"/>
                </a:solidFill>
                <a:latin typeface="Arial" pitchFamily="34" charset="0"/>
                <a:cs typeface="Arial" pitchFamily="34" charset="0"/>
              </a:endParaRPr>
            </a:p>
          </p:txBody>
        </p:sp>
        <p:sp>
          <p:nvSpPr>
            <p:cNvPr id="26" name="Straight Arrow Connector 62"/>
            <p:cNvSpPr>
              <a:spLocks noChangeShapeType="1"/>
            </p:cNvSpPr>
            <p:nvPr/>
          </p:nvSpPr>
          <p:spPr bwMode="auto">
            <a:xfrm>
              <a:off x="7099" y="3505"/>
              <a:ext cx="434" cy="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27" name="Straight Arrow Connector 63"/>
            <p:cNvSpPr>
              <a:spLocks noChangeShapeType="1"/>
            </p:cNvSpPr>
            <p:nvPr/>
          </p:nvSpPr>
          <p:spPr bwMode="auto">
            <a:xfrm flipV="1">
              <a:off x="8908" y="3504"/>
              <a:ext cx="265"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28" name="Text Box 14"/>
            <p:cNvSpPr txBox="1">
              <a:spLocks noChangeArrowheads="1"/>
            </p:cNvSpPr>
            <p:nvPr/>
          </p:nvSpPr>
          <p:spPr bwMode="auto">
            <a:xfrm>
              <a:off x="4084" y="5799"/>
              <a:ext cx="1090" cy="77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100" smtClean="0">
                  <a:solidFill>
                    <a:prstClr val="black"/>
                  </a:solidFill>
                  <a:latin typeface="Arial" pitchFamily="34" charset="0"/>
                  <a:ea typeface="Calibri" pitchFamily="34" charset="0"/>
                  <a:cs typeface="Arial" pitchFamily="34" charset="0"/>
                </a:rPr>
                <a:t>Program Output </a:t>
              </a:r>
              <a:endParaRPr lang="en-US" smtClean="0">
                <a:solidFill>
                  <a:prstClr val="black"/>
                </a:solidFill>
                <a:latin typeface="Arial" pitchFamily="34" charset="0"/>
                <a:cs typeface="Arial" pitchFamily="34" charset="0"/>
              </a:endParaRPr>
            </a:p>
          </p:txBody>
        </p:sp>
        <p:sp>
          <p:nvSpPr>
            <p:cNvPr id="29" name="Straight Arrow Connector 65"/>
            <p:cNvSpPr>
              <a:spLocks noChangeShapeType="1"/>
            </p:cNvSpPr>
            <p:nvPr/>
          </p:nvSpPr>
          <p:spPr bwMode="auto">
            <a:xfrm flipH="1">
              <a:off x="5174" y="6176"/>
              <a:ext cx="266" cy="9"/>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nstantia"/>
              </a:endParaRPr>
            </a:p>
          </p:txBody>
        </p:sp>
        <p:sp>
          <p:nvSpPr>
            <p:cNvPr id="30" name="Text Box 3"/>
            <p:cNvSpPr txBox="1">
              <a:spLocks noChangeArrowheads="1"/>
            </p:cNvSpPr>
            <p:nvPr/>
          </p:nvSpPr>
          <p:spPr bwMode="auto">
            <a:xfrm>
              <a:off x="4665" y="7217"/>
              <a:ext cx="4805" cy="5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800" u="sng" smtClean="0">
                  <a:solidFill>
                    <a:srgbClr val="000000"/>
                  </a:solidFill>
                  <a:latin typeface="Times New Roman" pitchFamily="18" charset="0"/>
                  <a:ea typeface="Times New Roman" pitchFamily="18" charset="0"/>
                  <a:cs typeface="Times New Roman" pitchFamily="18" charset="0"/>
                </a:rPr>
                <a:t>http://ieeexplore.ieee.org/stamp/stamp.jsp?</a:t>
              </a:r>
              <a:endParaRPr lang="en-US" smtClean="0">
                <a:solidFill>
                  <a:prstClr val="black"/>
                </a:solidFill>
                <a:latin typeface="Arial" pitchFamily="34" charset="0"/>
                <a:cs typeface="Arial" pitchFamily="34" charset="0"/>
              </a:endParaRPr>
            </a:p>
          </p:txBody>
        </p:sp>
      </p:grpSp>
      <p:grpSp>
        <p:nvGrpSpPr>
          <p:cNvPr id="69" name="Group 68"/>
          <p:cNvGrpSpPr/>
          <p:nvPr>
            <p:custDataLst>
              <p:tags r:id="rId6"/>
            </p:custDataLst>
          </p:nvPr>
        </p:nvGrpSpPr>
        <p:grpSpPr>
          <a:xfrm>
            <a:off x="1219200" y="5715000"/>
            <a:ext cx="6934200" cy="965775"/>
            <a:chOff x="1219200" y="5715000"/>
            <a:chExt cx="6934200" cy="965775"/>
          </a:xfrm>
        </p:grpSpPr>
        <p:sp>
          <p:nvSpPr>
            <p:cNvPr id="70" name="TextBox 69"/>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a:t>
              </a:r>
              <a:r>
                <a:rPr lang="en-US" dirty="0" smtClean="0">
                  <a:solidFill>
                    <a:prstClr val="black"/>
                  </a:solidFill>
                  <a:latin typeface="Constantia"/>
                </a:rPr>
                <a:t>	</a:t>
              </a:r>
              <a:r>
                <a:rPr lang="en-US" dirty="0" smtClean="0">
                  <a:solidFill>
                    <a:srgbClr val="7CCA62">
                      <a:lumMod val="75000"/>
                    </a:srgbClr>
                  </a:solidFill>
                  <a:latin typeface="Constantia"/>
                </a:rPr>
                <a:t>Today’s Understanding</a:t>
              </a:r>
              <a:r>
                <a:rPr lang="en-US" dirty="0" smtClean="0">
                  <a:solidFill>
                    <a:prstClr val="black"/>
                  </a:solidFill>
                  <a:latin typeface="Constantia"/>
                </a:rPr>
                <a:t>	Future Application </a:t>
              </a:r>
            </a:p>
          </p:txBody>
        </p:sp>
        <p:sp>
          <p:nvSpPr>
            <p:cNvPr id="71" name="TextBox 70"/>
            <p:cNvSpPr txBox="1"/>
            <p:nvPr/>
          </p:nvSpPr>
          <p:spPr>
            <a:xfrm>
              <a:off x="1371600" y="6096000"/>
              <a:ext cx="5724644" cy="584775"/>
            </a:xfrm>
            <a:prstGeom prst="rect">
              <a:avLst/>
            </a:prstGeom>
            <a:noFill/>
          </p:spPr>
          <p:txBody>
            <a:bodyPr wrap="none" rtlCol="0">
              <a:spAutoFit/>
            </a:bodyPr>
            <a:lstStyle/>
            <a:p>
              <a:pPr defTabSz="914400"/>
              <a:r>
                <a:rPr lang="en-US" sz="1400" dirty="0" smtClean="0">
                  <a:solidFill>
                    <a:srgbClr val="7CCA62">
                      <a:lumMod val="75000"/>
                    </a:srgbClr>
                  </a:solidFill>
                  <a:latin typeface="Constantia"/>
                </a:rPr>
                <a:t>How It Works	</a:t>
              </a:r>
              <a:r>
                <a:rPr lang="en-US" sz="1400" dirty="0" smtClean="0">
                  <a:solidFill>
                    <a:prstClr val="black"/>
                  </a:solidFill>
                  <a:latin typeface="Constantia"/>
                </a:rPr>
                <a:t>Question Answering</a:t>
              </a:r>
              <a:r>
                <a:rPr lang="en-US" sz="1400" dirty="0" smtClean="0">
                  <a:solidFill>
                    <a:srgbClr val="7CCA62">
                      <a:lumMod val="75000"/>
                    </a:srgbClr>
                  </a:solidFill>
                  <a:latin typeface="Constantia"/>
                </a:rPr>
                <a:t>		</a:t>
              </a:r>
              <a:r>
                <a:rPr lang="en-US" sz="1400" dirty="0" smtClean="0">
                  <a:solidFill>
                    <a:prstClr val="black"/>
                  </a:solidFill>
                  <a:latin typeface="Constantia"/>
                </a:rPr>
                <a:t>Challenges</a:t>
              </a:r>
              <a:r>
                <a:rPr lang="en-US" sz="1400" dirty="0" smtClean="0">
                  <a:solidFill>
                    <a:srgbClr val="7CCA62">
                      <a:lumMod val="75000"/>
                    </a:srgbClr>
                  </a:solidFill>
                  <a:latin typeface="Constantia"/>
                </a:rPr>
                <a:t>	</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236604310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Question Answering</a:t>
            </a:r>
          </a:p>
        </p:txBody>
      </p:sp>
      <p:sp>
        <p:nvSpPr>
          <p:cNvPr id="3" name="Content Placeholder 2"/>
          <p:cNvSpPr>
            <a:spLocks noGrp="1"/>
          </p:cNvSpPr>
          <p:nvPr>
            <p:ph idx="1"/>
            <p:custDataLst>
              <p:tags r:id="rId3"/>
            </p:custDataLst>
          </p:nvPr>
        </p:nvSpPr>
        <p:spPr/>
        <p:txBody>
          <a:bodyPr/>
          <a:lstStyle/>
          <a:p>
            <a:r>
              <a:rPr lang="en-US" dirty="0" smtClean="0"/>
              <a:t>Interpret, retrieve, rephrase</a:t>
            </a:r>
          </a:p>
          <a:p>
            <a:r>
              <a:rPr lang="en-US" dirty="0" smtClean="0"/>
              <a:t>Examples</a:t>
            </a:r>
          </a:p>
          <a:p>
            <a:pPr lvl="1"/>
            <a:r>
              <a:rPr lang="en-US" dirty="0" err="1" smtClean="0"/>
              <a:t>Siri</a:t>
            </a:r>
            <a:r>
              <a:rPr lang="en-US" dirty="0" smtClean="0"/>
              <a:t>, Iris</a:t>
            </a:r>
          </a:p>
          <a:p>
            <a:pPr lvl="1"/>
            <a:r>
              <a:rPr lang="en-US" dirty="0" smtClean="0"/>
              <a:t>Watson</a:t>
            </a:r>
          </a:p>
          <a:p>
            <a:endParaRPr lang="en-US" dirty="0" smtClean="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a:t>
              </a:r>
              <a:r>
                <a:rPr lang="en-US" dirty="0" smtClean="0">
                  <a:solidFill>
                    <a:prstClr val="black"/>
                  </a:solidFill>
                  <a:latin typeface="Constantia"/>
                </a:rPr>
                <a:t>	</a:t>
              </a:r>
              <a:r>
                <a:rPr lang="en-US" dirty="0" smtClean="0">
                  <a:solidFill>
                    <a:srgbClr val="7CCA62">
                      <a:lumMod val="75000"/>
                    </a:srgbClr>
                  </a:solidFill>
                  <a:latin typeface="Constantia"/>
                </a:rPr>
                <a:t>Today’s Understanding</a:t>
              </a:r>
              <a:r>
                <a:rPr lang="en-US" dirty="0" smtClean="0">
                  <a:solidFill>
                    <a:prstClr val="black"/>
                  </a:solidFill>
                  <a:latin typeface="Constantia"/>
                </a:rPr>
                <a:t>	Future Application </a:t>
              </a:r>
            </a:p>
          </p:txBody>
        </p:sp>
        <p:sp>
          <p:nvSpPr>
            <p:cNvPr id="6" name="TextBox 5"/>
            <p:cNvSpPr txBox="1"/>
            <p:nvPr/>
          </p:nvSpPr>
          <p:spPr>
            <a:xfrm>
              <a:off x="1371600" y="6096000"/>
              <a:ext cx="5724644" cy="584775"/>
            </a:xfrm>
            <a:prstGeom prst="rect">
              <a:avLst/>
            </a:prstGeom>
            <a:noFill/>
          </p:spPr>
          <p:txBody>
            <a:bodyPr wrap="none" rtlCol="0">
              <a:spAutoFit/>
            </a:bodyPr>
            <a:lstStyle/>
            <a:p>
              <a:pPr defTabSz="914400"/>
              <a:r>
                <a:rPr lang="en-US" sz="1400" dirty="0" smtClean="0">
                  <a:solidFill>
                    <a:prstClr val="white">
                      <a:lumMod val="65000"/>
                    </a:prstClr>
                  </a:solidFill>
                  <a:latin typeface="Constantia"/>
                </a:rPr>
                <a:t>How It Works</a:t>
              </a:r>
              <a:r>
                <a:rPr lang="en-US" sz="1400" dirty="0" smtClean="0">
                  <a:solidFill>
                    <a:srgbClr val="7CCA62">
                      <a:lumMod val="75000"/>
                    </a:srgbClr>
                  </a:solidFill>
                  <a:latin typeface="Constantia"/>
                </a:rPr>
                <a:t>	Question Answering		</a:t>
              </a:r>
              <a:r>
                <a:rPr lang="en-US" sz="1400" dirty="0" smtClean="0">
                  <a:solidFill>
                    <a:prstClr val="black"/>
                  </a:solidFill>
                  <a:latin typeface="Constantia"/>
                </a:rPr>
                <a:t>Challenges</a:t>
              </a:r>
              <a:r>
                <a:rPr lang="en-US" sz="1400" dirty="0" smtClean="0">
                  <a:solidFill>
                    <a:srgbClr val="7CCA62">
                      <a:lumMod val="75000"/>
                    </a:srgbClr>
                  </a:solidFill>
                  <a:latin typeface="Constantia"/>
                </a:rPr>
                <a:t>	</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41834034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Challenges</a:t>
            </a:r>
          </a:p>
        </p:txBody>
      </p:sp>
      <p:sp>
        <p:nvSpPr>
          <p:cNvPr id="3" name="Content Placeholder 2"/>
          <p:cNvSpPr>
            <a:spLocks noGrp="1"/>
          </p:cNvSpPr>
          <p:nvPr>
            <p:ph idx="1"/>
            <p:custDataLst>
              <p:tags r:id="rId3"/>
            </p:custDataLst>
          </p:nvPr>
        </p:nvSpPr>
        <p:spPr/>
        <p:txBody>
          <a:bodyPr/>
          <a:lstStyle/>
          <a:p>
            <a:r>
              <a:rPr lang="en-US" dirty="0" smtClean="0"/>
              <a:t>Understanding as </a:t>
            </a:r>
            <a:r>
              <a:rPr lang="en-US" smtClean="0"/>
              <a:t>a human does</a:t>
            </a:r>
            <a:endParaRPr lang="en-US" dirty="0" smtClean="0"/>
          </a:p>
          <a:p>
            <a:r>
              <a:rPr lang="en-US" dirty="0" smtClean="0"/>
              <a:t>Drawing implications</a:t>
            </a:r>
          </a:p>
          <a:p>
            <a:r>
              <a:rPr lang="en-US" dirty="0" smtClean="0"/>
              <a:t>Machine learning</a:t>
            </a:r>
          </a:p>
          <a:p>
            <a:r>
              <a:rPr lang="en-US" dirty="0" smtClean="0"/>
              <a:t>Emotional analysis</a:t>
            </a:r>
            <a:endParaRPr lang="en-US" dirty="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a:t>
              </a:r>
              <a:r>
                <a:rPr lang="en-US" dirty="0" smtClean="0">
                  <a:solidFill>
                    <a:prstClr val="black"/>
                  </a:solidFill>
                  <a:latin typeface="Constantia"/>
                </a:rPr>
                <a:t>	</a:t>
              </a:r>
              <a:r>
                <a:rPr lang="en-US" dirty="0" smtClean="0">
                  <a:solidFill>
                    <a:srgbClr val="7CCA62">
                      <a:lumMod val="75000"/>
                    </a:srgbClr>
                  </a:solidFill>
                  <a:latin typeface="Constantia"/>
                </a:rPr>
                <a:t>Today’s Understanding</a:t>
              </a:r>
              <a:r>
                <a:rPr lang="en-US" dirty="0" smtClean="0">
                  <a:solidFill>
                    <a:prstClr val="black"/>
                  </a:solidFill>
                  <a:latin typeface="Constantia"/>
                </a:rPr>
                <a:t>	Future Application </a:t>
              </a:r>
            </a:p>
          </p:txBody>
        </p:sp>
        <p:sp>
          <p:nvSpPr>
            <p:cNvPr id="6" name="TextBox 5"/>
            <p:cNvSpPr txBox="1"/>
            <p:nvPr/>
          </p:nvSpPr>
          <p:spPr>
            <a:xfrm>
              <a:off x="1371600" y="6096000"/>
              <a:ext cx="5724644" cy="584775"/>
            </a:xfrm>
            <a:prstGeom prst="rect">
              <a:avLst/>
            </a:prstGeom>
            <a:noFill/>
          </p:spPr>
          <p:txBody>
            <a:bodyPr wrap="none" rtlCol="0">
              <a:spAutoFit/>
            </a:bodyPr>
            <a:lstStyle/>
            <a:p>
              <a:pPr defTabSz="914400"/>
              <a:r>
                <a:rPr lang="en-US" sz="1400" dirty="0" smtClean="0">
                  <a:solidFill>
                    <a:prstClr val="white">
                      <a:lumMod val="65000"/>
                    </a:prstClr>
                  </a:solidFill>
                  <a:latin typeface="Constantia"/>
                </a:rPr>
                <a:t>How It Works	Question Answering</a:t>
              </a:r>
              <a:r>
                <a:rPr lang="en-US" sz="1400" dirty="0" smtClean="0">
                  <a:solidFill>
                    <a:srgbClr val="7CCA62">
                      <a:lumMod val="75000"/>
                    </a:srgbClr>
                  </a:solidFill>
                  <a:latin typeface="Constantia"/>
                </a:rPr>
                <a:t>		Challenges	</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22727523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Situation</a:t>
            </a:r>
            <a:endParaRPr lang="en-US" dirty="0"/>
          </a:p>
        </p:txBody>
      </p:sp>
      <p:sp>
        <p:nvSpPr>
          <p:cNvPr id="3" name="Content Placeholder 2"/>
          <p:cNvSpPr>
            <a:spLocks noGrp="1"/>
          </p:cNvSpPr>
          <p:nvPr>
            <p:ph idx="1"/>
          </p:nvPr>
        </p:nvSpPr>
        <p:spPr/>
        <p:txBody>
          <a:bodyPr>
            <a:normAutofit/>
          </a:bodyPr>
          <a:lstStyle/>
          <a:p>
            <a:r>
              <a:rPr lang="en-US" dirty="0" smtClean="0"/>
              <a:t>Visit the room prior to the presentation</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Future</a:t>
            </a:r>
            <a:r>
              <a:rPr lang="en-US" baseline="0" dirty="0" smtClean="0"/>
              <a:t> Applications</a:t>
            </a:r>
            <a:endParaRPr lang="en-US" dirty="0"/>
          </a:p>
        </p:txBody>
      </p:sp>
      <p:sp>
        <p:nvSpPr>
          <p:cNvPr id="3" name="Content Placeholder 2"/>
          <p:cNvSpPr>
            <a:spLocks noGrp="1"/>
          </p:cNvSpPr>
          <p:nvPr>
            <p:ph idx="1"/>
            <p:custDataLst>
              <p:tags r:id="rId3"/>
            </p:custDataLst>
          </p:nvPr>
        </p:nvSpPr>
        <p:spPr/>
        <p:txBody>
          <a:bodyPr/>
          <a:lstStyle/>
          <a:p>
            <a:pPr lvl="0"/>
            <a:r>
              <a:rPr lang="en-US" baseline="0" dirty="0" smtClean="0"/>
              <a:t>Emotional Analysis</a:t>
            </a:r>
          </a:p>
          <a:p>
            <a:pPr lvl="0"/>
            <a:r>
              <a:rPr lang="en-US" baseline="0" dirty="0" smtClean="0"/>
              <a:t>All-Purpose Command Interpretation</a:t>
            </a:r>
          </a:p>
          <a:p>
            <a:pPr lvl="0"/>
            <a:r>
              <a:rPr lang="en-US" baseline="0" dirty="0" smtClean="0"/>
              <a:t>Universal Translation </a:t>
            </a:r>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	Today’s Understanding</a:t>
              </a:r>
              <a:r>
                <a:rPr lang="en-US" dirty="0" smtClean="0">
                  <a:solidFill>
                    <a:prstClr val="black"/>
                  </a:solidFill>
                  <a:latin typeface="Constantia"/>
                </a:rPr>
                <a:t>	</a:t>
              </a:r>
              <a:r>
                <a:rPr lang="en-US" dirty="0" smtClean="0">
                  <a:solidFill>
                    <a:srgbClr val="7CCA62">
                      <a:lumMod val="75000"/>
                    </a:srgbClr>
                  </a:solidFill>
                  <a:latin typeface="Constantia"/>
                </a:rPr>
                <a:t>Future Application </a:t>
              </a:r>
            </a:p>
          </p:txBody>
        </p:sp>
        <p:sp>
          <p:nvSpPr>
            <p:cNvPr id="6" name="TextBox 5"/>
            <p:cNvSpPr txBox="1"/>
            <p:nvPr/>
          </p:nvSpPr>
          <p:spPr>
            <a:xfrm>
              <a:off x="1371600" y="6096000"/>
              <a:ext cx="6454524" cy="584775"/>
            </a:xfrm>
            <a:prstGeom prst="rect">
              <a:avLst/>
            </a:prstGeom>
            <a:noFill/>
          </p:spPr>
          <p:txBody>
            <a:bodyPr wrap="none" rtlCol="0">
              <a:spAutoFit/>
            </a:bodyPr>
            <a:lstStyle/>
            <a:p>
              <a:pPr defTabSz="914400"/>
              <a:r>
                <a:rPr lang="en-US" sz="1400" dirty="0" smtClean="0">
                  <a:solidFill>
                    <a:prstClr val="black"/>
                  </a:solidFill>
                  <a:latin typeface="Constantia"/>
                </a:rPr>
                <a:t>Emotional Analysis	All-Purpose Command Interp.	Universal Translation</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98728717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lvl="0"/>
            <a:r>
              <a:rPr lang="en-US" dirty="0" smtClean="0"/>
              <a:t>Emotional Analysis</a:t>
            </a:r>
          </a:p>
        </p:txBody>
      </p:sp>
      <p:sp>
        <p:nvSpPr>
          <p:cNvPr id="3" name="Content Placeholder 2"/>
          <p:cNvSpPr>
            <a:spLocks noGrp="1"/>
          </p:cNvSpPr>
          <p:nvPr>
            <p:ph idx="1"/>
            <p:custDataLst>
              <p:tags r:id="rId3"/>
            </p:custDataLst>
          </p:nvPr>
        </p:nvSpPr>
        <p:spPr/>
        <p:txBody>
          <a:bodyPr/>
          <a:lstStyle/>
          <a:p>
            <a:pPr lvl="0"/>
            <a:r>
              <a:rPr lang="en-US" baseline="0" dirty="0" smtClean="0"/>
              <a:t>Interpret</a:t>
            </a:r>
            <a:r>
              <a:rPr lang="en-US" dirty="0" smtClean="0"/>
              <a:t> and imitate emotions</a:t>
            </a:r>
            <a:endParaRPr lang="en-US" baseline="0" dirty="0" smtClean="0"/>
          </a:p>
          <a:p>
            <a:pPr lvl="0"/>
            <a:r>
              <a:rPr lang="en-US" baseline="0" dirty="0" smtClean="0"/>
              <a:t>Scanning online texts</a:t>
            </a:r>
          </a:p>
          <a:p>
            <a:pPr lvl="0"/>
            <a:r>
              <a:rPr lang="en-US" dirty="0" smtClean="0"/>
              <a:t>Respond to user emotions</a:t>
            </a:r>
          </a:p>
          <a:p>
            <a:pPr lvl="0"/>
            <a:endParaRPr lang="en-US" dirty="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	Today’s Understanding</a:t>
              </a:r>
              <a:r>
                <a:rPr lang="en-US" dirty="0" smtClean="0">
                  <a:solidFill>
                    <a:prstClr val="black"/>
                  </a:solidFill>
                  <a:latin typeface="Constantia"/>
                </a:rPr>
                <a:t>	</a:t>
              </a:r>
              <a:r>
                <a:rPr lang="en-US" dirty="0" smtClean="0">
                  <a:solidFill>
                    <a:srgbClr val="7CCA62">
                      <a:lumMod val="75000"/>
                    </a:srgbClr>
                  </a:solidFill>
                  <a:latin typeface="Constantia"/>
                </a:rPr>
                <a:t>Future Application </a:t>
              </a:r>
            </a:p>
          </p:txBody>
        </p:sp>
        <p:sp>
          <p:nvSpPr>
            <p:cNvPr id="6" name="TextBox 5"/>
            <p:cNvSpPr txBox="1"/>
            <p:nvPr/>
          </p:nvSpPr>
          <p:spPr>
            <a:xfrm>
              <a:off x="1371600" y="6096000"/>
              <a:ext cx="6454524" cy="584775"/>
            </a:xfrm>
            <a:prstGeom prst="rect">
              <a:avLst/>
            </a:prstGeom>
            <a:noFill/>
          </p:spPr>
          <p:txBody>
            <a:bodyPr wrap="none" rtlCol="0">
              <a:spAutoFit/>
            </a:bodyPr>
            <a:lstStyle/>
            <a:p>
              <a:pPr defTabSz="914400"/>
              <a:r>
                <a:rPr lang="en-US" sz="1400" dirty="0" smtClean="0">
                  <a:solidFill>
                    <a:srgbClr val="7CCA62">
                      <a:lumMod val="75000"/>
                    </a:srgbClr>
                  </a:solidFill>
                  <a:latin typeface="Constantia"/>
                </a:rPr>
                <a:t>Emotional Analysis</a:t>
              </a:r>
              <a:r>
                <a:rPr lang="en-US" sz="1400" dirty="0" smtClean="0">
                  <a:solidFill>
                    <a:prstClr val="black"/>
                  </a:solidFill>
                  <a:latin typeface="Constantia"/>
                </a:rPr>
                <a:t>	All-Purpose Command Interp.	Universal Translation</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327621252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lvl="0"/>
            <a:r>
              <a:rPr lang="en-US" dirty="0" smtClean="0"/>
              <a:t>All-Purpose Command Interp.</a:t>
            </a:r>
          </a:p>
        </p:txBody>
      </p:sp>
      <p:sp>
        <p:nvSpPr>
          <p:cNvPr id="3" name="Content Placeholder 2"/>
          <p:cNvSpPr>
            <a:spLocks noGrp="1"/>
          </p:cNvSpPr>
          <p:nvPr>
            <p:ph idx="1"/>
            <p:custDataLst>
              <p:tags r:id="rId3"/>
            </p:custDataLst>
          </p:nvPr>
        </p:nvSpPr>
        <p:spPr/>
        <p:txBody>
          <a:bodyPr/>
          <a:lstStyle/>
          <a:p>
            <a:pPr lvl="0"/>
            <a:r>
              <a:rPr lang="en-US" baseline="0" dirty="0" smtClean="0"/>
              <a:t>Discern</a:t>
            </a:r>
            <a:r>
              <a:rPr lang="en-US" dirty="0" smtClean="0"/>
              <a:t> true meaning of requests</a:t>
            </a:r>
          </a:p>
          <a:p>
            <a:pPr lvl="0"/>
            <a:r>
              <a:rPr lang="en-US" dirty="0" smtClean="0"/>
              <a:t>Adapt to user needs</a:t>
            </a:r>
          </a:p>
          <a:p>
            <a:pPr lvl="0"/>
            <a:r>
              <a:rPr lang="en-US" dirty="0" smtClean="0"/>
              <a:t>Avoid handholding</a:t>
            </a:r>
          </a:p>
          <a:p>
            <a:pPr lvl="0"/>
            <a:r>
              <a:rPr lang="en-US" dirty="0" smtClean="0"/>
              <a:t>Involves other areas of AI</a:t>
            </a:r>
          </a:p>
          <a:p>
            <a:pPr lvl="0"/>
            <a:endParaRPr lang="en-US" dirty="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	Today’s Understanding</a:t>
              </a:r>
              <a:r>
                <a:rPr lang="en-US" dirty="0" smtClean="0">
                  <a:solidFill>
                    <a:prstClr val="black"/>
                  </a:solidFill>
                  <a:latin typeface="Constantia"/>
                </a:rPr>
                <a:t>	</a:t>
              </a:r>
              <a:r>
                <a:rPr lang="en-US" dirty="0" smtClean="0">
                  <a:solidFill>
                    <a:srgbClr val="7CCA62">
                      <a:lumMod val="75000"/>
                    </a:srgbClr>
                  </a:solidFill>
                  <a:latin typeface="Constantia"/>
                </a:rPr>
                <a:t>Future Application </a:t>
              </a:r>
            </a:p>
          </p:txBody>
        </p:sp>
        <p:sp>
          <p:nvSpPr>
            <p:cNvPr id="6" name="TextBox 5"/>
            <p:cNvSpPr txBox="1"/>
            <p:nvPr/>
          </p:nvSpPr>
          <p:spPr>
            <a:xfrm>
              <a:off x="1371600" y="6096000"/>
              <a:ext cx="6454524" cy="584775"/>
            </a:xfrm>
            <a:prstGeom prst="rect">
              <a:avLst/>
            </a:prstGeom>
            <a:noFill/>
          </p:spPr>
          <p:txBody>
            <a:bodyPr wrap="none" rtlCol="0">
              <a:spAutoFit/>
            </a:bodyPr>
            <a:lstStyle/>
            <a:p>
              <a:pPr defTabSz="914400"/>
              <a:r>
                <a:rPr lang="en-US" sz="1400" dirty="0" smtClean="0">
                  <a:solidFill>
                    <a:prstClr val="white">
                      <a:lumMod val="65000"/>
                    </a:prstClr>
                  </a:solidFill>
                  <a:latin typeface="Constantia"/>
                </a:rPr>
                <a:t>Emotional Analysis</a:t>
              </a:r>
              <a:r>
                <a:rPr lang="en-US" sz="1400" dirty="0" smtClean="0">
                  <a:solidFill>
                    <a:prstClr val="black"/>
                  </a:solidFill>
                  <a:latin typeface="Constantia"/>
                </a:rPr>
                <a:t>	</a:t>
              </a:r>
              <a:r>
                <a:rPr lang="en-US" sz="1400" dirty="0" smtClean="0">
                  <a:solidFill>
                    <a:srgbClr val="7CCA62">
                      <a:lumMod val="75000"/>
                    </a:srgbClr>
                  </a:solidFill>
                  <a:latin typeface="Constantia"/>
                </a:rPr>
                <a:t>All-Purpose Command Interp.</a:t>
              </a:r>
              <a:r>
                <a:rPr lang="en-US" sz="1400" dirty="0" smtClean="0">
                  <a:solidFill>
                    <a:prstClr val="black"/>
                  </a:solidFill>
                  <a:latin typeface="Constantia"/>
                </a:rPr>
                <a:t>	Universal Translation</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4603954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lvl="0"/>
            <a:r>
              <a:rPr lang="en-US" dirty="0" smtClean="0"/>
              <a:t>Universal Translation </a:t>
            </a:r>
          </a:p>
        </p:txBody>
      </p:sp>
      <p:sp>
        <p:nvSpPr>
          <p:cNvPr id="3" name="Content Placeholder 2"/>
          <p:cNvSpPr>
            <a:spLocks noGrp="1"/>
          </p:cNvSpPr>
          <p:nvPr>
            <p:ph idx="1"/>
            <p:custDataLst>
              <p:tags r:id="rId3"/>
            </p:custDataLst>
          </p:nvPr>
        </p:nvSpPr>
        <p:spPr/>
        <p:txBody>
          <a:bodyPr/>
          <a:lstStyle/>
          <a:p>
            <a:r>
              <a:rPr lang="en-US" dirty="0" smtClean="0"/>
              <a:t>No longer far-fetched</a:t>
            </a:r>
          </a:p>
          <a:p>
            <a:r>
              <a:rPr lang="en-US" dirty="0" smtClean="0"/>
              <a:t>Currently imperfect</a:t>
            </a:r>
          </a:p>
          <a:p>
            <a:pPr lvl="1"/>
            <a:r>
              <a:rPr lang="en-US" dirty="0" smtClean="0"/>
              <a:t>Google Translate</a:t>
            </a:r>
            <a:r>
              <a:rPr lang="en-US" baseline="0" dirty="0" smtClean="0"/>
              <a:t> Example</a:t>
            </a:r>
          </a:p>
          <a:p>
            <a:r>
              <a:rPr lang="en-US" dirty="0" smtClean="0"/>
              <a:t>Improve and refine</a:t>
            </a:r>
            <a:endParaRPr lang="en-US" dirty="0"/>
          </a:p>
        </p:txBody>
      </p:sp>
      <p:grpSp>
        <p:nvGrpSpPr>
          <p:cNvPr id="4" name="Group 3"/>
          <p:cNvGrpSpPr/>
          <p:nvPr>
            <p:custDataLst>
              <p:tags r:id="rId4"/>
            </p:custDataLst>
          </p:nvPr>
        </p:nvGrpSpPr>
        <p:grpSpPr>
          <a:xfrm>
            <a:off x="1219200" y="5715000"/>
            <a:ext cx="6934200" cy="965775"/>
            <a:chOff x="1219200" y="5715000"/>
            <a:chExt cx="6934200" cy="965775"/>
          </a:xfrm>
        </p:grpSpPr>
        <p:sp>
          <p:nvSpPr>
            <p:cNvPr id="5" name="TextBox 4"/>
            <p:cNvSpPr txBox="1"/>
            <p:nvPr/>
          </p:nvSpPr>
          <p:spPr>
            <a:xfrm>
              <a:off x="1219200" y="5715000"/>
              <a:ext cx="6934200" cy="369332"/>
            </a:xfrm>
            <a:prstGeom prst="rect">
              <a:avLst/>
            </a:prstGeom>
            <a:noFill/>
          </p:spPr>
          <p:txBody>
            <a:bodyPr wrap="square" rtlCol="0">
              <a:spAutoFit/>
            </a:bodyPr>
            <a:lstStyle/>
            <a:p>
              <a:pPr defTabSz="914400"/>
              <a:r>
                <a:rPr lang="en-US" dirty="0" smtClean="0">
                  <a:solidFill>
                    <a:prstClr val="white">
                      <a:lumMod val="65000"/>
                    </a:prstClr>
                  </a:solidFill>
                  <a:latin typeface="Constantia"/>
                </a:rPr>
                <a:t>Background	Today’s Understanding</a:t>
              </a:r>
              <a:r>
                <a:rPr lang="en-US" dirty="0" smtClean="0">
                  <a:solidFill>
                    <a:prstClr val="black"/>
                  </a:solidFill>
                  <a:latin typeface="Constantia"/>
                </a:rPr>
                <a:t>	</a:t>
              </a:r>
              <a:r>
                <a:rPr lang="en-US" dirty="0" smtClean="0">
                  <a:solidFill>
                    <a:srgbClr val="7CCA62">
                      <a:lumMod val="75000"/>
                    </a:srgbClr>
                  </a:solidFill>
                  <a:latin typeface="Constantia"/>
                </a:rPr>
                <a:t>Future Application </a:t>
              </a:r>
            </a:p>
          </p:txBody>
        </p:sp>
        <p:sp>
          <p:nvSpPr>
            <p:cNvPr id="6" name="TextBox 5"/>
            <p:cNvSpPr txBox="1"/>
            <p:nvPr/>
          </p:nvSpPr>
          <p:spPr>
            <a:xfrm>
              <a:off x="1371600" y="6096000"/>
              <a:ext cx="6454524" cy="584775"/>
            </a:xfrm>
            <a:prstGeom prst="rect">
              <a:avLst/>
            </a:prstGeom>
            <a:noFill/>
          </p:spPr>
          <p:txBody>
            <a:bodyPr wrap="none" rtlCol="0">
              <a:spAutoFit/>
            </a:bodyPr>
            <a:lstStyle/>
            <a:p>
              <a:pPr defTabSz="914400"/>
              <a:r>
                <a:rPr lang="en-US" sz="1400" dirty="0" smtClean="0">
                  <a:solidFill>
                    <a:prstClr val="white">
                      <a:lumMod val="65000"/>
                    </a:prstClr>
                  </a:solidFill>
                  <a:latin typeface="Constantia"/>
                </a:rPr>
                <a:t>Emotional Analysis	All-Purpose Command Interp.</a:t>
              </a:r>
              <a:r>
                <a:rPr lang="en-US" sz="1400" dirty="0" smtClean="0">
                  <a:solidFill>
                    <a:prstClr val="black"/>
                  </a:solidFill>
                  <a:latin typeface="Constantia"/>
                </a:rPr>
                <a:t>	</a:t>
              </a:r>
              <a:r>
                <a:rPr lang="en-US" sz="1400" dirty="0" smtClean="0">
                  <a:solidFill>
                    <a:srgbClr val="7CCA62">
                      <a:lumMod val="75000"/>
                    </a:srgbClr>
                  </a:solidFill>
                  <a:latin typeface="Constantia"/>
                </a:rPr>
                <a:t>Universal Translation</a:t>
              </a:r>
            </a:p>
            <a:p>
              <a:pPr defTabSz="914400"/>
              <a:endParaRPr lang="en-US" dirty="0">
                <a:solidFill>
                  <a:prstClr val="black"/>
                </a:solidFill>
                <a:latin typeface="Constantia"/>
              </a:endParaRPr>
            </a:p>
          </p:txBody>
        </p:sp>
      </p:grpSp>
    </p:spTree>
    <p:custDataLst>
      <p:tags r:id="rId1"/>
    </p:custDataLst>
    <p:extLst>
      <p:ext uri="{BB962C8B-B14F-4D97-AF65-F5344CB8AC3E}">
        <p14:creationId xmlns:p14="http://schemas.microsoft.com/office/powerpoint/2010/main" val="384902134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Conclusion</a:t>
            </a:r>
            <a:endParaRPr lang="en-US" dirty="0"/>
          </a:p>
        </p:txBody>
      </p:sp>
      <p:sp>
        <p:nvSpPr>
          <p:cNvPr id="3" name="Content Placeholder 2"/>
          <p:cNvSpPr>
            <a:spLocks noGrp="1"/>
          </p:cNvSpPr>
          <p:nvPr>
            <p:ph idx="1"/>
            <p:custDataLst>
              <p:tags r:id="rId3"/>
            </p:custDataLst>
          </p:nvPr>
        </p:nvSpPr>
        <p:spPr/>
        <p:txBody>
          <a:bodyPr/>
          <a:lstStyle/>
          <a:p>
            <a:r>
              <a:rPr lang="en-US" dirty="0" smtClean="0"/>
              <a:t>Summary</a:t>
            </a:r>
          </a:p>
          <a:p>
            <a:pPr lvl="1"/>
            <a:r>
              <a:rPr lang="en-US" dirty="0" smtClean="0"/>
              <a:t>Natural language processing</a:t>
            </a:r>
          </a:p>
          <a:p>
            <a:pPr lvl="1"/>
            <a:r>
              <a:rPr lang="en-US" dirty="0" smtClean="0"/>
              <a:t>Using data</a:t>
            </a:r>
          </a:p>
          <a:p>
            <a:r>
              <a:rPr lang="en-US" dirty="0" smtClean="0"/>
              <a:t>Relevance</a:t>
            </a:r>
            <a:r>
              <a:rPr lang="en-US" baseline="0" dirty="0" smtClean="0"/>
              <a:t> to today</a:t>
            </a:r>
          </a:p>
          <a:p>
            <a:pPr lvl="1"/>
            <a:r>
              <a:rPr lang="en-US" dirty="0" smtClean="0"/>
              <a:t>Popular technology</a:t>
            </a:r>
          </a:p>
          <a:p>
            <a:pPr lvl="1"/>
            <a:r>
              <a:rPr lang="en-US" dirty="0" smtClean="0"/>
              <a:t>Continuing to advance</a:t>
            </a:r>
            <a:endParaRPr lang="en-US" dirty="0"/>
          </a:p>
        </p:txBody>
      </p:sp>
    </p:spTree>
    <p:custDataLst>
      <p:tags r:id="rId1"/>
    </p:custDataLst>
    <p:extLst>
      <p:ext uri="{BB962C8B-B14F-4D97-AF65-F5344CB8AC3E}">
        <p14:creationId xmlns:p14="http://schemas.microsoft.com/office/powerpoint/2010/main" val="82164129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b="1" dirty="0" smtClean="0"/>
              <a:t>Types of learning</a:t>
            </a:r>
          </a:p>
          <a:p>
            <a:pPr marL="925830" lvl="1" indent="-514350">
              <a:buFont typeface="+mj-lt"/>
              <a:buAutoNum type="arabicPeriod"/>
            </a:pPr>
            <a:r>
              <a:rPr lang="en-US" sz="2400" dirty="0" smtClean="0"/>
              <a:t>Rote Learning</a:t>
            </a:r>
          </a:p>
          <a:p>
            <a:pPr marL="925830" lvl="1" indent="-514350">
              <a:buFont typeface="+mj-lt"/>
              <a:buAutoNum type="arabicPeriod"/>
            </a:pPr>
            <a:r>
              <a:rPr lang="en-US" sz="2400" dirty="0" smtClean="0"/>
              <a:t>Analog Learning</a:t>
            </a:r>
          </a:p>
          <a:p>
            <a:pPr marL="925830" lvl="1" indent="-514350">
              <a:buFont typeface="+mj-lt"/>
              <a:buAutoNum type="arabicPeriod"/>
            </a:pPr>
            <a:r>
              <a:rPr lang="en-US" sz="2400" dirty="0" smtClean="0"/>
              <a:t>Decision Tree Learning</a:t>
            </a:r>
          </a:p>
          <a:p>
            <a:pPr marL="925830" lvl="1" indent="-514350">
              <a:buFont typeface="+mj-lt"/>
              <a:buAutoNum type="arabicPeriod"/>
            </a:pPr>
            <a:r>
              <a:rPr lang="en-US" sz="2400" dirty="0" smtClean="0"/>
              <a:t>Genetic Learning</a:t>
            </a:r>
          </a:p>
          <a:p>
            <a:r>
              <a:rPr lang="en-US" sz="2800" dirty="0" smtClean="0"/>
              <a:t>Real World Applications</a:t>
            </a:r>
          </a:p>
          <a:p>
            <a:pPr marL="971550" lvl="1" indent="-514350">
              <a:buFont typeface="+mj-lt"/>
              <a:buAutoNum type="arabicPeriod"/>
            </a:pPr>
            <a:r>
              <a:rPr lang="en-US" sz="2400" dirty="0" smtClean="0"/>
              <a:t>Patient Diagnosis in Hospitals</a:t>
            </a:r>
          </a:p>
          <a:p>
            <a:pPr marL="971550" lvl="1" indent="-514350">
              <a:buFont typeface="+mj-lt"/>
              <a:buAutoNum type="arabicPeriod"/>
            </a:pPr>
            <a:r>
              <a:rPr lang="en-US" sz="2400" dirty="0" smtClean="0"/>
              <a:t>Video Games</a:t>
            </a:r>
          </a:p>
          <a:p>
            <a:pPr marL="971550" lvl="1" indent="-514350">
              <a:buFont typeface="+mj-lt"/>
              <a:buAutoNum type="arabicPeriod"/>
            </a:pPr>
            <a:r>
              <a:rPr lang="en-US" sz="2400" dirty="0" smtClean="0"/>
              <a:t>World Wide Web</a:t>
            </a:r>
            <a:endParaRPr lang="en-US" sz="2800" dirty="0" smtClean="0"/>
          </a:p>
          <a:p>
            <a:r>
              <a:rPr lang="en-US" sz="2800" dirty="0" smtClean="0"/>
              <a:t>Future Discoveries</a:t>
            </a:r>
            <a:endParaRPr lang="en-US" sz="2400" dirty="0" smtClean="0"/>
          </a:p>
          <a:p>
            <a:pPr marL="971550" lvl="1" indent="-514350">
              <a:buFont typeface="+mj-lt"/>
              <a:buAutoNum type="arabicPeriod"/>
            </a:pPr>
            <a:endParaRPr lang="en-US" sz="2400" dirty="0" smtClean="0"/>
          </a:p>
          <a:p>
            <a:endParaRPr lang="en-US" dirty="0" smtClean="0"/>
          </a:p>
          <a:p>
            <a:pPr marL="925830" lvl="1" indent="-514350"/>
            <a:endParaRPr lang="en-US" dirty="0" smtClean="0"/>
          </a:p>
        </p:txBody>
      </p:sp>
      <p:sp>
        <p:nvSpPr>
          <p:cNvPr id="4" name="Rectangle 3"/>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5" name="Rectangle 4"/>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6" name="Rectangle 5"/>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7" name="Rectangle 6"/>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8" name="Rectangle 7"/>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9" name="Rectangle 8"/>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0" name="TextBox 9"/>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11" name="TextBox 10"/>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12" name="TextBox 11"/>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13" name="TextBox 12"/>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14" name="TextBox 13"/>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15" name="TextBox 14"/>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16" name="Rectangle 15"/>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7" name="TextBox 16"/>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18" name="Rectangle 17"/>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TextBox 18"/>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spTree>
    <p:extLst>
      <p:ext uri="{BB962C8B-B14F-4D97-AF65-F5344CB8AC3E}">
        <p14:creationId xmlns:p14="http://schemas.microsoft.com/office/powerpoint/2010/main" val="18481835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Rote Learning</a:t>
            </a:r>
            <a:endParaRPr lang="en-US" dirty="0"/>
          </a:p>
        </p:txBody>
      </p:sp>
      <p:sp>
        <p:nvSpPr>
          <p:cNvPr id="3" name="Content Placeholder 2"/>
          <p:cNvSpPr>
            <a:spLocks noGrp="1"/>
          </p:cNvSpPr>
          <p:nvPr>
            <p:ph idx="1"/>
          </p:nvPr>
        </p:nvSpPr>
        <p:spPr/>
        <p:txBody>
          <a:bodyPr/>
          <a:lstStyle/>
          <a:p>
            <a:r>
              <a:rPr lang="en-US" dirty="0" smtClean="0"/>
              <a:t>One of the simplest methods known.</a:t>
            </a:r>
          </a:p>
          <a:p>
            <a:r>
              <a:rPr lang="en-US" dirty="0" smtClean="0"/>
              <a:t>Calculations are done before storing data.</a:t>
            </a:r>
          </a:p>
          <a:p>
            <a:r>
              <a:rPr lang="en-US" dirty="0" smtClean="0"/>
              <a:t>Data is retrieved with very little processing</a:t>
            </a:r>
          </a:p>
          <a:p>
            <a:endParaRPr lang="en-US" dirty="0" smtClean="0"/>
          </a:p>
        </p:txBody>
      </p:sp>
      <p:sp>
        <p:nvSpPr>
          <p:cNvPr id="25" name="Rectangle 24"/>
          <p:cNvSpPr/>
          <p:nvPr/>
        </p:nvSpPr>
        <p:spPr>
          <a:xfrm>
            <a:off x="304800" y="6324600"/>
            <a:ext cx="9906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6" name="Rectangle 25"/>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7" name="Rectangle 26"/>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8" name="Rectangle 27"/>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9" name="Rectangle 28"/>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0" name="Rectangle 29"/>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32" name="TextBox 31"/>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33" name="TextBox 32"/>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34" name="TextBox 33"/>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35" name="TextBox 34"/>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36" name="TextBox 35"/>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7" name="Rectangle 36"/>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8" name="TextBox 37"/>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9" name="Rectangle 38"/>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40" name="TextBox 39"/>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pic>
        <p:nvPicPr>
          <p:cNvPr id="12290" name="Picture 2" descr="http://www.sciencedigest.org/unit_sin_cos.gif"/>
          <p:cNvPicPr>
            <a:picLocks noChangeAspect="1" noChangeArrowheads="1"/>
          </p:cNvPicPr>
          <p:nvPr/>
        </p:nvPicPr>
        <p:blipFill>
          <a:blip r:embed="rId3" cstate="print"/>
          <a:srcRect/>
          <a:stretch>
            <a:fillRect/>
          </a:stretch>
        </p:blipFill>
        <p:spPr bwMode="auto">
          <a:xfrm>
            <a:off x="2667000" y="3505200"/>
            <a:ext cx="2438400" cy="2438400"/>
          </a:xfrm>
          <a:prstGeom prst="rect">
            <a:avLst/>
          </a:prstGeom>
          <a:noFill/>
        </p:spPr>
      </p:pic>
    </p:spTree>
    <p:extLst>
      <p:ext uri="{BB962C8B-B14F-4D97-AF65-F5344CB8AC3E}">
        <p14:creationId xmlns:p14="http://schemas.microsoft.com/office/powerpoint/2010/main" val="86743134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Learning</a:t>
            </a:r>
            <a:endParaRPr lang="en-US" dirty="0"/>
          </a:p>
        </p:txBody>
      </p:sp>
      <p:sp>
        <p:nvSpPr>
          <p:cNvPr id="3" name="Content Placeholder 2"/>
          <p:cNvSpPr>
            <a:spLocks noGrp="1"/>
          </p:cNvSpPr>
          <p:nvPr>
            <p:ph idx="1"/>
          </p:nvPr>
        </p:nvSpPr>
        <p:spPr/>
        <p:txBody>
          <a:bodyPr/>
          <a:lstStyle/>
          <a:p>
            <a:r>
              <a:rPr lang="en-US" dirty="0" smtClean="0"/>
              <a:t>Relate new knowledge to something familiar.</a:t>
            </a:r>
          </a:p>
          <a:p>
            <a:r>
              <a:rPr lang="en-US" dirty="0" smtClean="0"/>
              <a:t>Build off of what is already known.</a:t>
            </a:r>
          </a:p>
          <a:p>
            <a:r>
              <a:rPr lang="en-US" dirty="0" smtClean="0"/>
              <a:t>Machine searches data bank for similarities.</a:t>
            </a:r>
          </a:p>
        </p:txBody>
      </p:sp>
      <p:sp>
        <p:nvSpPr>
          <p:cNvPr id="18" name="Rectangle 17"/>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Rectangle 18"/>
          <p:cNvSpPr/>
          <p:nvPr/>
        </p:nvSpPr>
        <p:spPr>
          <a:xfrm>
            <a:off x="1447800" y="6324600"/>
            <a:ext cx="12192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TextBox 23"/>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5" name="TextBox 24"/>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6" name="TextBox 25"/>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7" name="TextBox 26"/>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8" name="TextBox 27"/>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29" name="TextBox 28"/>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0" name="Rectangle 29"/>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2" name="Rectangle 31"/>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3" name="TextBox 32"/>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sp>
        <p:nvSpPr>
          <p:cNvPr id="11266" name="AutoShape 2" descr="data:image/jpg;base64,/9j/4AAQSkZJRgABAQAAAQABAAD/2wBDAAkGBwgHBgkIBwgKCgkLDRYPDQwMDRsUFRAWIB0iIiAdHx8kKDQsJCYxJx8fLT0tMTU3Ojo6Iys/RD84QzQ5Ojf/2wBDAQoKCg0MDRoPDxo3JR8lNzc3Nzc3Nzc3Nzc3Nzc3Nzc3Nzc3Nzc3Nzc3Nzc3Nzc3Nzc3Nzc3Nzc3Nzc3Nzc3Nzf/wAARCACEAMUDASIAAhEBAxEB/8QAHAAAAQUBAQEAAAAAAAAAAAAAAAECAwUGBAcI/8QANBAAAQQBAgUCBQMCBwEAAAAAAQACAxEEBSEGEjFBURNhIjJxgZEHFGIjoRUzNEJyseHw/8QAGgEBAAMBAQEAAAAAAAAAAAAAAAECAwQFBv/EACIRAAMAAgICAwEBAQAAAAAAAAABAgMRBBIhMQUiQRNRFf/aAAwDAQACEQMRAD8A9vQlpFIBEJaRSARCWkUgEQlpFIBEJaRSARIlQgBCVFIBEJaSIAQhCAEJaRSARCEIAQhCAEIQgFQhCAEIXJlajh4n+oyI2Edi7dCUm/R1oVG7izRWGnZY2/iUsXFeiyu5W5rQfdpCjsjT+OXW+rLtCzGv8Z6dpQxuSWOZ07uztgB1/wC1ooJ454mSxuBa9ocKPlQqTeijikttEqEIVioIQhACEIQAgoQgMrxDmanpvEGn5Zkd/hB/pyhvRrjtbv7UtSDYBtc2owQZWHLj5NelI0tdZr/4qm0PW4m4r8TJeXZGI8wuIHzAfK77hYu1FeWS2tGjQqebW2g1DET7kKIavk3vEPwofIxr9K7ReoVXDq7TQnYW33CsY5GSt5mOBHstJyTXphMehCFckRCVCAE17wxpc4gNAsk9k5Yz9SNcOn6eMSF1Szda8KG9LZpixvJalHBxLxs507sPTDQGzpLWRyNQzSed8xcXHoVU4WQHzgvdY7lafT9Pg1GMOEpEgNUubdWe+sOPjz6K1jP3oIcBHL0BG1/dPgwvSaGukHqRvab9l2Z2jmDc70PmJsKv/ZzR2WyPIb7lUqGiyydl9X4OXPxG5nE8MDbdHG31H0Lq+x/A/Kvuc4bw2OeWNw6BrqKpjHJFIZQ93ONucOo0on5koJPqv5h3tQvr7LLA2b7SuL5MRoZnGWVnkgErXaZrGFqbbxJmudW7DsR9l4gc+WRwDwCSaDgN106bnz4uQJ4JHNew3sVrOV70c3I+OlraWme7IVTw5q8esYDJgR6oFSNHYq2XSeFUuXpghFJkzxFG556AKG9IggzMxuO2hu89AqaXMyJXfOR7BQZWQ6WUuJvdMbJewXl5+S6rSKVR1H1JdnvJSDCLd2tq/HdNiyA03YBCmOaxrepG32UT1pbplTnLOXY7FQyFoFhQT5RebBAaFzunIIDTsue7leiuzpfJyOrdT4Goux5dj8N9FyNeHt5iR9FC9tXXQq0OpfZEps3OPM2eIPYdipVmuH84tm9CQ9fK0q9jFfedmqewQhC0JArxD9S892TrsrebaP4R7L255pjj7L524uc5+tZTnXReaWWV/U9L4yU8rbKyGUsOzq7qyw9Zficpjcec3zG/wqQk7eyVrgARW/b2XJto+icTfs1EnEE+QxnNMfJb48JserhwdbifA8rM+qWmmu26JRJ8BG/XbdS8jE4I/EX02aXyEA0D2C5nT8xF7i+irWSAA7nm7bp4m5nXy0PZU7GyhItIwZNjsOu6fyugcCSaIsE9wuGCdwcAOhNbqSaUuq6sI3r0UqW/DN/wDqJx9Sjj6MlHI4e69SC8L4Tld+/ja152ksFe5xm2NJ7gLtw12k+Y+RxqMo5V+sy+niGupVgqXiWxi8w7JmesbZ55n/Vse6kbIGi2/dV5krcbkKQPOzt7K+fV79mD9nS94ddjat1A+f4eTtXRBeaXJkO5TsEdsgeZPgpthQvn6bkFQOkJOxICiefqVTsQdzJnFttJ8J0U7nDkkJDuyrw81VlSRyW4AHcLWL0SiyxJ3Q5cTj2cLK9Bidzxtd5AK8yc7mcNwe69G053Ngwn+IXq8OvDRrDOlCELuLiSC2OHkFeCcU41apPzA/OfsvfCvIeP8EwavMQKa88w+6zyLaO7gX1yGAmgANgV22UMjCDYv/1WMzDdE133UJbexXK5Po4tnByHwU8xOaAa2PTddRYQlEYLLJ+nuqaNpo5mjls9Cl9OgN/sun0y3wbT2M6gtF+6aJ7ETYyDTDzbdgnvJoDsFMxvKNu6dJGKFhVpeCUy64HhMupMAs0fwvdIhyxtHgALy79MtLJyHTvGzV6kF24FqD5j5S1WfS/BVVcRRGTAfXUbq1UGbH6uM9nkK+Se0tHmnnjd3LpHyj6KGZnp5D2eCpYyvnVGm0zNryNeCQa7KGRnMzfr3XS4duyhcKClwV0cT2Btrlkc42FYyssmlzOhtV6FWiFt8qSPmDuYA9d1OIy0UAhsfKb7q8wNCwtc6VoG1lel6aKwYR/ELCYMXPIy9yVv8VpZjxtPZq9XhxpNmsLRLSEqF3FwWP4/0318ZuSwWWinLXqHMx2ZWO+CQW14oo0XxX0tM+fcuAhxFLlLK2rfytfxJo8uDkvjc01ex8hZmWPlcua0fS8fIrnaOdrL26/VHJXbdP2vt9ymmRoG9LJnapF5QRdfhOaw3QBv6KL1QTYFewTxMTRHUd7UbLqScMvtV7kLqhgD3tbvvQvwuaN/3PVarg3SXarqLLYfRiIdI6th7KF9npGGfKsUOmb/AIN01un6RHtT5BzFX4TGgNAAoACgE4ELvS0tHyOS3dOmKkItKhSUMTxFi+hnuc0bO3C42Ect91qeIsP18cStHxM6/RZkMLaC8jPh65GylLyFEjqmOFeFLt3Ub9+iwaKkDvi6KEt32CneCOyj5d7UaIIyKCa1pvdTPG1FIyjID1WkTtgudDxTLkt60Oq2QFADwqjh3G9PG9Vw3d0VwvWxT1k1S8AhCFqSIhCEBUcRaVDqeG4Ppr2j4XFeI60XYGU+Cdpa5p+x9wvf8mH14nMJqwvMeKuANQznufjyiQdQCdws8k7Xg9Dhcn+T0/R5pJli9ionZVk+CrvJ/TvX43GonkewtQDgPW7+OGT68pXM8dHs/wDRnXhFV+426qSPJA2tWjeAdWJ+Jk1f8VZYHAWcxwLoZSf5BR/FlX8ktEGgaVkanKwud6MAO8j9yfoO69l4fZhYOGzFwm01o3J6uPkrMaJwtkQBvM0t+q12Dp4xgCdyF0Ysak8jmcp5vbLC0oKRC3PPJWm0qYxPUAa8BzS13QjdZLU4BjZLmg7dQtcRYWU4owsvkdLjtLvpusM8dpDWytcfdRuePoshm8RZWDIWZeLK2v8AcG2FDHxhiPdT5OU/y2XlUq/wyaezZOcNkxzwN7Wbj4mxZPklb+VK7W4HD/NZZ/kqrb/CNMt5Zt9lZaDp78/Juv6Td3H2VRpWK7UHB738kfnufotzp00OJA2GFlNH9/qu3j4Kb7V6LzP+l0xrWMaxopoFAJy5Y8qN/fddAN9F6JcchFoQAhCEAIQhAJQ8I5R4SoQDeQeEFoA6BOSO6ICJCCKQpJBCKT2tQCtFJyEKCASEA9QlQgOHL0jBzBU+NE+/LVRZnAGg5Vl2IGk+CtWhVcy/wGCf+lmhk2yOvspsb9PdPxCDBHGCO/KtuhFEr8J2ZyDh0wgBj2gDwu6LSi35nq1QrDZyRYTGHra6Witk5CEAhCEAIQhACEIQAhCEAIQhANpBaEIQBQTkIQAhCEAIQhACEIQAhCEAIQhACEIQAhCEB//Z"/>
          <p:cNvSpPr>
            <a:spLocks noChangeAspect="1" noChangeArrowheads="1"/>
          </p:cNvSpPr>
          <p:nvPr/>
        </p:nvSpPr>
        <p:spPr bwMode="auto">
          <a:xfrm>
            <a:off x="76200" y="-542925"/>
            <a:ext cx="1600200" cy="1066800"/>
          </a:xfrm>
          <a:prstGeom prst="rect">
            <a:avLst/>
          </a:prstGeom>
          <a:noFill/>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orbel"/>
            </a:endParaRPr>
          </a:p>
        </p:txBody>
      </p:sp>
      <p:pic>
        <p:nvPicPr>
          <p:cNvPr id="11268" name="Picture 4" descr="http://www.onlineautoinsurance.com/compare/comparison.jpg"/>
          <p:cNvPicPr>
            <a:picLocks noChangeAspect="1" noChangeArrowheads="1"/>
          </p:cNvPicPr>
          <p:nvPr/>
        </p:nvPicPr>
        <p:blipFill>
          <a:blip r:embed="rId3" cstate="print"/>
          <a:srcRect/>
          <a:stretch>
            <a:fillRect/>
          </a:stretch>
        </p:blipFill>
        <p:spPr bwMode="auto">
          <a:xfrm>
            <a:off x="2362200" y="3581400"/>
            <a:ext cx="3276600" cy="2186977"/>
          </a:xfrm>
          <a:prstGeom prst="rect">
            <a:avLst/>
          </a:prstGeom>
          <a:noFill/>
        </p:spPr>
      </p:pic>
    </p:spTree>
    <p:extLst>
      <p:ext uri="{BB962C8B-B14F-4D97-AF65-F5344CB8AC3E}">
        <p14:creationId xmlns:p14="http://schemas.microsoft.com/office/powerpoint/2010/main" val="212224095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Learning</a:t>
            </a:r>
            <a:endParaRPr lang="en-US" dirty="0"/>
          </a:p>
        </p:txBody>
      </p:sp>
      <p:sp>
        <p:nvSpPr>
          <p:cNvPr id="3" name="Content Placeholder 2"/>
          <p:cNvSpPr>
            <a:spLocks noGrp="1"/>
          </p:cNvSpPr>
          <p:nvPr>
            <p:ph idx="1"/>
          </p:nvPr>
        </p:nvSpPr>
        <p:spPr/>
        <p:txBody>
          <a:bodyPr/>
          <a:lstStyle/>
          <a:p>
            <a:r>
              <a:rPr lang="en-US" dirty="0" smtClean="0"/>
              <a:t>Similar to the game “Twenty Questions.”</a:t>
            </a:r>
          </a:p>
          <a:p>
            <a:r>
              <a:rPr lang="en-US" dirty="0" smtClean="0"/>
              <a:t>Each question eliminates ½  the possibilities. </a:t>
            </a:r>
          </a:p>
          <a:p>
            <a:r>
              <a:rPr lang="en-US" dirty="0" smtClean="0"/>
              <a:t>2^20 possibilities (more than 1 million)</a:t>
            </a:r>
          </a:p>
          <a:p>
            <a:r>
              <a:rPr lang="en-US" dirty="0" smtClean="0"/>
              <a:t>Uses tree structure built from top down.</a:t>
            </a:r>
          </a:p>
          <a:p>
            <a:endParaRPr lang="en-US" dirty="0"/>
          </a:p>
        </p:txBody>
      </p:sp>
      <p:sp>
        <p:nvSpPr>
          <p:cNvPr id="18" name="Rectangle 17"/>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Rectangle 18"/>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2819400" y="6324600"/>
            <a:ext cx="9144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TextBox 23"/>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5" name="TextBox 24"/>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6" name="TextBox 25"/>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7" name="TextBox 26"/>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8" name="TextBox 27"/>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29" name="TextBox 28"/>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0" name="Rectangle 29"/>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2" name="Rectangle 31"/>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3" name="TextBox 32"/>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pic>
        <p:nvPicPr>
          <p:cNvPr id="10242" name="Picture 2" descr="http://www.run.montefiore.ulg.ac.be/~francois/software/jaDTi/example/files/zooDT.png"/>
          <p:cNvPicPr>
            <a:picLocks noChangeAspect="1" noChangeArrowheads="1"/>
          </p:cNvPicPr>
          <p:nvPr/>
        </p:nvPicPr>
        <p:blipFill>
          <a:blip r:embed="rId3" cstate="print"/>
          <a:srcRect/>
          <a:stretch>
            <a:fillRect/>
          </a:stretch>
        </p:blipFill>
        <p:spPr bwMode="auto">
          <a:xfrm>
            <a:off x="2438400" y="4114800"/>
            <a:ext cx="3429000" cy="1994055"/>
          </a:xfrm>
          <a:prstGeom prst="rect">
            <a:avLst/>
          </a:prstGeom>
          <a:noFill/>
        </p:spPr>
      </p:pic>
    </p:spTree>
    <p:extLst>
      <p:ext uri="{BB962C8B-B14F-4D97-AF65-F5344CB8AC3E}">
        <p14:creationId xmlns:p14="http://schemas.microsoft.com/office/powerpoint/2010/main" val="360421446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Learning</a:t>
            </a:r>
            <a:endParaRPr lang="en-US" dirty="0"/>
          </a:p>
        </p:txBody>
      </p:sp>
      <p:sp>
        <p:nvSpPr>
          <p:cNvPr id="3" name="Content Placeholder 2"/>
          <p:cNvSpPr>
            <a:spLocks noGrp="1"/>
          </p:cNvSpPr>
          <p:nvPr>
            <p:ph idx="1"/>
          </p:nvPr>
        </p:nvSpPr>
        <p:spPr/>
        <p:txBody>
          <a:bodyPr/>
          <a:lstStyle/>
          <a:p>
            <a:r>
              <a:rPr lang="en-US" dirty="0" smtClean="0"/>
              <a:t>Inspired by Darwin’s Evolution.</a:t>
            </a:r>
          </a:p>
          <a:p>
            <a:r>
              <a:rPr lang="en-US" dirty="0" smtClean="0"/>
              <a:t>Uses Evolutionary Algorithms (EA)</a:t>
            </a:r>
          </a:p>
          <a:p>
            <a:r>
              <a:rPr lang="en-US" dirty="0" smtClean="0"/>
              <a:t>Population of Programs</a:t>
            </a:r>
          </a:p>
          <a:p>
            <a:r>
              <a:rPr lang="en-US" dirty="0" smtClean="0"/>
              <a:t>Fitness ratings are given</a:t>
            </a:r>
          </a:p>
          <a:p>
            <a:r>
              <a:rPr lang="en-US" dirty="0" smtClean="0"/>
              <a:t>Each generation produces </a:t>
            </a:r>
          </a:p>
          <a:p>
            <a:pPr>
              <a:buNone/>
            </a:pPr>
            <a:r>
              <a:rPr lang="en-US" dirty="0" smtClean="0"/>
              <a:t>     a better population.</a:t>
            </a:r>
          </a:p>
          <a:p>
            <a:endParaRPr lang="en-US" dirty="0"/>
          </a:p>
        </p:txBody>
      </p:sp>
      <p:sp>
        <p:nvSpPr>
          <p:cNvPr id="18" name="Rectangle 17"/>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Rectangle 18"/>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3886200" y="6324600"/>
            <a:ext cx="12192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TextBox 23"/>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5" name="TextBox 24"/>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6" name="TextBox 25"/>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7" name="TextBox 26"/>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8" name="TextBox 27"/>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29" name="TextBox 28"/>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0" name="Rectangle 29"/>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2" name="Rectangle 31"/>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3" name="TextBox 32"/>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pic>
        <p:nvPicPr>
          <p:cNvPr id="9218" name="Picture 2" descr="http://www.lightrave.com/wp-content/uploads/2010/08/800px-Human_evolution_svg.png"/>
          <p:cNvPicPr>
            <a:picLocks noChangeAspect="1" noChangeArrowheads="1"/>
          </p:cNvPicPr>
          <p:nvPr/>
        </p:nvPicPr>
        <p:blipFill>
          <a:blip r:embed="rId3" cstate="print"/>
          <a:srcRect/>
          <a:stretch>
            <a:fillRect/>
          </a:stretch>
        </p:blipFill>
        <p:spPr bwMode="auto">
          <a:xfrm>
            <a:off x="4267200" y="3228988"/>
            <a:ext cx="4191000" cy="2618629"/>
          </a:xfrm>
          <a:prstGeom prst="rect">
            <a:avLst/>
          </a:prstGeom>
          <a:noFill/>
        </p:spPr>
      </p:pic>
    </p:spTree>
    <p:extLst>
      <p:ext uri="{BB962C8B-B14F-4D97-AF65-F5344CB8AC3E}">
        <p14:creationId xmlns:p14="http://schemas.microsoft.com/office/powerpoint/2010/main" val="32683548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Situation</a:t>
            </a:r>
            <a:endParaRPr lang="en-US" dirty="0"/>
          </a:p>
        </p:txBody>
      </p:sp>
      <p:sp>
        <p:nvSpPr>
          <p:cNvPr id="3" name="Content Placeholder 2"/>
          <p:cNvSpPr>
            <a:spLocks noGrp="1"/>
          </p:cNvSpPr>
          <p:nvPr>
            <p:ph idx="1"/>
          </p:nvPr>
        </p:nvSpPr>
        <p:spPr/>
        <p:txBody>
          <a:bodyPr>
            <a:normAutofit/>
          </a:bodyPr>
          <a:lstStyle/>
          <a:p>
            <a:r>
              <a:rPr lang="en-US" dirty="0" smtClean="0"/>
              <a:t>Location</a:t>
            </a:r>
          </a:p>
          <a:p>
            <a:pPr lvl="1"/>
            <a:r>
              <a:rPr lang="en-US" dirty="0" smtClean="0"/>
              <a:t>Lectern?</a:t>
            </a:r>
          </a:p>
          <a:p>
            <a:pPr lvl="1"/>
            <a:r>
              <a:rPr lang="en-US" dirty="0" smtClean="0"/>
              <a:t>Behind a table?</a:t>
            </a:r>
          </a:p>
          <a:p>
            <a:pPr lvl="1"/>
            <a:r>
              <a:rPr lang="en-US" dirty="0" smtClean="0"/>
              <a:t>Standing out in the open?</a:t>
            </a:r>
          </a:p>
          <a:p>
            <a:r>
              <a:rPr lang="en-US" dirty="0" smtClean="0"/>
              <a:t>Microphone?</a:t>
            </a:r>
          </a:p>
          <a:p>
            <a:pPr lvl="1"/>
            <a:r>
              <a:rPr lang="en-US" dirty="0" smtClean="0"/>
              <a:t>Needed?</a:t>
            </a:r>
          </a:p>
          <a:p>
            <a:pPr>
              <a:buNone/>
            </a:pPr>
            <a:endParaRPr lang="en-US" dirty="0"/>
          </a:p>
        </p:txBody>
      </p:sp>
    </p:spTree>
    <p:extLst>
      <p:ext uri="{BB962C8B-B14F-4D97-AF65-F5344CB8AC3E}">
        <p14:creationId xmlns:p14="http://schemas.microsoft.com/office/powerpoint/2010/main" val="1339209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smtClean="0"/>
              <a:t>Types of learning</a:t>
            </a:r>
          </a:p>
          <a:p>
            <a:pPr marL="925830" lvl="1" indent="-514350">
              <a:buFont typeface="+mj-lt"/>
              <a:buAutoNum type="arabicPeriod"/>
            </a:pPr>
            <a:r>
              <a:rPr lang="en-US" sz="2400" dirty="0" smtClean="0"/>
              <a:t>Rote Learning</a:t>
            </a:r>
          </a:p>
          <a:p>
            <a:pPr marL="925830" lvl="1" indent="-514350">
              <a:buFont typeface="+mj-lt"/>
              <a:buAutoNum type="arabicPeriod"/>
            </a:pPr>
            <a:r>
              <a:rPr lang="en-US" sz="2400" dirty="0" smtClean="0"/>
              <a:t>Analog Learning</a:t>
            </a:r>
          </a:p>
          <a:p>
            <a:pPr marL="925830" lvl="1" indent="-514350">
              <a:buFont typeface="+mj-lt"/>
              <a:buAutoNum type="arabicPeriod"/>
            </a:pPr>
            <a:r>
              <a:rPr lang="en-US" sz="2400" dirty="0" smtClean="0"/>
              <a:t>Decision Tree Learning</a:t>
            </a:r>
          </a:p>
          <a:p>
            <a:pPr marL="925830" lvl="1" indent="-514350">
              <a:buFont typeface="+mj-lt"/>
              <a:buAutoNum type="arabicPeriod"/>
            </a:pPr>
            <a:r>
              <a:rPr lang="en-US" sz="2400" dirty="0" smtClean="0"/>
              <a:t>Genetic Learning</a:t>
            </a:r>
          </a:p>
          <a:p>
            <a:r>
              <a:rPr lang="en-US" sz="2800" b="1" dirty="0" smtClean="0"/>
              <a:t>Real World Applications</a:t>
            </a:r>
          </a:p>
          <a:p>
            <a:pPr marL="971550" lvl="1" indent="-514350">
              <a:buFont typeface="+mj-lt"/>
              <a:buAutoNum type="arabicPeriod"/>
            </a:pPr>
            <a:r>
              <a:rPr lang="en-US" sz="2400" dirty="0" smtClean="0"/>
              <a:t>Patient Diagnosis in Hospitals</a:t>
            </a:r>
          </a:p>
          <a:p>
            <a:pPr marL="971550" lvl="1" indent="-514350">
              <a:buFont typeface="+mj-lt"/>
              <a:buAutoNum type="arabicPeriod"/>
            </a:pPr>
            <a:r>
              <a:rPr lang="en-US" sz="2400" dirty="0" smtClean="0"/>
              <a:t>Video Games</a:t>
            </a:r>
          </a:p>
          <a:p>
            <a:pPr marL="971550" lvl="1" indent="-514350">
              <a:buFont typeface="+mj-lt"/>
              <a:buAutoNum type="arabicPeriod"/>
            </a:pPr>
            <a:r>
              <a:rPr lang="en-US" sz="2400" dirty="0" smtClean="0"/>
              <a:t>World Wide Web</a:t>
            </a:r>
            <a:endParaRPr lang="en-US" sz="2800" dirty="0" smtClean="0"/>
          </a:p>
          <a:p>
            <a:r>
              <a:rPr lang="en-US" sz="2800" dirty="0" smtClean="0"/>
              <a:t>Future Discoveries</a:t>
            </a:r>
            <a:endParaRPr lang="en-US" sz="2400" dirty="0" smtClean="0"/>
          </a:p>
          <a:p>
            <a:pPr marL="971550" lvl="1" indent="-514350">
              <a:buFont typeface="+mj-lt"/>
              <a:buAutoNum type="arabicPeriod"/>
            </a:pPr>
            <a:endParaRPr lang="en-US" sz="2400" dirty="0" smtClean="0"/>
          </a:p>
          <a:p>
            <a:endParaRPr lang="en-US" dirty="0" smtClean="0"/>
          </a:p>
          <a:p>
            <a:pPr marL="925830" lvl="1" indent="-514350"/>
            <a:endParaRPr lang="en-US" dirty="0" smtClean="0"/>
          </a:p>
        </p:txBody>
      </p:sp>
      <p:sp>
        <p:nvSpPr>
          <p:cNvPr id="18" name="Rectangle 17"/>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Rectangle 18"/>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TextBox 23"/>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5" name="TextBox 24"/>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6" name="TextBox 25"/>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7" name="TextBox 26"/>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8" name="TextBox 27"/>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29" name="TextBox 28"/>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0" name="Rectangle 29"/>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2" name="Rectangle 31"/>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3" name="TextBox 32"/>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spTree>
    <p:extLst>
      <p:ext uri="{BB962C8B-B14F-4D97-AF65-F5344CB8AC3E}">
        <p14:creationId xmlns:p14="http://schemas.microsoft.com/office/powerpoint/2010/main" val="315394999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Patient Diagnosis in Hospitals</a:t>
            </a:r>
            <a:endParaRPr lang="en-US" dirty="0"/>
          </a:p>
        </p:txBody>
      </p:sp>
      <p:sp>
        <p:nvSpPr>
          <p:cNvPr id="3" name="Content Placeholder 2"/>
          <p:cNvSpPr>
            <a:spLocks noGrp="1"/>
          </p:cNvSpPr>
          <p:nvPr>
            <p:ph idx="1"/>
          </p:nvPr>
        </p:nvSpPr>
        <p:spPr/>
        <p:txBody>
          <a:bodyPr/>
          <a:lstStyle/>
          <a:p>
            <a:r>
              <a:rPr lang="en-US" dirty="0" smtClean="0"/>
              <a:t>Doctors can’t always make accurate decision</a:t>
            </a:r>
          </a:p>
          <a:p>
            <a:r>
              <a:rPr lang="en-US" dirty="0" smtClean="0"/>
              <a:t>Decision Trees are used to make diagnosis</a:t>
            </a:r>
          </a:p>
          <a:p>
            <a:r>
              <a:rPr lang="en-US" dirty="0" smtClean="0"/>
              <a:t>Computers use vast knowledge database</a:t>
            </a:r>
          </a:p>
          <a:p>
            <a:r>
              <a:rPr lang="en-US" dirty="0" smtClean="0"/>
              <a:t>Data is added after patients are treated.</a:t>
            </a:r>
          </a:p>
        </p:txBody>
      </p:sp>
      <p:sp>
        <p:nvSpPr>
          <p:cNvPr id="18" name="Rectangle 17"/>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Rectangle 18"/>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5257800" y="6324600"/>
            <a:ext cx="6858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TextBox 23"/>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5" name="TextBox 24"/>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6" name="TextBox 25"/>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7" name="TextBox 26"/>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8" name="TextBox 27"/>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29" name="TextBox 28"/>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0" name="Rectangle 29"/>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2" name="Rectangle 31"/>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3" name="TextBox 32"/>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pic>
        <p:nvPicPr>
          <p:cNvPr id="7170" name="Picture 2" descr="http://www.istockphoto.com/file_thumbview_approve/1243136/2/istockphoto_1243136-hospital-er-doctor.jpg"/>
          <p:cNvPicPr>
            <a:picLocks noChangeAspect="1" noChangeArrowheads="1"/>
          </p:cNvPicPr>
          <p:nvPr/>
        </p:nvPicPr>
        <p:blipFill>
          <a:blip r:embed="rId3" cstate="print"/>
          <a:srcRect/>
          <a:stretch>
            <a:fillRect/>
          </a:stretch>
        </p:blipFill>
        <p:spPr bwMode="auto">
          <a:xfrm>
            <a:off x="2514600" y="3962400"/>
            <a:ext cx="3162752" cy="2105727"/>
          </a:xfrm>
          <a:prstGeom prst="rect">
            <a:avLst/>
          </a:prstGeom>
          <a:noFill/>
        </p:spPr>
      </p:pic>
    </p:spTree>
    <p:extLst>
      <p:ext uri="{BB962C8B-B14F-4D97-AF65-F5344CB8AC3E}">
        <p14:creationId xmlns:p14="http://schemas.microsoft.com/office/powerpoint/2010/main" val="313499174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www.joystickdivision.com/pacmanpic4.jpg"/>
          <p:cNvPicPr>
            <a:picLocks noChangeAspect="1" noChangeArrowheads="1"/>
          </p:cNvPicPr>
          <p:nvPr/>
        </p:nvPicPr>
        <p:blipFill>
          <a:blip r:embed="rId3" cstate="print"/>
          <a:srcRect/>
          <a:stretch>
            <a:fillRect/>
          </a:stretch>
        </p:blipFill>
        <p:spPr bwMode="auto">
          <a:xfrm>
            <a:off x="7162800" y="1524000"/>
            <a:ext cx="1447800" cy="2031747"/>
          </a:xfrm>
          <a:prstGeom prst="rect">
            <a:avLst/>
          </a:prstGeom>
          <a:noFill/>
        </p:spPr>
      </p:pic>
      <p:sp>
        <p:nvSpPr>
          <p:cNvPr id="2" name="Title 1"/>
          <p:cNvSpPr>
            <a:spLocks noGrp="1"/>
          </p:cNvSpPr>
          <p:nvPr>
            <p:ph type="title"/>
          </p:nvPr>
        </p:nvSpPr>
        <p:spPr/>
        <p:txBody>
          <a:bodyPr/>
          <a:lstStyle/>
          <a:p>
            <a:r>
              <a:rPr lang="en-US" dirty="0" smtClean="0"/>
              <a:t>Video Games</a:t>
            </a:r>
            <a:endParaRPr lang="en-US" dirty="0"/>
          </a:p>
        </p:txBody>
      </p:sp>
      <p:sp>
        <p:nvSpPr>
          <p:cNvPr id="3" name="Content Placeholder 2"/>
          <p:cNvSpPr>
            <a:spLocks noGrp="1"/>
          </p:cNvSpPr>
          <p:nvPr>
            <p:ph idx="1"/>
          </p:nvPr>
        </p:nvSpPr>
        <p:spPr/>
        <p:txBody>
          <a:bodyPr/>
          <a:lstStyle/>
          <a:p>
            <a:r>
              <a:rPr lang="en-US" dirty="0" smtClean="0"/>
              <a:t>Game programmers struggle to ensure challenging difficulty level.</a:t>
            </a:r>
          </a:p>
          <a:p>
            <a:r>
              <a:rPr lang="en-US" dirty="0" smtClean="0"/>
              <a:t>Computer tends to out shoot the player rather than out think them.</a:t>
            </a:r>
          </a:p>
          <a:p>
            <a:r>
              <a:rPr lang="en-US" dirty="0" smtClean="0"/>
              <a:t>Learn by “observing” human players</a:t>
            </a:r>
          </a:p>
          <a:p>
            <a:r>
              <a:rPr lang="en-US" dirty="0" smtClean="0"/>
              <a:t>Genetic Algorithms used </a:t>
            </a:r>
          </a:p>
          <a:p>
            <a:pPr>
              <a:buNone/>
            </a:pPr>
            <a:r>
              <a:rPr lang="en-US" dirty="0" smtClean="0"/>
              <a:t>     to improve strategies</a:t>
            </a:r>
            <a:endParaRPr lang="en-US" dirty="0"/>
          </a:p>
        </p:txBody>
      </p:sp>
      <p:sp>
        <p:nvSpPr>
          <p:cNvPr id="18" name="Rectangle 17"/>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19" name="Rectangle 18"/>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TextBox 23"/>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5" name="TextBox 24"/>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6" name="TextBox 25"/>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7" name="TextBox 26"/>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8" name="TextBox 27"/>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29" name="TextBox 28"/>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0" name="Rectangle 29"/>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1" name="TextBox 30"/>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2" name="Rectangle 31"/>
          <p:cNvSpPr/>
          <p:nvPr/>
        </p:nvSpPr>
        <p:spPr>
          <a:xfrm>
            <a:off x="6096000" y="6324600"/>
            <a:ext cx="9906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3" name="TextBox 32"/>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pic>
        <p:nvPicPr>
          <p:cNvPr id="6146" name="Picture 2" descr="http://upload.wikimedia.org/wikipedia/en/4/48/Kwik-snax-screenshot-gameplay.png"/>
          <p:cNvPicPr>
            <a:picLocks noChangeAspect="1" noChangeArrowheads="1"/>
          </p:cNvPicPr>
          <p:nvPr/>
        </p:nvPicPr>
        <p:blipFill>
          <a:blip r:embed="rId4" cstate="print"/>
          <a:srcRect/>
          <a:stretch>
            <a:fillRect/>
          </a:stretch>
        </p:blipFill>
        <p:spPr bwMode="auto">
          <a:xfrm>
            <a:off x="5257800" y="4495800"/>
            <a:ext cx="2514600" cy="1571625"/>
          </a:xfrm>
          <a:prstGeom prst="rect">
            <a:avLst/>
          </a:prstGeom>
          <a:noFill/>
        </p:spPr>
      </p:pic>
    </p:spTree>
    <p:extLst>
      <p:ext uri="{BB962C8B-B14F-4D97-AF65-F5344CB8AC3E}">
        <p14:creationId xmlns:p14="http://schemas.microsoft.com/office/powerpoint/2010/main" val="359165680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Wide Web</a:t>
            </a:r>
            <a:endParaRPr lang="en-US" dirty="0"/>
          </a:p>
        </p:txBody>
      </p:sp>
      <p:sp>
        <p:nvSpPr>
          <p:cNvPr id="3" name="Content Placeholder 2"/>
          <p:cNvSpPr>
            <a:spLocks noGrp="1"/>
          </p:cNvSpPr>
          <p:nvPr>
            <p:ph idx="1"/>
          </p:nvPr>
        </p:nvSpPr>
        <p:spPr/>
        <p:txBody>
          <a:bodyPr/>
          <a:lstStyle/>
          <a:p>
            <a:r>
              <a:rPr lang="en-US" dirty="0" smtClean="0"/>
              <a:t>Information constantly added.</a:t>
            </a:r>
          </a:p>
          <a:p>
            <a:r>
              <a:rPr lang="en-US" dirty="0" smtClean="0"/>
              <a:t>Index information for easy access.</a:t>
            </a:r>
          </a:p>
          <a:p>
            <a:r>
              <a:rPr lang="en-US" dirty="0" smtClean="0"/>
              <a:t>Web Crawlers browse from site to site.</a:t>
            </a:r>
          </a:p>
          <a:p>
            <a:r>
              <a:rPr lang="en-US" dirty="0" smtClean="0"/>
              <a:t>Uses the process of Rote Learning.</a:t>
            </a:r>
            <a:endParaRPr lang="en-US" dirty="0"/>
          </a:p>
        </p:txBody>
      </p:sp>
      <p:pic>
        <p:nvPicPr>
          <p:cNvPr id="19458" name="Picture 2" descr="http://4.bp.blogspot.com/_ZaGO7GjCqAI/SdKEaqERTEI/AAAAAAAAPWo/NYyZk-NDtVo/s640/google-3search.png"/>
          <p:cNvPicPr>
            <a:picLocks noChangeAspect="1" noChangeArrowheads="1"/>
          </p:cNvPicPr>
          <p:nvPr/>
        </p:nvPicPr>
        <p:blipFill>
          <a:blip r:embed="rId3" cstate="print"/>
          <a:srcRect/>
          <a:stretch>
            <a:fillRect/>
          </a:stretch>
        </p:blipFill>
        <p:spPr bwMode="auto">
          <a:xfrm>
            <a:off x="1981200" y="3886200"/>
            <a:ext cx="4514850" cy="2638426"/>
          </a:xfrm>
          <a:prstGeom prst="rect">
            <a:avLst/>
          </a:prstGeom>
          <a:noFill/>
        </p:spPr>
      </p:pic>
      <p:sp>
        <p:nvSpPr>
          <p:cNvPr id="19" name="Rectangle 18"/>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Rectangle 23"/>
          <p:cNvSpPr/>
          <p:nvPr/>
        </p:nvSpPr>
        <p:spPr>
          <a:xfrm>
            <a:off x="7239000" y="6324600"/>
            <a:ext cx="6096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5" name="TextBox 24"/>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6" name="TextBox 25"/>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7" name="TextBox 26"/>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8" name="TextBox 27"/>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9" name="TextBox 28"/>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30" name="TextBox 29"/>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1" name="Rectangle 30"/>
          <p:cNvSpPr/>
          <p:nvPr/>
        </p:nvSpPr>
        <p:spPr>
          <a:xfrm>
            <a:off x="8001000" y="6324600"/>
            <a:ext cx="762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2" name="TextBox 31"/>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3" name="Rectangle 32"/>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4" name="TextBox 33"/>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spTree>
    <p:extLst>
      <p:ext uri="{BB962C8B-B14F-4D97-AF65-F5344CB8AC3E}">
        <p14:creationId xmlns:p14="http://schemas.microsoft.com/office/powerpoint/2010/main" val="222295899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Discoveries</a:t>
            </a:r>
            <a:endParaRPr lang="en-US" dirty="0"/>
          </a:p>
        </p:txBody>
      </p:sp>
      <p:sp>
        <p:nvSpPr>
          <p:cNvPr id="3" name="Content Placeholder 2"/>
          <p:cNvSpPr>
            <a:spLocks noGrp="1"/>
          </p:cNvSpPr>
          <p:nvPr>
            <p:ph idx="1"/>
          </p:nvPr>
        </p:nvSpPr>
        <p:spPr/>
        <p:txBody>
          <a:bodyPr/>
          <a:lstStyle/>
          <a:p>
            <a:r>
              <a:rPr lang="en-US" dirty="0" smtClean="0"/>
              <a:t>Enthusiasm needed for machine learning.</a:t>
            </a:r>
          </a:p>
          <a:p>
            <a:r>
              <a:rPr lang="en-US" dirty="0" smtClean="0"/>
              <a:t>Significant amount of research  to complete.</a:t>
            </a:r>
          </a:p>
          <a:p>
            <a:r>
              <a:rPr lang="en-US" dirty="0" smtClean="0"/>
              <a:t>Include non-technological fields of study.</a:t>
            </a:r>
          </a:p>
          <a:p>
            <a:endParaRPr lang="en-US" dirty="0"/>
          </a:p>
        </p:txBody>
      </p:sp>
      <p:pic>
        <p:nvPicPr>
          <p:cNvPr id="24578" name="Picture 2" descr="http://www.prodigyproductionsllc.com/wp-content/uploads/2011/01/artificial_brain.jpg"/>
          <p:cNvPicPr>
            <a:picLocks noChangeAspect="1" noChangeArrowheads="1"/>
          </p:cNvPicPr>
          <p:nvPr/>
        </p:nvPicPr>
        <p:blipFill>
          <a:blip r:embed="rId3" cstate="print"/>
          <a:srcRect/>
          <a:stretch>
            <a:fillRect/>
          </a:stretch>
        </p:blipFill>
        <p:spPr bwMode="auto">
          <a:xfrm>
            <a:off x="2667000" y="3733800"/>
            <a:ext cx="3049868" cy="2133600"/>
          </a:xfrm>
          <a:prstGeom prst="rect">
            <a:avLst/>
          </a:prstGeom>
          <a:noFill/>
        </p:spPr>
      </p:pic>
      <p:sp>
        <p:nvSpPr>
          <p:cNvPr id="19" name="Rectangle 18"/>
          <p:cNvSpPr/>
          <p:nvPr/>
        </p:nvSpPr>
        <p:spPr>
          <a:xfrm>
            <a:off x="3048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0" name="Rectangle 19"/>
          <p:cNvSpPr/>
          <p:nvPr/>
        </p:nvSpPr>
        <p:spPr>
          <a:xfrm>
            <a:off x="14478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1" name="Rectangle 20"/>
          <p:cNvSpPr/>
          <p:nvPr/>
        </p:nvSpPr>
        <p:spPr>
          <a:xfrm>
            <a:off x="2819400" y="6324600"/>
            <a:ext cx="914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2" name="Rectangle 21"/>
          <p:cNvSpPr/>
          <p:nvPr/>
        </p:nvSpPr>
        <p:spPr>
          <a:xfrm>
            <a:off x="3886200" y="6324600"/>
            <a:ext cx="1219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3" name="Rectangle 22"/>
          <p:cNvSpPr/>
          <p:nvPr/>
        </p:nvSpPr>
        <p:spPr>
          <a:xfrm>
            <a:off x="5257800" y="6324600"/>
            <a:ext cx="6858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4" name="Rectangle 23"/>
          <p:cNvSpPr/>
          <p:nvPr/>
        </p:nvSpPr>
        <p:spPr>
          <a:xfrm>
            <a:off x="7239000" y="63246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25" name="TextBox 24"/>
          <p:cNvSpPr txBox="1"/>
          <p:nvPr/>
        </p:nvSpPr>
        <p:spPr>
          <a:xfrm>
            <a:off x="304800" y="6309361"/>
            <a:ext cx="1143000" cy="276999"/>
          </a:xfrm>
          <a:prstGeom prst="rect">
            <a:avLst/>
          </a:prstGeom>
          <a:noFill/>
        </p:spPr>
        <p:txBody>
          <a:bodyPr wrap="square" rtlCol="0">
            <a:spAutoFit/>
          </a:bodyPr>
          <a:lstStyle/>
          <a:p>
            <a:pPr defTabSz="914400"/>
            <a:r>
              <a:rPr lang="en-US" sz="1200" dirty="0" smtClean="0">
                <a:solidFill>
                  <a:prstClr val="white"/>
                </a:solidFill>
                <a:latin typeface="Corbel"/>
              </a:rPr>
              <a:t>Rote Learning</a:t>
            </a:r>
            <a:endParaRPr lang="en-US" sz="1200" dirty="0">
              <a:solidFill>
                <a:prstClr val="white"/>
              </a:solidFill>
              <a:latin typeface="Corbel"/>
            </a:endParaRPr>
          </a:p>
        </p:txBody>
      </p:sp>
      <p:sp>
        <p:nvSpPr>
          <p:cNvPr id="26" name="TextBox 25"/>
          <p:cNvSpPr txBox="1"/>
          <p:nvPr/>
        </p:nvSpPr>
        <p:spPr>
          <a:xfrm>
            <a:off x="1447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Analog Learning</a:t>
            </a:r>
            <a:endParaRPr lang="en-US" sz="1200" dirty="0">
              <a:solidFill>
                <a:prstClr val="white"/>
              </a:solidFill>
              <a:latin typeface="Corbel"/>
            </a:endParaRPr>
          </a:p>
        </p:txBody>
      </p:sp>
      <p:sp>
        <p:nvSpPr>
          <p:cNvPr id="27" name="TextBox 26"/>
          <p:cNvSpPr txBox="1"/>
          <p:nvPr/>
        </p:nvSpPr>
        <p:spPr>
          <a:xfrm>
            <a:off x="2743200" y="6324600"/>
            <a:ext cx="1066800" cy="276999"/>
          </a:xfrm>
          <a:prstGeom prst="rect">
            <a:avLst/>
          </a:prstGeom>
          <a:noFill/>
        </p:spPr>
        <p:txBody>
          <a:bodyPr wrap="square" rtlCol="0">
            <a:spAutoFit/>
          </a:bodyPr>
          <a:lstStyle/>
          <a:p>
            <a:pPr defTabSz="914400"/>
            <a:r>
              <a:rPr lang="en-US" sz="1200" dirty="0" smtClean="0">
                <a:solidFill>
                  <a:prstClr val="white"/>
                </a:solidFill>
                <a:latin typeface="Corbel"/>
              </a:rPr>
              <a:t>Decision Tree</a:t>
            </a:r>
            <a:endParaRPr lang="en-US" sz="1200" dirty="0">
              <a:solidFill>
                <a:prstClr val="white"/>
              </a:solidFill>
              <a:latin typeface="Corbel"/>
            </a:endParaRPr>
          </a:p>
        </p:txBody>
      </p:sp>
      <p:sp>
        <p:nvSpPr>
          <p:cNvPr id="28" name="TextBox 27"/>
          <p:cNvSpPr txBox="1"/>
          <p:nvPr/>
        </p:nvSpPr>
        <p:spPr>
          <a:xfrm>
            <a:off x="3886200" y="6324600"/>
            <a:ext cx="1447800" cy="276999"/>
          </a:xfrm>
          <a:prstGeom prst="rect">
            <a:avLst/>
          </a:prstGeom>
          <a:noFill/>
        </p:spPr>
        <p:txBody>
          <a:bodyPr wrap="square" rtlCol="0">
            <a:spAutoFit/>
          </a:bodyPr>
          <a:lstStyle/>
          <a:p>
            <a:pPr defTabSz="914400"/>
            <a:r>
              <a:rPr lang="en-US" sz="1200" dirty="0" smtClean="0">
                <a:solidFill>
                  <a:prstClr val="white"/>
                </a:solidFill>
                <a:latin typeface="Corbel"/>
              </a:rPr>
              <a:t>Genetic Learning</a:t>
            </a:r>
            <a:endParaRPr lang="en-US" sz="1200" dirty="0">
              <a:solidFill>
                <a:prstClr val="white"/>
              </a:solidFill>
              <a:latin typeface="Corbel"/>
            </a:endParaRPr>
          </a:p>
        </p:txBody>
      </p:sp>
      <p:sp>
        <p:nvSpPr>
          <p:cNvPr id="29" name="TextBox 28"/>
          <p:cNvSpPr txBox="1"/>
          <p:nvPr/>
        </p:nvSpPr>
        <p:spPr>
          <a:xfrm>
            <a:off x="51816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Hospitals</a:t>
            </a:r>
            <a:endParaRPr lang="en-US" sz="1200" dirty="0">
              <a:solidFill>
                <a:prstClr val="white"/>
              </a:solidFill>
              <a:latin typeface="Corbel"/>
            </a:endParaRPr>
          </a:p>
        </p:txBody>
      </p:sp>
      <p:sp>
        <p:nvSpPr>
          <p:cNvPr id="30" name="TextBox 29"/>
          <p:cNvSpPr txBox="1"/>
          <p:nvPr/>
        </p:nvSpPr>
        <p:spPr>
          <a:xfrm>
            <a:off x="7239000" y="6324600"/>
            <a:ext cx="838200" cy="276999"/>
          </a:xfrm>
          <a:prstGeom prst="rect">
            <a:avLst/>
          </a:prstGeom>
          <a:noFill/>
        </p:spPr>
        <p:txBody>
          <a:bodyPr wrap="square" rtlCol="0">
            <a:spAutoFit/>
          </a:bodyPr>
          <a:lstStyle/>
          <a:p>
            <a:pPr defTabSz="914400"/>
            <a:r>
              <a:rPr lang="en-US" sz="1200" dirty="0" smtClean="0">
                <a:solidFill>
                  <a:prstClr val="white"/>
                </a:solidFill>
                <a:latin typeface="Corbel"/>
              </a:rPr>
              <a:t>Internet</a:t>
            </a:r>
            <a:endParaRPr lang="en-US" sz="1200" dirty="0">
              <a:solidFill>
                <a:prstClr val="white"/>
              </a:solidFill>
              <a:latin typeface="Corbel"/>
            </a:endParaRPr>
          </a:p>
        </p:txBody>
      </p:sp>
      <p:sp>
        <p:nvSpPr>
          <p:cNvPr id="31" name="Rectangle 30"/>
          <p:cNvSpPr/>
          <p:nvPr/>
        </p:nvSpPr>
        <p:spPr>
          <a:xfrm>
            <a:off x="8001000" y="6324600"/>
            <a:ext cx="762000" cy="381000"/>
          </a:xfrm>
          <a:prstGeom prst="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2" name="TextBox 31"/>
          <p:cNvSpPr txBox="1"/>
          <p:nvPr/>
        </p:nvSpPr>
        <p:spPr>
          <a:xfrm>
            <a:off x="7924800" y="6324600"/>
            <a:ext cx="914400" cy="276999"/>
          </a:xfrm>
          <a:prstGeom prst="rect">
            <a:avLst/>
          </a:prstGeom>
          <a:noFill/>
        </p:spPr>
        <p:txBody>
          <a:bodyPr wrap="square" rtlCol="0">
            <a:spAutoFit/>
          </a:bodyPr>
          <a:lstStyle/>
          <a:p>
            <a:pPr defTabSz="914400"/>
            <a:r>
              <a:rPr lang="en-US" sz="1200" dirty="0" smtClean="0">
                <a:solidFill>
                  <a:prstClr val="white"/>
                </a:solidFill>
                <a:latin typeface="Corbel"/>
              </a:rPr>
              <a:t>The Future </a:t>
            </a:r>
            <a:endParaRPr lang="en-US" sz="1200" dirty="0">
              <a:solidFill>
                <a:prstClr val="white"/>
              </a:solidFill>
              <a:latin typeface="Corbel"/>
            </a:endParaRPr>
          </a:p>
        </p:txBody>
      </p:sp>
      <p:sp>
        <p:nvSpPr>
          <p:cNvPr id="33" name="Rectangle 32"/>
          <p:cNvSpPr/>
          <p:nvPr/>
        </p:nvSpPr>
        <p:spPr>
          <a:xfrm>
            <a:off x="6096000" y="6324600"/>
            <a:ext cx="990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200">
              <a:solidFill>
                <a:prstClr val="white"/>
              </a:solidFill>
              <a:latin typeface="Corbel"/>
            </a:endParaRPr>
          </a:p>
        </p:txBody>
      </p:sp>
      <p:sp>
        <p:nvSpPr>
          <p:cNvPr id="34" name="TextBox 33"/>
          <p:cNvSpPr txBox="1"/>
          <p:nvPr/>
        </p:nvSpPr>
        <p:spPr>
          <a:xfrm>
            <a:off x="6019800" y="6324600"/>
            <a:ext cx="1264920" cy="276999"/>
          </a:xfrm>
          <a:prstGeom prst="rect">
            <a:avLst/>
          </a:prstGeom>
          <a:noFill/>
        </p:spPr>
        <p:txBody>
          <a:bodyPr wrap="square" rtlCol="0">
            <a:spAutoFit/>
          </a:bodyPr>
          <a:lstStyle/>
          <a:p>
            <a:pPr defTabSz="914400"/>
            <a:r>
              <a:rPr lang="en-US" sz="1200" dirty="0" smtClean="0">
                <a:solidFill>
                  <a:prstClr val="white"/>
                </a:solidFill>
                <a:latin typeface="Corbel"/>
              </a:rPr>
              <a:t>Video Games</a:t>
            </a:r>
            <a:endParaRPr lang="en-US" sz="1200" dirty="0">
              <a:solidFill>
                <a:prstClr val="white"/>
              </a:solidFill>
              <a:latin typeface="Corbel"/>
            </a:endParaRPr>
          </a:p>
        </p:txBody>
      </p:sp>
    </p:spTree>
    <p:extLst>
      <p:ext uri="{BB962C8B-B14F-4D97-AF65-F5344CB8AC3E}">
        <p14:creationId xmlns:p14="http://schemas.microsoft.com/office/powerpoint/2010/main" val="64835507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you_are_here.jpg"/>
          <p:cNvPicPr>
            <a:picLocks noGrp="1" noChangeAspect="1"/>
          </p:cNvPicPr>
          <p:nvPr>
            <p:ph idx="1"/>
          </p:nvPr>
        </p:nvPicPr>
        <p:blipFill>
          <a:blip r:embed="rId3">
            <a:extLst>
              <a:ext uri="{28A0092B-C50C-407E-A947-70E740481C1C}">
                <a14:useLocalDpi xmlns:a14="http://schemas.microsoft.com/office/drawing/2010/main" val="0"/>
              </a:ext>
            </a:extLst>
          </a:blip>
          <a:srcRect t="-412" b="-412"/>
          <a:stretch>
            <a:fillRect/>
          </a:stretch>
        </p:blipFill>
        <p:spPr>
          <a:xfrm>
            <a:off x="685800" y="642579"/>
            <a:ext cx="7770813" cy="5224821"/>
          </a:xfrm>
        </p:spPr>
      </p:pic>
    </p:spTree>
    <p:extLst>
      <p:ext uri="{BB962C8B-B14F-4D97-AF65-F5344CB8AC3E}">
        <p14:creationId xmlns:p14="http://schemas.microsoft.com/office/powerpoint/2010/main" val="79359482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6211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Use the Preacher’s Maxim</a:t>
            </a:r>
            <a:endParaRPr lang="en-US" dirty="0"/>
          </a:p>
        </p:txBody>
      </p:sp>
      <p:sp>
        <p:nvSpPr>
          <p:cNvPr id="3" name="Content Placeholder 2"/>
          <p:cNvSpPr>
            <a:spLocks noGrp="1"/>
          </p:cNvSpPr>
          <p:nvPr>
            <p:ph idx="1"/>
          </p:nvPr>
        </p:nvSpPr>
        <p:spPr/>
        <p:txBody>
          <a:bodyPr/>
          <a:lstStyle/>
          <a:p>
            <a:r>
              <a:rPr lang="en-US" dirty="0" smtClean="0"/>
              <a:t>“First you tell ‘</a:t>
            </a:r>
            <a:r>
              <a:rPr lang="en-US" dirty="0" err="1" smtClean="0"/>
              <a:t>em</a:t>
            </a:r>
            <a:r>
              <a:rPr lang="en-US" dirty="0" smtClean="0"/>
              <a:t> what you’re going to tell ‘</a:t>
            </a:r>
            <a:r>
              <a:rPr lang="en-US" dirty="0" err="1" smtClean="0"/>
              <a:t>em</a:t>
            </a:r>
            <a:r>
              <a:rPr lang="en-US" dirty="0" smtClean="0"/>
              <a:t>, then you tell ‘</a:t>
            </a:r>
            <a:r>
              <a:rPr lang="en-US" dirty="0" err="1" smtClean="0"/>
              <a:t>em</a:t>
            </a:r>
            <a:r>
              <a:rPr lang="en-US" dirty="0" smtClean="0"/>
              <a:t>, and then you tell ‘</a:t>
            </a:r>
            <a:r>
              <a:rPr lang="en-US" dirty="0" err="1" smtClean="0"/>
              <a:t>em</a:t>
            </a:r>
            <a:r>
              <a:rPr lang="en-US" dirty="0" smtClean="0"/>
              <a:t> what you told ‘</a:t>
            </a:r>
            <a:r>
              <a:rPr lang="en-US" dirty="0" err="1" smtClean="0"/>
              <a:t>em</a:t>
            </a:r>
            <a:r>
              <a:rPr lang="en-US" dirty="0" smtClean="0"/>
              <a:t>.”</a:t>
            </a:r>
          </a:p>
          <a:p>
            <a:r>
              <a:rPr lang="en-US" dirty="0" smtClean="0"/>
              <a:t>Introduction – Body – </a:t>
            </a:r>
            <a:r>
              <a:rPr lang="en-US" dirty="0" smtClean="0"/>
              <a:t>Conclusion</a:t>
            </a:r>
          </a:p>
          <a:p>
            <a:r>
              <a:rPr lang="en-US" dirty="0" smtClean="0"/>
              <a:t>Critical for presentations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Stick to a Few Main Points</a:t>
            </a:r>
            <a:endParaRPr lang="en-US" dirty="0"/>
          </a:p>
        </p:txBody>
      </p:sp>
      <p:sp>
        <p:nvSpPr>
          <p:cNvPr id="3" name="Content Placeholder 2"/>
          <p:cNvSpPr>
            <a:spLocks noGrp="1"/>
          </p:cNvSpPr>
          <p:nvPr>
            <p:ph idx="1"/>
          </p:nvPr>
        </p:nvSpPr>
        <p:spPr/>
        <p:txBody>
          <a:bodyPr/>
          <a:lstStyle/>
          <a:p>
            <a:r>
              <a:rPr lang="en-US" dirty="0" smtClean="0"/>
              <a:t>Miller’s Rule of 7 ± 2</a:t>
            </a:r>
          </a:p>
          <a:p>
            <a:r>
              <a:rPr lang="en-US" dirty="0" smtClean="0"/>
              <a:t>My brain is full – can we stop now?</a:t>
            </a:r>
          </a:p>
          <a:p>
            <a:r>
              <a:rPr lang="en-US" dirty="0" smtClean="0"/>
              <a:t>Triads</a:t>
            </a:r>
          </a:p>
          <a:p>
            <a:pPr lvl="1"/>
            <a:r>
              <a:rPr lang="en-US" dirty="0" smtClean="0"/>
              <a:t>President Monson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 Put Your Outline on Cards or Paper</a:t>
            </a:r>
            <a:endParaRPr lang="en-US" dirty="0"/>
          </a:p>
        </p:txBody>
      </p:sp>
      <p:sp>
        <p:nvSpPr>
          <p:cNvPr id="3" name="Content Placeholder 2"/>
          <p:cNvSpPr>
            <a:spLocks noGrp="1"/>
          </p:cNvSpPr>
          <p:nvPr>
            <p:ph idx="1"/>
          </p:nvPr>
        </p:nvSpPr>
        <p:spPr/>
        <p:txBody>
          <a:bodyPr/>
          <a:lstStyle/>
          <a:p>
            <a:r>
              <a:rPr lang="en-US" dirty="0" smtClean="0"/>
              <a:t>Best if you don’t need notes</a:t>
            </a:r>
          </a:p>
          <a:p>
            <a:pPr lvl="1"/>
            <a:r>
              <a:rPr lang="en-US" dirty="0" smtClean="0"/>
              <a:t>Be prepared, just in case</a:t>
            </a:r>
          </a:p>
          <a:p>
            <a:r>
              <a:rPr lang="en-US" dirty="0" smtClean="0"/>
              <a:t>Presenter’s notes</a:t>
            </a:r>
          </a:p>
          <a:p>
            <a:pPr lvl="1"/>
            <a:r>
              <a:rPr lang="en-US" dirty="0" smtClean="0"/>
              <a:t>Required for this class</a:t>
            </a:r>
          </a:p>
          <a:p>
            <a:pPr lvl="1"/>
            <a:r>
              <a:rPr lang="en-US" dirty="0" smtClean="0"/>
              <a:t>Large font</a:t>
            </a:r>
          </a:p>
          <a:p>
            <a:r>
              <a:rPr lang="en-US" dirty="0" smtClean="0"/>
              <a:t>Cards versus paper versus </a:t>
            </a:r>
            <a:r>
              <a:rPr lang="en-US" smtClean="0"/>
              <a:t>presentation software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Situation</a:t>
            </a:r>
            <a:endParaRPr lang="en-US" dirty="0"/>
          </a:p>
        </p:txBody>
      </p:sp>
      <p:sp>
        <p:nvSpPr>
          <p:cNvPr id="3" name="Content Placeholder 2"/>
          <p:cNvSpPr>
            <a:spLocks noGrp="1"/>
          </p:cNvSpPr>
          <p:nvPr>
            <p:ph idx="1"/>
          </p:nvPr>
        </p:nvSpPr>
        <p:spPr/>
        <p:txBody>
          <a:bodyPr/>
          <a:lstStyle/>
          <a:p>
            <a:r>
              <a:rPr lang="en-US" dirty="0" smtClean="0"/>
              <a:t>Projector available?</a:t>
            </a:r>
          </a:p>
          <a:p>
            <a:pPr lvl="1"/>
            <a:r>
              <a:rPr lang="en-US" dirty="0" smtClean="0"/>
              <a:t>Compatible with your laptop?</a:t>
            </a:r>
          </a:p>
          <a:p>
            <a:r>
              <a:rPr lang="en-US" dirty="0" smtClean="0"/>
              <a:t>Other visual aids available?</a:t>
            </a:r>
          </a:p>
          <a:p>
            <a:pPr lvl="1"/>
            <a:r>
              <a:rPr lang="en-US" dirty="0" smtClean="0"/>
              <a:t>Whiteboards</a:t>
            </a:r>
          </a:p>
          <a:p>
            <a:pPr lvl="1"/>
            <a:r>
              <a:rPr lang="en-US" dirty="0" smtClean="0"/>
              <a:t>Flip charts</a:t>
            </a:r>
            <a:endParaRPr lang="en-US" dirty="0"/>
          </a:p>
          <a:p>
            <a:pPr lvl="1"/>
            <a:r>
              <a:rPr lang="en-US" dirty="0" smtClean="0"/>
              <a:t>Large notepads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Practice, Practice, Practice</a:t>
            </a:r>
            <a:endParaRPr lang="en-US" dirty="0"/>
          </a:p>
        </p:txBody>
      </p:sp>
      <p:sp>
        <p:nvSpPr>
          <p:cNvPr id="3" name="Content Placeholder 2"/>
          <p:cNvSpPr>
            <a:spLocks noGrp="1"/>
          </p:cNvSpPr>
          <p:nvPr>
            <p:ph idx="1"/>
          </p:nvPr>
        </p:nvSpPr>
        <p:spPr/>
        <p:txBody>
          <a:bodyPr/>
          <a:lstStyle/>
          <a:p>
            <a:r>
              <a:rPr lang="en-US" dirty="0" smtClean="0"/>
              <a:t>Corrections as you go</a:t>
            </a:r>
          </a:p>
          <a:p>
            <a:r>
              <a:rPr lang="en-US" dirty="0" smtClean="0"/>
              <a:t>Dress rehearsal</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 Speak Vigorously and Deliberately</a:t>
            </a:r>
            <a:endParaRPr lang="en-US" dirty="0"/>
          </a:p>
        </p:txBody>
      </p:sp>
      <p:sp>
        <p:nvSpPr>
          <p:cNvPr id="3" name="Content Placeholder 2"/>
          <p:cNvSpPr>
            <a:spLocks noGrp="1"/>
          </p:cNvSpPr>
          <p:nvPr>
            <p:ph idx="1"/>
          </p:nvPr>
        </p:nvSpPr>
        <p:spPr/>
        <p:txBody>
          <a:bodyPr/>
          <a:lstStyle/>
          <a:p>
            <a:r>
              <a:rPr lang="en-US" dirty="0" smtClean="0"/>
              <a:t>Speak appropriately</a:t>
            </a:r>
          </a:p>
          <a:p>
            <a:pPr lvl="1"/>
            <a:r>
              <a:rPr lang="en-US" dirty="0" smtClean="0"/>
              <a:t>For the audience</a:t>
            </a:r>
          </a:p>
          <a:p>
            <a:r>
              <a:rPr lang="en-US" dirty="0" smtClean="0"/>
              <a:t>Speak </a:t>
            </a:r>
            <a:r>
              <a:rPr lang="en-US" dirty="0" smtClean="0"/>
              <a:t>naturally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 Avoid Filler Words</a:t>
            </a:r>
            <a:endParaRPr lang="en-US" dirty="0"/>
          </a:p>
        </p:txBody>
      </p:sp>
      <p:sp>
        <p:nvSpPr>
          <p:cNvPr id="3" name="Content Placeholder 2"/>
          <p:cNvSpPr>
            <a:spLocks noGrp="1"/>
          </p:cNvSpPr>
          <p:nvPr>
            <p:ph idx="1"/>
          </p:nvPr>
        </p:nvSpPr>
        <p:spPr/>
        <p:txBody>
          <a:bodyPr/>
          <a:lstStyle/>
          <a:p>
            <a:r>
              <a:rPr lang="en-US" dirty="0" smtClean="0"/>
              <a:t>Count!</a:t>
            </a:r>
          </a:p>
          <a:p>
            <a:r>
              <a:rPr lang="en-US" dirty="0" smtClean="0"/>
              <a:t>Use pauses</a:t>
            </a:r>
          </a:p>
          <a:p>
            <a:pPr lvl="1"/>
            <a:r>
              <a:rPr lang="en-US" dirty="0" smtClean="0"/>
              <a:t>To eliminate filler words</a:t>
            </a:r>
          </a:p>
          <a:p>
            <a:pPr lvl="1"/>
            <a:r>
              <a:rPr lang="en-US" dirty="0" smtClean="0"/>
              <a:t>Following an important point</a:t>
            </a:r>
          </a:p>
          <a:p>
            <a:r>
              <a:rPr lang="en-US" dirty="0" smtClean="0"/>
              <a:t>Practice helps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 Use Rhetorical Questions</a:t>
            </a:r>
            <a:endParaRPr lang="en-US" dirty="0"/>
          </a:p>
        </p:txBody>
      </p:sp>
      <p:sp>
        <p:nvSpPr>
          <p:cNvPr id="3" name="Content Placeholder 2"/>
          <p:cNvSpPr>
            <a:spLocks noGrp="1"/>
          </p:cNvSpPr>
          <p:nvPr>
            <p:ph idx="1"/>
          </p:nvPr>
        </p:nvSpPr>
        <p:spPr/>
        <p:txBody>
          <a:bodyPr/>
          <a:lstStyle/>
          <a:p>
            <a:r>
              <a:rPr lang="en-US" dirty="0" smtClean="0"/>
              <a:t>Judicious use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half" idx="1"/>
          </p:nvPr>
        </p:nvSpPr>
        <p:spPr/>
        <p:txBody>
          <a:bodyPr>
            <a:normAutofit/>
          </a:bodyPr>
          <a:lstStyle/>
          <a:p>
            <a:pPr>
              <a:buFont typeface="Wingdings" charset="2"/>
              <a:buAutoNum type="arabicPlain"/>
            </a:pPr>
            <a:r>
              <a:rPr lang="en-US" dirty="0" smtClean="0"/>
              <a:t>Know your listeners</a:t>
            </a:r>
          </a:p>
          <a:p>
            <a:pPr>
              <a:buFont typeface="Wingdings" charset="2"/>
              <a:buAutoNum type="arabicPlain"/>
            </a:pPr>
            <a:r>
              <a:rPr lang="en-US" dirty="0" smtClean="0"/>
              <a:t>Use the preacher’s maxim</a:t>
            </a:r>
          </a:p>
          <a:p>
            <a:pPr>
              <a:buFont typeface="Wingdings" charset="2"/>
              <a:buAutoNum type="arabicPlain"/>
            </a:pPr>
            <a:r>
              <a:rPr lang="en-US" dirty="0" smtClean="0"/>
              <a:t>Stick to a few main points</a:t>
            </a:r>
          </a:p>
          <a:p>
            <a:pPr>
              <a:buFont typeface="Wingdings" charset="2"/>
              <a:buAutoNum type="arabicPlain"/>
            </a:pPr>
            <a:r>
              <a:rPr lang="en-US" dirty="0" smtClean="0"/>
              <a:t>Put your outline on cards or paper</a:t>
            </a:r>
            <a:endParaRPr lang="en-US" dirty="0"/>
          </a:p>
        </p:txBody>
      </p:sp>
      <p:sp>
        <p:nvSpPr>
          <p:cNvPr id="4" name="Content Placeholder 3"/>
          <p:cNvSpPr>
            <a:spLocks noGrp="1"/>
          </p:cNvSpPr>
          <p:nvPr>
            <p:ph sz="half" idx="2"/>
          </p:nvPr>
        </p:nvSpPr>
        <p:spPr/>
        <p:txBody>
          <a:bodyPr>
            <a:normAutofit/>
          </a:bodyPr>
          <a:lstStyle/>
          <a:p>
            <a:pPr>
              <a:buFont typeface="Wingdings" charset="2"/>
              <a:buAutoNum type="arabicPlain" startAt="5"/>
            </a:pPr>
            <a:r>
              <a:rPr lang="en-US" dirty="0" smtClean="0"/>
              <a:t>Practice</a:t>
            </a:r>
            <a:r>
              <a:rPr lang="en-US" dirty="0"/>
              <a:t>, practice, practice</a:t>
            </a:r>
          </a:p>
          <a:p>
            <a:pPr>
              <a:buFont typeface="Wingdings" charset="2"/>
              <a:buAutoNum type="arabicPlain" startAt="5"/>
            </a:pPr>
            <a:r>
              <a:rPr lang="en-US" dirty="0"/>
              <a:t>Speak appropriately</a:t>
            </a:r>
          </a:p>
          <a:p>
            <a:pPr>
              <a:buFont typeface="Wingdings" charset="2"/>
              <a:buAutoNum type="arabicPlain" startAt="5"/>
            </a:pPr>
            <a:r>
              <a:rPr lang="en-US" dirty="0"/>
              <a:t>Avoid filler words</a:t>
            </a:r>
          </a:p>
          <a:p>
            <a:pPr>
              <a:buFont typeface="Wingdings" charset="2"/>
              <a:buAutoNum type="arabicPlain" startAt="5"/>
            </a:pPr>
            <a:r>
              <a:rPr lang="en-US" dirty="0"/>
              <a:t>Use rhetorical questions</a:t>
            </a:r>
          </a:p>
        </p:txBody>
      </p:sp>
    </p:spTree>
    <p:extLst>
      <p:ext uri="{BB962C8B-B14F-4D97-AF65-F5344CB8AC3E}">
        <p14:creationId xmlns:p14="http://schemas.microsoft.com/office/powerpoint/2010/main" val="4005469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Maintain Eye Contact</a:t>
            </a:r>
            <a:endParaRPr lang="en-US" dirty="0"/>
          </a:p>
        </p:txBody>
      </p:sp>
      <p:sp>
        <p:nvSpPr>
          <p:cNvPr id="3" name="Content Placeholder 2"/>
          <p:cNvSpPr>
            <a:spLocks noGrp="1"/>
          </p:cNvSpPr>
          <p:nvPr>
            <p:ph idx="1"/>
          </p:nvPr>
        </p:nvSpPr>
        <p:spPr/>
        <p:txBody>
          <a:bodyPr/>
          <a:lstStyle/>
          <a:p>
            <a:r>
              <a:rPr lang="en-US" dirty="0" smtClean="0"/>
              <a:t>Audience size</a:t>
            </a:r>
          </a:p>
          <a:p>
            <a:pPr lvl="1"/>
            <a:r>
              <a:rPr lang="en-US" dirty="0" smtClean="0"/>
              <a:t>Small</a:t>
            </a:r>
          </a:p>
          <a:p>
            <a:pPr lvl="1"/>
            <a:r>
              <a:rPr lang="en-US" dirty="0" smtClean="0"/>
              <a:t>Large</a:t>
            </a:r>
          </a:p>
          <a:p>
            <a:r>
              <a:rPr lang="en-US" dirty="0" smtClean="0"/>
              <a:t>Don’t stare at the audience</a:t>
            </a:r>
          </a:p>
          <a:p>
            <a:pPr lvl="1"/>
            <a:r>
              <a:rPr lang="en-US" dirty="0" smtClean="0"/>
              <a:t>Look away from time to time</a:t>
            </a:r>
          </a:p>
          <a:p>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Use Appropriate Gestures and Posture</a:t>
            </a:r>
            <a:endParaRPr lang="en-US" dirty="0"/>
          </a:p>
        </p:txBody>
      </p:sp>
      <p:sp>
        <p:nvSpPr>
          <p:cNvPr id="3" name="Content Placeholder 2"/>
          <p:cNvSpPr>
            <a:spLocks noGrp="1"/>
          </p:cNvSpPr>
          <p:nvPr>
            <p:ph idx="1"/>
          </p:nvPr>
        </p:nvSpPr>
        <p:spPr/>
        <p:txBody>
          <a:bodyPr/>
          <a:lstStyle/>
          <a:p>
            <a:r>
              <a:rPr lang="en-US" dirty="0" smtClean="0"/>
              <a:t>Open hand and arm gestures</a:t>
            </a:r>
          </a:p>
          <a:p>
            <a:r>
              <a:rPr lang="en-US" dirty="0" smtClean="0"/>
              <a:t>Don’t fidget</a:t>
            </a:r>
          </a:p>
          <a:p>
            <a:pPr lvl="1"/>
            <a:r>
              <a:rPr lang="en-US" dirty="0" smtClean="0"/>
              <a:t>Or fiddle</a:t>
            </a:r>
          </a:p>
          <a:p>
            <a:r>
              <a:rPr lang="en-US" dirty="0" smtClean="0"/>
              <a:t>Laser pointer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laser_danger.gif"/>
          <p:cNvPicPr>
            <a:picLocks noGrp="1" noChangeAspect="1"/>
          </p:cNvPicPr>
          <p:nvPr>
            <p:ph idx="1"/>
          </p:nvPr>
        </p:nvPicPr>
        <p:blipFill>
          <a:blip r:embed="rId3">
            <a:extLst>
              <a:ext uri="{28A0092B-C50C-407E-A947-70E740481C1C}">
                <a14:useLocalDpi xmlns:a14="http://schemas.microsoft.com/office/drawing/2010/main" val="0"/>
              </a:ext>
            </a:extLst>
          </a:blip>
          <a:srcRect t="-2322" b="-2322"/>
          <a:stretch>
            <a:fillRect/>
          </a:stretch>
        </p:blipFill>
        <p:spPr>
          <a:xfrm>
            <a:off x="685800" y="539750"/>
            <a:ext cx="7770813" cy="5327650"/>
          </a:xfrm>
        </p:spPr>
      </p:pic>
    </p:spTree>
    <p:extLst>
      <p:ext uri="{BB962C8B-B14F-4D97-AF65-F5344CB8AC3E}">
        <p14:creationId xmlns:p14="http://schemas.microsoft.com/office/powerpoint/2010/main" val="21555915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Use Appropriate Gestures and Posture</a:t>
            </a:r>
            <a:endParaRPr lang="en-US" dirty="0"/>
          </a:p>
        </p:txBody>
      </p:sp>
      <p:sp>
        <p:nvSpPr>
          <p:cNvPr id="3" name="Content Placeholder 2"/>
          <p:cNvSpPr>
            <a:spLocks noGrp="1"/>
          </p:cNvSpPr>
          <p:nvPr>
            <p:ph idx="1"/>
          </p:nvPr>
        </p:nvSpPr>
        <p:spPr/>
        <p:txBody>
          <a:bodyPr/>
          <a:lstStyle/>
          <a:p>
            <a:r>
              <a:rPr lang="en-US" dirty="0" smtClean="0"/>
              <a:t>Open hand and arm gestures</a:t>
            </a:r>
          </a:p>
          <a:p>
            <a:r>
              <a:rPr lang="en-US" dirty="0" smtClean="0"/>
              <a:t>Don’t fidget</a:t>
            </a:r>
          </a:p>
          <a:p>
            <a:pPr lvl="1"/>
            <a:r>
              <a:rPr lang="en-US" dirty="0" smtClean="0"/>
              <a:t>Or fiddle</a:t>
            </a:r>
          </a:p>
          <a:p>
            <a:r>
              <a:rPr lang="en-US" dirty="0" smtClean="0"/>
              <a:t>Laser pointer</a:t>
            </a:r>
            <a:endParaRPr lang="en-US" dirty="0"/>
          </a:p>
        </p:txBody>
      </p:sp>
      <p:sp>
        <p:nvSpPr>
          <p:cNvPr id="4" name="Left Arrow 3"/>
          <p:cNvSpPr/>
          <p:nvPr/>
        </p:nvSpPr>
        <p:spPr>
          <a:xfrm>
            <a:off x="3251199" y="3664035"/>
            <a:ext cx="2827868" cy="969264"/>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8601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a:bodyPr>
          <a:lstStyle/>
          <a:p>
            <a:r>
              <a:rPr lang="en-US" dirty="0"/>
              <a:t>Over </a:t>
            </a:r>
            <a:r>
              <a:rPr lang="en-US" dirty="0" smtClean="0"/>
              <a:t>prepare</a:t>
            </a:r>
            <a:endParaRPr lang="en-US" dirty="0"/>
          </a:p>
          <a:p>
            <a:pPr lvl="1"/>
            <a:r>
              <a:rPr lang="en-US" dirty="0"/>
              <a:t>Have quick, simple definitions</a:t>
            </a:r>
          </a:p>
          <a:p>
            <a:pPr lvl="1"/>
            <a:r>
              <a:rPr lang="en-US" dirty="0"/>
              <a:t>Be ready for anything</a:t>
            </a:r>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Situation</a:t>
            </a:r>
            <a:endParaRPr lang="en-US" dirty="0"/>
          </a:p>
        </p:txBody>
      </p:sp>
      <p:sp>
        <p:nvSpPr>
          <p:cNvPr id="3" name="Content Placeholder 2"/>
          <p:cNvSpPr>
            <a:spLocks noGrp="1"/>
          </p:cNvSpPr>
          <p:nvPr>
            <p:ph idx="1"/>
          </p:nvPr>
        </p:nvSpPr>
        <p:spPr/>
        <p:txBody>
          <a:bodyPr/>
          <a:lstStyle/>
          <a:p>
            <a:r>
              <a:rPr lang="en-US" dirty="0" smtClean="0"/>
              <a:t>Will handouts be effective?</a:t>
            </a:r>
            <a:endParaRPr lang="en-US" dirty="0"/>
          </a:p>
        </p:txBody>
      </p:sp>
    </p:spTree>
    <p:extLst>
      <p:ext uri="{BB962C8B-B14F-4D97-AF65-F5344CB8AC3E}">
        <p14:creationId xmlns:p14="http://schemas.microsoft.com/office/powerpoint/2010/main" val="131317314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a:bodyPr>
          <a:lstStyle/>
          <a:p>
            <a:r>
              <a:rPr lang="en-US" dirty="0" smtClean="0"/>
              <a:t>Include your name on the title slide</a:t>
            </a:r>
          </a:p>
          <a:p>
            <a:pPr lvl="1"/>
            <a:r>
              <a:rPr lang="en-US" dirty="0" smtClean="0"/>
              <a:t>Title slide shall not be the first slide</a:t>
            </a:r>
          </a:p>
        </p:txBody>
      </p:sp>
    </p:spTree>
    <p:extLst>
      <p:ext uri="{BB962C8B-B14F-4D97-AF65-F5344CB8AC3E}">
        <p14:creationId xmlns:p14="http://schemas.microsoft.com/office/powerpoint/2010/main" val="4263525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3564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a:bodyPr>
          <a:lstStyle/>
          <a:p>
            <a:r>
              <a:rPr lang="en-US" dirty="0" smtClean="0"/>
              <a:t>Keep slides simple</a:t>
            </a:r>
          </a:p>
          <a:p>
            <a:pPr lvl="1"/>
            <a:r>
              <a:rPr lang="en-US" dirty="0" smtClean="0"/>
              <a:t>Rule of 6-6</a:t>
            </a:r>
          </a:p>
          <a:p>
            <a:pPr lvl="1"/>
            <a:r>
              <a:rPr lang="en-US" dirty="0" smtClean="0"/>
              <a:t>Avoid bells and whistles</a:t>
            </a:r>
          </a:p>
          <a:p>
            <a:pPr lvl="1"/>
            <a:r>
              <a:rPr lang="en-US" dirty="0" smtClean="0"/>
              <a:t>One idea per visual</a:t>
            </a:r>
          </a:p>
        </p:txBody>
      </p:sp>
    </p:spTree>
    <p:extLst>
      <p:ext uri="{BB962C8B-B14F-4D97-AF65-F5344CB8AC3E}">
        <p14:creationId xmlns:p14="http://schemas.microsoft.com/office/powerpoint/2010/main" val="980317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a:t>Visuals should add to</a:t>
            </a:r>
          </a:p>
          <a:p>
            <a:pPr lvl="1"/>
            <a:r>
              <a:rPr lang="en-US" dirty="0"/>
              <a:t>Not detract from</a:t>
            </a:r>
          </a:p>
          <a:p>
            <a:r>
              <a:rPr lang="en-US" dirty="0" smtClean="0"/>
              <a:t>Graphics if</a:t>
            </a:r>
          </a:p>
          <a:p>
            <a:pPr lvl="1"/>
            <a:r>
              <a:rPr lang="en-US" dirty="0" smtClean="0"/>
              <a:t>Enhance understanding</a:t>
            </a:r>
          </a:p>
          <a:p>
            <a:pPr lvl="1"/>
            <a:r>
              <a:rPr lang="en-US" dirty="0" smtClean="0"/>
              <a:t>Don’t detract from </a:t>
            </a:r>
            <a:r>
              <a:rPr lang="en-US" dirty="0" smtClean="0"/>
              <a:t>presentation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If </a:t>
            </a:r>
            <a:r>
              <a:rPr lang="en-US" dirty="0"/>
              <a:t>something breaks, press </a:t>
            </a:r>
            <a:r>
              <a:rPr lang="en-US" dirty="0" smtClean="0"/>
              <a:t>on</a:t>
            </a:r>
            <a:endParaRPr lang="en-US" dirty="0"/>
          </a:p>
        </p:txBody>
      </p:sp>
    </p:spTree>
    <p:extLst>
      <p:ext uri="{BB962C8B-B14F-4D97-AF65-F5344CB8AC3E}">
        <p14:creationId xmlns:p14="http://schemas.microsoft.com/office/powerpoint/2010/main" val="31128751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things go wrong …</a:t>
            </a:r>
            <a:endParaRPr lang="en-US" dirty="0"/>
          </a:p>
        </p:txBody>
      </p:sp>
      <p:sp>
        <p:nvSpPr>
          <p:cNvPr id="3" name="Content Placeholder 2"/>
          <p:cNvSpPr>
            <a:spLocks noGrp="1"/>
          </p:cNvSpPr>
          <p:nvPr>
            <p:ph idx="1"/>
          </p:nvPr>
        </p:nvSpPr>
        <p:spPr/>
        <p:txBody>
          <a:bodyPr/>
          <a:lstStyle/>
          <a:p>
            <a:r>
              <a:rPr lang="en-US" dirty="0" smtClean="0"/>
              <a:t>It may be someone else’s fault</a:t>
            </a:r>
          </a:p>
          <a:p>
            <a:pPr lvl="1"/>
            <a:r>
              <a:rPr lang="en-US" dirty="0" smtClean="0"/>
              <a:t>But you will be the one who looks unprepared</a:t>
            </a:r>
            <a:endParaRPr lang="en-US"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bqreJOOAbuVnGU85wyuuMx"/>
</p:tagLst>
</file>

<file path=ppt/tags/tag10.xml><?xml version="1.0" encoding="utf-8"?>
<p:tagLst xmlns:a="http://schemas.openxmlformats.org/drawingml/2006/main" xmlns:r="http://schemas.openxmlformats.org/officeDocument/2006/relationships" xmlns:p="http://schemas.openxmlformats.org/presentationml/2006/main">
  <p:tag name="DVSHAPEID" val="ddPBeqdl8806HWnlo9lHxM"/>
</p:tagLst>
</file>

<file path=ppt/tags/tag100.xml><?xml version="1.0" encoding="utf-8"?>
<p:tagLst xmlns:a="http://schemas.openxmlformats.org/drawingml/2006/main" xmlns:r="http://schemas.openxmlformats.org/officeDocument/2006/relationships" xmlns:p="http://schemas.openxmlformats.org/presentationml/2006/main">
  <p:tag name="DVSHAPEID" val="ex6NPfv83WsH0nD37jGRkH"/>
</p:tagLst>
</file>

<file path=ppt/tags/tag101.xml><?xml version="1.0" encoding="utf-8"?>
<p:tagLst xmlns:a="http://schemas.openxmlformats.org/drawingml/2006/main" xmlns:r="http://schemas.openxmlformats.org/officeDocument/2006/relationships" xmlns:p="http://schemas.openxmlformats.org/presentationml/2006/main">
  <p:tag name="DVSECTIONID" val="CL4vcOCBNFTX41QcnExZ1e"/>
</p:tagLst>
</file>

<file path=ppt/tags/tag102.xml><?xml version="1.0" encoding="utf-8"?>
<p:tagLst xmlns:a="http://schemas.openxmlformats.org/drawingml/2006/main" xmlns:r="http://schemas.openxmlformats.org/officeDocument/2006/relationships" xmlns:p="http://schemas.openxmlformats.org/presentationml/2006/main">
  <p:tag name="DVSHAPEID" val="ezPMN5Jkemy9I6xfSpWv6e"/>
</p:tagLst>
</file>

<file path=ppt/tags/tag103.xml><?xml version="1.0" encoding="utf-8"?>
<p:tagLst xmlns:a="http://schemas.openxmlformats.org/drawingml/2006/main" xmlns:r="http://schemas.openxmlformats.org/officeDocument/2006/relationships" xmlns:p="http://schemas.openxmlformats.org/presentationml/2006/main">
  <p:tag name="DVSHAPEID" val="viwUqCMQ0ghwixY3spoJI5"/>
</p:tagLst>
</file>

<file path=ppt/tags/tag104.xml><?xml version="1.0" encoding="utf-8"?>
<p:tagLst xmlns:a="http://schemas.openxmlformats.org/drawingml/2006/main" xmlns:r="http://schemas.openxmlformats.org/officeDocument/2006/relationships" xmlns:p="http://schemas.openxmlformats.org/presentationml/2006/main">
  <p:tag name="DVSHAPEID" val="9RExvSrgUOBZ3wgSF7xnmh"/>
</p:tagLst>
</file>

<file path=ppt/tags/tag105.xml><?xml version="1.0" encoding="utf-8"?>
<p:tagLst xmlns:a="http://schemas.openxmlformats.org/drawingml/2006/main" xmlns:r="http://schemas.openxmlformats.org/officeDocument/2006/relationships" xmlns:p="http://schemas.openxmlformats.org/presentationml/2006/main">
  <p:tag name="DVSECTIONID" val="HT52VL0akLdOv8N7XB298p"/>
</p:tagLst>
</file>

<file path=ppt/tags/tag106.xml><?xml version="1.0" encoding="utf-8"?>
<p:tagLst xmlns:a="http://schemas.openxmlformats.org/drawingml/2006/main" xmlns:r="http://schemas.openxmlformats.org/officeDocument/2006/relationships" xmlns:p="http://schemas.openxmlformats.org/presentationml/2006/main">
  <p:tag name="DVSHAPEID" val="RbN0gOXw6nvp9EgS6UoJms"/>
</p:tagLst>
</file>

<file path=ppt/tags/tag107.xml><?xml version="1.0" encoding="utf-8"?>
<p:tagLst xmlns:a="http://schemas.openxmlformats.org/drawingml/2006/main" xmlns:r="http://schemas.openxmlformats.org/officeDocument/2006/relationships" xmlns:p="http://schemas.openxmlformats.org/presentationml/2006/main">
  <p:tag name="DVSHAPEID" val="VjtsMzKhbkJS0tKvBCjoIe"/>
</p:tagLst>
</file>

<file path=ppt/tags/tag108.xml><?xml version="1.0" encoding="utf-8"?>
<p:tagLst xmlns:a="http://schemas.openxmlformats.org/drawingml/2006/main" xmlns:r="http://schemas.openxmlformats.org/officeDocument/2006/relationships" xmlns:p="http://schemas.openxmlformats.org/presentationml/2006/main">
  <p:tag name="DVSHAPEID" val="tDnCCM1CZDVoguwO1nMPbb"/>
</p:tagLst>
</file>

<file path=ppt/tags/tag109.xml><?xml version="1.0" encoding="utf-8"?>
<p:tagLst xmlns:a="http://schemas.openxmlformats.org/drawingml/2006/main" xmlns:r="http://schemas.openxmlformats.org/officeDocument/2006/relationships" xmlns:p="http://schemas.openxmlformats.org/presentationml/2006/main">
  <p:tag name="DVSECTIONID" val="sHCSt6LRFslcBeLjFGuPhz"/>
</p:tagLst>
</file>

<file path=ppt/tags/tag11.xml><?xml version="1.0" encoding="utf-8"?>
<p:tagLst xmlns:a="http://schemas.openxmlformats.org/drawingml/2006/main" xmlns:r="http://schemas.openxmlformats.org/officeDocument/2006/relationships" xmlns:p="http://schemas.openxmlformats.org/presentationml/2006/main">
  <p:tag name="DVSHAPEID" val="50bj6by5kdR9r5zQJqgWqU"/>
</p:tagLst>
</file>

<file path=ppt/tags/tag110.xml><?xml version="1.0" encoding="utf-8"?>
<p:tagLst xmlns:a="http://schemas.openxmlformats.org/drawingml/2006/main" xmlns:r="http://schemas.openxmlformats.org/officeDocument/2006/relationships" xmlns:p="http://schemas.openxmlformats.org/presentationml/2006/main">
  <p:tag name="DVSHAPEID" val="GhEN8AiMqXKGPQ4aXXfzl6"/>
</p:tagLst>
</file>

<file path=ppt/tags/tag111.xml><?xml version="1.0" encoding="utf-8"?>
<p:tagLst xmlns:a="http://schemas.openxmlformats.org/drawingml/2006/main" xmlns:r="http://schemas.openxmlformats.org/officeDocument/2006/relationships" xmlns:p="http://schemas.openxmlformats.org/presentationml/2006/main">
  <p:tag name="DVSHAPEID" val="WBcfZNAVBS3iX6XPDqjddX"/>
</p:tagLst>
</file>

<file path=ppt/tags/tag112.xml><?xml version="1.0" encoding="utf-8"?>
<p:tagLst xmlns:a="http://schemas.openxmlformats.org/drawingml/2006/main" xmlns:r="http://schemas.openxmlformats.org/officeDocument/2006/relationships" xmlns:p="http://schemas.openxmlformats.org/presentationml/2006/main">
  <p:tag name="DVSHAPEID" val="EzEGKRqOzBPAk2ASAvbumR"/>
</p:tagLst>
</file>

<file path=ppt/tags/tag113.xml><?xml version="1.0" encoding="utf-8"?>
<p:tagLst xmlns:a="http://schemas.openxmlformats.org/drawingml/2006/main" xmlns:r="http://schemas.openxmlformats.org/officeDocument/2006/relationships" xmlns:p="http://schemas.openxmlformats.org/presentationml/2006/main">
  <p:tag name="DVSECTIONID" val="WaJbxAMCnPnirop3iTot5L"/>
</p:tagLst>
</file>

<file path=ppt/tags/tag114.xml><?xml version="1.0" encoding="utf-8"?>
<p:tagLst xmlns:a="http://schemas.openxmlformats.org/drawingml/2006/main" xmlns:r="http://schemas.openxmlformats.org/officeDocument/2006/relationships" xmlns:p="http://schemas.openxmlformats.org/presentationml/2006/main">
  <p:tag name="DVSHAPEID" val="DwSXc8kOf8TZXDBj2JuMjr"/>
</p:tagLst>
</file>

<file path=ppt/tags/tag115.xml><?xml version="1.0" encoding="utf-8"?>
<p:tagLst xmlns:a="http://schemas.openxmlformats.org/drawingml/2006/main" xmlns:r="http://schemas.openxmlformats.org/officeDocument/2006/relationships" xmlns:p="http://schemas.openxmlformats.org/presentationml/2006/main">
  <p:tag name="DVSHAPEID" val="snMUeKQN1IAMW8NMEiuKmH"/>
</p:tagLst>
</file>

<file path=ppt/tags/tag116.xml><?xml version="1.0" encoding="utf-8"?>
<p:tagLst xmlns:a="http://schemas.openxmlformats.org/drawingml/2006/main" xmlns:r="http://schemas.openxmlformats.org/officeDocument/2006/relationships" xmlns:p="http://schemas.openxmlformats.org/presentationml/2006/main">
  <p:tag name="DVSHAPEID" val="Hk5Xhhsr0zyb3vbiTzYr6a"/>
</p:tagLst>
</file>

<file path=ppt/tags/tag117.xml><?xml version="1.0" encoding="utf-8"?>
<p:tagLst xmlns:a="http://schemas.openxmlformats.org/drawingml/2006/main" xmlns:r="http://schemas.openxmlformats.org/officeDocument/2006/relationships" xmlns:p="http://schemas.openxmlformats.org/presentationml/2006/main">
  <p:tag name="DVSECTIONID" val="tjwylEVmFj7SLs9izb435v"/>
</p:tagLst>
</file>

<file path=ppt/tags/tag118.xml><?xml version="1.0" encoding="utf-8"?>
<p:tagLst xmlns:a="http://schemas.openxmlformats.org/drawingml/2006/main" xmlns:r="http://schemas.openxmlformats.org/officeDocument/2006/relationships" xmlns:p="http://schemas.openxmlformats.org/presentationml/2006/main">
  <p:tag name="DVSHAPEID" val="oaGsvg5ciy5LGrPhsylzI1"/>
</p:tagLst>
</file>

<file path=ppt/tags/tag119.xml><?xml version="1.0" encoding="utf-8"?>
<p:tagLst xmlns:a="http://schemas.openxmlformats.org/drawingml/2006/main" xmlns:r="http://schemas.openxmlformats.org/officeDocument/2006/relationships" xmlns:p="http://schemas.openxmlformats.org/presentationml/2006/main">
  <p:tag name="DVSHAPEID" val="dK4iAmoULVAwVVgOMbmNgZ"/>
</p:tagLst>
</file>

<file path=ppt/tags/tag12.xml><?xml version="1.0" encoding="utf-8"?>
<p:tagLst xmlns:a="http://schemas.openxmlformats.org/drawingml/2006/main" xmlns:r="http://schemas.openxmlformats.org/officeDocument/2006/relationships" xmlns:p="http://schemas.openxmlformats.org/presentationml/2006/main">
  <p:tag name="DVSHAPEID" val="M48vx3a9bsOr8OqUj1N3ON"/>
</p:tagLst>
</file>

<file path=ppt/tags/tag120.xml><?xml version="1.0" encoding="utf-8"?>
<p:tagLst xmlns:a="http://schemas.openxmlformats.org/drawingml/2006/main" xmlns:r="http://schemas.openxmlformats.org/officeDocument/2006/relationships" xmlns:p="http://schemas.openxmlformats.org/presentationml/2006/main">
  <p:tag name="DVSHAPEID" val="6hPJsC6q6wsnWVodGJNoNa"/>
</p:tagLst>
</file>

<file path=ppt/tags/tag121.xml><?xml version="1.0" encoding="utf-8"?>
<p:tagLst xmlns:a="http://schemas.openxmlformats.org/drawingml/2006/main" xmlns:r="http://schemas.openxmlformats.org/officeDocument/2006/relationships" xmlns:p="http://schemas.openxmlformats.org/presentationml/2006/main">
  <p:tag name="DVSECTIONID" val="OjNnTCnAqOtbHpEYf8G1a4"/>
</p:tagLst>
</file>

<file path=ppt/tags/tag122.xml><?xml version="1.0" encoding="utf-8"?>
<p:tagLst xmlns:a="http://schemas.openxmlformats.org/drawingml/2006/main" xmlns:r="http://schemas.openxmlformats.org/officeDocument/2006/relationships" xmlns:p="http://schemas.openxmlformats.org/presentationml/2006/main">
  <p:tag name="DVSHAPEID" val="b9wT0DM9dUKeEMsQTMNlO3"/>
</p:tagLst>
</file>

<file path=ppt/tags/tag123.xml><?xml version="1.0" encoding="utf-8"?>
<p:tagLst xmlns:a="http://schemas.openxmlformats.org/drawingml/2006/main" xmlns:r="http://schemas.openxmlformats.org/officeDocument/2006/relationships" xmlns:p="http://schemas.openxmlformats.org/presentationml/2006/main">
  <p:tag name="DVSHAPEID" val="3xYlqyvD0ScW6FdyBtEXjx"/>
</p:tagLst>
</file>

<file path=ppt/tags/tag124.xml><?xml version="1.0" encoding="utf-8"?>
<p:tagLst xmlns:a="http://schemas.openxmlformats.org/drawingml/2006/main" xmlns:r="http://schemas.openxmlformats.org/officeDocument/2006/relationships" xmlns:p="http://schemas.openxmlformats.org/presentationml/2006/main">
  <p:tag name="DVSHAPEID" val="DIgCKPP0Asl85YVFddDAUR"/>
</p:tagLst>
</file>

<file path=ppt/tags/tag125.xml><?xml version="1.0" encoding="utf-8"?>
<p:tagLst xmlns:a="http://schemas.openxmlformats.org/drawingml/2006/main" xmlns:r="http://schemas.openxmlformats.org/officeDocument/2006/relationships" xmlns:p="http://schemas.openxmlformats.org/presentationml/2006/main">
  <p:tag name="DVSECTIONID" val="ayDXU0jdo2FXvdLXKjY4Sj"/>
</p:tagLst>
</file>

<file path=ppt/tags/tag126.xml><?xml version="1.0" encoding="utf-8"?>
<p:tagLst xmlns:a="http://schemas.openxmlformats.org/drawingml/2006/main" xmlns:r="http://schemas.openxmlformats.org/officeDocument/2006/relationships" xmlns:p="http://schemas.openxmlformats.org/presentationml/2006/main">
  <p:tag name="DVSHAPEID" val="1IGNDkbkHRKwUf4OOFNZiK"/>
</p:tagLst>
</file>

<file path=ppt/tags/tag127.xml><?xml version="1.0" encoding="utf-8"?>
<p:tagLst xmlns:a="http://schemas.openxmlformats.org/drawingml/2006/main" xmlns:r="http://schemas.openxmlformats.org/officeDocument/2006/relationships" xmlns:p="http://schemas.openxmlformats.org/presentationml/2006/main">
  <p:tag name="DVSHAPEID" val="BYzfDWfqjJCLHyWXcvPgLt"/>
</p:tagLst>
</file>

<file path=ppt/tags/tag13.xml><?xml version="1.0" encoding="utf-8"?>
<p:tagLst xmlns:a="http://schemas.openxmlformats.org/drawingml/2006/main" xmlns:r="http://schemas.openxmlformats.org/officeDocument/2006/relationships" xmlns:p="http://schemas.openxmlformats.org/presentationml/2006/main">
  <p:tag name="DVSHAPEID" val="fxviLyqUqAmae7bAEuVa1p"/>
</p:tagLst>
</file>

<file path=ppt/tags/tag14.xml><?xml version="1.0" encoding="utf-8"?>
<p:tagLst xmlns:a="http://schemas.openxmlformats.org/drawingml/2006/main" xmlns:r="http://schemas.openxmlformats.org/officeDocument/2006/relationships" xmlns:p="http://schemas.openxmlformats.org/presentationml/2006/main">
  <p:tag name="DVSHAPEID" val="l0WLpO6f9m6ZOB0fhBIh1d"/>
</p:tagLst>
</file>

<file path=ppt/tags/tag15.xml><?xml version="1.0" encoding="utf-8"?>
<p:tagLst xmlns:a="http://schemas.openxmlformats.org/drawingml/2006/main" xmlns:r="http://schemas.openxmlformats.org/officeDocument/2006/relationships" xmlns:p="http://schemas.openxmlformats.org/presentationml/2006/main">
  <p:tag name="DVSHAPEID" val="5YAiJJni8DLQbvl08CNbqZ"/>
</p:tagLst>
</file>

<file path=ppt/tags/tag16.xml><?xml version="1.0" encoding="utf-8"?>
<p:tagLst xmlns:a="http://schemas.openxmlformats.org/drawingml/2006/main" xmlns:r="http://schemas.openxmlformats.org/officeDocument/2006/relationships" xmlns:p="http://schemas.openxmlformats.org/presentationml/2006/main">
  <p:tag name="DVSHAPEID" val="4eizAocjrKn8UYa74nRRes"/>
</p:tagLst>
</file>

<file path=ppt/tags/tag17.xml><?xml version="1.0" encoding="utf-8"?>
<p:tagLst xmlns:a="http://schemas.openxmlformats.org/drawingml/2006/main" xmlns:r="http://schemas.openxmlformats.org/officeDocument/2006/relationships" xmlns:p="http://schemas.openxmlformats.org/presentationml/2006/main">
  <p:tag name="DVSHAPEID" val="dYpuThs6tQM5Tl099Z5Ob1"/>
</p:tagLst>
</file>

<file path=ppt/tags/tag18.xml><?xml version="1.0" encoding="utf-8"?>
<p:tagLst xmlns:a="http://schemas.openxmlformats.org/drawingml/2006/main" xmlns:r="http://schemas.openxmlformats.org/officeDocument/2006/relationships" xmlns:p="http://schemas.openxmlformats.org/presentationml/2006/main">
  <p:tag name="DVSHAPEID" val="s3AnQ1xqjzLB1ka5uVQlhx"/>
</p:tagLst>
</file>

<file path=ppt/tags/tag19.xml><?xml version="1.0" encoding="utf-8"?>
<p:tagLst xmlns:a="http://schemas.openxmlformats.org/drawingml/2006/main" xmlns:r="http://schemas.openxmlformats.org/officeDocument/2006/relationships" xmlns:p="http://schemas.openxmlformats.org/presentationml/2006/main">
  <p:tag name="DVSHAPEID" val="lP4O6UeSLphcvmUwrry3wd"/>
</p:tagLst>
</file>

<file path=ppt/tags/tag2.xml><?xml version="1.0" encoding="utf-8"?>
<p:tagLst xmlns:a="http://schemas.openxmlformats.org/drawingml/2006/main" xmlns:r="http://schemas.openxmlformats.org/officeDocument/2006/relationships" xmlns:p="http://schemas.openxmlformats.org/presentationml/2006/main">
  <p:tag name="DVSHAPEID" val="hZ7dcKTdec4bX74E7EtyQu"/>
</p:tagLst>
</file>

<file path=ppt/tags/tag20.xml><?xml version="1.0" encoding="utf-8"?>
<p:tagLst xmlns:a="http://schemas.openxmlformats.org/drawingml/2006/main" xmlns:r="http://schemas.openxmlformats.org/officeDocument/2006/relationships" xmlns:p="http://schemas.openxmlformats.org/presentationml/2006/main">
  <p:tag name="DVSHAPEID" val="kikGZ3uaYQKVIKi1VDcrOl"/>
</p:tagLst>
</file>

<file path=ppt/tags/tag21.xml><?xml version="1.0" encoding="utf-8"?>
<p:tagLst xmlns:a="http://schemas.openxmlformats.org/drawingml/2006/main" xmlns:r="http://schemas.openxmlformats.org/officeDocument/2006/relationships" xmlns:p="http://schemas.openxmlformats.org/presentationml/2006/main">
  <p:tag name="DVSHAPEID" val="jPONaYupMd08vMupUanArr"/>
</p:tagLst>
</file>

<file path=ppt/tags/tag22.xml><?xml version="1.0" encoding="utf-8"?>
<p:tagLst xmlns:a="http://schemas.openxmlformats.org/drawingml/2006/main" xmlns:r="http://schemas.openxmlformats.org/officeDocument/2006/relationships" xmlns:p="http://schemas.openxmlformats.org/presentationml/2006/main">
  <p:tag name="DVSHAPEID" val="rzE9dpwVR5oZYvRcTwGy3w"/>
</p:tagLst>
</file>

<file path=ppt/tags/tag23.xml><?xml version="1.0" encoding="utf-8"?>
<p:tagLst xmlns:a="http://schemas.openxmlformats.org/drawingml/2006/main" xmlns:r="http://schemas.openxmlformats.org/officeDocument/2006/relationships" xmlns:p="http://schemas.openxmlformats.org/presentationml/2006/main">
  <p:tag name="DVSHAPEID" val="VzfwxvI13eTSne90L4TRmV"/>
</p:tagLst>
</file>

<file path=ppt/tags/tag24.xml><?xml version="1.0" encoding="utf-8"?>
<p:tagLst xmlns:a="http://schemas.openxmlformats.org/drawingml/2006/main" xmlns:r="http://schemas.openxmlformats.org/officeDocument/2006/relationships" xmlns:p="http://schemas.openxmlformats.org/presentationml/2006/main">
  <p:tag name="DVSHAPEID" val="JvOYyIhRUTnVE4THS0dP1a"/>
</p:tagLst>
</file>

<file path=ppt/tags/tag25.xml><?xml version="1.0" encoding="utf-8"?>
<p:tagLst xmlns:a="http://schemas.openxmlformats.org/drawingml/2006/main" xmlns:r="http://schemas.openxmlformats.org/officeDocument/2006/relationships" xmlns:p="http://schemas.openxmlformats.org/presentationml/2006/main">
  <p:tag name="DVSHAPEID" val="658D3SLBFc9ZQJHyXZKcjZ"/>
</p:tagLst>
</file>

<file path=ppt/tags/tag26.xml><?xml version="1.0" encoding="utf-8"?>
<p:tagLst xmlns:a="http://schemas.openxmlformats.org/drawingml/2006/main" xmlns:r="http://schemas.openxmlformats.org/officeDocument/2006/relationships" xmlns:p="http://schemas.openxmlformats.org/presentationml/2006/main">
  <p:tag name="DVSHAPEID" val="urA463bSDxTypIQUFo5idb"/>
</p:tagLst>
</file>

<file path=ppt/tags/tag27.xml><?xml version="1.0" encoding="utf-8"?>
<p:tagLst xmlns:a="http://schemas.openxmlformats.org/drawingml/2006/main" xmlns:r="http://schemas.openxmlformats.org/officeDocument/2006/relationships" xmlns:p="http://schemas.openxmlformats.org/presentationml/2006/main">
  <p:tag name="DVSHAPEID" val="MEeaZk3d4OQ6BH2YLHqNyB"/>
</p:tagLst>
</file>

<file path=ppt/tags/tag28.xml><?xml version="1.0" encoding="utf-8"?>
<p:tagLst xmlns:a="http://schemas.openxmlformats.org/drawingml/2006/main" xmlns:r="http://schemas.openxmlformats.org/officeDocument/2006/relationships" xmlns:p="http://schemas.openxmlformats.org/presentationml/2006/main">
  <p:tag name="DVSHAPEID" val="5hkYI2kl61MjFVQW4ROqt4"/>
</p:tagLst>
</file>

<file path=ppt/tags/tag29.xml><?xml version="1.0" encoding="utf-8"?>
<p:tagLst xmlns:a="http://schemas.openxmlformats.org/drawingml/2006/main" xmlns:r="http://schemas.openxmlformats.org/officeDocument/2006/relationships" xmlns:p="http://schemas.openxmlformats.org/presentationml/2006/main">
  <p:tag name="DVSHAPEID" val="Ij79SGDoSqDayWP0B1SIIO"/>
</p:tagLst>
</file>

<file path=ppt/tags/tag3.xml><?xml version="1.0" encoding="utf-8"?>
<p:tagLst xmlns:a="http://schemas.openxmlformats.org/drawingml/2006/main" xmlns:r="http://schemas.openxmlformats.org/officeDocument/2006/relationships" xmlns:p="http://schemas.openxmlformats.org/presentationml/2006/main">
  <p:tag name="DVSHAPEID" val="ccjhNfktQrVE8r6wC3HYfI"/>
</p:tagLst>
</file>

<file path=ppt/tags/tag30.xml><?xml version="1.0" encoding="utf-8"?>
<p:tagLst xmlns:a="http://schemas.openxmlformats.org/drawingml/2006/main" xmlns:r="http://schemas.openxmlformats.org/officeDocument/2006/relationships" xmlns:p="http://schemas.openxmlformats.org/presentationml/2006/main">
  <p:tag name="DVSHAPEID" val="jh268OCyY781z1Rz9EII9m"/>
</p:tagLst>
</file>

<file path=ppt/tags/tag31.xml><?xml version="1.0" encoding="utf-8"?>
<p:tagLst xmlns:a="http://schemas.openxmlformats.org/drawingml/2006/main" xmlns:r="http://schemas.openxmlformats.org/officeDocument/2006/relationships" xmlns:p="http://schemas.openxmlformats.org/presentationml/2006/main">
  <p:tag name="DVSHAPEID" val="GunT74fNyKmTZP7LxPLjrv"/>
</p:tagLst>
</file>

<file path=ppt/tags/tag32.xml><?xml version="1.0" encoding="utf-8"?>
<p:tagLst xmlns:a="http://schemas.openxmlformats.org/drawingml/2006/main" xmlns:r="http://schemas.openxmlformats.org/officeDocument/2006/relationships" xmlns:p="http://schemas.openxmlformats.org/presentationml/2006/main">
  <p:tag name="DVSHAPEID" val="2xnO82Rd0ZFXBxJfHyibzo"/>
</p:tagLst>
</file>

<file path=ppt/tags/tag33.xml><?xml version="1.0" encoding="utf-8"?>
<p:tagLst xmlns:a="http://schemas.openxmlformats.org/drawingml/2006/main" xmlns:r="http://schemas.openxmlformats.org/officeDocument/2006/relationships" xmlns:p="http://schemas.openxmlformats.org/presentationml/2006/main">
  <p:tag name="DVSHAPEID" val="EF11ro6TWQUasPviVcWkJm"/>
</p:tagLst>
</file>

<file path=ppt/tags/tag34.xml><?xml version="1.0" encoding="utf-8"?>
<p:tagLst xmlns:a="http://schemas.openxmlformats.org/drawingml/2006/main" xmlns:r="http://schemas.openxmlformats.org/officeDocument/2006/relationships" xmlns:p="http://schemas.openxmlformats.org/presentationml/2006/main">
  <p:tag name="DVSHAPEID" val="e1dz1i8d0gWDTIN7As673P"/>
</p:tagLst>
</file>

<file path=ppt/tags/tag35.xml><?xml version="1.0" encoding="utf-8"?>
<p:tagLst xmlns:a="http://schemas.openxmlformats.org/drawingml/2006/main" xmlns:r="http://schemas.openxmlformats.org/officeDocument/2006/relationships" xmlns:p="http://schemas.openxmlformats.org/presentationml/2006/main">
  <p:tag name="DVSHAPEID" val="3r5UJoC6eeEhrZNSnOLIPD"/>
</p:tagLst>
</file>

<file path=ppt/tags/tag36.xml><?xml version="1.0" encoding="utf-8"?>
<p:tagLst xmlns:a="http://schemas.openxmlformats.org/drawingml/2006/main" xmlns:r="http://schemas.openxmlformats.org/officeDocument/2006/relationships" xmlns:p="http://schemas.openxmlformats.org/presentationml/2006/main">
  <p:tag name="DVSHAPEID" val="eOWNvOBteCjoYMu7zJBU1I"/>
</p:tagLst>
</file>

<file path=ppt/tags/tag37.xml><?xml version="1.0" encoding="utf-8"?>
<p:tagLst xmlns:a="http://schemas.openxmlformats.org/drawingml/2006/main" xmlns:r="http://schemas.openxmlformats.org/officeDocument/2006/relationships" xmlns:p="http://schemas.openxmlformats.org/presentationml/2006/main">
  <p:tag name="DVSHAPEID" val="YBgNjI5imkZpdgXVSOuL02"/>
</p:tagLst>
</file>

<file path=ppt/tags/tag38.xml><?xml version="1.0" encoding="utf-8"?>
<p:tagLst xmlns:a="http://schemas.openxmlformats.org/drawingml/2006/main" xmlns:r="http://schemas.openxmlformats.org/officeDocument/2006/relationships" xmlns:p="http://schemas.openxmlformats.org/presentationml/2006/main">
  <p:tag name="DVSHAPEID" val="Y211oge17VBvQkxIuToVfY"/>
</p:tagLst>
</file>

<file path=ppt/tags/tag39.xml><?xml version="1.0" encoding="utf-8"?>
<p:tagLst xmlns:a="http://schemas.openxmlformats.org/drawingml/2006/main" xmlns:r="http://schemas.openxmlformats.org/officeDocument/2006/relationships" xmlns:p="http://schemas.openxmlformats.org/presentationml/2006/main">
  <p:tag name="DVSHAPEID" val="oyyd9DRNpgIVCdLikP3kd4"/>
</p:tagLst>
</file>

<file path=ppt/tags/tag4.xml><?xml version="1.0" encoding="utf-8"?>
<p:tagLst xmlns:a="http://schemas.openxmlformats.org/drawingml/2006/main" xmlns:r="http://schemas.openxmlformats.org/officeDocument/2006/relationships" xmlns:p="http://schemas.openxmlformats.org/presentationml/2006/main">
  <p:tag name="DVSHAPEID" val="juX11SqQ0dHMMVTUWDTLlC"/>
</p:tagLst>
</file>

<file path=ppt/tags/tag40.xml><?xml version="1.0" encoding="utf-8"?>
<p:tagLst xmlns:a="http://schemas.openxmlformats.org/drawingml/2006/main" xmlns:r="http://schemas.openxmlformats.org/officeDocument/2006/relationships" xmlns:p="http://schemas.openxmlformats.org/presentationml/2006/main">
  <p:tag name="DVSHAPEID" val="OHqDoajBn4M0Essa6Aakvl"/>
</p:tagLst>
</file>

<file path=ppt/tags/tag41.xml><?xml version="1.0" encoding="utf-8"?>
<p:tagLst xmlns:a="http://schemas.openxmlformats.org/drawingml/2006/main" xmlns:r="http://schemas.openxmlformats.org/officeDocument/2006/relationships" xmlns:p="http://schemas.openxmlformats.org/presentationml/2006/main">
  <p:tag name="DVSHAPEID" val="NUHjWcyyRULjKRNwfHtOSD"/>
</p:tagLst>
</file>

<file path=ppt/tags/tag42.xml><?xml version="1.0" encoding="utf-8"?>
<p:tagLst xmlns:a="http://schemas.openxmlformats.org/drawingml/2006/main" xmlns:r="http://schemas.openxmlformats.org/officeDocument/2006/relationships" xmlns:p="http://schemas.openxmlformats.org/presentationml/2006/main">
  <p:tag name="DVSHAPEID" val="8CzjPaIsaTzsTwV4d72OcS"/>
</p:tagLst>
</file>

<file path=ppt/tags/tag43.xml><?xml version="1.0" encoding="utf-8"?>
<p:tagLst xmlns:a="http://schemas.openxmlformats.org/drawingml/2006/main" xmlns:r="http://schemas.openxmlformats.org/officeDocument/2006/relationships" xmlns:p="http://schemas.openxmlformats.org/presentationml/2006/main">
  <p:tag name="DVSHAPEID" val="fkIAnAltQGsaL5KDmoQoJR"/>
</p:tagLst>
</file>

<file path=ppt/tags/tag44.xml><?xml version="1.0" encoding="utf-8"?>
<p:tagLst xmlns:a="http://schemas.openxmlformats.org/drawingml/2006/main" xmlns:r="http://schemas.openxmlformats.org/officeDocument/2006/relationships" xmlns:p="http://schemas.openxmlformats.org/presentationml/2006/main">
  <p:tag name="DVSHAPEID" val="KhXhAatlM4qgnfAfN77H2T"/>
</p:tagLst>
</file>

<file path=ppt/tags/tag45.xml><?xml version="1.0" encoding="utf-8"?>
<p:tagLst xmlns:a="http://schemas.openxmlformats.org/drawingml/2006/main" xmlns:r="http://schemas.openxmlformats.org/officeDocument/2006/relationships" xmlns:p="http://schemas.openxmlformats.org/presentationml/2006/main">
  <p:tag name="DVSHAPEID" val="0JKQkALDYN8nzrD50aZvTo"/>
</p:tagLst>
</file>

<file path=ppt/tags/tag46.xml><?xml version="1.0" encoding="utf-8"?>
<p:tagLst xmlns:a="http://schemas.openxmlformats.org/drawingml/2006/main" xmlns:r="http://schemas.openxmlformats.org/officeDocument/2006/relationships" xmlns:p="http://schemas.openxmlformats.org/presentationml/2006/main">
  <p:tag name="DVSHAPEID" val="JuHu27BIh2PRgewKQSA85C"/>
</p:tagLst>
</file>

<file path=ppt/tags/tag47.xml><?xml version="1.0" encoding="utf-8"?>
<p:tagLst xmlns:a="http://schemas.openxmlformats.org/drawingml/2006/main" xmlns:r="http://schemas.openxmlformats.org/officeDocument/2006/relationships" xmlns:p="http://schemas.openxmlformats.org/presentationml/2006/main">
  <p:tag name="DVSHAPEID" val="80F9CH7XIxZCZf8QxE2gw6"/>
</p:tagLst>
</file>

<file path=ppt/tags/tag48.xml><?xml version="1.0" encoding="utf-8"?>
<p:tagLst xmlns:a="http://schemas.openxmlformats.org/drawingml/2006/main" xmlns:r="http://schemas.openxmlformats.org/officeDocument/2006/relationships" xmlns:p="http://schemas.openxmlformats.org/presentationml/2006/main">
  <p:tag name="DVSHAPEID" val="xIaoyfk6ULi6mHPTuUAjki"/>
</p:tagLst>
</file>

<file path=ppt/tags/tag49.xml><?xml version="1.0" encoding="utf-8"?>
<p:tagLst xmlns:a="http://schemas.openxmlformats.org/drawingml/2006/main" xmlns:r="http://schemas.openxmlformats.org/officeDocument/2006/relationships" xmlns:p="http://schemas.openxmlformats.org/presentationml/2006/main">
  <p:tag name="DVSHAPEID" val="REehC0lV6O62sWYd8SDBCe"/>
</p:tagLst>
</file>

<file path=ppt/tags/tag5.xml><?xml version="1.0" encoding="utf-8"?>
<p:tagLst xmlns:a="http://schemas.openxmlformats.org/drawingml/2006/main" xmlns:r="http://schemas.openxmlformats.org/officeDocument/2006/relationships" xmlns:p="http://schemas.openxmlformats.org/presentationml/2006/main">
  <p:tag name="DVSHAPEID" val="giYCxB1pRReuTPkMer20qH"/>
</p:tagLst>
</file>

<file path=ppt/tags/tag50.xml><?xml version="1.0" encoding="utf-8"?>
<p:tagLst xmlns:a="http://schemas.openxmlformats.org/drawingml/2006/main" xmlns:r="http://schemas.openxmlformats.org/officeDocument/2006/relationships" xmlns:p="http://schemas.openxmlformats.org/presentationml/2006/main">
  <p:tag name="DVSHAPEID" val="jTTr0E97FcLfQwahCkLZEu"/>
</p:tagLst>
</file>

<file path=ppt/tags/tag51.xml><?xml version="1.0" encoding="utf-8"?>
<p:tagLst xmlns:a="http://schemas.openxmlformats.org/drawingml/2006/main" xmlns:r="http://schemas.openxmlformats.org/officeDocument/2006/relationships" xmlns:p="http://schemas.openxmlformats.org/presentationml/2006/main">
  <p:tag name="DVSHAPEID" val="0jeSUhLIGIFDklnbZGMY9T"/>
</p:tagLst>
</file>

<file path=ppt/tags/tag52.xml><?xml version="1.0" encoding="utf-8"?>
<p:tagLst xmlns:a="http://schemas.openxmlformats.org/drawingml/2006/main" xmlns:r="http://schemas.openxmlformats.org/officeDocument/2006/relationships" xmlns:p="http://schemas.openxmlformats.org/presentationml/2006/main">
  <p:tag name="DVSHAPEID" val="gc5s3QfiPDzPSzc8KSlXv3"/>
</p:tagLst>
</file>

<file path=ppt/tags/tag53.xml><?xml version="1.0" encoding="utf-8"?>
<p:tagLst xmlns:a="http://schemas.openxmlformats.org/drawingml/2006/main" xmlns:r="http://schemas.openxmlformats.org/officeDocument/2006/relationships" xmlns:p="http://schemas.openxmlformats.org/presentationml/2006/main">
  <p:tag name="DVSHAPEID" val="zdbOUrl4dFl731MreUsnS2"/>
</p:tagLst>
</file>

<file path=ppt/tags/tag54.xml><?xml version="1.0" encoding="utf-8"?>
<p:tagLst xmlns:a="http://schemas.openxmlformats.org/drawingml/2006/main" xmlns:r="http://schemas.openxmlformats.org/officeDocument/2006/relationships" xmlns:p="http://schemas.openxmlformats.org/presentationml/2006/main">
  <p:tag name="DVSHAPEID" val="4vtNYQWTCbndDSheWNXLpT"/>
</p:tagLst>
</file>

<file path=ppt/tags/tag55.xml><?xml version="1.0" encoding="utf-8"?>
<p:tagLst xmlns:a="http://schemas.openxmlformats.org/drawingml/2006/main" xmlns:r="http://schemas.openxmlformats.org/officeDocument/2006/relationships" xmlns:p="http://schemas.openxmlformats.org/presentationml/2006/main">
  <p:tag name="DVSHAPEID" val="uKwamiDru7aw9Fl6su7j29"/>
</p:tagLst>
</file>

<file path=ppt/tags/tag56.xml><?xml version="1.0" encoding="utf-8"?>
<p:tagLst xmlns:a="http://schemas.openxmlformats.org/drawingml/2006/main" xmlns:r="http://schemas.openxmlformats.org/officeDocument/2006/relationships" xmlns:p="http://schemas.openxmlformats.org/presentationml/2006/main">
  <p:tag name="DVSHAPEID" val="JQoT90YEq7Da1IhOuDgbGf"/>
</p:tagLst>
</file>

<file path=ppt/tags/tag57.xml><?xml version="1.0" encoding="utf-8"?>
<p:tagLst xmlns:a="http://schemas.openxmlformats.org/drawingml/2006/main" xmlns:r="http://schemas.openxmlformats.org/officeDocument/2006/relationships" xmlns:p="http://schemas.openxmlformats.org/presentationml/2006/main">
  <p:tag name="DVSHAPEID" val="26JCSQltD6Rk1GLs9DsQH2"/>
</p:tagLst>
</file>

<file path=ppt/tags/tag58.xml><?xml version="1.0" encoding="utf-8"?>
<p:tagLst xmlns:a="http://schemas.openxmlformats.org/drawingml/2006/main" xmlns:r="http://schemas.openxmlformats.org/officeDocument/2006/relationships" xmlns:p="http://schemas.openxmlformats.org/presentationml/2006/main">
  <p:tag name="DVSHAPEID" val="TYEDOE0t3QsuNi9x77jWuw"/>
</p:tagLst>
</file>

<file path=ppt/tags/tag59.xml><?xml version="1.0" encoding="utf-8"?>
<p:tagLst xmlns:a="http://schemas.openxmlformats.org/drawingml/2006/main" xmlns:r="http://schemas.openxmlformats.org/officeDocument/2006/relationships" xmlns:p="http://schemas.openxmlformats.org/presentationml/2006/main">
  <p:tag name="DVSHAPEID" val="jGHB21uCIQyZcLYf1Gs930"/>
</p:tagLst>
</file>

<file path=ppt/tags/tag6.xml><?xml version="1.0" encoding="utf-8"?>
<p:tagLst xmlns:a="http://schemas.openxmlformats.org/drawingml/2006/main" xmlns:r="http://schemas.openxmlformats.org/officeDocument/2006/relationships" xmlns:p="http://schemas.openxmlformats.org/presentationml/2006/main">
  <p:tag name="DVSHAPEID" val="XlEaCH735umGdE2okPOBmP"/>
</p:tagLst>
</file>

<file path=ppt/tags/tag60.xml><?xml version="1.0" encoding="utf-8"?>
<p:tagLst xmlns:a="http://schemas.openxmlformats.org/drawingml/2006/main" xmlns:r="http://schemas.openxmlformats.org/officeDocument/2006/relationships" xmlns:p="http://schemas.openxmlformats.org/presentationml/2006/main">
  <p:tag name="DVSHAPEID" val="SxStjBwlwKynFXWdCZYq7B"/>
</p:tagLst>
</file>

<file path=ppt/tags/tag61.xml><?xml version="1.0" encoding="utf-8"?>
<p:tagLst xmlns:a="http://schemas.openxmlformats.org/drawingml/2006/main" xmlns:r="http://schemas.openxmlformats.org/officeDocument/2006/relationships" xmlns:p="http://schemas.openxmlformats.org/presentationml/2006/main">
  <p:tag name="DVSHAPEID" val="VN6ozS6DuktiN9IzIT6nkN"/>
</p:tagLst>
</file>

<file path=ppt/tags/tag62.xml><?xml version="1.0" encoding="utf-8"?>
<p:tagLst xmlns:a="http://schemas.openxmlformats.org/drawingml/2006/main" xmlns:r="http://schemas.openxmlformats.org/officeDocument/2006/relationships" xmlns:p="http://schemas.openxmlformats.org/presentationml/2006/main">
  <p:tag name="DVSHAPEID" val="qP50iN4taDShB5nU2DeTge"/>
</p:tagLst>
</file>

<file path=ppt/tags/tag63.xml><?xml version="1.0" encoding="utf-8"?>
<p:tagLst xmlns:a="http://schemas.openxmlformats.org/drawingml/2006/main" xmlns:r="http://schemas.openxmlformats.org/officeDocument/2006/relationships" xmlns:p="http://schemas.openxmlformats.org/presentationml/2006/main">
  <p:tag name="DVSHAPEID" val="Tm9Mv2h5jKg8mgjyzjy09Q"/>
</p:tagLst>
</file>

<file path=ppt/tags/tag64.xml><?xml version="1.0" encoding="utf-8"?>
<p:tagLst xmlns:a="http://schemas.openxmlformats.org/drawingml/2006/main" xmlns:r="http://schemas.openxmlformats.org/officeDocument/2006/relationships" xmlns:p="http://schemas.openxmlformats.org/presentationml/2006/main">
  <p:tag name="DVSHAPEID" val="qwyCcNRs9rwcVIQwh1c5j8"/>
</p:tagLst>
</file>

<file path=ppt/tags/tag65.xml><?xml version="1.0" encoding="utf-8"?>
<p:tagLst xmlns:a="http://schemas.openxmlformats.org/drawingml/2006/main" xmlns:r="http://schemas.openxmlformats.org/officeDocument/2006/relationships" xmlns:p="http://schemas.openxmlformats.org/presentationml/2006/main">
  <p:tag name="DVSHAPEID" val="0sI6Bt4Vkg43WCdSQteRAP"/>
</p:tagLst>
</file>

<file path=ppt/tags/tag66.xml><?xml version="1.0" encoding="utf-8"?>
<p:tagLst xmlns:a="http://schemas.openxmlformats.org/drawingml/2006/main" xmlns:r="http://schemas.openxmlformats.org/officeDocument/2006/relationships" xmlns:p="http://schemas.openxmlformats.org/presentationml/2006/main">
  <p:tag name="DVSHAPEID" val="CalAH31xO4xhw6T6cnoe7g"/>
</p:tagLst>
</file>

<file path=ppt/tags/tag67.xml><?xml version="1.0" encoding="utf-8"?>
<p:tagLst xmlns:a="http://schemas.openxmlformats.org/drawingml/2006/main" xmlns:r="http://schemas.openxmlformats.org/officeDocument/2006/relationships" xmlns:p="http://schemas.openxmlformats.org/presentationml/2006/main">
  <p:tag name="DVSHAPEID" val="7SMeipaIQrxbQyK0L1TMr0"/>
</p:tagLst>
</file>

<file path=ppt/tags/tag68.xml><?xml version="1.0" encoding="utf-8"?>
<p:tagLst xmlns:a="http://schemas.openxmlformats.org/drawingml/2006/main" xmlns:r="http://schemas.openxmlformats.org/officeDocument/2006/relationships" xmlns:p="http://schemas.openxmlformats.org/presentationml/2006/main">
  <p:tag name="DVSHAPEID" val="wE67YKgQtmIl2tOtKBn5d5"/>
</p:tagLst>
</file>

<file path=ppt/tags/tag69.xml><?xml version="1.0" encoding="utf-8"?>
<p:tagLst xmlns:a="http://schemas.openxmlformats.org/drawingml/2006/main" xmlns:r="http://schemas.openxmlformats.org/officeDocument/2006/relationships" xmlns:p="http://schemas.openxmlformats.org/presentationml/2006/main">
  <p:tag name="DVSHAPEID" val="JlfllbCmkkO7l77bqpr0Yb"/>
</p:tagLst>
</file>

<file path=ppt/tags/tag7.xml><?xml version="1.0" encoding="utf-8"?>
<p:tagLst xmlns:a="http://schemas.openxmlformats.org/drawingml/2006/main" xmlns:r="http://schemas.openxmlformats.org/officeDocument/2006/relationships" xmlns:p="http://schemas.openxmlformats.org/presentationml/2006/main">
  <p:tag name="DVSHAPEID" val="yi14A9orJlbylDXnYkiNMK"/>
</p:tagLst>
</file>

<file path=ppt/tags/tag70.xml><?xml version="1.0" encoding="utf-8"?>
<p:tagLst xmlns:a="http://schemas.openxmlformats.org/drawingml/2006/main" xmlns:r="http://schemas.openxmlformats.org/officeDocument/2006/relationships" xmlns:p="http://schemas.openxmlformats.org/presentationml/2006/main">
  <p:tag name="DVSHAPEID" val="suwhchghplMqULRDp4e61n"/>
</p:tagLst>
</file>

<file path=ppt/tags/tag71.xml><?xml version="1.0" encoding="utf-8"?>
<p:tagLst xmlns:a="http://schemas.openxmlformats.org/drawingml/2006/main" xmlns:r="http://schemas.openxmlformats.org/officeDocument/2006/relationships" xmlns:p="http://schemas.openxmlformats.org/presentationml/2006/main">
  <p:tag name="DVSECTIONID" val="ilO0JIaECcOLh2DMGE5Fea"/>
</p:tagLst>
</file>

<file path=ppt/tags/tag72.xml><?xml version="1.0" encoding="utf-8"?>
<p:tagLst xmlns:a="http://schemas.openxmlformats.org/drawingml/2006/main" xmlns:r="http://schemas.openxmlformats.org/officeDocument/2006/relationships" xmlns:p="http://schemas.openxmlformats.org/presentationml/2006/main">
  <p:tag name="DVSHAPEID" val="8TU3R4g2sRivUbAQekfw5N"/>
</p:tagLst>
</file>

<file path=ppt/tags/tag73.xml><?xml version="1.0" encoding="utf-8"?>
<p:tagLst xmlns:a="http://schemas.openxmlformats.org/drawingml/2006/main" xmlns:r="http://schemas.openxmlformats.org/officeDocument/2006/relationships" xmlns:p="http://schemas.openxmlformats.org/presentationml/2006/main">
  <p:tag name="DVSHAPEID" val="rAUZaBcvOCXP911eHrgfDN"/>
</p:tagLst>
</file>

<file path=ppt/tags/tag74.xml><?xml version="1.0" encoding="utf-8"?>
<p:tagLst xmlns:a="http://schemas.openxmlformats.org/drawingml/2006/main" xmlns:r="http://schemas.openxmlformats.org/officeDocument/2006/relationships" xmlns:p="http://schemas.openxmlformats.org/presentationml/2006/main">
  <p:tag name="DVSECTIONID" val="LlgUpi83rdZ9h2eZuokrcp"/>
</p:tagLst>
</file>

<file path=ppt/tags/tag75.xml><?xml version="1.0" encoding="utf-8"?>
<p:tagLst xmlns:a="http://schemas.openxmlformats.org/drawingml/2006/main" xmlns:r="http://schemas.openxmlformats.org/officeDocument/2006/relationships" xmlns:p="http://schemas.openxmlformats.org/presentationml/2006/main">
  <p:tag name="DVSHAPEID" val="ZMQUcXKqPrklrj9RTFPX2F"/>
</p:tagLst>
</file>

<file path=ppt/tags/tag76.xml><?xml version="1.0" encoding="utf-8"?>
<p:tagLst xmlns:a="http://schemas.openxmlformats.org/drawingml/2006/main" xmlns:r="http://schemas.openxmlformats.org/officeDocument/2006/relationships" xmlns:p="http://schemas.openxmlformats.org/presentationml/2006/main">
  <p:tag name="DVSHAPEID" val="y52yOZDOfP9EB89fofLnMv"/>
</p:tagLst>
</file>

<file path=ppt/tags/tag77.xml><?xml version="1.0" encoding="utf-8"?>
<p:tagLst xmlns:a="http://schemas.openxmlformats.org/drawingml/2006/main" xmlns:r="http://schemas.openxmlformats.org/officeDocument/2006/relationships" xmlns:p="http://schemas.openxmlformats.org/presentationml/2006/main">
  <p:tag name="DVSHAPEID" val="vNAH5QxBqFKkdLRD8KN1bu"/>
</p:tagLst>
</file>

<file path=ppt/tags/tag78.xml><?xml version="1.0" encoding="utf-8"?>
<p:tagLst xmlns:a="http://schemas.openxmlformats.org/drawingml/2006/main" xmlns:r="http://schemas.openxmlformats.org/officeDocument/2006/relationships" xmlns:p="http://schemas.openxmlformats.org/presentationml/2006/main">
  <p:tag name="DVSECTIONID" val="js5pD68NE0T8ztJOjSwzLA"/>
</p:tagLst>
</file>

<file path=ppt/tags/tag79.xml><?xml version="1.0" encoding="utf-8"?>
<p:tagLst xmlns:a="http://schemas.openxmlformats.org/drawingml/2006/main" xmlns:r="http://schemas.openxmlformats.org/officeDocument/2006/relationships" xmlns:p="http://schemas.openxmlformats.org/presentationml/2006/main">
  <p:tag name="DVSHAPEID" val="bMI0IEgAcES2AeY6UMhEpu"/>
</p:tagLst>
</file>

<file path=ppt/tags/tag8.xml><?xml version="1.0" encoding="utf-8"?>
<p:tagLst xmlns:a="http://schemas.openxmlformats.org/drawingml/2006/main" xmlns:r="http://schemas.openxmlformats.org/officeDocument/2006/relationships" xmlns:p="http://schemas.openxmlformats.org/presentationml/2006/main">
  <p:tag name="DVSHAPEID" val="7cBFKP7cbPl7Nm8y6XEEK0"/>
</p:tagLst>
</file>

<file path=ppt/tags/tag80.xml><?xml version="1.0" encoding="utf-8"?>
<p:tagLst xmlns:a="http://schemas.openxmlformats.org/drawingml/2006/main" xmlns:r="http://schemas.openxmlformats.org/officeDocument/2006/relationships" xmlns:p="http://schemas.openxmlformats.org/presentationml/2006/main">
  <p:tag name="DVSHAPEID" val="ThUnnK71ALk0CNZ47TkPs6"/>
</p:tagLst>
</file>

<file path=ppt/tags/tag81.xml><?xml version="1.0" encoding="utf-8"?>
<p:tagLst xmlns:a="http://schemas.openxmlformats.org/drawingml/2006/main" xmlns:r="http://schemas.openxmlformats.org/officeDocument/2006/relationships" xmlns:p="http://schemas.openxmlformats.org/presentationml/2006/main">
  <p:tag name="DVSHAPEID" val="raaDF1P0Kw5GTq5kgwtb46"/>
</p:tagLst>
</file>

<file path=ppt/tags/tag82.xml><?xml version="1.0" encoding="utf-8"?>
<p:tagLst xmlns:a="http://schemas.openxmlformats.org/drawingml/2006/main" xmlns:r="http://schemas.openxmlformats.org/officeDocument/2006/relationships" xmlns:p="http://schemas.openxmlformats.org/presentationml/2006/main">
  <p:tag name="DVSECTIONID" val="M8LAyG9HlNYl1OPZE1VDzZ"/>
</p:tagLst>
</file>

<file path=ppt/tags/tag83.xml><?xml version="1.0" encoding="utf-8"?>
<p:tagLst xmlns:a="http://schemas.openxmlformats.org/drawingml/2006/main" xmlns:r="http://schemas.openxmlformats.org/officeDocument/2006/relationships" xmlns:p="http://schemas.openxmlformats.org/presentationml/2006/main">
  <p:tag name="DVSHAPEID" val="IzCa7QEnkz1NPJcK55bz1N"/>
</p:tagLst>
</file>

<file path=ppt/tags/tag84.xml><?xml version="1.0" encoding="utf-8"?>
<p:tagLst xmlns:a="http://schemas.openxmlformats.org/drawingml/2006/main" xmlns:r="http://schemas.openxmlformats.org/officeDocument/2006/relationships" xmlns:p="http://schemas.openxmlformats.org/presentationml/2006/main">
  <p:tag name="DVSHAPEID" val="VVUyYNCOmh1ksB0uUYlmbv"/>
</p:tagLst>
</file>

<file path=ppt/tags/tag85.xml><?xml version="1.0" encoding="utf-8"?>
<p:tagLst xmlns:a="http://schemas.openxmlformats.org/drawingml/2006/main" xmlns:r="http://schemas.openxmlformats.org/officeDocument/2006/relationships" xmlns:p="http://schemas.openxmlformats.org/presentationml/2006/main">
  <p:tag name="DVSHAPEID" val="F6Bl7vqnZv5UDGgySRLwdK"/>
</p:tagLst>
</file>

<file path=ppt/tags/tag86.xml><?xml version="1.0" encoding="utf-8"?>
<p:tagLst xmlns:a="http://schemas.openxmlformats.org/drawingml/2006/main" xmlns:r="http://schemas.openxmlformats.org/officeDocument/2006/relationships" xmlns:p="http://schemas.openxmlformats.org/presentationml/2006/main">
  <p:tag name="DVSHAPEID" val="LuhBJAaddEBqgNXCF6nYhw"/>
</p:tagLst>
</file>

<file path=ppt/tags/tag87.xml><?xml version="1.0" encoding="utf-8"?>
<p:tagLst xmlns:a="http://schemas.openxmlformats.org/drawingml/2006/main" xmlns:r="http://schemas.openxmlformats.org/officeDocument/2006/relationships" xmlns:p="http://schemas.openxmlformats.org/presentationml/2006/main">
  <p:tag name="DVSECTIONID" val="9drVYjdvD81MRB7MrtCTSl"/>
</p:tagLst>
</file>

<file path=ppt/tags/tag88.xml><?xml version="1.0" encoding="utf-8"?>
<p:tagLst xmlns:a="http://schemas.openxmlformats.org/drawingml/2006/main" xmlns:r="http://schemas.openxmlformats.org/officeDocument/2006/relationships" xmlns:p="http://schemas.openxmlformats.org/presentationml/2006/main">
  <p:tag name="DVSHAPEID" val="eyXkdm6uBFiVk64wMQcMhr"/>
</p:tagLst>
</file>

<file path=ppt/tags/tag89.xml><?xml version="1.0" encoding="utf-8"?>
<p:tagLst xmlns:a="http://schemas.openxmlformats.org/drawingml/2006/main" xmlns:r="http://schemas.openxmlformats.org/officeDocument/2006/relationships" xmlns:p="http://schemas.openxmlformats.org/presentationml/2006/main">
  <p:tag name="DVSHAPEID" val="idqtAfbE9esffJEpmO7J2W"/>
</p:tagLst>
</file>

<file path=ppt/tags/tag9.xml><?xml version="1.0" encoding="utf-8"?>
<p:tagLst xmlns:a="http://schemas.openxmlformats.org/drawingml/2006/main" xmlns:r="http://schemas.openxmlformats.org/officeDocument/2006/relationships" xmlns:p="http://schemas.openxmlformats.org/presentationml/2006/main">
  <p:tag name="DVSHAPEID" val="vEiprXRuiy2NaPsUpzjx9l"/>
</p:tagLst>
</file>

<file path=ppt/tags/tag90.xml><?xml version="1.0" encoding="utf-8"?>
<p:tagLst xmlns:a="http://schemas.openxmlformats.org/drawingml/2006/main" xmlns:r="http://schemas.openxmlformats.org/officeDocument/2006/relationships" xmlns:p="http://schemas.openxmlformats.org/presentationml/2006/main">
  <p:tag name="DVSHAPEID" val="8ltRy9kwLveNfJUKLQiXw3"/>
</p:tagLst>
</file>

<file path=ppt/tags/tag91.xml><?xml version="1.0" encoding="utf-8"?>
<p:tagLst xmlns:a="http://schemas.openxmlformats.org/drawingml/2006/main" xmlns:r="http://schemas.openxmlformats.org/officeDocument/2006/relationships" xmlns:p="http://schemas.openxmlformats.org/presentationml/2006/main">
  <p:tag name="DVSECTIONID" val="Hi8RlBsuZCkaZfjkHKepZv"/>
</p:tagLst>
</file>

<file path=ppt/tags/tag92.xml><?xml version="1.0" encoding="utf-8"?>
<p:tagLst xmlns:a="http://schemas.openxmlformats.org/drawingml/2006/main" xmlns:r="http://schemas.openxmlformats.org/officeDocument/2006/relationships" xmlns:p="http://schemas.openxmlformats.org/presentationml/2006/main">
  <p:tag name="DVSHAPEID" val="s5QlRmtoFyom55ZJH2jCsX"/>
</p:tagLst>
</file>

<file path=ppt/tags/tag93.xml><?xml version="1.0" encoding="utf-8"?>
<p:tagLst xmlns:a="http://schemas.openxmlformats.org/drawingml/2006/main" xmlns:r="http://schemas.openxmlformats.org/officeDocument/2006/relationships" xmlns:p="http://schemas.openxmlformats.org/presentationml/2006/main">
  <p:tag name="DVSHAPEID" val="0stUvB2gq5q4Sn0ciX3nQG"/>
</p:tagLst>
</file>

<file path=ppt/tags/tag94.xml><?xml version="1.0" encoding="utf-8"?>
<p:tagLst xmlns:a="http://schemas.openxmlformats.org/drawingml/2006/main" xmlns:r="http://schemas.openxmlformats.org/officeDocument/2006/relationships" xmlns:p="http://schemas.openxmlformats.org/presentationml/2006/main">
  <p:tag name="DVSHAPEID" val="oTEPL29gDTAv5oRWRRlp7i"/>
</p:tagLst>
</file>

<file path=ppt/tags/tag95.xml><?xml version="1.0" encoding="utf-8"?>
<p:tagLst xmlns:a="http://schemas.openxmlformats.org/drawingml/2006/main" xmlns:r="http://schemas.openxmlformats.org/officeDocument/2006/relationships" xmlns:p="http://schemas.openxmlformats.org/presentationml/2006/main">
  <p:tag name="DVSECTIONID" val="g9tLfG4rUDDIGXE3yrDXE6"/>
</p:tagLst>
</file>

<file path=ppt/tags/tag96.xml><?xml version="1.0" encoding="utf-8"?>
<p:tagLst xmlns:a="http://schemas.openxmlformats.org/drawingml/2006/main" xmlns:r="http://schemas.openxmlformats.org/officeDocument/2006/relationships" xmlns:p="http://schemas.openxmlformats.org/presentationml/2006/main">
  <p:tag name="DVSHAPEID" val="W0cBIuJlz57j3AgGQZ6arw"/>
</p:tagLst>
</file>

<file path=ppt/tags/tag97.xml><?xml version="1.0" encoding="utf-8"?>
<p:tagLst xmlns:a="http://schemas.openxmlformats.org/drawingml/2006/main" xmlns:r="http://schemas.openxmlformats.org/officeDocument/2006/relationships" xmlns:p="http://schemas.openxmlformats.org/presentationml/2006/main">
  <p:tag name="DVSHAPEID" val="tniCll6b2qy5XDC9kEwikv"/>
</p:tagLst>
</file>

<file path=ppt/tags/tag98.xml><?xml version="1.0" encoding="utf-8"?>
<p:tagLst xmlns:a="http://schemas.openxmlformats.org/drawingml/2006/main" xmlns:r="http://schemas.openxmlformats.org/officeDocument/2006/relationships" xmlns:p="http://schemas.openxmlformats.org/presentationml/2006/main">
  <p:tag name="DVSHAPEID" val="nLkhGb1liXRpxOj59ofo3G"/>
</p:tagLst>
</file>

<file path=ppt/tags/tag99.xml><?xml version="1.0" encoding="utf-8"?>
<p:tagLst xmlns:a="http://schemas.openxmlformats.org/drawingml/2006/main" xmlns:r="http://schemas.openxmlformats.org/officeDocument/2006/relationships" xmlns:p="http://schemas.openxmlformats.org/presentationml/2006/main">
  <p:tag name="DVSHAPEID" val="KXDD3HFrD9bYZwi3FU9G8B"/>
</p:tagLst>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_rels/them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_rels/theme5.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txDef>
      <a:spPr>
        <a:noFill/>
      </a:spPr>
      <a:bodyPr wrap="square" rtlCol="0">
        <a:spAutoFit/>
      </a:bodyPr>
      <a:lstStyle>
        <a:defPPr>
          <a:defRPr sz="1400" dirty="0" smtClean="0">
            <a:solidFill>
              <a:schemeClr val="bg1"/>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3327</TotalTime>
  <Words>3309</Words>
  <Application>Microsoft Macintosh PowerPoint</Application>
  <PresentationFormat>On-screen Show (4:3)</PresentationFormat>
  <Paragraphs>684</Paragraphs>
  <Slides>84</Slides>
  <Notes>59</Notes>
  <HiddenSlides>3</HiddenSlides>
  <MMClips>0</MMClips>
  <ScaleCrop>false</ScaleCrop>
  <HeadingPairs>
    <vt:vector size="4" baseType="variant">
      <vt:variant>
        <vt:lpstr>Theme</vt:lpstr>
      </vt:variant>
      <vt:variant>
        <vt:i4>5</vt:i4>
      </vt:variant>
      <vt:variant>
        <vt:lpstr>Slide Titles</vt:lpstr>
      </vt:variant>
      <vt:variant>
        <vt:i4>84</vt:i4>
      </vt:variant>
    </vt:vector>
  </HeadingPairs>
  <TitlesOfParts>
    <vt:vector size="89" baseType="lpstr">
      <vt:lpstr>Folio</vt:lpstr>
      <vt:lpstr>Office Theme</vt:lpstr>
      <vt:lpstr>Default Theme</vt:lpstr>
      <vt:lpstr>Flow</vt:lpstr>
      <vt:lpstr>Module</vt:lpstr>
      <vt:lpstr>PowerPoint Presentation</vt:lpstr>
      <vt:lpstr>PowerPoint Presentation</vt:lpstr>
      <vt:lpstr>Presentations</vt:lpstr>
      <vt:lpstr>Presentations</vt:lpstr>
      <vt:lpstr>Physical Situation</vt:lpstr>
      <vt:lpstr>Physical Situation</vt:lpstr>
      <vt:lpstr>Physical Situation</vt:lpstr>
      <vt:lpstr>Physical Situation</vt:lpstr>
      <vt:lpstr>If things go wrong …</vt:lpstr>
      <vt:lpstr>Allocation of Time</vt:lpstr>
      <vt:lpstr>Humor</vt:lpstr>
      <vt:lpstr>Ineffective Humor</vt:lpstr>
      <vt:lpstr>Conclusion</vt:lpstr>
      <vt:lpstr>Smartphones</vt:lpstr>
      <vt:lpstr>Effective Humor</vt:lpstr>
      <vt:lpstr>Ronald Reagan Humor</vt:lpstr>
      <vt:lpstr>Ronald Reagan Humor</vt:lpstr>
      <vt:lpstr>Reagan – Mondale Debate</vt:lpstr>
      <vt:lpstr>Credibility</vt:lpstr>
      <vt:lpstr>What makes a person credible?</vt:lpstr>
      <vt:lpstr>What makes a person credible?</vt:lpstr>
      <vt:lpstr>What makes a person credible?</vt:lpstr>
      <vt:lpstr>What makes a person credible?</vt:lpstr>
      <vt:lpstr>What makes a person credible?</vt:lpstr>
      <vt:lpstr>PowerPoint Presentation</vt:lpstr>
      <vt:lpstr>Ethics</vt:lpstr>
      <vt:lpstr>Ethics</vt:lpstr>
      <vt:lpstr>Questions and Answers</vt:lpstr>
      <vt:lpstr>Questions and Answers</vt:lpstr>
      <vt:lpstr>Questions and Answers</vt:lpstr>
      <vt:lpstr>Questions and Answers</vt:lpstr>
      <vt:lpstr>Questions and Answers</vt:lpstr>
      <vt:lpstr>Questions and Answers</vt:lpstr>
      <vt:lpstr>Questions and Answers</vt:lpstr>
      <vt:lpstr>Answer – Bad Example</vt:lpstr>
      <vt:lpstr>Questions and Answers</vt:lpstr>
      <vt:lpstr>Questions and Answers</vt:lpstr>
      <vt:lpstr>Presentation Guidelines</vt:lpstr>
      <vt:lpstr>1 – Know Your Listeners</vt:lpstr>
      <vt:lpstr>Listeners</vt:lpstr>
      <vt:lpstr>Overview</vt:lpstr>
      <vt:lpstr>What is NLP?</vt:lpstr>
      <vt:lpstr>Databanks</vt:lpstr>
      <vt:lpstr>Understanding Humans</vt:lpstr>
      <vt:lpstr>Computer Understanding Today</vt:lpstr>
      <vt:lpstr>How It Works</vt:lpstr>
      <vt:lpstr>How It Works</vt:lpstr>
      <vt:lpstr>Question Answering</vt:lpstr>
      <vt:lpstr>Challenges</vt:lpstr>
      <vt:lpstr>Future Applications</vt:lpstr>
      <vt:lpstr>Emotional Analysis</vt:lpstr>
      <vt:lpstr>All-Purpose Command Interp.</vt:lpstr>
      <vt:lpstr>Universal Translation </vt:lpstr>
      <vt:lpstr>Conclusion</vt:lpstr>
      <vt:lpstr>Overview</vt:lpstr>
      <vt:lpstr>Rote Learning</vt:lpstr>
      <vt:lpstr>Analog Learning</vt:lpstr>
      <vt:lpstr>Decision Tree Learning</vt:lpstr>
      <vt:lpstr>Genetic Learning</vt:lpstr>
      <vt:lpstr>Overview</vt:lpstr>
      <vt:lpstr>Patient Diagnosis in Hospitals</vt:lpstr>
      <vt:lpstr>Video Games</vt:lpstr>
      <vt:lpstr>World Wide Web</vt:lpstr>
      <vt:lpstr>Future Discoveries</vt:lpstr>
      <vt:lpstr>PowerPoint Presentation</vt:lpstr>
      <vt:lpstr>PowerPoint Presentation</vt:lpstr>
      <vt:lpstr>2 – Use the Preacher’s Maxim</vt:lpstr>
      <vt:lpstr>3 – Stick to a Few Main Points</vt:lpstr>
      <vt:lpstr>4 – Put Your Outline on Cards or Paper</vt:lpstr>
      <vt:lpstr>5 – Practice, Practice, Practice</vt:lpstr>
      <vt:lpstr>6 – Speak Vigorously and Deliberately</vt:lpstr>
      <vt:lpstr>7 – Avoid Filler Words</vt:lpstr>
      <vt:lpstr>8 – Use Rhetorical Questions</vt:lpstr>
      <vt:lpstr>Review</vt:lpstr>
      <vt:lpstr>9 – Maintain Eye Contact</vt:lpstr>
      <vt:lpstr>10 – Use Appropriate Gestures and Posture</vt:lpstr>
      <vt:lpstr>PowerPoint Presentation</vt:lpstr>
      <vt:lpstr>10 – Use Appropriate Gestures and Posture</vt:lpstr>
      <vt:lpstr>Other Considerations</vt:lpstr>
      <vt:lpstr>Other Considerations</vt:lpstr>
      <vt:lpstr>PowerPoint Presentation</vt:lpstr>
      <vt:lpstr>Other Considerations</vt:lpstr>
      <vt:lpstr>Other Considerations</vt:lpstr>
      <vt:lpstr>Other Considerations</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dc:title>
  <dc:creator>Kevin Twitchell</dc:creator>
  <cp:lastModifiedBy>Kevin Twitchell</cp:lastModifiedBy>
  <cp:revision>160</cp:revision>
  <cp:lastPrinted>2011-05-20T15:00:52Z</cp:lastPrinted>
  <dcterms:created xsi:type="dcterms:W3CDTF">2011-02-07T16:28:56Z</dcterms:created>
  <dcterms:modified xsi:type="dcterms:W3CDTF">2013-11-22T18:16:24Z</dcterms:modified>
</cp:coreProperties>
</file>