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6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72" r:id="rId12"/>
    <p:sldId id="266" r:id="rId13"/>
    <p:sldId id="273" r:id="rId14"/>
    <p:sldId id="267" r:id="rId15"/>
    <p:sldId id="274" r:id="rId16"/>
    <p:sldId id="275" r:id="rId17"/>
    <p:sldId id="268" r:id="rId18"/>
    <p:sldId id="277" r:id="rId19"/>
    <p:sldId id="276" r:id="rId20"/>
    <p:sldId id="270" r:id="rId21"/>
    <p:sldId id="271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EC4-E775-BD43-A280-B20EC46EB84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12607-A10F-314D-8B36-5E7AF438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r>
              <a:rPr lang="en-US" baseline="0" dirty="0" smtClean="0"/>
              <a:t> discuss proposals – homework assignments</a:t>
            </a:r>
          </a:p>
          <a:p>
            <a:r>
              <a:rPr lang="en-US" baseline="0" dirty="0" smtClean="0"/>
              <a:t>Not this kind – although some of you may want to work on this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Statement is required; do not include a Needs</a:t>
            </a:r>
            <a:r>
              <a:rPr lang="en-US" baseline="0" dirty="0" smtClean="0"/>
              <a:t> Assessment</a:t>
            </a:r>
            <a:endParaRPr lang="en-US" dirty="0" smtClean="0"/>
          </a:p>
          <a:p>
            <a:r>
              <a:rPr lang="en-US" dirty="0" smtClean="0"/>
              <a:t>550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7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Outcomes: intended</a:t>
            </a:r>
            <a:r>
              <a:rPr lang="en-US" baseline="0" dirty="0" smtClean="0"/>
              <a:t> results</a:t>
            </a:r>
          </a:p>
          <a:p>
            <a:r>
              <a:rPr lang="en-US" baseline="0" dirty="0" smtClean="0"/>
              <a:t>How: next section</a:t>
            </a:r>
          </a:p>
          <a:p>
            <a:r>
              <a:rPr lang="en-US" baseline="0" dirty="0" smtClean="0"/>
              <a:t>Verifiable: often means measurable</a:t>
            </a:r>
            <a:endParaRPr lang="en-US" dirty="0" smtClean="0"/>
          </a:p>
          <a:p>
            <a:r>
              <a:rPr lang="en-US" dirty="0" smtClean="0"/>
              <a:t>550-551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1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invite</a:t>
            </a:r>
            <a:r>
              <a:rPr lang="en-US" baseline="0" dirty="0" smtClean="0"/>
              <a:t> class to create a good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whom: personnel &amp; qualifications in later section</a:t>
            </a:r>
          </a:p>
          <a:p>
            <a:r>
              <a:rPr lang="en-US" dirty="0" smtClean="0"/>
              <a:t>Build confidence: persuade!</a:t>
            </a:r>
          </a:p>
          <a:p>
            <a:r>
              <a:rPr lang="en-US" dirty="0" smtClean="0"/>
              <a:t>Feasible: select proposal with best plan (tasks and schedule)</a:t>
            </a:r>
          </a:p>
          <a:p>
            <a:r>
              <a:rPr lang="en-US" dirty="0" smtClean="0"/>
              <a:t>Demonstrate ability: don’t leave any doubts – getting</a:t>
            </a:r>
            <a:r>
              <a:rPr lang="en-US" baseline="0" dirty="0" smtClean="0"/>
              <a:t> started and completing task</a:t>
            </a:r>
            <a:endParaRPr lang="en-US" dirty="0" smtClean="0"/>
          </a:p>
          <a:p>
            <a:r>
              <a:rPr lang="en-US" dirty="0" smtClean="0"/>
              <a:t>551-552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5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Budget: next section</a:t>
            </a:r>
          </a:p>
          <a:p>
            <a:r>
              <a:rPr lang="en-US" dirty="0" smtClean="0"/>
              <a:t>Relative time periods: first week, second week, etc.</a:t>
            </a:r>
          </a:p>
          <a:p>
            <a:r>
              <a:rPr lang="en-US" dirty="0" smtClean="0"/>
              <a:t>Gantt chart:</a:t>
            </a:r>
            <a:r>
              <a:rPr lang="en-US" baseline="0" dirty="0" smtClean="0"/>
              <a:t> example next page</a:t>
            </a:r>
            <a:endParaRPr lang="en-US" dirty="0" smtClean="0"/>
          </a:p>
          <a:p>
            <a:r>
              <a:rPr lang="en-US" dirty="0" smtClean="0"/>
              <a:t>551-552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0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 in relation</a:t>
            </a:r>
            <a:r>
              <a:rPr lang="en-US" baseline="0" dirty="0" smtClean="0"/>
              <a:t> to other tasks: start, finish, sequential and parallel</a:t>
            </a:r>
          </a:p>
          <a:p>
            <a:r>
              <a:rPr lang="en-US" baseline="0" dirty="0" smtClean="0"/>
              <a:t>Where project should be at a given point in time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blog.soton.ac.uk</a:t>
            </a:r>
            <a:r>
              <a:rPr lang="en-US" dirty="0" smtClean="0"/>
              <a:t>/</a:t>
            </a:r>
            <a:r>
              <a:rPr lang="en-US" dirty="0" err="1" smtClean="0"/>
              <a:t>cybertube</a:t>
            </a:r>
            <a:r>
              <a:rPr lang="en-US" dirty="0" smtClean="0"/>
              <a:t>/files/2011/05/ganttchart-version1-image.jpg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6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items: some may not qualify for funding</a:t>
            </a:r>
          </a:p>
          <a:p>
            <a:r>
              <a:rPr lang="en-US" dirty="0" smtClean="0"/>
              <a:t>Demonstrate ROI</a:t>
            </a:r>
          </a:p>
          <a:p>
            <a:r>
              <a:rPr lang="en-US" dirty="0" smtClean="0"/>
              <a:t>552-553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Complete: if postage, then plan</a:t>
            </a:r>
            <a:r>
              <a:rPr lang="en-US" baseline="0" dirty="0" smtClean="0"/>
              <a:t> should state </a:t>
            </a:r>
            <a:r>
              <a:rPr lang="en-US" dirty="0" smtClean="0"/>
              <a:t>what</a:t>
            </a:r>
            <a:r>
              <a:rPr lang="en-US" baseline="0" dirty="0" smtClean="0"/>
              <a:t> is mailed</a:t>
            </a:r>
            <a:endParaRPr lang="en-US" dirty="0" smtClean="0"/>
          </a:p>
          <a:p>
            <a:r>
              <a:rPr lang="en-US" dirty="0" smtClean="0"/>
              <a:t>Correct: no arithmetic errors</a:t>
            </a:r>
          </a:p>
          <a:p>
            <a:r>
              <a:rPr lang="en-US" dirty="0" smtClean="0"/>
              <a:t>Reasonable: not inflated,</a:t>
            </a:r>
            <a:r>
              <a:rPr lang="en-US" baseline="0" dirty="0" smtClean="0"/>
              <a:t> only things actually needed</a:t>
            </a:r>
          </a:p>
          <a:p>
            <a:r>
              <a:rPr lang="en-US" baseline="0" dirty="0" smtClean="0"/>
              <a:t>Formatting: consider a table</a:t>
            </a:r>
            <a:endParaRPr lang="en-US" dirty="0" smtClean="0"/>
          </a:p>
          <a:p>
            <a:r>
              <a:rPr lang="en-US" dirty="0" smtClean="0"/>
              <a:t>552-553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wins the</a:t>
            </a:r>
            <a:r>
              <a:rPr lang="en-US" baseline="0" dirty="0" smtClean="0"/>
              <a:t> competition?</a:t>
            </a:r>
            <a:endParaRPr lang="en-US" dirty="0" smtClean="0"/>
          </a:p>
          <a:p>
            <a:r>
              <a:rPr lang="en-US" dirty="0" smtClean="0"/>
              <a:t>552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r>
              <a:rPr lang="en-US" baseline="0" dirty="0" smtClean="0"/>
              <a:t> / p</a:t>
            </a:r>
            <a:r>
              <a:rPr lang="en-US" dirty="0" smtClean="0"/>
              <a:t>ositions and timeframe: DBA for</a:t>
            </a:r>
            <a:r>
              <a:rPr lang="en-US" baseline="0" dirty="0" smtClean="0"/>
              <a:t> weeks 3-6, Mary for weeks 2-8</a:t>
            </a:r>
          </a:p>
          <a:p>
            <a:r>
              <a:rPr lang="en-US" baseline="0" dirty="0" smtClean="0"/>
              <a:t>Use external for homework assignment</a:t>
            </a:r>
          </a:p>
          <a:p>
            <a:r>
              <a:rPr lang="en-US" dirty="0" smtClean="0"/>
              <a:t>Résumés of key project staff</a:t>
            </a:r>
            <a:endParaRPr lang="en-US" baseline="0" dirty="0" smtClean="0"/>
          </a:p>
          <a:p>
            <a:r>
              <a:rPr lang="en-US" baseline="0" dirty="0" smtClean="0"/>
              <a:t>No r</a:t>
            </a:r>
            <a:r>
              <a:rPr lang="en-US" dirty="0" smtClean="0"/>
              <a:t>ésumés for homework assignment</a:t>
            </a:r>
          </a:p>
          <a:p>
            <a:r>
              <a:rPr lang="en-US" dirty="0" smtClean="0"/>
              <a:t>Regardless, previous related experience</a:t>
            </a:r>
          </a:p>
          <a:p>
            <a:r>
              <a:rPr lang="en-US" dirty="0" smtClean="0"/>
              <a:t>553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 is persuasion</a:t>
            </a:r>
          </a:p>
          <a:p>
            <a:r>
              <a:rPr lang="en-US" baseline="0" dirty="0" smtClean="0"/>
              <a:t>Facilities: time on a supercomputer</a:t>
            </a:r>
          </a:p>
          <a:p>
            <a:r>
              <a:rPr lang="en-US" baseline="0" dirty="0" smtClean="0"/>
              <a:t>547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Specialized facilities: cleanroom</a:t>
            </a:r>
          </a:p>
          <a:p>
            <a:r>
              <a:rPr lang="en-US" dirty="0" smtClean="0"/>
              <a:t>Specialized</a:t>
            </a:r>
            <a:r>
              <a:rPr lang="en-US" baseline="0" dirty="0" smtClean="0"/>
              <a:t> environment: Unix computers</a:t>
            </a:r>
          </a:p>
          <a:p>
            <a:r>
              <a:rPr lang="en-US" baseline="0" dirty="0" smtClean="0"/>
              <a:t>Specialized equipment: fabrication</a:t>
            </a:r>
            <a:endParaRPr lang="en-US" dirty="0" smtClean="0"/>
          </a:p>
          <a:p>
            <a:r>
              <a:rPr lang="en-US" dirty="0" smtClean="0"/>
              <a:t>553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43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7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Graphics are required</a:t>
            </a:r>
          </a:p>
          <a:p>
            <a:r>
              <a:rPr lang="en-US" dirty="0" smtClean="0"/>
              <a:t>Examples: illustration</a:t>
            </a:r>
            <a:r>
              <a:rPr lang="en-US" baseline="0" dirty="0" smtClean="0"/>
              <a:t> of final product (screen shot)</a:t>
            </a:r>
            <a:endParaRPr lang="en-US" dirty="0" smtClean="0"/>
          </a:p>
          <a:p>
            <a:r>
              <a:rPr lang="en-US" dirty="0" smtClean="0"/>
              <a:t>554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r>
              <a:rPr lang="en-US" baseline="0" dirty="0" smtClean="0"/>
              <a:t> details: dates, tasks, specific outcomes, objectives</a:t>
            </a:r>
          </a:p>
          <a:p>
            <a:r>
              <a:rPr lang="en-US" baseline="0" dirty="0" smtClean="0"/>
              <a:t>Proposal is a commitment to execute tasks within budget </a:t>
            </a:r>
            <a:r>
              <a:rPr lang="en-US" baseline="0" smtClean="0"/>
              <a:t>&amp; schedule</a:t>
            </a:r>
            <a:endParaRPr lang="en-US" dirty="0" smtClean="0"/>
          </a:p>
          <a:p>
            <a:r>
              <a:rPr lang="en-US" dirty="0" smtClean="0"/>
              <a:t>547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Solicited – RFP (Request for Proposals)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2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have guidelines for unsolicited proposals</a:t>
            </a:r>
          </a:p>
          <a:p>
            <a:r>
              <a:rPr lang="en-US" dirty="0" smtClean="0"/>
              <a:t>Deviate: discuss bureaucrat and stack of proposals</a:t>
            </a:r>
          </a:p>
          <a:p>
            <a:r>
              <a:rPr lang="en-US" dirty="0" smtClean="0"/>
              <a:t>Must be fair in evaluation (hence, reject late)</a:t>
            </a:r>
          </a:p>
          <a:p>
            <a:r>
              <a:rPr lang="en-US" dirty="0" smtClean="0"/>
              <a:t>547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required for homework</a:t>
            </a:r>
            <a:r>
              <a:rPr lang="en-US" baseline="0" dirty="0" smtClean="0"/>
              <a:t> assignment</a:t>
            </a:r>
          </a:p>
          <a:p>
            <a:r>
              <a:rPr lang="en-US" baseline="0" dirty="0" smtClean="0"/>
              <a:t>548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3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Essentially </a:t>
            </a:r>
            <a:r>
              <a:rPr lang="en-US" dirty="0" smtClean="0"/>
              <a:t>an abstract</a:t>
            </a:r>
          </a:p>
          <a:p>
            <a:r>
              <a:rPr lang="en-US" dirty="0" smtClean="0"/>
              <a:t>All sections: high level overview (e.g., take 6 months and cost $10,000)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strengths: staff, efficient methodology, exceed minimum requirements</a:t>
            </a:r>
          </a:p>
          <a:p>
            <a:r>
              <a:rPr lang="en-US" baseline="0" dirty="0" smtClean="0"/>
              <a:t>Gives reviewers first impression</a:t>
            </a:r>
            <a:endParaRPr lang="en-US" dirty="0" smtClean="0"/>
          </a:p>
          <a:p>
            <a:r>
              <a:rPr lang="en-US" dirty="0" smtClean="0"/>
              <a:t>549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549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it</a:t>
            </a:r>
            <a:r>
              <a:rPr lang="en-US" baseline="0" dirty="0" smtClean="0"/>
              <a:t> is: may be absence of benefits</a:t>
            </a:r>
          </a:p>
          <a:p>
            <a:r>
              <a:rPr lang="en-US" baseline="0" dirty="0" smtClean="0"/>
              <a:t>Impact: to whom and to what</a:t>
            </a:r>
          </a:p>
          <a:p>
            <a:r>
              <a:rPr lang="en-US" dirty="0" smtClean="0"/>
              <a:t>Significance: provide</a:t>
            </a:r>
            <a:r>
              <a:rPr lang="en-US" baseline="0" dirty="0" smtClean="0"/>
              <a:t> short-term and long-term costs (financial and otherwise)</a:t>
            </a:r>
          </a:p>
          <a:p>
            <a:r>
              <a:rPr lang="en-US" baseline="0" dirty="0" smtClean="0"/>
              <a:t>Demonstrate understanding: RFP may already state the problem</a:t>
            </a:r>
            <a:endParaRPr lang="en-US" dirty="0" smtClean="0"/>
          </a:p>
          <a:p>
            <a:r>
              <a:rPr lang="en-US" dirty="0" smtClean="0"/>
              <a:t>549-550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2607-A10F-314D-8B36-5E7AF4387F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</p:txBody>
      </p:sp>
      <p:pic>
        <p:nvPicPr>
          <p:cNvPr id="8" name="Content Placeholder 7" descr="marriage_proposal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97" r="-21697"/>
          <a:stretch>
            <a:fillRect/>
          </a:stretch>
        </p:blipFill>
        <p:spPr>
          <a:xfrm>
            <a:off x="900113" y="244475"/>
            <a:ext cx="7345362" cy="6327775"/>
          </a:xfrm>
        </p:spPr>
      </p:pic>
    </p:spTree>
    <p:extLst>
      <p:ext uri="{BB962C8B-B14F-4D97-AF65-F5344CB8AC3E}">
        <p14:creationId xmlns:p14="http://schemas.microsoft.com/office/powerpoint/2010/main" val="17480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 for the proposed project</a:t>
            </a:r>
          </a:p>
          <a:p>
            <a:r>
              <a:rPr lang="en-US" dirty="0" smtClean="0"/>
              <a:t>Explain the problem</a:t>
            </a:r>
          </a:p>
          <a:p>
            <a:pPr lvl="1"/>
            <a:r>
              <a:rPr lang="en-US" dirty="0" smtClean="0"/>
              <a:t>What it is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Impact</a:t>
            </a:r>
          </a:p>
          <a:p>
            <a:pPr lvl="1"/>
            <a:r>
              <a:rPr lang="en-US" dirty="0" smtClean="0"/>
              <a:t>Significance</a:t>
            </a:r>
          </a:p>
          <a:p>
            <a:r>
              <a:rPr lang="en-US" dirty="0" smtClean="0"/>
              <a:t>Demonstrate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Problem Statement</a:t>
            </a:r>
          </a:p>
          <a:p>
            <a:r>
              <a:rPr lang="en-US" dirty="0" smtClean="0"/>
              <a:t>Explain the needs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outcomes</a:t>
            </a:r>
          </a:p>
          <a:p>
            <a:pPr lvl="1"/>
            <a:r>
              <a:rPr lang="en-US" dirty="0" smtClean="0"/>
              <a:t>What you will achieve</a:t>
            </a:r>
          </a:p>
          <a:p>
            <a:pPr lvl="1"/>
            <a:r>
              <a:rPr lang="en-US" dirty="0" smtClean="0"/>
              <a:t>Not how</a:t>
            </a:r>
          </a:p>
          <a:p>
            <a:r>
              <a:rPr lang="en-US" dirty="0" smtClean="0"/>
              <a:t>Specific</a:t>
            </a:r>
          </a:p>
          <a:p>
            <a:pPr lvl="1"/>
            <a:r>
              <a:rPr lang="en-US" dirty="0" smtClean="0"/>
              <a:t>Verifiable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2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will have a registration system that actually works.</a:t>
            </a:r>
          </a:p>
          <a:p>
            <a:r>
              <a:rPr lang="en-US" dirty="0" smtClean="0"/>
              <a:t>The reliability of the registration system will be improved such that it will be available 24/7.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0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will achieve objectives</a:t>
            </a:r>
          </a:p>
          <a:p>
            <a:pPr lvl="1"/>
            <a:r>
              <a:rPr lang="en-US" dirty="0" smtClean="0"/>
              <a:t>What (tasks)</a:t>
            </a:r>
          </a:p>
          <a:p>
            <a:pPr lvl="1"/>
            <a:r>
              <a:rPr lang="en-US" dirty="0" smtClean="0"/>
              <a:t>When (schedule)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By whom</a:t>
            </a:r>
          </a:p>
          <a:p>
            <a:r>
              <a:rPr lang="en-US" dirty="0" smtClean="0"/>
              <a:t>Build confidence</a:t>
            </a:r>
          </a:p>
          <a:p>
            <a:pPr lvl="1"/>
            <a:r>
              <a:rPr lang="en-US" dirty="0" smtClean="0"/>
              <a:t>Feasible</a:t>
            </a:r>
          </a:p>
          <a:p>
            <a:pPr lvl="1"/>
            <a:r>
              <a:rPr lang="en-US" dirty="0" smtClean="0"/>
              <a:t>Demonstrate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Plan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Prepare for budget</a:t>
            </a:r>
          </a:p>
          <a:p>
            <a:r>
              <a:rPr lang="en-US" dirty="0" smtClean="0"/>
              <a:t>Progress reports</a:t>
            </a:r>
          </a:p>
          <a:p>
            <a:r>
              <a:rPr lang="en-US" dirty="0" smtClean="0"/>
              <a:t>Relative time periods</a:t>
            </a:r>
          </a:p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Gantt Chart</a:t>
            </a:r>
            <a:endParaRPr lang="en-US" dirty="0"/>
          </a:p>
        </p:txBody>
      </p:sp>
      <p:pic>
        <p:nvPicPr>
          <p:cNvPr id="8" name="Content Placeholder 7" descr="ganttchart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55" r="-8055"/>
          <a:stretch>
            <a:fillRect/>
          </a:stretch>
        </p:blipFill>
        <p:spPr>
          <a:xfrm>
            <a:off x="280988" y="1743075"/>
            <a:ext cx="8578850" cy="4857750"/>
          </a:xfrm>
        </p:spPr>
      </p:pic>
    </p:spTree>
    <p:extLst>
      <p:ext uri="{BB962C8B-B14F-4D97-AF65-F5344CB8AC3E}">
        <p14:creationId xmlns:p14="http://schemas.microsoft.com/office/powerpoint/2010/main" val="29731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Reviewers concerned with</a:t>
            </a:r>
          </a:p>
          <a:p>
            <a:pPr lvl="1"/>
            <a:r>
              <a:rPr lang="en-US" dirty="0" smtClean="0"/>
              <a:t>Individual items</a:t>
            </a:r>
          </a:p>
          <a:p>
            <a:pPr lvl="1"/>
            <a:r>
              <a:rPr lang="en-US" dirty="0" smtClean="0"/>
              <a:t>Bottom line</a:t>
            </a:r>
          </a:p>
          <a:p>
            <a:pPr lvl="1"/>
            <a:r>
              <a:rPr lang="en-US" dirty="0" smtClean="0"/>
              <a:t>Return on investment (ROI)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7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Complete</a:t>
            </a:r>
          </a:p>
          <a:p>
            <a:r>
              <a:rPr lang="en-US" dirty="0" smtClean="0"/>
              <a:t>Correct</a:t>
            </a:r>
          </a:p>
          <a:p>
            <a:r>
              <a:rPr lang="en-US" dirty="0" smtClean="0"/>
              <a:t>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always the lowest bid</a:t>
            </a:r>
          </a:p>
          <a:p>
            <a:r>
              <a:rPr lang="en-US" dirty="0" smtClean="0"/>
              <a:t>Also important</a:t>
            </a:r>
          </a:p>
          <a:p>
            <a:pPr lvl="1"/>
            <a:r>
              <a:rPr lang="en-US" dirty="0" smtClean="0"/>
              <a:t>Quality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Attention to detail</a:t>
            </a:r>
          </a:p>
          <a:p>
            <a:pPr lvl="1"/>
            <a:r>
              <a:rPr lang="en-US" dirty="0" smtClean="0"/>
              <a:t>Sound arguments</a:t>
            </a:r>
          </a:p>
          <a:p>
            <a:pPr lvl="1"/>
            <a:r>
              <a:rPr lang="en-US" dirty="0" smtClean="0"/>
              <a:t>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Persuasive Communication: Proposals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i="1" dirty="0"/>
              <a:t>t</a:t>
            </a:r>
            <a:r>
              <a:rPr lang="en-US" sz="1400" i="1" dirty="0" smtClean="0"/>
              <a:t>aken from</a:t>
            </a:r>
          </a:p>
          <a:p>
            <a:r>
              <a:rPr lang="en-US" sz="1400" i="1" u="sng" dirty="0" smtClean="0"/>
              <a:t>Technical Communication</a:t>
            </a:r>
          </a:p>
          <a:p>
            <a:r>
              <a:rPr lang="en-US" sz="1400" i="1" dirty="0" smtClean="0"/>
              <a:t>2</a:t>
            </a:r>
            <a:r>
              <a:rPr lang="en-US" sz="1400" i="1" baseline="30000" dirty="0" smtClean="0"/>
              <a:t>nd</a:t>
            </a:r>
            <a:r>
              <a:rPr lang="en-US" sz="1400" i="1" dirty="0" smtClean="0"/>
              <a:t> Edition, 2000</a:t>
            </a:r>
          </a:p>
          <a:p>
            <a:r>
              <a:rPr lang="en-US" sz="1400" i="1" dirty="0" smtClean="0"/>
              <a:t>by Lay, </a:t>
            </a:r>
            <a:r>
              <a:rPr lang="en-US" sz="1400" i="1" dirty="0" err="1" smtClean="0"/>
              <a:t>Wahlstrom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Selfe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Selzer</a:t>
            </a:r>
            <a:r>
              <a:rPr lang="en-US" sz="1400" i="1" dirty="0" smtClean="0"/>
              <a:t>, and Rude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0192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Personnel and Qualifications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audience</a:t>
            </a:r>
          </a:p>
          <a:p>
            <a:pPr lvl="1"/>
            <a:r>
              <a:rPr lang="en-US" dirty="0" smtClean="0"/>
              <a:t>Staff needs: names / positions and timeframe</a:t>
            </a:r>
          </a:p>
          <a:p>
            <a:r>
              <a:rPr lang="en-US" dirty="0" smtClean="0"/>
              <a:t>External audience</a:t>
            </a:r>
          </a:p>
          <a:p>
            <a:pPr lvl="1"/>
            <a:r>
              <a:rPr lang="en-US" dirty="0" smtClean="0"/>
              <a:t>Résumés</a:t>
            </a:r>
          </a:p>
          <a:p>
            <a:pPr lvl="1"/>
            <a:r>
              <a:rPr lang="en-US" dirty="0" smtClean="0"/>
              <a:t>Qualifications</a:t>
            </a:r>
          </a:p>
          <a:p>
            <a:pPr lvl="2"/>
            <a:r>
              <a:rPr lang="en-US" dirty="0" smtClean="0"/>
              <a:t>Specific</a:t>
            </a:r>
          </a:p>
          <a:p>
            <a:pPr lvl="2"/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Previous related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Facilities and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facilities / environment</a:t>
            </a:r>
          </a:p>
          <a:p>
            <a:r>
              <a:rPr lang="en-US" dirty="0" smtClean="0"/>
              <a:t>Specialized equipment</a:t>
            </a:r>
          </a:p>
          <a:p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Include why</a:t>
            </a:r>
          </a:p>
          <a:p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Include 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proposal readable!</a:t>
            </a:r>
          </a:p>
          <a:p>
            <a:r>
              <a:rPr lang="en-US" dirty="0" smtClean="0"/>
              <a:t>“Excess” material</a:t>
            </a:r>
          </a:p>
          <a:p>
            <a:pPr lvl="1"/>
            <a:r>
              <a:rPr lang="en-US" dirty="0" smtClean="0"/>
              <a:t>Résumés</a:t>
            </a:r>
          </a:p>
          <a:p>
            <a:pPr lvl="1"/>
            <a:r>
              <a:rPr lang="en-US" dirty="0" smtClean="0"/>
              <a:t>Detailed budget</a:t>
            </a:r>
          </a:p>
          <a:p>
            <a:pPr lvl="1"/>
            <a:r>
              <a:rPr lang="en-US" dirty="0" smtClean="0"/>
              <a:t>Letters of endorsement</a:t>
            </a:r>
          </a:p>
          <a:p>
            <a:pPr lvl="1"/>
            <a:r>
              <a:rPr lang="en-US" dirty="0" smtClean="0"/>
              <a:t>Spec sheets</a:t>
            </a:r>
          </a:p>
          <a:p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Separate appendix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2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understandability</a:t>
            </a:r>
          </a:p>
          <a:p>
            <a:r>
              <a:rPr lang="en-US" dirty="0" smtClean="0"/>
              <a:t>Increase impact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82265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Persuade!</a:t>
            </a:r>
          </a:p>
          <a:p>
            <a:r>
              <a:rPr lang="en-US" dirty="0" smtClean="0"/>
              <a:t>Anticipate and answer questions</a:t>
            </a:r>
          </a:p>
          <a:p>
            <a:r>
              <a:rPr lang="en-US" dirty="0" smtClean="0"/>
              <a:t>Always competitive</a:t>
            </a:r>
          </a:p>
          <a:p>
            <a:pPr lvl="1"/>
            <a:r>
              <a:rPr lang="en-US" dirty="0" smtClean="0"/>
              <a:t>To do the same work</a:t>
            </a:r>
          </a:p>
          <a:p>
            <a:pPr lvl="1"/>
            <a:r>
              <a:rPr lang="en-US" dirty="0" smtClean="0"/>
              <a:t>To obtain the same resources</a:t>
            </a:r>
          </a:p>
          <a:p>
            <a:pPr lvl="2"/>
            <a:r>
              <a:rPr lang="en-US" dirty="0" smtClean="0"/>
              <a:t>Funding</a:t>
            </a:r>
          </a:p>
          <a:p>
            <a:pPr lvl="2"/>
            <a:r>
              <a:rPr lang="en-US" dirty="0" smtClean="0"/>
              <a:t>Facilities</a:t>
            </a:r>
          </a:p>
          <a:p>
            <a:pPr lvl="2"/>
            <a:r>
              <a:rPr lang="en-US" dirty="0" smtClean="0"/>
              <a:t>Personnel</a:t>
            </a:r>
          </a:p>
        </p:txBody>
      </p:sp>
    </p:spTree>
    <p:extLst>
      <p:ext uri="{BB962C8B-B14F-4D97-AF65-F5344CB8AC3E}">
        <p14:creationId xmlns:p14="http://schemas.microsoft.com/office/powerpoint/2010/main" val="302738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and management</a:t>
            </a:r>
          </a:p>
          <a:p>
            <a:pPr lvl="1"/>
            <a:r>
              <a:rPr lang="en-US" dirty="0" smtClean="0"/>
              <a:t>Scope</a:t>
            </a:r>
          </a:p>
          <a:p>
            <a:pPr lvl="2"/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Quality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Schedule</a:t>
            </a:r>
          </a:p>
          <a:p>
            <a:r>
              <a:rPr lang="en-US" dirty="0" smtClean="0"/>
              <a:t>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Solicited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Unsolicited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2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expectations</a:t>
            </a:r>
          </a:p>
          <a:p>
            <a:pPr lvl="1"/>
            <a:r>
              <a:rPr lang="en-US" dirty="0" smtClean="0"/>
              <a:t>Proposal guidelines, RFP</a:t>
            </a:r>
          </a:p>
          <a:p>
            <a:r>
              <a:rPr lang="en-US" dirty="0" smtClean="0"/>
              <a:t>Do not deviate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Wording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2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Executive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Plan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Budget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Personnel and Qualifications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Facilities and Equipment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19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Executive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entire proposal</a:t>
            </a:r>
          </a:p>
          <a:p>
            <a:pPr lvl="1"/>
            <a:r>
              <a:rPr lang="en-US" dirty="0" smtClean="0"/>
              <a:t>All sections</a:t>
            </a:r>
          </a:p>
          <a:p>
            <a:pPr lvl="1"/>
            <a:r>
              <a:rPr lang="en-US" dirty="0" smtClean="0"/>
              <a:t>Only thing managers </a:t>
            </a:r>
            <a:r>
              <a:rPr lang="en-US" smtClean="0"/>
              <a:t>may read</a:t>
            </a:r>
            <a:endParaRPr lang="en-US" dirty="0" smtClean="0"/>
          </a:p>
          <a:p>
            <a:r>
              <a:rPr lang="en-US" dirty="0" smtClean="0"/>
              <a:t>Highlight special strengths</a:t>
            </a:r>
          </a:p>
          <a:p>
            <a:r>
              <a:rPr lang="en-US" dirty="0" smtClean="0"/>
              <a:t>First impression</a:t>
            </a:r>
          </a:p>
          <a:p>
            <a:r>
              <a:rPr lang="en-US" dirty="0" smtClean="0"/>
              <a:t>Not the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proposal</a:t>
            </a:r>
          </a:p>
          <a:p>
            <a:pPr lvl="1"/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Objectives</a:t>
            </a:r>
          </a:p>
          <a:p>
            <a:r>
              <a:rPr lang="en-US" dirty="0" smtClean="0"/>
              <a:t>Relevance to audience</a:t>
            </a:r>
          </a:p>
          <a:p>
            <a:r>
              <a:rPr lang="en-US" dirty="0" smtClean="0"/>
              <a:t>Credibility of performing organization</a:t>
            </a:r>
          </a:p>
          <a:p>
            <a:r>
              <a:rPr lang="en-US" dirty="0" smtClean="0"/>
              <a:t>Proposal organization</a:t>
            </a:r>
          </a:p>
          <a:p>
            <a:pPr lvl="1"/>
            <a:r>
              <a:rPr lang="en-US" dirty="0" smtClean="0"/>
              <a:t>Sections and their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6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810</TotalTime>
  <Words>839</Words>
  <Application>Microsoft Macintosh PowerPoint</Application>
  <PresentationFormat>On-screen Show (4:3)</PresentationFormat>
  <Paragraphs>240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Capital</vt:lpstr>
      <vt:lpstr>Proposals</vt:lpstr>
      <vt:lpstr>Persuasive Communication: Proposals</vt:lpstr>
      <vt:lpstr>General Principles</vt:lpstr>
      <vt:lpstr>Other Uses</vt:lpstr>
      <vt:lpstr>Types</vt:lpstr>
      <vt:lpstr>Before</vt:lpstr>
      <vt:lpstr>Proposal Sections</vt:lpstr>
      <vt:lpstr>1. Executive Summary</vt:lpstr>
      <vt:lpstr>2. Introduction</vt:lpstr>
      <vt:lpstr>3. Problem Statement</vt:lpstr>
      <vt:lpstr>Needs Assessment</vt:lpstr>
      <vt:lpstr>4. Objectives</vt:lpstr>
      <vt:lpstr>Sample Objectives</vt:lpstr>
      <vt:lpstr>5. Plan</vt:lpstr>
      <vt:lpstr>5. Plan (continued)</vt:lpstr>
      <vt:lpstr>Sample Gantt Chart</vt:lpstr>
      <vt:lpstr>6. Budget</vt:lpstr>
      <vt:lpstr>6. Budget</vt:lpstr>
      <vt:lpstr>Who wins?</vt:lpstr>
      <vt:lpstr>7. Personnel and Qualifications</vt:lpstr>
      <vt:lpstr>8. Facilities and Equipment</vt:lpstr>
      <vt:lpstr>Supplements</vt:lpstr>
      <vt:lpstr>Graphics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Proposals</dc:title>
  <dc:creator>Kevin Twitchell</dc:creator>
  <cp:lastModifiedBy>Kevin Twitchell</cp:lastModifiedBy>
  <cp:revision>81</cp:revision>
  <dcterms:created xsi:type="dcterms:W3CDTF">2013-09-03T21:58:25Z</dcterms:created>
  <dcterms:modified xsi:type="dcterms:W3CDTF">2013-10-25T20:39:45Z</dcterms:modified>
</cp:coreProperties>
</file>