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41"/>
  </p:notesMasterIdLst>
  <p:handoutMasterIdLst>
    <p:handoutMasterId r:id="rId42"/>
  </p:handoutMasterIdLst>
  <p:sldIdLst>
    <p:sldId id="257" r:id="rId2"/>
    <p:sldId id="258" r:id="rId3"/>
    <p:sldId id="286" r:id="rId4"/>
    <p:sldId id="302" r:id="rId5"/>
    <p:sldId id="260" r:id="rId6"/>
    <p:sldId id="261" r:id="rId7"/>
    <p:sldId id="276" r:id="rId8"/>
    <p:sldId id="297" r:id="rId9"/>
    <p:sldId id="262" r:id="rId10"/>
    <p:sldId id="285" r:id="rId11"/>
    <p:sldId id="264" r:id="rId12"/>
    <p:sldId id="270" r:id="rId13"/>
    <p:sldId id="281" r:id="rId14"/>
    <p:sldId id="265" r:id="rId15"/>
    <p:sldId id="271" r:id="rId16"/>
    <p:sldId id="280" r:id="rId17"/>
    <p:sldId id="266" r:id="rId18"/>
    <p:sldId id="272" r:id="rId19"/>
    <p:sldId id="282" r:id="rId20"/>
    <p:sldId id="267" r:id="rId21"/>
    <p:sldId id="273" r:id="rId22"/>
    <p:sldId id="283" r:id="rId23"/>
    <p:sldId id="268" r:id="rId24"/>
    <p:sldId id="269" r:id="rId25"/>
    <p:sldId id="274" r:id="rId26"/>
    <p:sldId id="290" r:id="rId27"/>
    <p:sldId id="292" r:id="rId28"/>
    <p:sldId id="291" r:id="rId29"/>
    <p:sldId id="303" r:id="rId30"/>
    <p:sldId id="304" r:id="rId31"/>
    <p:sldId id="284" r:id="rId32"/>
    <p:sldId id="287" r:id="rId33"/>
    <p:sldId id="278" r:id="rId34"/>
    <p:sldId id="279" r:id="rId35"/>
    <p:sldId id="298" r:id="rId36"/>
    <p:sldId id="300" r:id="rId37"/>
    <p:sldId id="299" r:id="rId38"/>
    <p:sldId id="301" r:id="rId39"/>
    <p:sldId id="277" r:id="rId40"/>
  </p:sldIdLst>
  <p:sldSz cx="9144000" cy="6858000" type="screen4x3"/>
  <p:notesSz cx="6858000" cy="92964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6" autoAdjust="0"/>
    <p:restoredTop sz="90054" autoAdjust="0"/>
  </p:normalViewPr>
  <p:slideViewPr>
    <p:cSldViewPr>
      <p:cViewPr varScale="1">
        <p:scale>
          <a:sx n="72" d="100"/>
          <a:sy n="72" d="100"/>
        </p:scale>
        <p:origin x="-1672" y="-120"/>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1674"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9A903EF2-A458-7C4D-8416-11946C117043}" type="datetimeFigureOut">
              <a:rPr lang="en-US" smtClean="0"/>
              <a:t>2/7/14</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B53FBD7-4573-7E4B-94CE-5357E508D5E5}" type="slidenum">
              <a:rPr lang="en-US" smtClean="0"/>
              <a:t>‹#›</a:t>
            </a:fld>
            <a:endParaRPr lang="en-US"/>
          </a:p>
        </p:txBody>
      </p:sp>
    </p:spTree>
    <p:extLst>
      <p:ext uri="{BB962C8B-B14F-4D97-AF65-F5344CB8AC3E}">
        <p14:creationId xmlns:p14="http://schemas.microsoft.com/office/powerpoint/2010/main" val="38356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73059" name="Rectangle 3"/>
          <p:cNvSpPr>
            <a:spLocks noGrp="1" noChangeArrowheads="1"/>
          </p:cNvSpPr>
          <p:nvPr>
            <p:ph type="dt"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730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173061" name="Rectangle 5"/>
          <p:cNvSpPr>
            <a:spLocks noGrp="1" noChangeArrowheads="1"/>
          </p:cNvSpPr>
          <p:nvPr>
            <p:ph type="body" sz="quarter" idx="3"/>
          </p:nvPr>
        </p:nvSpPr>
        <p:spPr bwMode="auto">
          <a:xfrm>
            <a:off x="685800"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3062" name="Rectangle 6"/>
          <p:cNvSpPr>
            <a:spLocks noGrp="1" noChangeArrowheads="1"/>
          </p:cNvSpPr>
          <p:nvPr>
            <p:ph type="ftr" sz="quarter" idx="4"/>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73063" name="Rectangle 7"/>
          <p:cNvSpPr>
            <a:spLocks noGrp="1" noChangeArrowheads="1"/>
          </p:cNvSpPr>
          <p:nvPr>
            <p:ph type="sldNum" sz="quarter" idx="5"/>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AFE86D5D-7EC5-4CEA-A0BC-2387EFDB81D3}" type="slidenum">
              <a:rPr lang="en-US"/>
              <a:pPr/>
              <a:t>‹#›</a:t>
            </a:fld>
            <a:endParaRPr lang="en-US"/>
          </a:p>
        </p:txBody>
      </p:sp>
    </p:spTree>
    <p:extLst>
      <p:ext uri="{BB962C8B-B14F-4D97-AF65-F5344CB8AC3E}">
        <p14:creationId xmlns:p14="http://schemas.microsoft.com/office/powerpoint/2010/main" val="24033683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1D6C2-3B23-4BB8-B6AD-C1FA2ED11671}" type="slidenum">
              <a:rPr lang="en-US"/>
              <a:pPr/>
              <a:t>2</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t>Different situations: work, </a:t>
            </a:r>
            <a:r>
              <a:rPr lang="en-US" dirty="0" smtClean="0"/>
              <a:t>home, church</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21FC5A-0A6E-4876-8293-09178F05B82E}" type="slidenum">
              <a:rPr lang="en-US"/>
              <a:pPr/>
              <a:t>11</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dirty="0"/>
              <a:t>Not assertive</a:t>
            </a:r>
          </a:p>
          <a:p>
            <a:r>
              <a:rPr lang="en-US" dirty="0"/>
              <a:t>Not emotionally expressive</a:t>
            </a:r>
          </a:p>
          <a:p>
            <a:r>
              <a:rPr lang="en-US" dirty="0"/>
              <a:t>Total perfectionist</a:t>
            </a:r>
          </a:p>
          <a:p>
            <a:r>
              <a:rPr lang="en-US" dirty="0"/>
              <a:t>Good planner</a:t>
            </a:r>
          </a:p>
          <a:p>
            <a:r>
              <a:rPr lang="en-US" dirty="0"/>
              <a:t>Someone who likes to rely on proven ways of doing things</a:t>
            </a:r>
          </a:p>
          <a:p>
            <a:r>
              <a:rPr lang="en-US" dirty="0"/>
              <a:t>Very hesitant to make decisions (never enough data)</a:t>
            </a:r>
          </a:p>
          <a:p>
            <a:r>
              <a:rPr lang="en-US" dirty="0"/>
              <a:t>Analyze things to death – but decisions are usually </a:t>
            </a:r>
            <a:r>
              <a:rPr lang="en-US" dirty="0" smtClean="0"/>
              <a:t>sound – if you can get one</a:t>
            </a:r>
            <a:endParaRPr lang="en-US" dirty="0"/>
          </a:p>
          <a:p>
            <a:r>
              <a:rPr lang="en-US" dirty="0"/>
              <a:t>Give him a plan and he provides ten reasons why it won’t work</a:t>
            </a:r>
          </a:p>
          <a:p>
            <a:r>
              <a:rPr lang="en-US" dirty="0"/>
              <a:t>Prefers working independently</a:t>
            </a:r>
          </a:p>
          <a:p>
            <a:r>
              <a:rPr lang="en-US" dirty="0"/>
              <a:t>Usually not good in team environments</a:t>
            </a:r>
          </a:p>
          <a:p>
            <a:r>
              <a:rPr lang="en-US" dirty="0"/>
              <a:t>Dependable (unless you need a decision, then predictable)</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AE3CD-6368-4395-BAD2-2B1F7597112B}" type="slidenum">
              <a:rPr lang="en-US"/>
              <a:pPr/>
              <a:t>12</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dirty="0" smtClean="0"/>
              <a:t>Why do you want this person on your team?</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5EEE3-940D-4E1F-B09B-E9EA38B8462E}" type="slidenum">
              <a:rPr lang="en-US"/>
              <a:pPr/>
              <a:t>14</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t>A people person – very people focused – likes to be with people</a:t>
            </a:r>
          </a:p>
          <a:p>
            <a:r>
              <a:rPr lang="en-US"/>
              <a:t>Somewhat emotionally expressive</a:t>
            </a:r>
          </a:p>
          <a:p>
            <a:r>
              <a:rPr lang="en-US"/>
              <a:t>Unassertive, does not push his way</a:t>
            </a:r>
          </a:p>
          <a:p>
            <a:r>
              <a:rPr lang="en-US"/>
              <a:t>Enjoys spending a lot of time helping people</a:t>
            </a:r>
          </a:p>
          <a:p>
            <a:r>
              <a:rPr lang="en-US"/>
              <a:t>Likes talking and fellowshipping with people</a:t>
            </a:r>
          </a:p>
          <a:p>
            <a:r>
              <a:rPr lang="en-US"/>
              <a:t>Mr. Nice Guy</a:t>
            </a:r>
          </a:p>
          <a:p>
            <a:r>
              <a:rPr lang="en-US"/>
              <a:t>Mr. “I’ll give you the shirt off my back”</a:t>
            </a:r>
          </a:p>
          <a:p>
            <a:r>
              <a:rPr lang="en-US"/>
              <a:t>Mr. “I’ll give you my last nickel”</a:t>
            </a:r>
          </a:p>
          <a:p>
            <a:r>
              <a:rPr lang="en-US"/>
              <a:t>Loyal</a:t>
            </a:r>
          </a:p>
          <a:p>
            <a:r>
              <a:rPr lang="en-US"/>
              <a:t>Easygoing</a:t>
            </a:r>
          </a:p>
          <a:p>
            <a:r>
              <a:rPr lang="en-US"/>
              <a:t>Good listener</a:t>
            </a:r>
          </a:p>
          <a:p>
            <a:r>
              <a:rPr lang="en-US"/>
              <a:t>Values team players who don’t “rock the boat”</a:t>
            </a:r>
          </a:p>
          <a:p>
            <a:r>
              <a:rPr lang="en-US"/>
              <a:t>Conformist and follower – rarely leader</a:t>
            </a:r>
          </a:p>
          <a:p>
            <a:r>
              <a:rPr lang="en-US"/>
              <a:t>Avoids conflict</a:t>
            </a:r>
          </a:p>
          <a:p>
            <a:r>
              <a:rPr lang="en-US"/>
              <a:t>Not a good decision maker – happier if others make the decisions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2C58D-8F7B-4DC1-A64A-F646D028EEBE}" type="slidenum">
              <a:rPr lang="en-US"/>
              <a:pPr/>
              <a:t>15</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Why do you want this person on your team?</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 people: drivers</a:t>
            </a:r>
            <a:r>
              <a:rPr lang="en-US" baseline="0" dirty="0" smtClean="0"/>
              <a:t> and </a:t>
            </a:r>
            <a:r>
              <a:rPr lang="en-US" baseline="0" dirty="0" err="1" smtClean="0"/>
              <a:t>expressives</a:t>
            </a:r>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0EF18-5709-4257-87A1-C476493ADEFB}" type="slidenum">
              <a:rPr lang="en-US"/>
              <a:pPr/>
              <a:t>17</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dirty="0"/>
              <a:t>Excitable</a:t>
            </a:r>
          </a:p>
          <a:p>
            <a:r>
              <a:rPr lang="en-US" dirty="0"/>
              <a:t>Highly assertive</a:t>
            </a:r>
          </a:p>
          <a:p>
            <a:r>
              <a:rPr lang="en-US" dirty="0"/>
              <a:t>Always striving after goals</a:t>
            </a:r>
          </a:p>
          <a:p>
            <a:r>
              <a:rPr lang="en-US" dirty="0"/>
              <a:t>Relies totally on having a new, exciting goal to go for</a:t>
            </a:r>
          </a:p>
          <a:p>
            <a:r>
              <a:rPr lang="en-US" dirty="0"/>
              <a:t>If no new goal, gets discouraged and depressed</a:t>
            </a:r>
          </a:p>
          <a:p>
            <a:r>
              <a:rPr lang="en-US" dirty="0"/>
              <a:t>When gets a goal, becomes so excited that doesn’t have time to sit down and think about everything that could go </a:t>
            </a:r>
            <a:r>
              <a:rPr lang="en-US" dirty="0" smtClean="0"/>
              <a:t>wrong – not patient</a:t>
            </a:r>
            <a:endParaRPr lang="en-US" dirty="0"/>
          </a:p>
          <a:p>
            <a:r>
              <a:rPr lang="en-US" dirty="0"/>
              <a:t>Just goes off like the proverbial “bull in a China shop” impulsively off in his direction and doing his thing</a:t>
            </a:r>
          </a:p>
          <a:p>
            <a:r>
              <a:rPr lang="en-US" dirty="0"/>
              <a:t>High energy level</a:t>
            </a:r>
          </a:p>
          <a:p>
            <a:r>
              <a:rPr lang="en-US" dirty="0"/>
              <a:t>Great idea generators, but usually do not have ability to see the idea through to completion</a:t>
            </a:r>
          </a:p>
          <a:p>
            <a:r>
              <a:rPr lang="en-US" dirty="0"/>
              <a:t>Very opinionated and egotistical</a:t>
            </a:r>
          </a:p>
          <a:p>
            <a:r>
              <a:rPr lang="en-US" dirty="0"/>
              <a:t>Money motivated</a:t>
            </a:r>
          </a:p>
          <a:p>
            <a:r>
              <a:rPr lang="en-US" dirty="0"/>
              <a:t>Can be a good communicator</a:t>
            </a:r>
          </a:p>
          <a:p>
            <a:r>
              <a:rPr lang="en-US" dirty="0"/>
              <a:t>Prefer to direct and control rather than ask and listen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16046-B55B-4598-BF27-F4D17E5BEAC6}" type="slidenum">
              <a:rPr lang="en-US"/>
              <a:pPr/>
              <a:t>18</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Why do you want this person on your team?</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0C719-87CE-4324-9268-BEC73F83532A}" type="slidenum">
              <a:rPr lang="en-US"/>
              <a:pPr/>
              <a:t>20</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a:t>Typical manager, boss type</a:t>
            </a:r>
          </a:p>
          <a:p>
            <a:r>
              <a:rPr lang="en-US"/>
              <a:t>Very assertive</a:t>
            </a:r>
          </a:p>
          <a:p>
            <a:r>
              <a:rPr lang="en-US"/>
              <a:t>Not emotionally expressive</a:t>
            </a:r>
          </a:p>
          <a:p>
            <a:r>
              <a:rPr lang="en-US"/>
              <a:t>Very work oriented</a:t>
            </a:r>
          </a:p>
          <a:p>
            <a:r>
              <a:rPr lang="en-US"/>
              <a:t>Does not care about people (“I Hate People” is his song)</a:t>
            </a:r>
          </a:p>
          <a:p>
            <a:r>
              <a:rPr lang="en-US"/>
              <a:t>Will trample all over people; doesn’t care about their feelings</a:t>
            </a:r>
          </a:p>
          <a:p>
            <a:r>
              <a:rPr lang="en-US"/>
              <a:t>Just want to get the job done</a:t>
            </a:r>
          </a:p>
          <a:p>
            <a:r>
              <a:rPr lang="en-US"/>
              <a:t>Takes charge, dictates, commands – the boss!</a:t>
            </a:r>
          </a:p>
          <a:p>
            <a:r>
              <a:rPr lang="en-US"/>
              <a:t>Intense, focused, relentless</a:t>
            </a:r>
          </a:p>
          <a:p>
            <a:r>
              <a:rPr lang="en-US"/>
              <a:t>Thrives on the thrill of the challenge</a:t>
            </a:r>
          </a:p>
          <a:p>
            <a:r>
              <a:rPr lang="en-US"/>
              <a:t>Has the internal motivation to succeed</a:t>
            </a:r>
          </a:p>
          <a:p>
            <a:r>
              <a:rPr lang="en-US"/>
              <a:t>Money is only a measure of success; it is not a driving factor</a:t>
            </a:r>
          </a:p>
          <a:p>
            <a:r>
              <a:rPr lang="en-US"/>
              <a:t>Results and performance oriented</a:t>
            </a:r>
          </a:p>
          <a:p>
            <a:r>
              <a:rPr lang="en-US"/>
              <a:t>Has compassion for the truly disadvantaged</a:t>
            </a:r>
          </a:p>
          <a:p>
            <a:r>
              <a:rPr lang="en-US"/>
              <a:t>No patience or tolerance for the lazy or whiners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Why do you want this person on your team?</a:t>
            </a:r>
          </a:p>
          <a:p>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26</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1D6C2-3B23-4BB8-B6AD-C1FA2ED11671}" type="slidenum">
              <a:rPr lang="en-US"/>
              <a:pPr/>
              <a:t>3</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a:t>Story time: performance appraisal and </a:t>
            </a:r>
            <a:r>
              <a:rPr lang="en-US" dirty="0" smtClean="0"/>
              <a:t>Rau</a:t>
            </a:r>
          </a:p>
          <a:p>
            <a:r>
              <a:rPr lang="en-US" dirty="0" smtClean="0"/>
              <a:t>Next slide: I responded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27</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28</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30</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Anakin Skywalker</a:t>
            </a:r>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33</a:t>
            </a:fld>
            <a:endParaRPr lang="en-US"/>
          </a:p>
        </p:txBody>
      </p:sp>
    </p:spTree>
    <p:extLst>
      <p:ext uri="{BB962C8B-B14F-4D97-AF65-F5344CB8AC3E}">
        <p14:creationId xmlns:p14="http://schemas.microsoft.com/office/powerpoint/2010/main" val="186372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Smeagol</a:t>
            </a:r>
            <a:endParaRPr lang="en-US" dirty="0" smtClean="0"/>
          </a:p>
          <a:p>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34</a:t>
            </a:fld>
            <a:endParaRPr lang="en-US"/>
          </a:p>
        </p:txBody>
      </p:sp>
    </p:spTree>
    <p:extLst>
      <p:ext uri="{BB962C8B-B14F-4D97-AF65-F5344CB8AC3E}">
        <p14:creationId xmlns:p14="http://schemas.microsoft.com/office/powerpoint/2010/main" val="2558214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35</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dirty="0" smtClean="0"/>
              <a:t>I am expressive driver</a:t>
            </a:r>
          </a:p>
          <a:p>
            <a:r>
              <a:rPr lang="en-US" dirty="0" smtClean="0">
                <a:solidFill>
                  <a:srgbClr val="FF0000"/>
                </a:solidFill>
              </a:rPr>
              <a:t>Read description</a:t>
            </a:r>
            <a:endParaRPr lang="en-US" dirty="0">
              <a:solidFill>
                <a:srgbClr val="FF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7E51A-5238-4426-9573-92BCACD0A032}" type="slidenum">
              <a:rPr lang="en-US"/>
              <a:pPr/>
              <a:t>39</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t>Be specific, clear, and brief</a:t>
            </a:r>
          </a:p>
          <a:p>
            <a:r>
              <a:rPr lang="en-US" dirty="0"/>
              <a:t>Do not over-explain, ramble, or be disorganized</a:t>
            </a:r>
          </a:p>
          <a:p>
            <a:r>
              <a:rPr lang="en-US" dirty="0"/>
              <a:t>From beginning to end, focus on results</a:t>
            </a:r>
          </a:p>
          <a:p>
            <a:endParaRPr lang="en-US" dirty="0"/>
          </a:p>
          <a:p>
            <a:r>
              <a:rPr lang="en-US" dirty="0"/>
              <a:t>Select the key facts and use them when making your case</a:t>
            </a:r>
          </a:p>
          <a:p>
            <a:r>
              <a:rPr lang="en-US" dirty="0"/>
              <a:t>Present them logically and quickly</a:t>
            </a:r>
          </a:p>
          <a:p>
            <a:endParaRPr lang="en-US" dirty="0"/>
          </a:p>
          <a:p>
            <a:r>
              <a:rPr lang="en-US" dirty="0"/>
              <a:t>Stay on topic</a:t>
            </a:r>
          </a:p>
          <a:p>
            <a:r>
              <a:rPr lang="en-US" dirty="0"/>
              <a:t>Keep the pace up</a:t>
            </a:r>
          </a:p>
          <a:p>
            <a:r>
              <a:rPr lang="en-US" dirty="0"/>
              <a:t>Honor time limits</a:t>
            </a:r>
          </a:p>
          <a:p>
            <a:endParaRPr lang="en-US" dirty="0"/>
          </a:p>
          <a:p>
            <a:r>
              <a:rPr lang="en-US" dirty="0"/>
              <a:t>Depart quickly but graciously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a:t>
            </a:r>
            <a:r>
              <a:rPr lang="en-US" dirty="0" err="1" smtClean="0"/>
              <a:t>upload.wikimedia.org</a:t>
            </a:r>
            <a:r>
              <a:rPr lang="en-US" dirty="0" smtClean="0"/>
              <a:t>/</a:t>
            </a:r>
            <a:r>
              <a:rPr lang="en-US" dirty="0" err="1" smtClean="0"/>
              <a:t>wikipedia</a:t>
            </a:r>
            <a:r>
              <a:rPr lang="en-US" dirty="0" smtClean="0"/>
              <a:t>/commons/3/3f/USS_New_Jersey_firing_in_Beirut,_1984.jpg</a:t>
            </a:r>
          </a:p>
          <a:p>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4</a:t>
            </a:fld>
            <a:endParaRPr lang="en-US"/>
          </a:p>
        </p:txBody>
      </p:sp>
    </p:spTree>
    <p:extLst>
      <p:ext uri="{BB962C8B-B14F-4D97-AF65-F5344CB8AC3E}">
        <p14:creationId xmlns:p14="http://schemas.microsoft.com/office/powerpoint/2010/main" val="162275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Draw graph</a:t>
            </a:r>
          </a:p>
          <a:p>
            <a:r>
              <a:rPr lang="en-US" dirty="0" smtClean="0"/>
              <a:t>Tell assertive: when I want your opinion, I’ll give it to you</a:t>
            </a:r>
          </a:p>
          <a:p>
            <a:r>
              <a:rPr lang="en-US" dirty="0" smtClean="0"/>
              <a:t>Ask assertive: prefer</a:t>
            </a:r>
            <a:r>
              <a:rPr lang="en-US" baseline="0" dirty="0" smtClean="0"/>
              <a:t> to be told what to do</a:t>
            </a:r>
            <a:endParaRPr lang="en-US" dirty="0"/>
          </a:p>
        </p:txBody>
      </p:sp>
      <p:sp>
        <p:nvSpPr>
          <p:cNvPr id="4" name="Slide Number Placeholder 3"/>
          <p:cNvSpPr>
            <a:spLocks noGrp="1"/>
          </p:cNvSpPr>
          <p:nvPr>
            <p:ph type="sldNum" sz="quarter" idx="10"/>
          </p:nvPr>
        </p:nvSpPr>
        <p:spPr/>
        <p:txBody>
          <a:bodyPr/>
          <a:lstStyle/>
          <a:p>
            <a:fld id="{AFE86D5D-7EC5-4CEA-A0BC-2387EFDB81D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95683-5B52-4289-BD2C-BCB9E6305763}" type="slidenum">
              <a:rPr lang="en-US"/>
              <a:pPr/>
              <a:t>6</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n-US" dirty="0"/>
              <a:t>More responsive people react noticeably to their own emotions or to the emotions of others.</a:t>
            </a:r>
          </a:p>
          <a:p>
            <a:r>
              <a:rPr lang="en-US" dirty="0"/>
              <a:t>Less responsive people are more guarded in their emotional expression</a:t>
            </a:r>
            <a:r>
              <a:rPr lang="en-US" dirty="0" smtClean="0"/>
              <a:t>.</a:t>
            </a:r>
          </a:p>
          <a:p>
            <a:r>
              <a:rPr lang="en-US" dirty="0" smtClean="0"/>
              <a:t>Control: controls emotions</a:t>
            </a:r>
          </a:p>
          <a:p>
            <a:r>
              <a:rPr lang="en-US" dirty="0" smtClean="0"/>
              <a:t>Emote: display emotions</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7</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8</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7EFEC-4B4B-4797-8870-7CD0490AB115}" type="slidenum">
              <a:rPr lang="en-US"/>
              <a:pPr/>
              <a:t>9</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13384-5566-424E-A0FE-E34B460C2B42}" type="slidenum">
              <a:rPr lang="en-US"/>
              <a:pPr/>
              <a:t>10</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D5EB41D5-4910-40C1-85CA-783F611FD4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3B908-FFCE-46B5-A121-ADCF98BA084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3AC0B-AC5D-40C7-80D3-644150A73B1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5E4DE-C33A-4EB1-9F3F-7992D668A17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C7B39-DAE6-4B0C-8FB1-52F9E4394992}"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EC03E-2354-4BE2-B2D6-A918583D8C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CABE5-FF6E-4E45-B1DF-7471BD33B5D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F1A2F-87DD-4A1C-A0B2-80FDEA4D2B6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E4FA95C-4439-4F7E-9FB1-D7263E9D17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E51A4013-36F8-4701-915F-938AA73971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776F3-A3B0-48EB-99E6-F074FB8DAC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A4013-36F8-4701-915F-938AA73971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C3640-C84D-42EE-ACD5-B6DD7904AA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6FBBC-3053-4347-AE3D-571293F09047}"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4013-36F8-4701-915F-938AA7397196}"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6.png"/><Relationship Id="rId24" Type="http://schemas.openxmlformats.org/officeDocument/2006/relationships/image" Target="../media/image7.png"/><Relationship Id="rId25"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E51A4013-36F8-4701-915F-938AA7397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3"/>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4"/>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5"/>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5"/>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5"/>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3"/>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5"/>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3"/>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4"/>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smtClean="0"/>
              <a:t>Social Style</a:t>
            </a:r>
            <a:endParaRPr lang="en-US" dirty="0"/>
          </a:p>
        </p:txBody>
      </p:sp>
      <p:sp>
        <p:nvSpPr>
          <p:cNvPr id="168963" name="Rectangle 3"/>
          <p:cNvSpPr>
            <a:spLocks noGrp="1" noChangeArrowheads="1"/>
          </p:cNvSpPr>
          <p:nvPr>
            <p:ph idx="1"/>
          </p:nvPr>
        </p:nvSpPr>
        <p:spPr/>
        <p:txBody>
          <a:bodyPr/>
          <a:lstStyle/>
          <a:p>
            <a:pPr>
              <a:buFont typeface="Wingdings" pitchFamily="2" charset="2"/>
              <a:buNone/>
            </a:pPr>
            <a:r>
              <a:rPr lang="en-US" dirty="0"/>
              <a:t>“Social style does NOT focus on the innermost workings of one’s personality, nor focus on one’s values or </a:t>
            </a:r>
            <a:r>
              <a:rPr lang="en-US" dirty="0" smtClean="0"/>
              <a:t>beliefs.</a:t>
            </a:r>
          </a:p>
          <a:p>
            <a:pPr>
              <a:buFont typeface="Wingdings" pitchFamily="2" charset="2"/>
              <a:buNone/>
            </a:pPr>
            <a:r>
              <a:rPr lang="en-US" dirty="0" smtClean="0"/>
              <a:t>A </a:t>
            </a:r>
            <a:r>
              <a:rPr lang="en-US" dirty="0"/>
              <a:t>social style is a pervasive and enduring set of interpersonal </a:t>
            </a:r>
            <a:r>
              <a:rPr lang="en-US" dirty="0" smtClean="0"/>
              <a:t>behaviors.</a:t>
            </a:r>
          </a:p>
          <a:p>
            <a:pPr>
              <a:buFont typeface="Wingdings" pitchFamily="2" charset="2"/>
              <a:buNone/>
            </a:pPr>
            <a:r>
              <a:rPr lang="en-US" dirty="0" smtClean="0"/>
              <a:t>It </a:t>
            </a:r>
            <a:r>
              <a:rPr lang="en-US" dirty="0"/>
              <a:t>is quite simply how one acts – and what one says.”</a:t>
            </a:r>
          </a:p>
          <a:p>
            <a:pPr algn="r">
              <a:buFont typeface="Wingdings" pitchFamily="2" charset="2"/>
              <a:buNone/>
            </a:pPr>
            <a:r>
              <a:rPr lang="en-US" sz="1600" dirty="0"/>
              <a:t>David W. Merrill and Roger H. Reid</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Sub-quadrants</a:t>
            </a:r>
          </a:p>
        </p:txBody>
      </p:sp>
      <p:graphicFrame>
        <p:nvGraphicFramePr>
          <p:cNvPr id="194629" name="Group 69"/>
          <p:cNvGraphicFramePr>
            <a:graphicFrameLocks noGrp="1"/>
          </p:cNvGraphicFramePr>
          <p:nvPr>
            <p:ph type="tbl" idx="1"/>
          </p:nvPr>
        </p:nvGraphicFramePr>
        <p:xfrm>
          <a:off x="457200" y="1981200"/>
          <a:ext cx="8229600" cy="4114800"/>
        </p:xfrm>
        <a:graphic>
          <a:graphicData uri="http://schemas.openxmlformats.org/drawingml/2006/table">
            <a:tbl>
              <a:tblPr/>
              <a:tblGrid>
                <a:gridCol w="2057400"/>
                <a:gridCol w="2057400"/>
                <a:gridCol w="2057400"/>
                <a:gridCol w="2057400"/>
              </a:tblGrid>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Analytical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Analytical</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Driver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Analytical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Driver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Driver</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Amiable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Amiable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Analytical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Driver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Analytical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Driver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Amiable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Amiable</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Amiable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Expressive</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Analytical</a:t>
            </a:r>
          </a:p>
        </p:txBody>
      </p:sp>
      <p:sp>
        <p:nvSpPr>
          <p:cNvPr id="181251" name="Rectangle 3"/>
          <p:cNvSpPr>
            <a:spLocks noGrp="1" noChangeArrowheads="1"/>
          </p:cNvSpPr>
          <p:nvPr>
            <p:ph idx="1"/>
          </p:nvPr>
        </p:nvSpPr>
        <p:spPr/>
        <p:txBody>
          <a:bodyPr/>
          <a:lstStyle/>
          <a:p>
            <a:r>
              <a:rPr lang="en-US"/>
              <a:t>Task focus and ask assertive</a:t>
            </a:r>
          </a:p>
          <a:p>
            <a:r>
              <a:rPr lang="en-US"/>
              <a:t>Orientation: think things through and be right</a:t>
            </a:r>
          </a:p>
          <a:p>
            <a:r>
              <a:rPr lang="en-US"/>
              <a:t>Focus on facts more than feelings</a:t>
            </a:r>
          </a:p>
          <a:p>
            <a:r>
              <a:rPr lang="en-US"/>
              <a:t>Evaluate situations objectively</a:t>
            </a:r>
          </a:p>
          <a:p>
            <a:r>
              <a:rPr lang="en-US"/>
              <a:t>Prefer organized work environments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Analytical Traits</a:t>
            </a:r>
          </a:p>
        </p:txBody>
      </p:sp>
      <p:sp>
        <p:nvSpPr>
          <p:cNvPr id="188419" name="Rectangle 3"/>
          <p:cNvSpPr>
            <a:spLocks noGrp="1" noChangeArrowheads="1"/>
          </p:cNvSpPr>
          <p:nvPr>
            <p:ph idx="1"/>
          </p:nvPr>
        </p:nvSpPr>
        <p:spPr/>
        <p:txBody>
          <a:bodyPr/>
          <a:lstStyle/>
          <a:p>
            <a:r>
              <a:rPr lang="en-US"/>
              <a:t>Positive: precise, methodical, organized, rational, detail oriented</a:t>
            </a:r>
          </a:p>
          <a:p>
            <a:r>
              <a:rPr lang="en-US"/>
              <a:t>Negative: critical, formal, uncertain (never enough data to make a decision), judgmental, picky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Analyticals with Others</a:t>
            </a:r>
          </a:p>
        </p:txBody>
      </p:sp>
      <p:sp>
        <p:nvSpPr>
          <p:cNvPr id="208899" name="Rectangle 3"/>
          <p:cNvSpPr>
            <a:spLocks noGrp="1" noChangeArrowheads="1"/>
          </p:cNvSpPr>
          <p:nvPr>
            <p:ph idx="1"/>
          </p:nvPr>
        </p:nvSpPr>
        <p:spPr/>
        <p:txBody>
          <a:bodyPr/>
          <a:lstStyle/>
          <a:p>
            <a:r>
              <a:rPr lang="en-US"/>
              <a:t>Decide!</a:t>
            </a:r>
          </a:p>
          <a:p>
            <a:r>
              <a:rPr lang="en-US"/>
              <a:t>Speak and smile more</a:t>
            </a:r>
          </a:p>
          <a:p>
            <a:r>
              <a:rPr lang="en-US"/>
              <a:t>Show appreciation and personal interest</a:t>
            </a:r>
          </a:p>
          <a:p>
            <a:r>
              <a:rPr lang="en-US"/>
              <a:t>Relax</a:t>
            </a:r>
          </a:p>
          <a:p>
            <a:r>
              <a:rPr lang="en-US"/>
              <a:t>Share information and be more open</a:t>
            </a:r>
          </a:p>
          <a:p>
            <a:r>
              <a:rPr lang="en-US"/>
              <a:t>Remember, enthusiasm won’t kill you</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Amiable</a:t>
            </a:r>
          </a:p>
        </p:txBody>
      </p:sp>
      <p:sp>
        <p:nvSpPr>
          <p:cNvPr id="183299" name="Rectangle 3"/>
          <p:cNvSpPr>
            <a:spLocks noGrp="1" noChangeArrowheads="1"/>
          </p:cNvSpPr>
          <p:nvPr>
            <p:ph idx="1"/>
          </p:nvPr>
        </p:nvSpPr>
        <p:spPr/>
        <p:txBody>
          <a:bodyPr/>
          <a:lstStyle/>
          <a:p>
            <a:r>
              <a:rPr lang="en-US"/>
              <a:t>People focus and ask assertive</a:t>
            </a:r>
          </a:p>
          <a:p>
            <a:r>
              <a:rPr lang="en-US"/>
              <a:t>Orientation: have relationships, please others, and have security</a:t>
            </a:r>
          </a:p>
          <a:p>
            <a:r>
              <a:rPr lang="en-US"/>
              <a:t>Responsive and friendly</a:t>
            </a:r>
          </a:p>
          <a:p>
            <a:r>
              <a:rPr lang="en-US"/>
              <a:t>Want you to respect them and value them</a:t>
            </a:r>
          </a:p>
          <a:p>
            <a:r>
              <a:rPr lang="en-US"/>
              <a:t>Prefer organized work environments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Amiable Traits</a:t>
            </a:r>
          </a:p>
        </p:txBody>
      </p:sp>
      <p:sp>
        <p:nvSpPr>
          <p:cNvPr id="189443" name="Rectangle 3"/>
          <p:cNvSpPr>
            <a:spLocks noGrp="1" noChangeArrowheads="1"/>
          </p:cNvSpPr>
          <p:nvPr>
            <p:ph idx="1"/>
          </p:nvPr>
        </p:nvSpPr>
        <p:spPr/>
        <p:txBody>
          <a:bodyPr/>
          <a:lstStyle/>
          <a:p>
            <a:r>
              <a:rPr lang="en-US"/>
              <a:t>Positive: cooperative, dependable, warm, listener, negotiator</a:t>
            </a:r>
          </a:p>
          <a:p>
            <a:r>
              <a:rPr lang="en-US"/>
              <a:t>Negative: undisciplined, dependent, submissive, overly cautious, conforming</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Amiables with Others</a:t>
            </a:r>
          </a:p>
        </p:txBody>
      </p:sp>
      <p:sp>
        <p:nvSpPr>
          <p:cNvPr id="207875" name="Rectangle 3"/>
          <p:cNvSpPr>
            <a:spLocks noGrp="1" noChangeArrowheads="1"/>
          </p:cNvSpPr>
          <p:nvPr>
            <p:ph idx="1"/>
          </p:nvPr>
        </p:nvSpPr>
        <p:spPr/>
        <p:txBody>
          <a:bodyPr/>
          <a:lstStyle/>
          <a:p>
            <a:r>
              <a:rPr lang="en-US"/>
              <a:t>Speed up when communicating with “fast” people</a:t>
            </a:r>
          </a:p>
          <a:p>
            <a:r>
              <a:rPr lang="en-US"/>
              <a:t>Talk more, listen less</a:t>
            </a:r>
          </a:p>
          <a:p>
            <a:r>
              <a:rPr lang="en-US"/>
              <a:t>Take control occasionally</a:t>
            </a:r>
          </a:p>
          <a:p>
            <a:r>
              <a:rPr lang="en-US"/>
              <a:t>Be assertive</a:t>
            </a:r>
          </a:p>
          <a:p>
            <a:r>
              <a:rPr lang="en-US"/>
              <a:t>Take some risks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Expressive</a:t>
            </a:r>
          </a:p>
        </p:txBody>
      </p:sp>
      <p:sp>
        <p:nvSpPr>
          <p:cNvPr id="184323" name="Rectangle 3"/>
          <p:cNvSpPr>
            <a:spLocks noGrp="1" noChangeArrowheads="1"/>
          </p:cNvSpPr>
          <p:nvPr>
            <p:ph idx="1"/>
          </p:nvPr>
        </p:nvSpPr>
        <p:spPr/>
        <p:txBody>
          <a:bodyPr/>
          <a:lstStyle/>
          <a:p>
            <a:r>
              <a:rPr lang="en-US"/>
              <a:t>People focus and tell assertive</a:t>
            </a:r>
          </a:p>
          <a:p>
            <a:r>
              <a:rPr lang="en-US"/>
              <a:t>Orientation: intuitive, creative, and humorous</a:t>
            </a:r>
          </a:p>
          <a:p>
            <a:r>
              <a:rPr lang="en-US"/>
              <a:t>Outgoing, enthusiastic, and friendly</a:t>
            </a:r>
          </a:p>
          <a:p>
            <a:r>
              <a:rPr lang="en-US"/>
              <a:t>Prefer to work with other people</a:t>
            </a:r>
          </a:p>
          <a:p>
            <a:r>
              <a:rPr lang="en-US"/>
              <a:t>Want to be acknowledged, not ignored</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Expressive Traits</a:t>
            </a:r>
          </a:p>
        </p:txBody>
      </p:sp>
      <p:sp>
        <p:nvSpPr>
          <p:cNvPr id="190467" name="Rectangle 3"/>
          <p:cNvSpPr>
            <a:spLocks noGrp="1" noChangeArrowheads="1"/>
          </p:cNvSpPr>
          <p:nvPr>
            <p:ph idx="1"/>
          </p:nvPr>
        </p:nvSpPr>
        <p:spPr/>
        <p:txBody>
          <a:bodyPr/>
          <a:lstStyle/>
          <a:p>
            <a:r>
              <a:rPr lang="en-US"/>
              <a:t>Positive: enthusiastic, persuasive, outgoing, positive, communicator</a:t>
            </a:r>
          </a:p>
          <a:p>
            <a:r>
              <a:rPr lang="en-US"/>
              <a:t>Negative: ego centered, emotional, exploitive, opinionated, reacting, impatient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Expressives with Others</a:t>
            </a:r>
          </a:p>
        </p:txBody>
      </p:sp>
      <p:sp>
        <p:nvSpPr>
          <p:cNvPr id="209923" name="Rectangle 3"/>
          <p:cNvSpPr>
            <a:spLocks noGrp="1" noChangeArrowheads="1"/>
          </p:cNvSpPr>
          <p:nvPr>
            <p:ph idx="1"/>
          </p:nvPr>
        </p:nvSpPr>
        <p:spPr/>
        <p:txBody>
          <a:bodyPr/>
          <a:lstStyle/>
          <a:p>
            <a:r>
              <a:rPr lang="en-US"/>
              <a:t>Slow down, listen more</a:t>
            </a:r>
          </a:p>
          <a:p>
            <a:r>
              <a:rPr lang="en-US"/>
              <a:t>Write things down</a:t>
            </a:r>
          </a:p>
          <a:p>
            <a:r>
              <a:rPr lang="en-US"/>
              <a:t>Set specific goals</a:t>
            </a:r>
          </a:p>
          <a:p>
            <a:r>
              <a:rPr lang="en-US"/>
              <a:t>Check details</a:t>
            </a:r>
          </a:p>
          <a:p>
            <a:r>
              <a:rPr lang="en-US"/>
              <a:t>Remember to stay calm</a:t>
            </a:r>
          </a:p>
          <a:p>
            <a:r>
              <a:rPr lang="en-US"/>
              <a:t>Learn to focus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Goals</a:t>
            </a:r>
          </a:p>
        </p:txBody>
      </p:sp>
      <p:sp>
        <p:nvSpPr>
          <p:cNvPr id="169987" name="Rectangle 3"/>
          <p:cNvSpPr>
            <a:spLocks noGrp="1" noChangeArrowheads="1"/>
          </p:cNvSpPr>
          <p:nvPr>
            <p:ph idx="1"/>
          </p:nvPr>
        </p:nvSpPr>
        <p:spPr/>
        <p:txBody>
          <a:bodyPr/>
          <a:lstStyle/>
          <a:p>
            <a:r>
              <a:rPr lang="en-US" dirty="0"/>
              <a:t>There isn’t a “best” social </a:t>
            </a:r>
            <a:r>
              <a:rPr lang="en-US" dirty="0" smtClean="0"/>
              <a:t>style</a:t>
            </a:r>
          </a:p>
          <a:p>
            <a:pPr lvl="1"/>
            <a:r>
              <a:rPr lang="en-US" dirty="0" smtClean="0"/>
              <a:t>“It is perfectly normal – and okay – to be as you are”</a:t>
            </a:r>
          </a:p>
          <a:p>
            <a:r>
              <a:rPr lang="en-US" dirty="0" smtClean="0"/>
              <a:t>You may not have a single social style</a:t>
            </a:r>
          </a:p>
          <a:p>
            <a:pPr lvl="1"/>
            <a:r>
              <a:rPr lang="en-US" dirty="0" smtClean="0"/>
              <a:t>Different social styles for different situations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Driver</a:t>
            </a:r>
          </a:p>
        </p:txBody>
      </p:sp>
      <p:sp>
        <p:nvSpPr>
          <p:cNvPr id="185347" name="Rectangle 3"/>
          <p:cNvSpPr>
            <a:spLocks noGrp="1" noChangeArrowheads="1"/>
          </p:cNvSpPr>
          <p:nvPr>
            <p:ph idx="1"/>
          </p:nvPr>
        </p:nvSpPr>
        <p:spPr/>
        <p:txBody>
          <a:bodyPr/>
          <a:lstStyle/>
          <a:p>
            <a:r>
              <a:rPr lang="en-US" dirty="0"/>
              <a:t>Task focus and tell assertive</a:t>
            </a:r>
          </a:p>
          <a:p>
            <a:r>
              <a:rPr lang="en-US" dirty="0"/>
              <a:t>Orientation: win! and </a:t>
            </a:r>
            <a:r>
              <a:rPr lang="en-US" dirty="0" smtClean="0"/>
              <a:t>act </a:t>
            </a:r>
            <a:r>
              <a:rPr lang="en-US" dirty="0"/>
              <a:t>decisively and in control</a:t>
            </a:r>
          </a:p>
          <a:p>
            <a:r>
              <a:rPr lang="en-US" dirty="0"/>
              <a:t>Know where they want to go and how they are going to get there</a:t>
            </a:r>
          </a:p>
          <a:p>
            <a:r>
              <a:rPr lang="en-US" dirty="0"/>
              <a:t>Good at managing tasks; results oriented</a:t>
            </a:r>
          </a:p>
          <a:p>
            <a:r>
              <a:rPr lang="en-US" dirty="0"/>
              <a:t>Like competitions and want to win</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Driver Traits</a:t>
            </a:r>
          </a:p>
        </p:txBody>
      </p:sp>
      <p:sp>
        <p:nvSpPr>
          <p:cNvPr id="191491" name="Rectangle 3"/>
          <p:cNvSpPr>
            <a:spLocks noGrp="1" noChangeArrowheads="1"/>
          </p:cNvSpPr>
          <p:nvPr>
            <p:ph idx="1"/>
          </p:nvPr>
        </p:nvSpPr>
        <p:spPr/>
        <p:txBody>
          <a:bodyPr/>
          <a:lstStyle/>
          <a:p>
            <a:r>
              <a:rPr lang="en-US"/>
              <a:t>Positive: persistent, independent, decision maker, effective, strong willed</a:t>
            </a:r>
          </a:p>
          <a:p>
            <a:r>
              <a:rPr lang="en-US"/>
              <a:t>Negative: aggressive, strict, intense, relentless, rigid</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Drivers with Others</a:t>
            </a:r>
          </a:p>
        </p:txBody>
      </p:sp>
      <p:sp>
        <p:nvSpPr>
          <p:cNvPr id="210947" name="Rectangle 3"/>
          <p:cNvSpPr>
            <a:spLocks noGrp="1" noChangeArrowheads="1"/>
          </p:cNvSpPr>
          <p:nvPr>
            <p:ph idx="1"/>
          </p:nvPr>
        </p:nvSpPr>
        <p:spPr/>
        <p:txBody>
          <a:bodyPr/>
          <a:lstStyle/>
          <a:p>
            <a:r>
              <a:rPr lang="en-US"/>
              <a:t>Listen!</a:t>
            </a:r>
          </a:p>
          <a:p>
            <a:r>
              <a:rPr lang="en-US"/>
              <a:t>Slow down with “slow” people</a:t>
            </a:r>
          </a:p>
          <a:p>
            <a:r>
              <a:rPr lang="en-US"/>
              <a:t>Hold back from dominating</a:t>
            </a:r>
          </a:p>
          <a:p>
            <a:r>
              <a:rPr lang="en-US"/>
              <a:t>Learn when to relinquish some control</a:t>
            </a:r>
          </a:p>
          <a:p>
            <a:r>
              <a:rPr lang="en-US"/>
              <a:t>Show more patience</a:t>
            </a:r>
          </a:p>
          <a:p>
            <a:r>
              <a:rPr lang="en-US"/>
              <a:t>Act more relaxed</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Cars</a:t>
            </a:r>
          </a:p>
        </p:txBody>
      </p:sp>
      <p:sp>
        <p:nvSpPr>
          <p:cNvPr id="186371" name="Rectangle 3"/>
          <p:cNvSpPr>
            <a:spLocks noGrp="1" noChangeArrowheads="1"/>
          </p:cNvSpPr>
          <p:nvPr>
            <p:ph idx="1"/>
          </p:nvPr>
        </p:nvSpPr>
        <p:spPr/>
        <p:txBody>
          <a:bodyPr>
            <a:normAutofit fontScale="92500"/>
          </a:bodyPr>
          <a:lstStyle/>
          <a:p>
            <a:pPr>
              <a:lnSpc>
                <a:spcPct val="90000"/>
              </a:lnSpc>
            </a:pPr>
            <a:r>
              <a:rPr lang="en-US" dirty="0" smtClean="0"/>
              <a:t>Analytical</a:t>
            </a:r>
          </a:p>
          <a:p>
            <a:pPr lvl="1">
              <a:lnSpc>
                <a:spcPct val="90000"/>
              </a:lnSpc>
            </a:pPr>
            <a:r>
              <a:rPr lang="en-US" dirty="0"/>
              <a:t>G</a:t>
            </a:r>
            <a:r>
              <a:rPr lang="en-US" dirty="0" smtClean="0"/>
              <a:t>ood </a:t>
            </a:r>
            <a:r>
              <a:rPr lang="en-US" dirty="0"/>
              <a:t>resale value and great gas mileage</a:t>
            </a:r>
          </a:p>
          <a:p>
            <a:pPr>
              <a:lnSpc>
                <a:spcPct val="90000"/>
              </a:lnSpc>
            </a:pPr>
            <a:r>
              <a:rPr lang="en-US" dirty="0" smtClean="0"/>
              <a:t>Amiable</a:t>
            </a:r>
          </a:p>
          <a:p>
            <a:pPr lvl="1">
              <a:lnSpc>
                <a:spcPct val="90000"/>
              </a:lnSpc>
            </a:pPr>
            <a:r>
              <a:rPr lang="en-US" dirty="0"/>
              <a:t>F</a:t>
            </a:r>
            <a:r>
              <a:rPr lang="en-US" dirty="0" smtClean="0"/>
              <a:t>our</a:t>
            </a:r>
            <a:r>
              <a:rPr lang="en-US" dirty="0"/>
              <a:t>-door </a:t>
            </a:r>
            <a:r>
              <a:rPr lang="en-US" dirty="0" smtClean="0"/>
              <a:t>sedan </a:t>
            </a:r>
            <a:r>
              <a:rPr lang="en-US" dirty="0"/>
              <a:t>or mini-</a:t>
            </a:r>
            <a:r>
              <a:rPr lang="en-US" dirty="0" smtClean="0"/>
              <a:t>van </a:t>
            </a:r>
            <a:r>
              <a:rPr lang="en-US" dirty="0"/>
              <a:t>to take the kids </a:t>
            </a:r>
            <a:r>
              <a:rPr lang="en-US" dirty="0" smtClean="0"/>
              <a:t>(and everyone else) to </a:t>
            </a:r>
            <a:r>
              <a:rPr lang="en-US" dirty="0"/>
              <a:t>sporting events</a:t>
            </a:r>
          </a:p>
          <a:p>
            <a:pPr>
              <a:lnSpc>
                <a:spcPct val="90000"/>
              </a:lnSpc>
            </a:pPr>
            <a:r>
              <a:rPr lang="en-US" dirty="0" smtClean="0"/>
              <a:t>Expressive</a:t>
            </a:r>
          </a:p>
          <a:p>
            <a:pPr lvl="1">
              <a:lnSpc>
                <a:spcPct val="90000"/>
              </a:lnSpc>
            </a:pPr>
            <a:r>
              <a:rPr lang="en-US" dirty="0"/>
              <a:t>R</a:t>
            </a:r>
            <a:r>
              <a:rPr lang="en-US" dirty="0" smtClean="0"/>
              <a:t>ed convertible </a:t>
            </a:r>
            <a:r>
              <a:rPr lang="en-US" dirty="0"/>
              <a:t>with great </a:t>
            </a:r>
            <a:r>
              <a:rPr lang="en-US" dirty="0" smtClean="0"/>
              <a:t>stereo; </a:t>
            </a:r>
            <a:r>
              <a:rPr lang="en-US" dirty="0"/>
              <a:t>gas mileage not an issue</a:t>
            </a:r>
          </a:p>
          <a:p>
            <a:pPr>
              <a:lnSpc>
                <a:spcPct val="90000"/>
              </a:lnSpc>
            </a:pPr>
            <a:r>
              <a:rPr lang="en-US" dirty="0" smtClean="0"/>
              <a:t>Driver</a:t>
            </a:r>
          </a:p>
          <a:p>
            <a:pPr lvl="1">
              <a:lnSpc>
                <a:spcPct val="90000"/>
              </a:lnSpc>
            </a:pPr>
            <a:r>
              <a:rPr lang="en-US" dirty="0"/>
              <a:t>P</a:t>
            </a:r>
            <a:r>
              <a:rPr lang="en-US" dirty="0" smtClean="0"/>
              <a:t>restige </a:t>
            </a:r>
            <a:r>
              <a:rPr lang="en-US" dirty="0"/>
              <a:t>car (not for attention but because a wise investment)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637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a:t>Party</a:t>
            </a:r>
          </a:p>
        </p:txBody>
      </p:sp>
      <p:sp>
        <p:nvSpPr>
          <p:cNvPr id="187395" name="Rectangle 3"/>
          <p:cNvSpPr>
            <a:spLocks noGrp="1" noChangeArrowheads="1"/>
          </p:cNvSpPr>
          <p:nvPr>
            <p:ph idx="1"/>
          </p:nvPr>
        </p:nvSpPr>
        <p:spPr/>
        <p:txBody>
          <a:bodyPr>
            <a:normAutofit fontScale="77500" lnSpcReduction="20000"/>
          </a:bodyPr>
          <a:lstStyle/>
          <a:p>
            <a:pPr>
              <a:lnSpc>
                <a:spcPct val="90000"/>
              </a:lnSpc>
            </a:pPr>
            <a:r>
              <a:rPr lang="en-US" sz="2800" dirty="0" smtClean="0"/>
              <a:t>Analytical</a:t>
            </a:r>
          </a:p>
          <a:p>
            <a:pPr lvl="1">
              <a:lnSpc>
                <a:spcPct val="90000"/>
              </a:lnSpc>
            </a:pPr>
            <a:r>
              <a:rPr lang="en-US" sz="2600" dirty="0" smtClean="0"/>
              <a:t>Wants </a:t>
            </a:r>
            <a:r>
              <a:rPr lang="en-US" sz="2600" dirty="0"/>
              <a:t>to know why so much money was spent on A&amp;W when Western Family could have been purchased; comes with a laptop</a:t>
            </a:r>
          </a:p>
          <a:p>
            <a:pPr>
              <a:lnSpc>
                <a:spcPct val="90000"/>
              </a:lnSpc>
            </a:pPr>
            <a:r>
              <a:rPr lang="en-US" sz="2800" dirty="0" smtClean="0"/>
              <a:t>Amiable</a:t>
            </a:r>
          </a:p>
          <a:p>
            <a:pPr lvl="1">
              <a:lnSpc>
                <a:spcPct val="90000"/>
              </a:lnSpc>
            </a:pPr>
            <a:r>
              <a:rPr lang="en-US" sz="2600" dirty="0"/>
              <a:t>C</a:t>
            </a:r>
            <a:r>
              <a:rPr lang="en-US" sz="2600" dirty="0" smtClean="0"/>
              <a:t>leans </a:t>
            </a:r>
            <a:r>
              <a:rPr lang="en-US" sz="2600" dirty="0"/>
              <a:t>up after party is over</a:t>
            </a:r>
          </a:p>
          <a:p>
            <a:pPr>
              <a:lnSpc>
                <a:spcPct val="90000"/>
              </a:lnSpc>
            </a:pPr>
            <a:r>
              <a:rPr lang="en-US" sz="2800" dirty="0" smtClean="0"/>
              <a:t>Expressive</a:t>
            </a:r>
          </a:p>
          <a:p>
            <a:pPr lvl="1">
              <a:lnSpc>
                <a:spcPct val="90000"/>
              </a:lnSpc>
            </a:pPr>
            <a:r>
              <a:rPr lang="en-US" sz="2600" dirty="0"/>
              <a:t>O</a:t>
            </a:r>
            <a:r>
              <a:rPr lang="en-US" sz="2600" dirty="0" smtClean="0"/>
              <a:t>riginated </a:t>
            </a:r>
            <a:r>
              <a:rPr lang="en-US" sz="2600" dirty="0"/>
              <a:t>idea for party, but never helps clean </a:t>
            </a:r>
            <a:r>
              <a:rPr lang="en-US" sz="2600" dirty="0" smtClean="0"/>
              <a:t>up</a:t>
            </a:r>
            <a:r>
              <a:rPr lang="en-US" sz="2600" dirty="0"/>
              <a:t> </a:t>
            </a:r>
            <a:r>
              <a:rPr lang="en-US" sz="2600" dirty="0" smtClean="0"/>
              <a:t>– on the </a:t>
            </a:r>
            <a:r>
              <a:rPr lang="en-US" sz="2600" dirty="0"/>
              <a:t>way to another party</a:t>
            </a:r>
          </a:p>
          <a:p>
            <a:pPr>
              <a:lnSpc>
                <a:spcPct val="90000"/>
              </a:lnSpc>
            </a:pPr>
            <a:r>
              <a:rPr lang="en-US" sz="2800" dirty="0" smtClean="0"/>
              <a:t>Driver</a:t>
            </a:r>
          </a:p>
          <a:p>
            <a:pPr lvl="1">
              <a:lnSpc>
                <a:spcPct val="90000"/>
              </a:lnSpc>
            </a:pPr>
            <a:r>
              <a:rPr lang="en-US" sz="2600" dirty="0"/>
              <a:t>W</a:t>
            </a:r>
            <a:r>
              <a:rPr lang="en-US" sz="2600" dirty="0" smtClean="0"/>
              <a:t>ants </a:t>
            </a:r>
            <a:r>
              <a:rPr lang="en-US" sz="2600" dirty="0"/>
              <a:t>to know why there is a party, what the benefits are, and if the right people were invited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739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7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Avoid Judgment</a:t>
            </a:r>
          </a:p>
        </p:txBody>
      </p:sp>
      <p:sp>
        <p:nvSpPr>
          <p:cNvPr id="192515" name="Rectangle 3"/>
          <p:cNvSpPr>
            <a:spLocks noGrp="1" noChangeArrowheads="1"/>
          </p:cNvSpPr>
          <p:nvPr>
            <p:ph idx="1"/>
          </p:nvPr>
        </p:nvSpPr>
        <p:spPr/>
        <p:txBody>
          <a:bodyPr/>
          <a:lstStyle/>
          <a:p>
            <a:r>
              <a:rPr lang="en-US" dirty="0"/>
              <a:t>No right or wrong social style</a:t>
            </a:r>
          </a:p>
          <a:p>
            <a:r>
              <a:rPr lang="en-US" dirty="0"/>
              <a:t>People from all four styles can be successful</a:t>
            </a:r>
          </a:p>
          <a:p>
            <a:pPr lvl="1"/>
            <a:r>
              <a:rPr lang="en-US" dirty="0"/>
              <a:t>Focusing on tasks does not mean lack of concern for people</a:t>
            </a:r>
          </a:p>
          <a:p>
            <a:pPr lvl="1"/>
            <a:r>
              <a:rPr lang="en-US" dirty="0"/>
              <a:t>Focusing on relationships does not mean lack of concern for completing the job</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Potential Problem – Extremes</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171315248"/>
              </p:ext>
            </p:extLst>
          </p:nvPr>
        </p:nvGraphicFramePr>
        <p:xfrm>
          <a:off x="457200" y="1981200"/>
          <a:ext cx="8229600" cy="4114800"/>
        </p:xfrm>
        <a:graphic>
          <a:graphicData uri="http://schemas.openxmlformats.org/drawingml/2006/table">
            <a:tbl>
              <a:tblPr/>
              <a:tblGrid>
                <a:gridCol w="2057400"/>
                <a:gridCol w="2057400"/>
                <a:gridCol w="2057400"/>
                <a:gridCol w="2057400"/>
              </a:tblGrid>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Analytical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Analytical</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Driver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Driver</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Amiable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Amiable</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err="1" smtClean="0">
                          <a:ln>
                            <a:noFill/>
                          </a:ln>
                          <a:solidFill>
                            <a:schemeClr val="accent1"/>
                          </a:solidFill>
                          <a:effectLst>
                            <a:outerShdw blurRad="38100" dist="38100" dir="2700000" algn="tl">
                              <a:srgbClr val="000000"/>
                            </a:outerShdw>
                          </a:effectLst>
                          <a:latin typeface="Tahoma" charset="0"/>
                        </a:rPr>
                        <a:t>Expressive</a:t>
                      </a: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81561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Potential Problem – Opposites</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2153661297"/>
              </p:ext>
            </p:extLst>
          </p:nvPr>
        </p:nvGraphicFramePr>
        <p:xfrm>
          <a:off x="457200" y="1981200"/>
          <a:ext cx="8229600" cy="4184904"/>
        </p:xfrm>
        <a:graphic>
          <a:graphicData uri="http://schemas.openxmlformats.org/drawingml/2006/table">
            <a:tbl>
              <a:tblPr/>
              <a:tblGrid>
                <a:gridCol w="4114800"/>
                <a:gridCol w="4114800"/>
              </a:tblGrid>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3" name="Straight Arrow Connector 2"/>
          <p:cNvCxnSpPr/>
          <p:nvPr/>
        </p:nvCxnSpPr>
        <p:spPr>
          <a:xfrm flipV="1">
            <a:off x="2819400" y="3048000"/>
            <a:ext cx="3505200" cy="2057400"/>
          </a:xfrm>
          <a:prstGeom prst="straightConnector1">
            <a:avLst/>
          </a:prstGeom>
          <a:ln w="2032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692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Potential Problem – Opposites</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2514181827"/>
              </p:ext>
            </p:extLst>
          </p:nvPr>
        </p:nvGraphicFramePr>
        <p:xfrm>
          <a:off x="457200" y="1981200"/>
          <a:ext cx="8229600" cy="4184904"/>
        </p:xfrm>
        <a:graphic>
          <a:graphicData uri="http://schemas.openxmlformats.org/drawingml/2006/table">
            <a:tbl>
              <a:tblPr/>
              <a:tblGrid>
                <a:gridCol w="4114800"/>
                <a:gridCol w="4114800"/>
              </a:tblGrid>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3" name="Straight Arrow Connector 2"/>
          <p:cNvCxnSpPr/>
          <p:nvPr/>
        </p:nvCxnSpPr>
        <p:spPr>
          <a:xfrm>
            <a:off x="2667000" y="3048000"/>
            <a:ext cx="3962400" cy="1905000"/>
          </a:xfrm>
          <a:prstGeom prst="straightConnector1">
            <a:avLst/>
          </a:prstGeom>
          <a:ln w="2032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63085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from Previous Class</a:t>
            </a:r>
            <a:endParaRPr lang="en-US" dirty="0"/>
          </a:p>
        </p:txBody>
      </p:sp>
      <p:sp>
        <p:nvSpPr>
          <p:cNvPr id="3" name="Content Placeholder 2"/>
          <p:cNvSpPr>
            <a:spLocks noGrp="1"/>
          </p:cNvSpPr>
          <p:nvPr>
            <p:ph idx="1"/>
          </p:nvPr>
        </p:nvSpPr>
        <p:spPr/>
        <p:txBody>
          <a:bodyPr/>
          <a:lstStyle/>
          <a:p>
            <a:r>
              <a:rPr lang="en-US" dirty="0" smtClean="0"/>
              <a:t>No best social style</a:t>
            </a:r>
          </a:p>
          <a:p>
            <a:r>
              <a:rPr lang="en-US" dirty="0" smtClean="0"/>
              <a:t>Purpose</a:t>
            </a:r>
          </a:p>
          <a:p>
            <a:pPr lvl="1"/>
            <a:r>
              <a:rPr lang="en-US" dirty="0"/>
              <a:t>Recognize yours</a:t>
            </a:r>
          </a:p>
          <a:p>
            <a:pPr lvl="1"/>
            <a:r>
              <a:rPr lang="en-US" dirty="0"/>
              <a:t>Recognize </a:t>
            </a:r>
            <a:r>
              <a:rPr lang="en-US" smtClean="0"/>
              <a:t>other person’s</a:t>
            </a:r>
            <a:endParaRPr lang="en-US" dirty="0"/>
          </a:p>
          <a:p>
            <a:pPr lvl="1"/>
            <a:r>
              <a:rPr lang="en-US" dirty="0"/>
              <a:t>Make appropriate adjustments</a:t>
            </a:r>
          </a:p>
        </p:txBody>
      </p:sp>
    </p:spTree>
    <p:extLst>
      <p:ext uri="{BB962C8B-B14F-4D97-AF65-F5344CB8AC3E}">
        <p14:creationId xmlns:p14="http://schemas.microsoft.com/office/powerpoint/2010/main" val="21054703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Goals</a:t>
            </a:r>
          </a:p>
        </p:txBody>
      </p:sp>
      <p:sp>
        <p:nvSpPr>
          <p:cNvPr id="169987" name="Rectangle 3"/>
          <p:cNvSpPr>
            <a:spLocks noGrp="1" noChangeArrowheads="1"/>
          </p:cNvSpPr>
          <p:nvPr>
            <p:ph idx="1"/>
          </p:nvPr>
        </p:nvSpPr>
        <p:spPr/>
        <p:txBody>
          <a:bodyPr/>
          <a:lstStyle/>
          <a:p>
            <a:r>
              <a:rPr lang="en-US" dirty="0" smtClean="0"/>
              <a:t>Purpose</a:t>
            </a:r>
            <a:endParaRPr lang="en-US" dirty="0"/>
          </a:p>
          <a:p>
            <a:pPr lvl="1"/>
            <a:r>
              <a:rPr lang="en-US" dirty="0"/>
              <a:t>Recognize yours</a:t>
            </a:r>
          </a:p>
          <a:p>
            <a:pPr lvl="1"/>
            <a:r>
              <a:rPr lang="en-US" dirty="0"/>
              <a:t>Recognize </a:t>
            </a:r>
            <a:r>
              <a:rPr lang="en-US" smtClean="0"/>
              <a:t>other person’s</a:t>
            </a:r>
            <a:endParaRPr lang="en-US" dirty="0"/>
          </a:p>
          <a:p>
            <a:pPr lvl="1"/>
            <a:r>
              <a:rPr lang="en-US" dirty="0"/>
              <a:t>Make appropriate adjustments</a:t>
            </a:r>
          </a:p>
          <a:p>
            <a:r>
              <a:rPr lang="en-US" dirty="0"/>
              <a:t>A </a:t>
            </a:r>
            <a:r>
              <a:rPr lang="en-US" dirty="0" smtClean="0"/>
              <a:t>trait </a:t>
            </a:r>
            <a:r>
              <a:rPr lang="en-US" dirty="0"/>
              <a:t>can be </a:t>
            </a:r>
            <a:r>
              <a:rPr lang="en-US" dirty="0" smtClean="0"/>
              <a:t>both beneficial </a:t>
            </a:r>
            <a:r>
              <a:rPr lang="en-US" dirty="0"/>
              <a:t>and problematic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Review from Previous Class</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3367988578"/>
              </p:ext>
            </p:extLst>
          </p:nvPr>
        </p:nvGraphicFramePr>
        <p:xfrm>
          <a:off x="457200" y="1981200"/>
          <a:ext cx="8229600" cy="4184904"/>
        </p:xfrm>
        <a:graphic>
          <a:graphicData uri="http://schemas.openxmlformats.org/drawingml/2006/table">
            <a:tbl>
              <a:tblPr/>
              <a:tblGrid>
                <a:gridCol w="4114800"/>
                <a:gridCol w="4114800"/>
              </a:tblGrid>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       </a:t>
                      </a: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Ask</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Task</a:t>
                      </a: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                Driver</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Tell</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          </a:t>
                      </a: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Emote</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People</a:t>
                      </a: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      Expressive</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914508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Team Composition</a:t>
            </a:r>
          </a:p>
        </p:txBody>
      </p:sp>
      <p:sp>
        <p:nvSpPr>
          <p:cNvPr id="214019" name="Rectangle 3"/>
          <p:cNvSpPr>
            <a:spLocks noGrp="1" noChangeArrowheads="1"/>
          </p:cNvSpPr>
          <p:nvPr>
            <p:ph idx="1"/>
          </p:nvPr>
        </p:nvSpPr>
        <p:spPr/>
        <p:txBody>
          <a:bodyPr/>
          <a:lstStyle/>
          <a:p>
            <a:pPr>
              <a:lnSpc>
                <a:spcPct val="90000"/>
              </a:lnSpc>
            </a:pPr>
            <a:r>
              <a:rPr lang="en-US" dirty="0"/>
              <a:t>What social styles should be represented on a team?</a:t>
            </a:r>
          </a:p>
          <a:p>
            <a:pPr>
              <a:lnSpc>
                <a:spcPct val="90000"/>
              </a:lnSpc>
            </a:pPr>
            <a:r>
              <a:rPr lang="en-US" dirty="0"/>
              <a:t>In what roles?</a:t>
            </a:r>
          </a:p>
          <a:p>
            <a:pPr lvl="1">
              <a:lnSpc>
                <a:spcPct val="90000"/>
              </a:lnSpc>
            </a:pPr>
            <a:r>
              <a:rPr lang="en-US" dirty="0"/>
              <a:t>Leader</a:t>
            </a:r>
          </a:p>
          <a:p>
            <a:pPr lvl="1">
              <a:lnSpc>
                <a:spcPct val="90000"/>
              </a:lnSpc>
            </a:pPr>
            <a:r>
              <a:rPr lang="en-US" dirty="0"/>
              <a:t>Interface with customer</a:t>
            </a:r>
          </a:p>
          <a:p>
            <a:pPr lvl="1">
              <a:lnSpc>
                <a:spcPct val="90000"/>
              </a:lnSpc>
            </a:pPr>
            <a:r>
              <a:rPr lang="en-US" dirty="0"/>
              <a:t>Interface with other teams</a:t>
            </a:r>
          </a:p>
          <a:p>
            <a:pPr lvl="1">
              <a:lnSpc>
                <a:spcPct val="90000"/>
              </a:lnSpc>
            </a:pPr>
            <a:r>
              <a:rPr lang="en-US" dirty="0" smtClean="0"/>
              <a:t>Worker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Social Style</a:t>
            </a:r>
            <a:endParaRPr lang="en-US" dirty="0"/>
          </a:p>
        </p:txBody>
      </p:sp>
      <p:sp>
        <p:nvSpPr>
          <p:cNvPr id="3" name="Content Placeholder 2"/>
          <p:cNvSpPr>
            <a:spLocks noGrp="1"/>
          </p:cNvSpPr>
          <p:nvPr>
            <p:ph idx="1"/>
          </p:nvPr>
        </p:nvSpPr>
        <p:spPr/>
        <p:txBody>
          <a:bodyPr/>
          <a:lstStyle/>
          <a:p>
            <a:r>
              <a:rPr lang="en-US" dirty="0" smtClean="0"/>
              <a:t>Task oriented or people oriented?</a:t>
            </a:r>
          </a:p>
          <a:p>
            <a:r>
              <a:rPr lang="en-US" dirty="0" smtClean="0"/>
              <a:t>Control or emote?</a:t>
            </a:r>
          </a:p>
          <a:p>
            <a:r>
              <a:rPr lang="en-US" dirty="0" smtClean="0"/>
              <a:t>Tell assertive or ask assertive?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Which Social Style?</a:t>
            </a:r>
          </a:p>
        </p:txBody>
      </p:sp>
      <p:sp>
        <p:nvSpPr>
          <p:cNvPr id="197635" name="Rectangle 3"/>
          <p:cNvSpPr>
            <a:spLocks noGrp="1" noChangeArrowheads="1"/>
          </p:cNvSpPr>
          <p:nvPr>
            <p:ph idx="1"/>
          </p:nvPr>
        </p:nvSpPr>
        <p:spPr/>
        <p:txBody>
          <a:bodyPr>
            <a:normAutofit/>
          </a:bodyPr>
          <a:lstStyle/>
          <a:p>
            <a:r>
              <a:rPr lang="en-US" dirty="0" smtClean="0"/>
              <a:t>Darth Vader</a:t>
            </a:r>
          </a:p>
          <a:p>
            <a:r>
              <a:rPr lang="en-US" dirty="0" smtClean="0"/>
              <a:t>Luke Skywalker</a:t>
            </a:r>
          </a:p>
          <a:p>
            <a:r>
              <a:rPr lang="en-US" dirty="0" smtClean="0"/>
              <a:t>Princess </a:t>
            </a:r>
            <a:r>
              <a:rPr lang="en-US" dirty="0" err="1" smtClean="0"/>
              <a:t>Leia</a:t>
            </a:r>
            <a:r>
              <a:rPr lang="en-US" dirty="0" smtClean="0"/>
              <a:t> </a:t>
            </a:r>
            <a:r>
              <a:rPr lang="en-US" dirty="0" err="1" smtClean="0"/>
              <a:t>Organa</a:t>
            </a:r>
            <a:endParaRPr lang="en-US" dirty="0"/>
          </a:p>
          <a:p>
            <a:r>
              <a:rPr lang="en-US" dirty="0"/>
              <a:t>Yoda</a:t>
            </a:r>
          </a:p>
          <a:p>
            <a:r>
              <a:rPr lang="en-US" dirty="0" smtClean="0"/>
              <a:t>R2-D2</a:t>
            </a:r>
            <a:endParaRPr lang="en-US" dirty="0"/>
          </a:p>
          <a:p>
            <a:r>
              <a:rPr lang="en-US" dirty="0" smtClean="0"/>
              <a:t>C-3PO</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Which Social Style?</a:t>
            </a:r>
          </a:p>
        </p:txBody>
      </p:sp>
      <p:sp>
        <p:nvSpPr>
          <p:cNvPr id="198659" name="Rectangle 3"/>
          <p:cNvSpPr>
            <a:spLocks noGrp="1" noChangeArrowheads="1"/>
          </p:cNvSpPr>
          <p:nvPr>
            <p:ph idx="1"/>
          </p:nvPr>
        </p:nvSpPr>
        <p:spPr/>
        <p:txBody>
          <a:bodyPr>
            <a:normAutofit/>
          </a:bodyPr>
          <a:lstStyle/>
          <a:p>
            <a:r>
              <a:rPr lang="en-US" dirty="0" smtClean="0"/>
              <a:t>Frodo Baggins</a:t>
            </a:r>
          </a:p>
          <a:p>
            <a:r>
              <a:rPr lang="en-US" dirty="0" smtClean="0"/>
              <a:t>Gollum</a:t>
            </a:r>
            <a:endParaRPr lang="en-US" dirty="0"/>
          </a:p>
          <a:p>
            <a:r>
              <a:rPr lang="en-US" dirty="0"/>
              <a:t>Gandalf</a:t>
            </a:r>
          </a:p>
          <a:p>
            <a:r>
              <a:rPr lang="en-US" dirty="0" err="1"/>
              <a:t>Legolas</a:t>
            </a:r>
            <a:endParaRPr lang="en-US" dirty="0"/>
          </a:p>
          <a:p>
            <a:r>
              <a:rPr lang="en-US" dirty="0" err="1" smtClean="0"/>
              <a:t>Gimli</a:t>
            </a:r>
            <a:endParaRPr lang="en-US" dirty="0" smtClean="0"/>
          </a:p>
          <a:p>
            <a:r>
              <a:rPr lang="en-US" dirty="0" smtClean="0"/>
              <a:t>Aragorn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Brother Twitchell</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957194103"/>
              </p:ext>
            </p:extLst>
          </p:nvPr>
        </p:nvGraphicFramePr>
        <p:xfrm>
          <a:off x="457200" y="1981200"/>
          <a:ext cx="8229600" cy="4114800"/>
        </p:xfrm>
        <a:graphic>
          <a:graphicData uri="http://schemas.openxmlformats.org/drawingml/2006/table">
            <a:tbl>
              <a:tblPr/>
              <a:tblGrid>
                <a:gridCol w="2057400"/>
                <a:gridCol w="2057400"/>
                <a:gridCol w="2057400"/>
                <a:gridCol w="2057400"/>
              </a:tblGrid>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Expressive </a:t>
                      </a:r>
                      <a:r>
                        <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endParaRPr lang="en-US" dirty="0"/>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endParaRPr lang="en-US"/>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9887022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7313613" cy="5562600"/>
          </a:xfrm>
        </p:spPr>
        <p:txBody>
          <a:bodyPr>
            <a:normAutofit fontScale="85000" lnSpcReduction="10000"/>
          </a:bodyPr>
          <a:lstStyle/>
          <a:p>
            <a:pPr marL="0" indent="0">
              <a:buNone/>
            </a:pPr>
            <a:r>
              <a:rPr lang="en-US" dirty="0"/>
              <a:t>The characteristics your references attribute to you as a driver are:  assertive, sure of your opinions, and results-oriented.  You are usually perceived as a person who likes to challenge new ideas, responds quickly, and does not hesitate to correct, amend, modify, or confront others.  People see you as straightforward, quick to act, opportunistic, and forceful.</a:t>
            </a:r>
          </a:p>
          <a:p>
            <a:pPr marL="0" indent="0">
              <a:buNone/>
            </a:pPr>
            <a:r>
              <a:rPr lang="en-US" dirty="0" smtClean="0"/>
              <a:t>As </a:t>
            </a:r>
            <a:r>
              <a:rPr lang="en-US" dirty="0"/>
              <a:t>a driver, your goals are best achieved when in charge and taking the initiative.  You prefer situations which allow you to formulate plans, then have others carry them out.  As a driver, you are seen as liking to make things happen, taking risks, and enjoying the challenge involved in taking on new problems and tasks</a:t>
            </a:r>
            <a:r>
              <a:rPr lang="en-US" dirty="0" smtClean="0"/>
              <a:t>.</a:t>
            </a:r>
          </a:p>
          <a:p>
            <a:pPr marL="0" indent="0">
              <a:buNone/>
            </a:pPr>
            <a:r>
              <a:rPr lang="en-US" dirty="0"/>
              <a:t>You are perceived as working best when the climate is not constrained.  Independence to do your own thing is important and you usually proceed in an organized, goal-oriented manner.  Time is important and you like people to respect your schedules.  A climate that allows you to initiate action, monitor the activities of others, and provide direct feedback is comfortable for you</a:t>
            </a:r>
            <a:r>
              <a:rPr lang="en-US" dirty="0" smtClean="0"/>
              <a:t>.</a:t>
            </a:r>
            <a:endParaRPr lang="en-US" dirty="0"/>
          </a:p>
        </p:txBody>
      </p:sp>
    </p:spTree>
    <p:extLst>
      <p:ext uri="{BB962C8B-B14F-4D97-AF65-F5344CB8AC3E}">
        <p14:creationId xmlns:p14="http://schemas.microsoft.com/office/powerpoint/2010/main" val="9488151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7313613" cy="5562600"/>
          </a:xfrm>
        </p:spPr>
        <p:txBody>
          <a:bodyPr>
            <a:normAutofit fontScale="85000" lnSpcReduction="20000"/>
          </a:bodyPr>
          <a:lstStyle/>
          <a:p>
            <a:pPr marL="0" indent="0">
              <a:buNone/>
            </a:pPr>
            <a:r>
              <a:rPr lang="en-US" dirty="0"/>
              <a:t>Although your driving characteristics are perceived as dominant, you are perceived as having expressive characteristics also.  The expressive characteristics your references use to describe you include</a:t>
            </a:r>
            <a:r>
              <a:rPr lang="en-US" dirty="0" smtClean="0"/>
              <a:t>:</a:t>
            </a:r>
            <a:endParaRPr lang="en-US" dirty="0"/>
          </a:p>
          <a:p>
            <a:pPr lvl="0"/>
            <a:r>
              <a:rPr lang="en-US" dirty="0"/>
              <a:t>Showing enthusiasm when excited about something.</a:t>
            </a:r>
          </a:p>
          <a:p>
            <a:pPr lvl="0"/>
            <a:r>
              <a:rPr lang="en-US" dirty="0"/>
              <a:t>Showing concern for people; giving people strokes and making them feel good about themselves and your relationship.</a:t>
            </a:r>
          </a:p>
          <a:p>
            <a:pPr lvl="0"/>
            <a:r>
              <a:rPr lang="en-US" dirty="0"/>
              <a:t>Somewhat open and willing to share personal feelings and ideas</a:t>
            </a:r>
            <a:r>
              <a:rPr lang="en-US" dirty="0" smtClean="0"/>
              <a:t>.</a:t>
            </a:r>
            <a:endParaRPr lang="en-US" dirty="0"/>
          </a:p>
          <a:p>
            <a:pPr marL="0" indent="0">
              <a:buNone/>
            </a:pPr>
            <a:r>
              <a:rPr lang="en-US" dirty="0"/>
              <a:t>As a driver, you are perceived as having the following strengths</a:t>
            </a:r>
            <a:r>
              <a:rPr lang="en-US" dirty="0" smtClean="0"/>
              <a:t>:</a:t>
            </a:r>
            <a:endParaRPr lang="en-US" dirty="0"/>
          </a:p>
          <a:p>
            <a:pPr lvl="0"/>
            <a:r>
              <a:rPr lang="en-US" dirty="0"/>
              <a:t>Taking charge, command, or control.</a:t>
            </a:r>
          </a:p>
          <a:p>
            <a:pPr lvl="0"/>
            <a:r>
              <a:rPr lang="en-US" dirty="0"/>
              <a:t>Being quick to act.</a:t>
            </a:r>
          </a:p>
          <a:p>
            <a:pPr lvl="0"/>
            <a:r>
              <a:rPr lang="en-US" dirty="0"/>
              <a:t>Liking challenges; preferring to deal with things that are difficult to master.</a:t>
            </a:r>
          </a:p>
          <a:p>
            <a:r>
              <a:rPr lang="en-US" dirty="0"/>
              <a:t>Focusing on producing results and getting things done. </a:t>
            </a:r>
          </a:p>
        </p:txBody>
      </p:sp>
    </p:spTree>
    <p:extLst>
      <p:ext uri="{BB962C8B-B14F-4D97-AF65-F5344CB8AC3E}">
        <p14:creationId xmlns:p14="http://schemas.microsoft.com/office/powerpoint/2010/main" val="21327740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7313613" cy="5562600"/>
          </a:xfrm>
        </p:spPr>
        <p:txBody>
          <a:bodyPr>
            <a:normAutofit lnSpcReduction="10000"/>
          </a:bodyPr>
          <a:lstStyle/>
          <a:p>
            <a:pPr marL="0" indent="0">
              <a:buNone/>
            </a:pPr>
            <a:r>
              <a:rPr lang="en-US" dirty="0"/>
              <a:t>In addition to the perceived strengths, there are some driving characteristics that certain people may sometimes find disturbing.  Examples are</a:t>
            </a:r>
            <a:r>
              <a:rPr lang="en-US" dirty="0" smtClean="0"/>
              <a:t>:</a:t>
            </a:r>
            <a:endParaRPr lang="en-US" dirty="0"/>
          </a:p>
          <a:p>
            <a:pPr lvl="0"/>
            <a:r>
              <a:rPr lang="en-US" dirty="0"/>
              <a:t>Because drivers are work-oriented and proceed in a forceful manner, some people believe that drivers don’t take the time to build relationships or to listen to and understand the positions of others.</a:t>
            </a:r>
          </a:p>
          <a:p>
            <a:pPr lvl="0"/>
            <a:r>
              <a:rPr lang="en-US" dirty="0"/>
              <a:t>Competitiveness is seen by some as “stepping on others to reach a goal,” trying to match wits with adversaries, and getting into win-lose battles.</a:t>
            </a:r>
          </a:p>
          <a:p>
            <a:r>
              <a:rPr lang="en-US" dirty="0"/>
              <a:t>A driver’s independence, desire to control, and aggressiveness can create relationship tension, compliance in some, and even fear in others. </a:t>
            </a:r>
          </a:p>
        </p:txBody>
      </p:sp>
    </p:spTree>
    <p:extLst>
      <p:ext uri="{BB962C8B-B14F-4D97-AF65-F5344CB8AC3E}">
        <p14:creationId xmlns:p14="http://schemas.microsoft.com/office/powerpoint/2010/main" val="30611504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Brother Twitchell</a:t>
            </a:r>
          </a:p>
        </p:txBody>
      </p:sp>
      <p:sp>
        <p:nvSpPr>
          <p:cNvPr id="196611" name="Rectangle 3"/>
          <p:cNvSpPr>
            <a:spLocks noGrp="1" noChangeArrowheads="1"/>
          </p:cNvSpPr>
          <p:nvPr>
            <p:ph idx="1"/>
          </p:nvPr>
        </p:nvSpPr>
        <p:spPr/>
        <p:txBody>
          <a:bodyPr/>
          <a:lstStyle/>
          <a:p>
            <a:r>
              <a:rPr lang="en-US" dirty="0" smtClean="0"/>
              <a:t>What </a:t>
            </a:r>
            <a:r>
              <a:rPr lang="en-US" dirty="0"/>
              <a:t>should I do to better interact with you?</a:t>
            </a:r>
          </a:p>
          <a:p>
            <a:r>
              <a:rPr lang="en-US" dirty="0"/>
              <a:t>What should you do to better interact with 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ns_blazing.jpg"/>
          <p:cNvPicPr>
            <a:picLocks noGrp="1" noChangeAspect="1"/>
          </p:cNvPicPr>
          <p:nvPr>
            <p:ph idx="1"/>
          </p:nvPr>
        </p:nvPicPr>
        <p:blipFill>
          <a:blip r:embed="rId3" cstate="print">
            <a:extLst>
              <a:ext uri="{28A0092B-C50C-407E-A947-70E740481C1C}">
                <a14:useLocalDpi xmlns:a14="http://schemas.microsoft.com/office/drawing/2010/main" val="0"/>
              </a:ext>
            </a:extLst>
          </a:blip>
          <a:srcRect t="-4214" b="-4214"/>
          <a:stretch>
            <a:fillRect/>
          </a:stretch>
        </p:blipFill>
        <p:spPr>
          <a:xfrm>
            <a:off x="228600" y="228600"/>
            <a:ext cx="8763000" cy="6400800"/>
          </a:xfrm>
        </p:spPr>
      </p:pic>
    </p:spTree>
    <p:extLst>
      <p:ext uri="{BB962C8B-B14F-4D97-AF65-F5344CB8AC3E}">
        <p14:creationId xmlns:p14="http://schemas.microsoft.com/office/powerpoint/2010/main" val="413758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X Axis</a:t>
            </a:r>
          </a:p>
        </p:txBody>
      </p:sp>
      <p:sp>
        <p:nvSpPr>
          <p:cNvPr id="172035" name="Rectangle 3"/>
          <p:cNvSpPr>
            <a:spLocks noGrp="1" noChangeArrowheads="1"/>
          </p:cNvSpPr>
          <p:nvPr>
            <p:ph sz="half" idx="1"/>
          </p:nvPr>
        </p:nvSpPr>
        <p:spPr/>
        <p:txBody>
          <a:bodyPr>
            <a:normAutofit/>
          </a:bodyPr>
          <a:lstStyle/>
          <a:p>
            <a:r>
              <a:rPr lang="en-US" dirty="0"/>
              <a:t>Dominance – the amount of control and forcefulness you attempt to exert over people and situations</a:t>
            </a:r>
          </a:p>
          <a:p>
            <a:r>
              <a:rPr lang="en-US" dirty="0"/>
              <a:t>Assertiveness – the degree to which a person’s behaviors are seen by others as forceful and </a:t>
            </a:r>
            <a:r>
              <a:rPr lang="en-US" dirty="0" smtClean="0"/>
              <a:t>directive</a:t>
            </a:r>
            <a:endParaRPr lang="en-US" dirty="0"/>
          </a:p>
        </p:txBody>
      </p:sp>
      <p:sp>
        <p:nvSpPr>
          <p:cNvPr id="19" name="Content Placeholder 18"/>
          <p:cNvSpPr>
            <a:spLocks noGrp="1"/>
          </p:cNvSpPr>
          <p:nvPr>
            <p:ph sz="half" idx="2"/>
          </p:nvPr>
        </p:nvSpPr>
        <p:spPr/>
        <p:txBody>
          <a:bodyPr>
            <a:normAutofit/>
          </a:bodyPr>
          <a:lstStyle/>
          <a:p>
            <a:pPr marL="0" indent="0">
              <a:buNone/>
            </a:pPr>
            <a:endParaRPr lang="en-US" dirty="0"/>
          </a:p>
        </p:txBody>
      </p:sp>
      <p:cxnSp>
        <p:nvCxnSpPr>
          <p:cNvPr id="21" name="Straight Arrow Connector 20"/>
          <p:cNvCxnSpPr>
            <a:stCxn id="19" idx="1"/>
            <a:endCxn id="19" idx="3"/>
          </p:cNvCxnSpPr>
          <p:nvPr/>
        </p:nvCxnSpPr>
        <p:spPr>
          <a:xfrm>
            <a:off x="4648200" y="3763170"/>
            <a:ext cx="3566160" cy="0"/>
          </a:xfrm>
          <a:prstGeom prst="straightConnector1">
            <a:avLst/>
          </a:prstGeom>
          <a:ln w="5715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9" idx="0"/>
            <a:endCxn id="19" idx="2"/>
          </p:cNvCxnSpPr>
          <p:nvPr/>
        </p:nvCxnSpPr>
        <p:spPr>
          <a:xfrm>
            <a:off x="6431280" y="1735139"/>
            <a:ext cx="0" cy="4056062"/>
          </a:xfrm>
          <a:prstGeom prst="straightConnector1">
            <a:avLst/>
          </a:prstGeom>
          <a:ln w="5715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239000" y="2971800"/>
            <a:ext cx="841146" cy="707886"/>
          </a:xfrm>
          <a:prstGeom prst="rect">
            <a:avLst/>
          </a:prstGeom>
          <a:noFill/>
        </p:spPr>
        <p:txBody>
          <a:bodyPr wrap="none" rtlCol="0">
            <a:spAutoFit/>
          </a:bodyPr>
          <a:lstStyle/>
          <a:p>
            <a:r>
              <a:rPr lang="en-US" sz="4000" b="1" dirty="0" smtClean="0">
                <a:solidFill>
                  <a:srgbClr val="800000"/>
                </a:solidFill>
                <a:latin typeface="+mn-lt"/>
              </a:rPr>
              <a:t>tell</a:t>
            </a:r>
            <a:endParaRPr lang="en-US" sz="4000" b="1" dirty="0">
              <a:solidFill>
                <a:srgbClr val="800000"/>
              </a:solidFill>
              <a:latin typeface="+mn-lt"/>
            </a:endParaRPr>
          </a:p>
        </p:txBody>
      </p:sp>
      <p:sp>
        <p:nvSpPr>
          <p:cNvPr id="31" name="TextBox 30"/>
          <p:cNvSpPr txBox="1"/>
          <p:nvPr/>
        </p:nvSpPr>
        <p:spPr>
          <a:xfrm>
            <a:off x="4800600" y="2971800"/>
            <a:ext cx="838691" cy="707886"/>
          </a:xfrm>
          <a:prstGeom prst="rect">
            <a:avLst/>
          </a:prstGeom>
          <a:noFill/>
        </p:spPr>
        <p:txBody>
          <a:bodyPr wrap="none" rtlCol="0">
            <a:spAutoFit/>
          </a:bodyPr>
          <a:lstStyle/>
          <a:p>
            <a:r>
              <a:rPr lang="en-US" sz="4000" b="1" dirty="0" smtClean="0">
                <a:solidFill>
                  <a:srgbClr val="800000"/>
                </a:solidFill>
                <a:latin typeface="+mn-lt"/>
              </a:rPr>
              <a:t>ask</a:t>
            </a:r>
            <a:endParaRPr lang="en-US" sz="4000" b="1" dirty="0">
              <a:solidFill>
                <a:srgbClr val="800000"/>
              </a:solidFill>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03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uiExpand="1" build="p"/>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Y Axis</a:t>
            </a:r>
          </a:p>
        </p:txBody>
      </p:sp>
      <p:sp>
        <p:nvSpPr>
          <p:cNvPr id="175107" name="Rectangle 3"/>
          <p:cNvSpPr>
            <a:spLocks noGrp="1" noChangeArrowheads="1"/>
          </p:cNvSpPr>
          <p:nvPr>
            <p:ph sz="half" idx="1"/>
          </p:nvPr>
        </p:nvSpPr>
        <p:spPr/>
        <p:txBody>
          <a:bodyPr>
            <a:normAutofit/>
          </a:bodyPr>
          <a:lstStyle/>
          <a:p>
            <a:r>
              <a:rPr lang="en-US" dirty="0"/>
              <a:t>Sociability – your willingness to express emotions and focus on either people or tasks</a:t>
            </a:r>
          </a:p>
          <a:p>
            <a:r>
              <a:rPr lang="en-US" dirty="0"/>
              <a:t>Responsiveness – the degree to which a person’s behaviors are seen by others as emotionally </a:t>
            </a:r>
            <a:r>
              <a:rPr lang="en-US" dirty="0" smtClean="0"/>
              <a:t>controlled</a:t>
            </a:r>
            <a:endParaRPr lang="en-US" dirty="0"/>
          </a:p>
        </p:txBody>
      </p:sp>
      <p:sp>
        <p:nvSpPr>
          <p:cNvPr id="2" name="Content Placeholder 1"/>
          <p:cNvSpPr>
            <a:spLocks noGrp="1"/>
          </p:cNvSpPr>
          <p:nvPr>
            <p:ph sz="half" idx="2"/>
          </p:nvPr>
        </p:nvSpPr>
        <p:spPr/>
        <p:txBody>
          <a:bodyPr>
            <a:normAutofit/>
          </a:bodyPr>
          <a:lstStyle/>
          <a:p>
            <a:pPr marL="0" indent="0">
              <a:buNone/>
            </a:pPr>
            <a:endParaRPr lang="en-US" dirty="0"/>
          </a:p>
        </p:txBody>
      </p:sp>
      <p:cxnSp>
        <p:nvCxnSpPr>
          <p:cNvPr id="5" name="Straight Arrow Connector 4"/>
          <p:cNvCxnSpPr/>
          <p:nvPr/>
        </p:nvCxnSpPr>
        <p:spPr>
          <a:xfrm>
            <a:off x="6431280" y="1735139"/>
            <a:ext cx="0" cy="4056062"/>
          </a:xfrm>
          <a:prstGeom prst="straightConnector1">
            <a:avLst/>
          </a:prstGeom>
          <a:ln w="5715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4648200" y="3763170"/>
            <a:ext cx="3566160" cy="0"/>
          </a:xfrm>
          <a:prstGeom prst="straightConnector1">
            <a:avLst/>
          </a:prstGeom>
          <a:ln w="5715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648200" y="1752600"/>
            <a:ext cx="1694494" cy="707886"/>
          </a:xfrm>
          <a:prstGeom prst="rect">
            <a:avLst/>
          </a:prstGeom>
          <a:noFill/>
        </p:spPr>
        <p:txBody>
          <a:bodyPr wrap="none" rtlCol="0">
            <a:spAutoFit/>
          </a:bodyPr>
          <a:lstStyle/>
          <a:p>
            <a:r>
              <a:rPr lang="en-US" sz="4000" b="1" dirty="0" smtClean="0">
                <a:solidFill>
                  <a:srgbClr val="800000"/>
                </a:solidFill>
                <a:latin typeface="+mn-lt"/>
              </a:rPr>
              <a:t>control</a:t>
            </a:r>
            <a:endParaRPr lang="en-US" sz="4000" b="1" dirty="0">
              <a:solidFill>
                <a:srgbClr val="800000"/>
              </a:solidFill>
              <a:latin typeface="+mn-lt"/>
            </a:endParaRPr>
          </a:p>
        </p:txBody>
      </p:sp>
      <p:sp>
        <p:nvSpPr>
          <p:cNvPr id="10" name="TextBox 9"/>
          <p:cNvSpPr txBox="1"/>
          <p:nvPr/>
        </p:nvSpPr>
        <p:spPr>
          <a:xfrm>
            <a:off x="6629400" y="1752600"/>
            <a:ext cx="1018227" cy="707886"/>
          </a:xfrm>
          <a:prstGeom prst="rect">
            <a:avLst/>
          </a:prstGeom>
          <a:noFill/>
        </p:spPr>
        <p:txBody>
          <a:bodyPr wrap="none" rtlCol="0">
            <a:spAutoFit/>
          </a:bodyPr>
          <a:lstStyle/>
          <a:p>
            <a:r>
              <a:rPr lang="en-US" sz="4000" b="1" dirty="0" smtClean="0">
                <a:solidFill>
                  <a:srgbClr val="800000"/>
                </a:solidFill>
                <a:latin typeface="+mn-lt"/>
              </a:rPr>
              <a:t>task</a:t>
            </a:r>
          </a:p>
        </p:txBody>
      </p:sp>
      <p:sp>
        <p:nvSpPr>
          <p:cNvPr id="11" name="TextBox 10"/>
          <p:cNvSpPr txBox="1"/>
          <p:nvPr/>
        </p:nvSpPr>
        <p:spPr>
          <a:xfrm>
            <a:off x="6629400" y="5105400"/>
            <a:ext cx="1561245" cy="707886"/>
          </a:xfrm>
          <a:prstGeom prst="rect">
            <a:avLst/>
          </a:prstGeom>
          <a:noFill/>
        </p:spPr>
        <p:txBody>
          <a:bodyPr wrap="none" rtlCol="0">
            <a:spAutoFit/>
          </a:bodyPr>
          <a:lstStyle/>
          <a:p>
            <a:r>
              <a:rPr lang="en-US" sz="4000" b="1" dirty="0" smtClean="0">
                <a:solidFill>
                  <a:srgbClr val="800000"/>
                </a:solidFill>
                <a:latin typeface="+mn-lt"/>
              </a:rPr>
              <a:t>people</a:t>
            </a:r>
          </a:p>
        </p:txBody>
      </p:sp>
      <p:sp>
        <p:nvSpPr>
          <p:cNvPr id="12" name="TextBox 11"/>
          <p:cNvSpPr txBox="1"/>
          <p:nvPr/>
        </p:nvSpPr>
        <p:spPr>
          <a:xfrm>
            <a:off x="4800600" y="5105400"/>
            <a:ext cx="1458552" cy="707886"/>
          </a:xfrm>
          <a:prstGeom prst="rect">
            <a:avLst/>
          </a:prstGeom>
          <a:noFill/>
        </p:spPr>
        <p:txBody>
          <a:bodyPr wrap="none" rtlCol="0">
            <a:spAutoFit/>
          </a:bodyPr>
          <a:lstStyle/>
          <a:p>
            <a:r>
              <a:rPr lang="en-US" sz="4000" b="1" dirty="0" smtClean="0">
                <a:solidFill>
                  <a:srgbClr val="800000"/>
                </a:solidFill>
                <a:latin typeface="+mn-lt"/>
              </a:rPr>
              <a:t>emote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P spid="3"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Quadrants</a:t>
            </a:r>
            <a:endParaRPr lang="en-US" dirty="0"/>
          </a:p>
        </p:txBody>
      </p:sp>
      <p:graphicFrame>
        <p:nvGraphicFramePr>
          <p:cNvPr id="194629" name="Group 69"/>
          <p:cNvGraphicFramePr>
            <a:graphicFrameLocks noGrp="1"/>
          </p:cNvGraphicFramePr>
          <p:nvPr>
            <p:ph type="tbl" idx="1"/>
          </p:nvPr>
        </p:nvGraphicFramePr>
        <p:xfrm>
          <a:off x="457200" y="1981200"/>
          <a:ext cx="8229600" cy="4184904"/>
        </p:xfrm>
        <a:graphic>
          <a:graphicData uri="http://schemas.openxmlformats.org/drawingml/2006/table">
            <a:tbl>
              <a:tblPr/>
              <a:tblGrid>
                <a:gridCol w="4114800"/>
                <a:gridCol w="4114800"/>
              </a:tblGrid>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Driver</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Expressive</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Putting it Together</a:t>
            </a:r>
            <a:endParaRPr lang="en-US" dirty="0"/>
          </a:p>
        </p:txBody>
      </p:sp>
      <p:graphicFrame>
        <p:nvGraphicFramePr>
          <p:cNvPr id="194629" name="Group 69"/>
          <p:cNvGraphicFramePr>
            <a:graphicFrameLocks noGrp="1"/>
          </p:cNvGraphicFramePr>
          <p:nvPr>
            <p:ph type="tbl" idx="1"/>
            <p:extLst>
              <p:ext uri="{D42A27DB-BD31-4B8C-83A1-F6EECF244321}">
                <p14:modId xmlns:p14="http://schemas.microsoft.com/office/powerpoint/2010/main" val="3379423958"/>
              </p:ext>
            </p:extLst>
          </p:nvPr>
        </p:nvGraphicFramePr>
        <p:xfrm>
          <a:off x="457200" y="1981200"/>
          <a:ext cx="8229600" cy="4184904"/>
        </p:xfrm>
        <a:graphic>
          <a:graphicData uri="http://schemas.openxmlformats.org/drawingml/2006/table">
            <a:tbl>
              <a:tblPr/>
              <a:tblGrid>
                <a:gridCol w="4114800"/>
                <a:gridCol w="4114800"/>
              </a:tblGrid>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Analytical       </a:t>
                      </a: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Ask</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Task</a:t>
                      </a: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                Driver</a:t>
                      </a: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Tell</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057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Amiable          </a:t>
                      </a: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Emote</a:t>
                      </a:r>
                    </a:p>
                  </a:txBody>
                  <a:tcPr horzOverflow="overflow">
                    <a:lnL w="28575"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accent1"/>
                        </a:solidFill>
                        <a:effectLst>
                          <a:outerShdw blurRad="38100" dist="38100" dir="2700000" algn="tl">
                            <a:srgbClr val="000000"/>
                          </a:outerShdw>
                        </a:effectLst>
                        <a:latin typeface="Tahoma" charset="0"/>
                      </a:endParaRPr>
                    </a:p>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3200" b="0" i="0" u="none" strike="noStrike" cap="none" normalizeH="0" baseline="0" dirty="0" smtClean="0">
                          <a:ln>
                            <a:noFill/>
                          </a:ln>
                          <a:solidFill>
                            <a:srgbClr val="FF6600"/>
                          </a:solidFill>
                          <a:effectLst>
                            <a:outerShdw blurRad="38100" dist="38100" dir="2700000" algn="tl">
                              <a:srgbClr val="000000"/>
                            </a:outerShdw>
                          </a:effectLst>
                          <a:latin typeface="Tahoma" charset="0"/>
                        </a:rPr>
                        <a:t>People</a:t>
                      </a:r>
                      <a:r>
                        <a:rPr kumimoji="0" lang="en-US" sz="3200" b="0" i="0" u="none" strike="noStrike" cap="none" normalizeH="0" baseline="0" dirty="0" smtClean="0">
                          <a:ln>
                            <a:noFill/>
                          </a:ln>
                          <a:solidFill>
                            <a:schemeClr val="accent1"/>
                          </a:solidFill>
                          <a:effectLst>
                            <a:outerShdw blurRad="38100" dist="38100" dir="2700000" algn="tl">
                              <a:srgbClr val="000000"/>
                            </a:outerShdw>
                          </a:effectLst>
                          <a:latin typeface="Tahoma" charset="0"/>
                        </a:rPr>
                        <a:t>      Expressive</a:t>
                      </a:r>
                    </a:p>
                  </a:txBody>
                  <a:tcPr horzOverflow="overflow">
                    <a:lnL w="762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537024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Graph</a:t>
            </a:r>
          </a:p>
        </p:txBody>
      </p:sp>
      <p:sp>
        <p:nvSpPr>
          <p:cNvPr id="177155" name="Rectangle 3"/>
          <p:cNvSpPr>
            <a:spLocks noGrp="1" noChangeArrowheads="1"/>
          </p:cNvSpPr>
          <p:nvPr>
            <p:ph idx="1"/>
          </p:nvPr>
        </p:nvSpPr>
        <p:spPr/>
        <p:txBody>
          <a:bodyPr/>
          <a:lstStyle/>
          <a:p>
            <a:r>
              <a:rPr lang="en-US" dirty="0"/>
              <a:t>Quadrants tend to </a:t>
            </a:r>
            <a:r>
              <a:rPr lang="en-US" dirty="0" smtClean="0"/>
              <a:t>describe extremes</a:t>
            </a:r>
            <a:endParaRPr lang="en-US" dirty="0"/>
          </a:p>
          <a:p>
            <a:pPr lvl="1"/>
            <a:r>
              <a:rPr lang="en-US" dirty="0"/>
              <a:t>Each quadrant has four sub-</a:t>
            </a:r>
            <a:r>
              <a:rPr lang="en-US" dirty="0" smtClean="0"/>
              <a:t>quadrants</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2096</TotalTime>
  <Words>2005</Words>
  <Application>Microsoft Macintosh PowerPoint</Application>
  <PresentationFormat>On-screen Show (4:3)</PresentationFormat>
  <Paragraphs>369</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Inkwell</vt:lpstr>
      <vt:lpstr>Social Style</vt:lpstr>
      <vt:lpstr>Goals</vt:lpstr>
      <vt:lpstr>Goals</vt:lpstr>
      <vt:lpstr>PowerPoint Presentation</vt:lpstr>
      <vt:lpstr>X Axis</vt:lpstr>
      <vt:lpstr>Y Axis</vt:lpstr>
      <vt:lpstr>Quadrants</vt:lpstr>
      <vt:lpstr>Putting it Together</vt:lpstr>
      <vt:lpstr>Graph</vt:lpstr>
      <vt:lpstr>Sub-quadrants</vt:lpstr>
      <vt:lpstr>Analytical</vt:lpstr>
      <vt:lpstr>Analytical Traits</vt:lpstr>
      <vt:lpstr>Analyticals with Others</vt:lpstr>
      <vt:lpstr>Amiable</vt:lpstr>
      <vt:lpstr>Amiable Traits</vt:lpstr>
      <vt:lpstr>Amiables with Others</vt:lpstr>
      <vt:lpstr>Expressive</vt:lpstr>
      <vt:lpstr>Expressive Traits</vt:lpstr>
      <vt:lpstr>Expressives with Others</vt:lpstr>
      <vt:lpstr>Driver</vt:lpstr>
      <vt:lpstr>Driver Traits</vt:lpstr>
      <vt:lpstr>Drivers with Others</vt:lpstr>
      <vt:lpstr>Cars</vt:lpstr>
      <vt:lpstr>Party</vt:lpstr>
      <vt:lpstr>Avoid Judgment</vt:lpstr>
      <vt:lpstr>Potential Problem – Extremes</vt:lpstr>
      <vt:lpstr>Potential Problem – Opposites</vt:lpstr>
      <vt:lpstr>Potential Problem – Opposites</vt:lpstr>
      <vt:lpstr>Review from Previous Class</vt:lpstr>
      <vt:lpstr>Review from Previous Class</vt:lpstr>
      <vt:lpstr>Team Composition</vt:lpstr>
      <vt:lpstr>Determining Social Style</vt:lpstr>
      <vt:lpstr>Which Social Style?</vt:lpstr>
      <vt:lpstr>Which Social Style?</vt:lpstr>
      <vt:lpstr>Brother Twitchell</vt:lpstr>
      <vt:lpstr>PowerPoint Presentation</vt:lpstr>
      <vt:lpstr>PowerPoint Presentation</vt:lpstr>
      <vt:lpstr>PowerPoint Presentation</vt:lpstr>
      <vt:lpstr>Brother Twitchell</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BYU-Idaho Computer Science Advisory Committee Meeting</dc:title>
  <dc:creator>Employee</dc:creator>
  <cp:lastModifiedBy>Kevin Twitchell</cp:lastModifiedBy>
  <cp:revision>108</cp:revision>
  <cp:lastPrinted>2014-02-07T14:39:02Z</cp:lastPrinted>
  <dcterms:created xsi:type="dcterms:W3CDTF">2009-09-29T17:21:35Z</dcterms:created>
  <dcterms:modified xsi:type="dcterms:W3CDTF">2014-02-07T20:47:44Z</dcterms:modified>
</cp:coreProperties>
</file>