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2"/>
  </p:notesMasterIdLst>
  <p:sldIdLst>
    <p:sldId id="270" r:id="rId2"/>
    <p:sldId id="258" r:id="rId3"/>
    <p:sldId id="271" r:id="rId4"/>
    <p:sldId id="266" r:id="rId5"/>
    <p:sldId id="261" r:id="rId6"/>
    <p:sldId id="262" r:id="rId7"/>
    <p:sldId id="264" r:id="rId8"/>
    <p:sldId id="274" r:id="rId9"/>
    <p:sldId id="273" r:id="rId10"/>
    <p:sldId id="263" r:id="rId11"/>
    <p:sldId id="267" r:id="rId12"/>
    <p:sldId id="268" r:id="rId13"/>
    <p:sldId id="272" r:id="rId14"/>
    <p:sldId id="257" r:id="rId15"/>
    <p:sldId id="269" r:id="rId16"/>
    <p:sldId id="260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D7B77-DB80-0341-9792-961A535204C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E8EE-1685-1544-AAA7-0AA9C0B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seems to be a bit of controversy regarding the need for source code</a:t>
            </a:r>
            <a:r>
              <a:rPr lang="en-US" baseline="0" dirty="0" smtClean="0"/>
              <a:t> comments</a:t>
            </a:r>
          </a:p>
          <a:p>
            <a:endParaRPr lang="en-US" baseline="0" dirty="0" smtClean="0"/>
          </a:p>
          <a:p>
            <a:r>
              <a:rPr lang="en-US" dirty="0" smtClean="0"/>
              <a:t>http://static3.wikia.nocookie.net/__cb20100219215522/</a:t>
            </a:r>
            <a:r>
              <a:rPr lang="en-US" dirty="0" err="1" smtClean="0"/>
              <a:t>starwars</a:t>
            </a:r>
            <a:r>
              <a:rPr lang="en-US" dirty="0" smtClean="0"/>
              <a:t>/images/b/b9/</a:t>
            </a:r>
            <a:r>
              <a:rPr lang="en-US" dirty="0" err="1" smtClean="0"/>
              <a:t>Great_War_Jedi_vs_Sith.jpg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en-US" baseline="0" dirty="0" smtClean="0"/>
              <a:t> to do: e.g., function </a:t>
            </a:r>
            <a:r>
              <a:rPr lang="en-US" baseline="0" dirty="0" smtClean="0"/>
              <a:t>header</a:t>
            </a:r>
          </a:p>
          <a:p>
            <a:r>
              <a:rPr lang="en-US" baseline="0" dirty="0" smtClean="0"/>
              <a:t>Consider 10 KLOC of code, 100 KLOC</a:t>
            </a:r>
            <a:endParaRPr lang="en-US" baseline="0" dirty="0" smtClean="0"/>
          </a:p>
          <a:p>
            <a:r>
              <a:rPr lang="en-US" dirty="0" smtClean="0"/>
              <a:t>Easier &amp; faster:</a:t>
            </a:r>
            <a:r>
              <a:rPr lang="en-US" baseline="0" dirty="0" smtClean="0"/>
              <a:t> find the code that does whatever</a:t>
            </a:r>
          </a:p>
          <a:p>
            <a:endParaRPr lang="en-US" dirty="0" smtClean="0"/>
          </a:p>
          <a:p>
            <a:r>
              <a:rPr lang="en-US" dirty="0" smtClean="0"/>
              <a:t>Comment tags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www.hongkiat.com</a:t>
            </a:r>
            <a:r>
              <a:rPr lang="en-US" baseline="0" dirty="0" smtClean="0"/>
              <a:t>/blog/source-code-comment-styling-tips/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Why the null characters (\0) in the signs array?</a:t>
            </a:r>
          </a:p>
          <a:p>
            <a:pPr marL="0" indent="0">
              <a:buFontTx/>
              <a:buNone/>
            </a:pPr>
            <a:r>
              <a:rPr lang="en-US" dirty="0" smtClean="0"/>
              <a:t>Why &gt;= 60 and &lt;= 92?</a:t>
            </a:r>
          </a:p>
          <a:p>
            <a:pPr marL="0" indent="0">
              <a:buFontTx/>
              <a:buNone/>
            </a:pPr>
            <a:r>
              <a:rPr lang="en-US" dirty="0" smtClean="0"/>
              <a:t>Integer division and modulus</a:t>
            </a:r>
            <a:r>
              <a:rPr lang="en-US" baseline="0" dirty="0" smtClean="0"/>
              <a:t> not obvious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Warning that non-integer input is not handled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Workaround: API doesn’t work unless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Optimized: CPU, memory, power consumption, embedded, control, real time</a:t>
            </a:r>
          </a:p>
          <a:p>
            <a:endParaRPr lang="en-US" dirty="0" smtClean="0"/>
          </a:p>
          <a:p>
            <a:r>
              <a:rPr lang="en-US" dirty="0" err="1" smtClean="0"/>
              <a:t>hacksoncode</a:t>
            </a:r>
            <a:r>
              <a:rPr lang="en-US" baseline="0" dirty="0" smtClean="0"/>
              <a:t> at </a:t>
            </a:r>
            <a:r>
              <a:rPr lang="en-US" dirty="0" smtClean="0"/>
              <a:t>http://</a:t>
            </a:r>
            <a:r>
              <a:rPr lang="en-US" dirty="0" err="1" smtClean="0"/>
              <a:t>riyadsthoughts.blogspot.com</a:t>
            </a:r>
            <a:r>
              <a:rPr lang="en-US" dirty="0" smtClean="0"/>
              <a:t>/2011/01/</a:t>
            </a:r>
            <a:r>
              <a:rPr lang="en-US" dirty="0" err="1" smtClean="0"/>
              <a:t>dont</a:t>
            </a:r>
            <a:r>
              <a:rPr lang="en-US" dirty="0" smtClean="0"/>
              <a:t>-waste-your-time-commenting-</a:t>
            </a:r>
            <a:r>
              <a:rPr lang="en-US" dirty="0" err="1" smtClean="0"/>
              <a:t>source.html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4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clearly indicates what, not why</a:t>
            </a:r>
          </a:p>
          <a:p>
            <a:r>
              <a:rPr lang="en-US" dirty="0" smtClean="0"/>
              <a:t>Second</a:t>
            </a:r>
            <a:r>
              <a:rPr lang="en-US" baseline="0" dirty="0" smtClean="0"/>
              <a:t> example avoids comments, but adds overhead of method </a:t>
            </a:r>
            <a:r>
              <a:rPr lang="en-US" baseline="0" dirty="0" smtClean="0"/>
              <a:t>invocation and still doesn’t tell me why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blog.dantup.com</a:t>
            </a:r>
            <a:r>
              <a:rPr lang="en-US" dirty="0" smtClean="0"/>
              <a:t>/2011/03/writing-comments-in-code-is-not-a-waste-of-time/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has happened</a:t>
            </a:r>
            <a:r>
              <a:rPr lang="en-US" baseline="0" dirty="0" smtClean="0"/>
              <a:t> during that six months? Other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0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clear: code here</a:t>
            </a:r>
            <a:r>
              <a:rPr lang="en-US" baseline="0" dirty="0" smtClean="0"/>
              <a:t> and comments there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www.hongkiat.com</a:t>
            </a:r>
            <a:r>
              <a:rPr lang="en-US" dirty="0" smtClean="0"/>
              <a:t>/blog/source-code-comment-styling-tips/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15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than several inline comments (using //), provide a block comment</a:t>
            </a:r>
            <a:r>
              <a:rPr lang="en-US" baseline="0" dirty="0" smtClean="0"/>
              <a:t> for the section of code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www.hongkiat.com</a:t>
            </a:r>
            <a:r>
              <a:rPr lang="en-US" dirty="0" smtClean="0"/>
              <a:t>/blog/source-code-comment-styling-tips/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1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fresh in mind – takes less effort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www.hongkiat.com</a:t>
            </a:r>
            <a:r>
              <a:rPr lang="en-US" dirty="0" smtClean="0"/>
              <a:t>/blog/source-code-comment-styling-tips/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some of your how-</a:t>
            </a:r>
            <a:r>
              <a:rPr lang="en-US" dirty="0" err="1" smtClean="0"/>
              <a:t>to’s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Self-documenting</a:t>
            </a:r>
            <a:r>
              <a:rPr lang="en-US" baseline="0" dirty="0" smtClean="0"/>
              <a:t> is in the eyes of the beholder</a:t>
            </a:r>
          </a:p>
          <a:p>
            <a:r>
              <a:rPr lang="en-US" baseline="0" dirty="0" smtClean="0"/>
              <a:t>Self-documenting to the writer may not be self-documenting to the 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5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guarantee</a:t>
            </a:r>
            <a:r>
              <a:rPr lang="en-US" baseline="0" dirty="0" smtClean="0"/>
              <a:t> who will maintain the code: experienced programmer or otherwise</a:t>
            </a:r>
          </a:p>
          <a:p>
            <a:r>
              <a:rPr lang="en-US" baseline="0" dirty="0" smtClean="0"/>
              <a:t>Sometimes an experienced programmer may not be available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 at http://</a:t>
            </a:r>
            <a:r>
              <a:rPr lang="en-US" dirty="0" err="1" smtClean="0"/>
              <a:t>riyadsthoughts.blogspot.com</a:t>
            </a:r>
            <a:r>
              <a:rPr lang="en-US" dirty="0" smtClean="0"/>
              <a:t>/2011/01/</a:t>
            </a:r>
            <a:r>
              <a:rPr lang="en-US" dirty="0" err="1" smtClean="0"/>
              <a:t>dont</a:t>
            </a:r>
            <a:r>
              <a:rPr lang="en-US" dirty="0" smtClean="0"/>
              <a:t>-waste-your-time-commenting-</a:t>
            </a:r>
            <a:r>
              <a:rPr lang="en-US" dirty="0" err="1" smtClean="0"/>
              <a:t>source.html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that another person understands the design</a:t>
            </a:r>
          </a:p>
          <a:p>
            <a:r>
              <a:rPr lang="en-US" dirty="0" smtClean="0"/>
              <a:t>What if it isn’t well designed?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riyadsthoughts.blogspot.com</a:t>
            </a:r>
            <a:r>
              <a:rPr lang="en-US" dirty="0" smtClean="0"/>
              <a:t>/2011/01/</a:t>
            </a:r>
            <a:r>
              <a:rPr lang="en-US" dirty="0" err="1" smtClean="0"/>
              <a:t>dont</a:t>
            </a:r>
            <a:r>
              <a:rPr lang="en-US" dirty="0" smtClean="0"/>
              <a:t>-waste-your-time-commenting-</a:t>
            </a:r>
            <a:r>
              <a:rPr lang="en-US" dirty="0" err="1" smtClean="0"/>
              <a:t>source.html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 concern!</a:t>
            </a:r>
          </a:p>
          <a:p>
            <a:r>
              <a:rPr lang="en-US" dirty="0" smtClean="0"/>
              <a:t>Maintenance should include updating the comments!</a:t>
            </a:r>
          </a:p>
          <a:p>
            <a:r>
              <a:rPr lang="en-US" dirty="0" smtClean="0"/>
              <a:t>Doesn’t mean that will happen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/questions/184618/what-is-the-best-comment-in-source-code-you-have-ever-encountered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9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to excess is bad</a:t>
            </a:r>
          </a:p>
          <a:p>
            <a:r>
              <a:rPr lang="en-US" dirty="0" smtClean="0"/>
              <a:t>Doesn’t mean all comments are bad</a:t>
            </a:r>
          </a:p>
          <a:p>
            <a:r>
              <a:rPr lang="en-US" dirty="0" smtClean="0"/>
              <a:t>Be judicious with comments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discuss exceptions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Sexist!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Sometimes you just need to leave a warning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/questions/184618/what-is-the-best-comment-in-source-code-you-have-ever-encountered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riyadsthoughts.blogspot.com</a:t>
            </a:r>
            <a:r>
              <a:rPr lang="en-US" dirty="0" smtClean="0"/>
              <a:t>/2011/01/</a:t>
            </a:r>
            <a:r>
              <a:rPr lang="en-US" dirty="0" err="1" smtClean="0"/>
              <a:t>dont</a:t>
            </a:r>
            <a:r>
              <a:rPr lang="en-US" dirty="0" smtClean="0"/>
              <a:t>-waste-your-time-commenting-</a:t>
            </a:r>
            <a:r>
              <a:rPr lang="en-US" dirty="0" err="1" smtClean="0"/>
              <a:t>source.html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d</a:t>
            </a:r>
            <a:r>
              <a:rPr lang="en-US" dirty="0" smtClean="0"/>
              <a:t>oesn’t check for a particular error because that is done at</a:t>
            </a:r>
            <a:r>
              <a:rPr lang="en-US" baseline="0" dirty="0" smtClean="0"/>
              <a:t> </a:t>
            </a:r>
            <a:r>
              <a:rPr lang="en-US" baseline="0" dirty="0" smtClean="0"/>
              <a:t>input</a:t>
            </a:r>
          </a:p>
          <a:p>
            <a:r>
              <a:rPr lang="en-US" baseline="0" dirty="0" smtClean="0"/>
              <a:t>Serves as a warning if reuse</a:t>
            </a:r>
            <a:endParaRPr lang="en-US" baseline="0" dirty="0" smtClean="0"/>
          </a:p>
          <a:p>
            <a:r>
              <a:rPr lang="en-US" baseline="0" dirty="0" smtClean="0"/>
              <a:t>Hence (elsewhere), don’t remove this error check because some other function depends on it</a:t>
            </a:r>
          </a:p>
          <a:p>
            <a:r>
              <a:rPr lang="en-US" dirty="0" smtClean="0"/>
              <a:t>Can’t get this from self-documenting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16FC-50E7-455D-BBF4-EBC8FD009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E45-E47D-4C91-AA8A-81D0BED11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3916-ED4F-4DC5-A96E-164C87970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11C-6D2A-41E6-8E1A-6DB2F9D58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3D78-EE21-48C2-ABBA-BB740D331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5A59-3188-48B1-AFD0-D96E2A3B8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0949-343B-4052-89C5-5A7D6D15F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5F2-B6B8-4066-B0F1-3D4AF7E26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3F97-8E69-4E73-8BA1-86332BB09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08-4F43-4DC5-A544-341913505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eat_War_Jedi_vs_Sith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43" b="-15543"/>
          <a:stretch>
            <a:fillRect/>
          </a:stretch>
        </p:blipFill>
        <p:spPr>
          <a:xfrm>
            <a:off x="265113" y="247650"/>
            <a:ext cx="8642350" cy="5818188"/>
          </a:xfrm>
        </p:spPr>
      </p:pic>
    </p:spTree>
    <p:extLst>
      <p:ext uri="{BB962C8B-B14F-4D97-AF65-F5344CB8AC3E}">
        <p14:creationId xmlns:p14="http://schemas.microsoft.com/office/powerpoint/2010/main" val="412465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Dear maintainer: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Once you are done trying to 'optimize' this routine,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and have realized what a terrible mistake that was,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please increment the following counter as a warning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to the next guy: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</a:t>
            </a:r>
            <a:r>
              <a:rPr lang="en-US" sz="1700" dirty="0" err="1">
                <a:latin typeface="Monaco"/>
                <a:cs typeface="Monaco"/>
              </a:rPr>
              <a:t>total_hours_wasted_here</a:t>
            </a:r>
            <a:r>
              <a:rPr lang="en-US" sz="1700" dirty="0">
                <a:latin typeface="Monaco"/>
                <a:cs typeface="Monaco"/>
              </a:rPr>
              <a:t> =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code doesn’t do</a:t>
            </a:r>
          </a:p>
          <a:p>
            <a:r>
              <a:rPr lang="en-US" dirty="0" smtClean="0"/>
              <a:t>Assumptions and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the code is intended to do</a:t>
            </a:r>
          </a:p>
          <a:p>
            <a:r>
              <a:rPr lang="en-US" dirty="0"/>
              <a:t>Comments are</a:t>
            </a:r>
          </a:p>
          <a:p>
            <a:pPr lvl="1"/>
            <a:r>
              <a:rPr lang="en-US" dirty="0"/>
              <a:t>Easier to scan</a:t>
            </a:r>
          </a:p>
          <a:p>
            <a:pPr lvl="1"/>
            <a:r>
              <a:rPr lang="en-US" dirty="0"/>
              <a:t>Faster to </a:t>
            </a:r>
            <a:r>
              <a:rPr lang="en-US" dirty="0" smtClean="0"/>
              <a:t>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 tags</a:t>
            </a:r>
          </a:p>
          <a:p>
            <a:pPr marL="350838" lvl="1" indent="0">
              <a:buNone/>
            </a:pPr>
            <a:r>
              <a:rPr lang="en-US" dirty="0" smtClean="0"/>
              <a:t>/********</a:t>
            </a:r>
          </a:p>
          <a:p>
            <a:pPr marL="350838" lvl="1" indent="0">
              <a:buNone/>
            </a:pPr>
            <a:r>
              <a:rPr lang="en-US" dirty="0" smtClean="0"/>
              <a:t>* </a:t>
            </a:r>
            <a:r>
              <a:rPr lang="en-US" dirty="0"/>
              <a:t>@</a:t>
            </a:r>
            <a:r>
              <a:rPr lang="en-US" dirty="0" smtClean="0"/>
              <a:t>description</a:t>
            </a:r>
          </a:p>
          <a:p>
            <a:pPr marL="350838" lvl="1" indent="0">
              <a:buNone/>
            </a:pPr>
            <a:r>
              <a:rPr lang="en-US" dirty="0" smtClean="0"/>
              <a:t>* @author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/>
              <a:t>@parameters</a:t>
            </a:r>
          </a:p>
          <a:p>
            <a:pPr marL="350838" lvl="1" indent="0">
              <a:buNone/>
            </a:pPr>
            <a:r>
              <a:rPr lang="en-US" dirty="0" smtClean="0"/>
              <a:t>* </a:t>
            </a:r>
            <a:r>
              <a:rPr lang="en-US" dirty="0"/>
              <a:t>@</a:t>
            </a:r>
            <a:r>
              <a:rPr lang="en-US" dirty="0" smtClean="0"/>
              <a:t>return</a:t>
            </a:r>
          </a:p>
          <a:p>
            <a:pPr marL="350838" lvl="1" indent="0">
              <a:buNone/>
            </a:pPr>
            <a:r>
              <a:rPr lang="en-US" dirty="0"/>
              <a:t>*******</a:t>
            </a:r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4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comments would you like in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391" y="1711192"/>
            <a:ext cx="8255398" cy="467490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#include &lt;</a:t>
            </a:r>
            <a:r>
              <a:rPr lang="en-US" dirty="0" err="1">
                <a:latin typeface="Monaco"/>
                <a:cs typeface="Monaco"/>
              </a:rPr>
              <a:t>iostream</a:t>
            </a:r>
            <a:r>
              <a:rPr lang="en-US" dirty="0">
                <a:latin typeface="Monaco"/>
                <a:cs typeface="Monaco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using namespace </a:t>
            </a:r>
            <a:r>
              <a:rPr lang="en-US" dirty="0" err="1">
                <a:latin typeface="Monaco"/>
                <a:cs typeface="Monaco"/>
              </a:rPr>
              <a:t>std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main (void)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   char grades[12] = "FFFFFFDCBAA";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a-DK" dirty="0">
                <a:latin typeface="Monaco"/>
                <a:cs typeface="Monaco"/>
              </a:rPr>
              <a:t>   </a:t>
            </a:r>
            <a:r>
              <a:rPr lang="da-DK" dirty="0" err="1">
                <a:latin typeface="Monaco"/>
                <a:cs typeface="Monaco"/>
              </a:rPr>
              <a:t>char</a:t>
            </a:r>
            <a:r>
              <a:rPr lang="da-DK" dirty="0">
                <a:latin typeface="Monaco"/>
                <a:cs typeface="Monaco"/>
              </a:rPr>
              <a:t> </a:t>
            </a:r>
            <a:r>
              <a:rPr lang="da-DK" dirty="0" err="1">
                <a:latin typeface="Monaco"/>
                <a:cs typeface="Monaco"/>
              </a:rPr>
              <a:t>signs</a:t>
            </a:r>
            <a:r>
              <a:rPr lang="da-DK" dirty="0">
                <a:latin typeface="Monaco"/>
                <a:cs typeface="Monaco"/>
              </a:rPr>
              <a:t>[11] = "---\0\0\0\0+++";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a-DK" dirty="0">
                <a:latin typeface="Monaco"/>
                <a:cs typeface="Monaco"/>
              </a:rPr>
              <a:t>   </a:t>
            </a:r>
            <a:r>
              <a:rPr lang="da-DK" dirty="0" err="1">
                <a:latin typeface="Monaco"/>
                <a:cs typeface="Monaco"/>
              </a:rPr>
              <a:t>int</a:t>
            </a:r>
            <a:r>
              <a:rPr lang="da-DK" dirty="0">
                <a:latin typeface="Monaco"/>
                <a:cs typeface="Monaco"/>
              </a:rPr>
              <a:t> grade;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a-DK" dirty="0" smtClean="0">
                <a:latin typeface="Monaco"/>
                <a:cs typeface="Monaco"/>
              </a:rPr>
              <a:t>   </a:t>
            </a:r>
            <a:r>
              <a:rPr lang="da-DK" dirty="0" err="1">
                <a:latin typeface="Monaco"/>
                <a:cs typeface="Monaco"/>
              </a:rPr>
              <a:t>cout</a:t>
            </a:r>
            <a:r>
              <a:rPr lang="da-DK" dirty="0">
                <a:latin typeface="Monaco"/>
                <a:cs typeface="Monaco"/>
              </a:rPr>
              <a:t> &lt;&lt; "</a:t>
            </a:r>
            <a:r>
              <a:rPr lang="da-DK" dirty="0" err="1">
                <a:latin typeface="Monaco"/>
                <a:cs typeface="Monaco"/>
              </a:rPr>
              <a:t>Enter</a:t>
            </a:r>
            <a:r>
              <a:rPr lang="da-DK" dirty="0">
                <a:latin typeface="Monaco"/>
                <a:cs typeface="Monaco"/>
              </a:rPr>
              <a:t> a </a:t>
            </a:r>
            <a:r>
              <a:rPr lang="da-DK" dirty="0" err="1">
                <a:latin typeface="Monaco"/>
                <a:cs typeface="Monaco"/>
              </a:rPr>
              <a:t>numeric</a:t>
            </a:r>
            <a:r>
              <a:rPr lang="da-DK" dirty="0">
                <a:latin typeface="Monaco"/>
                <a:cs typeface="Monaco"/>
              </a:rPr>
              <a:t> grade </a:t>
            </a:r>
            <a:r>
              <a:rPr lang="da-DK" dirty="0" err="1">
                <a:latin typeface="Monaco"/>
                <a:cs typeface="Monaco"/>
              </a:rPr>
              <a:t>ranging</a:t>
            </a:r>
            <a:r>
              <a:rPr lang="da-DK" dirty="0">
                <a:latin typeface="Monaco"/>
                <a:cs typeface="Monaco"/>
              </a:rPr>
              <a:t> from 0 to 100\n";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a-DK" dirty="0">
                <a:latin typeface="Monaco"/>
                <a:cs typeface="Monaco"/>
              </a:rPr>
              <a:t>   </a:t>
            </a:r>
            <a:r>
              <a:rPr lang="da-DK" dirty="0" err="1">
                <a:latin typeface="Monaco"/>
                <a:cs typeface="Monaco"/>
              </a:rPr>
              <a:t>cout</a:t>
            </a:r>
            <a:r>
              <a:rPr lang="da-DK" dirty="0">
                <a:latin typeface="Monaco"/>
                <a:cs typeface="Monaco"/>
              </a:rPr>
              <a:t> &lt;&lt; "   (an invalid </a:t>
            </a:r>
            <a:r>
              <a:rPr lang="da-DK" dirty="0" err="1">
                <a:latin typeface="Monaco"/>
                <a:cs typeface="Monaco"/>
              </a:rPr>
              <a:t>value</a:t>
            </a:r>
            <a:r>
              <a:rPr lang="da-DK" dirty="0">
                <a:latin typeface="Monaco"/>
                <a:cs typeface="Monaco"/>
              </a:rPr>
              <a:t> </a:t>
            </a:r>
            <a:r>
              <a:rPr lang="da-DK" dirty="0" err="1">
                <a:latin typeface="Monaco"/>
                <a:cs typeface="Monaco"/>
              </a:rPr>
              <a:t>terminates</a:t>
            </a:r>
            <a:r>
              <a:rPr lang="da-DK" dirty="0">
                <a:latin typeface="Monaco"/>
                <a:cs typeface="Monaco"/>
              </a:rPr>
              <a:t> the program)\n";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a-DK" dirty="0">
                <a:latin typeface="Monaco"/>
                <a:cs typeface="Monaco"/>
              </a:rPr>
              <a:t>   </a:t>
            </a:r>
            <a:r>
              <a:rPr lang="da-DK" dirty="0" err="1">
                <a:latin typeface="Monaco"/>
                <a:cs typeface="Monaco"/>
              </a:rPr>
              <a:t>cout</a:t>
            </a:r>
            <a:r>
              <a:rPr lang="da-DK" dirty="0">
                <a:latin typeface="Monaco"/>
                <a:cs typeface="Monaco"/>
              </a:rPr>
              <a:t> &lt;&lt; "</a:t>
            </a:r>
            <a:r>
              <a:rPr lang="da-DK" dirty="0" err="1">
                <a:latin typeface="Monaco"/>
                <a:cs typeface="Monaco"/>
              </a:rPr>
              <a:t>Numeric</a:t>
            </a:r>
            <a:r>
              <a:rPr lang="da-DK" dirty="0">
                <a:latin typeface="Monaco"/>
                <a:cs typeface="Monaco"/>
              </a:rPr>
              <a:t> grade: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Monaco"/>
                <a:cs typeface="Monaco"/>
              </a:rPr>
              <a:t>   </a:t>
            </a:r>
            <a:r>
              <a:rPr lang="sv-SE" dirty="0" err="1">
                <a:latin typeface="Monaco"/>
                <a:cs typeface="Monaco"/>
              </a:rPr>
              <a:t>cin</a:t>
            </a:r>
            <a:r>
              <a:rPr lang="sv-SE" dirty="0">
                <a:latin typeface="Monaco"/>
                <a:cs typeface="Monaco"/>
              </a:rPr>
              <a:t> &gt;&gt; </a:t>
            </a:r>
            <a:r>
              <a:rPr lang="sv-SE" dirty="0" err="1">
                <a:latin typeface="Monaco"/>
                <a:cs typeface="Monaco"/>
              </a:rPr>
              <a:t>grade</a:t>
            </a:r>
            <a:r>
              <a:rPr lang="sv-SE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>
                <a:latin typeface="Monaco"/>
                <a:cs typeface="Monaco"/>
              </a:rPr>
              <a:t>while (grade &gt;= 0 and grade &lt;= 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cout</a:t>
            </a:r>
            <a:r>
              <a:rPr lang="en-US" dirty="0">
                <a:latin typeface="Monaco"/>
                <a:cs typeface="Monaco"/>
              </a:rPr>
              <a:t> &lt;&lt; "The letter grade for " &lt;&lt; grade &lt;&lt; " is " &lt;&lt; grades[grade / 10];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      if (grade &gt;= 60 &amp;&amp; grade &lt;= 92)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         </a:t>
            </a:r>
            <a:r>
              <a:rPr lang="en-US" dirty="0" err="1">
                <a:latin typeface="Monaco"/>
                <a:cs typeface="Monaco"/>
              </a:rPr>
              <a:t>cout</a:t>
            </a:r>
            <a:r>
              <a:rPr lang="en-US" dirty="0">
                <a:latin typeface="Monaco"/>
                <a:cs typeface="Monaco"/>
              </a:rPr>
              <a:t> &lt;&lt; signs[grade % 10];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cout</a:t>
            </a:r>
            <a:r>
              <a:rPr lang="en-US" dirty="0">
                <a:latin typeface="Monaco"/>
                <a:cs typeface="Monaco"/>
              </a:rPr>
              <a:t> &lt;&lt; </a:t>
            </a:r>
            <a:r>
              <a:rPr lang="en-US" dirty="0" err="1">
                <a:latin typeface="Monaco"/>
                <a:cs typeface="Monaco"/>
              </a:rPr>
              <a:t>endl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cout</a:t>
            </a:r>
            <a:r>
              <a:rPr lang="en-US" dirty="0">
                <a:latin typeface="Monaco"/>
                <a:cs typeface="Monaco"/>
              </a:rPr>
              <a:t> &lt;&lt; "Numeric grade: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Monaco"/>
                <a:cs typeface="Monaco"/>
              </a:rPr>
              <a:t>      </a:t>
            </a:r>
            <a:r>
              <a:rPr lang="sv-SE" dirty="0" err="1">
                <a:latin typeface="Monaco"/>
                <a:cs typeface="Monaco"/>
              </a:rPr>
              <a:t>cin</a:t>
            </a:r>
            <a:r>
              <a:rPr lang="sv-SE" dirty="0">
                <a:latin typeface="Monaco"/>
                <a:cs typeface="Monaco"/>
              </a:rPr>
              <a:t> &gt;&gt; </a:t>
            </a:r>
            <a:r>
              <a:rPr lang="sv-SE" dirty="0" err="1">
                <a:latin typeface="Monaco"/>
                <a:cs typeface="Monaco"/>
              </a:rPr>
              <a:t>grade</a:t>
            </a:r>
            <a:r>
              <a:rPr lang="sv-SE" dirty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Monaco"/>
                <a:cs typeface="Monaco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s-IS" dirty="0">
                <a:latin typeface="Monaco"/>
                <a:cs typeface="Monaco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s-IS" dirty="0" smtClean="0">
                <a:latin typeface="Monaco"/>
                <a:cs typeface="Monaco"/>
              </a:rPr>
              <a:t>}</a:t>
            </a:r>
            <a:endParaRPr lang="is-I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257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vs.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what the code </a:t>
            </a:r>
            <a:r>
              <a:rPr lang="en-US" dirty="0" smtClean="0"/>
              <a:t>does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  // initialize </a:t>
            </a:r>
            <a:r>
              <a:rPr lang="en-US" dirty="0" err="1" smtClean="0"/>
              <a:t>i</a:t>
            </a:r>
            <a:r>
              <a:rPr lang="en-US" dirty="0" smtClean="0"/>
              <a:t> to 0</a:t>
            </a:r>
            <a:endParaRPr lang="en-US" dirty="0"/>
          </a:p>
          <a:p>
            <a:pPr lvl="1"/>
            <a:r>
              <a:rPr lang="en-US" dirty="0"/>
              <a:t>Better to write </a:t>
            </a:r>
            <a:r>
              <a:rPr lang="en-US" dirty="0" smtClean="0"/>
              <a:t>straightforward, clear code</a:t>
            </a:r>
          </a:p>
          <a:p>
            <a:r>
              <a:rPr lang="en-US" dirty="0" smtClean="0"/>
              <a:t>What the code does when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orkaround</a:t>
            </a:r>
          </a:p>
          <a:p>
            <a:pPr lvl="1"/>
            <a:r>
              <a:rPr lang="en-US" dirty="0" smtClean="0"/>
              <a:t>Highly optimized</a:t>
            </a:r>
          </a:p>
          <a:p>
            <a:r>
              <a:rPr lang="en-US" dirty="0" smtClean="0"/>
              <a:t>Why the code does </a:t>
            </a:r>
            <a:r>
              <a:rPr lang="en-US" dirty="0" smtClean="0"/>
              <a:t>it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  // </a:t>
            </a:r>
            <a:r>
              <a:rPr lang="en-US" dirty="0" smtClean="0"/>
              <a:t>must start at the beginning because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5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onaco"/>
                <a:cs typeface="Monaco"/>
              </a:rPr>
              <a:t>// When the transition finishes, hide the </a:t>
            </a:r>
            <a:r>
              <a:rPr lang="en-US" sz="1700" dirty="0" smtClean="0">
                <a:latin typeface="Monaco"/>
                <a:cs typeface="Monaco"/>
              </a:rPr>
              <a:t>screen.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Monaco"/>
                <a:cs typeface="Monaco"/>
              </a:rPr>
              <a:t>// We </a:t>
            </a:r>
            <a:r>
              <a:rPr lang="en-US" sz="1700" dirty="0">
                <a:latin typeface="Monaco"/>
                <a:cs typeface="Monaco"/>
              </a:rPr>
              <a:t>don't remove it</a:t>
            </a:r>
            <a:r>
              <a:rPr lang="en-US" sz="1700" dirty="0" smtClean="0">
                <a:latin typeface="Monaco"/>
                <a:cs typeface="Monaco"/>
              </a:rPr>
              <a:t>, </a:t>
            </a:r>
            <a:r>
              <a:rPr lang="en-US" sz="1700" dirty="0">
                <a:latin typeface="Monaco"/>
                <a:cs typeface="Monaco"/>
              </a:rPr>
              <a:t>because we want it to come </a:t>
            </a:r>
            <a:r>
              <a:rPr lang="en-US" sz="1700" dirty="0" smtClean="0">
                <a:latin typeface="Monaco"/>
                <a:cs typeface="Monaco"/>
              </a:rPr>
              <a:t>back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Monaco"/>
                <a:cs typeface="Monaco"/>
              </a:rPr>
              <a:t>// when the covering screen is dismissed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 smtClean="0">
                <a:latin typeface="Monaco"/>
                <a:cs typeface="Monaco"/>
              </a:rPr>
              <a:t>this.ScreenState</a:t>
            </a:r>
            <a:r>
              <a:rPr lang="en-US" sz="1700" dirty="0" smtClean="0">
                <a:latin typeface="Monaco"/>
                <a:cs typeface="Monaco"/>
              </a:rPr>
              <a:t> = </a:t>
            </a:r>
            <a:r>
              <a:rPr lang="en-US" sz="1700" dirty="0" err="1" smtClean="0">
                <a:latin typeface="Monaco"/>
                <a:cs typeface="Monaco"/>
              </a:rPr>
              <a:t>ScreenState.Hidden</a:t>
            </a:r>
            <a:r>
              <a:rPr lang="en-US" sz="1700" dirty="0" smtClean="0">
                <a:latin typeface="Monaco"/>
                <a:cs typeface="Monac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Monaco"/>
                <a:cs typeface="Monaco"/>
              </a:rPr>
              <a:t>private void </a:t>
            </a:r>
            <a:r>
              <a:rPr lang="en-US" sz="1700" dirty="0" err="1" smtClean="0">
                <a:latin typeface="Monaco"/>
                <a:cs typeface="Monaco"/>
              </a:rPr>
              <a:t>HideScreenWhenCoveredByAnother</a:t>
            </a:r>
            <a:r>
              <a:rPr lang="en-US" sz="1700" dirty="0" smtClean="0">
                <a:latin typeface="Monaco"/>
                <a:cs typeface="Monaco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Monaco"/>
                <a:cs typeface="Monac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Monaco"/>
                <a:cs typeface="Monaco"/>
              </a:rPr>
              <a:t>   </a:t>
            </a:r>
            <a:r>
              <a:rPr lang="en-US" sz="1700" dirty="0" err="1" smtClean="0">
                <a:latin typeface="Monaco"/>
                <a:cs typeface="Monaco"/>
              </a:rPr>
              <a:t>this.SceenState</a:t>
            </a:r>
            <a:r>
              <a:rPr lang="en-US" sz="1700" dirty="0" smtClean="0">
                <a:latin typeface="Monaco"/>
                <a:cs typeface="Monaco"/>
              </a:rPr>
              <a:t> = </a:t>
            </a:r>
            <a:r>
              <a:rPr lang="en-US" sz="1700" dirty="0" err="1" smtClean="0">
                <a:latin typeface="Monaco"/>
                <a:cs typeface="Monaco"/>
              </a:rPr>
              <a:t>ScreenState.Hidden</a:t>
            </a:r>
            <a:r>
              <a:rPr lang="en-US" sz="1700" dirty="0" smtClean="0">
                <a:latin typeface="Monaco"/>
                <a:cs typeface="Monac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Monaco"/>
                <a:cs typeface="Monaco"/>
              </a:rPr>
              <a:t>}</a:t>
            </a:r>
            <a:endParaRPr lang="en-US" sz="17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9539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after six months</a:t>
            </a:r>
          </a:p>
          <a:p>
            <a:r>
              <a:rPr lang="en-US" dirty="0" smtClean="0"/>
              <a:t>Everyone else, anytime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7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 white space</a:t>
            </a:r>
          </a:p>
          <a:p>
            <a:pPr lvl="1"/>
            <a:r>
              <a:rPr lang="en-US" dirty="0" smtClean="0"/>
              <a:t>Easier to scan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 err="1">
                <a:latin typeface="Monaco"/>
                <a:cs typeface="Monaco"/>
              </a:rPr>
              <a:t>e</a:t>
            </a:r>
            <a:r>
              <a:rPr lang="de-DE" sz="1800" dirty="0">
                <a:latin typeface="Monaco"/>
                <a:cs typeface="Monaco"/>
              </a:rPr>
              <a:t> = m * c * c            </a:t>
            </a:r>
            <a:r>
              <a:rPr lang="de-DE" sz="1800" dirty="0" smtClean="0">
                <a:latin typeface="Monaco"/>
                <a:cs typeface="Monaco"/>
              </a:rPr>
              <a:t>   </a:t>
            </a:r>
            <a:r>
              <a:rPr lang="de-DE" sz="1800" dirty="0">
                <a:latin typeface="Monaco"/>
                <a:cs typeface="Monaco"/>
              </a:rPr>
              <a:t>// Einstein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Monaco"/>
                <a:cs typeface="Monaco"/>
              </a:rPr>
              <a:t>c = </a:t>
            </a:r>
            <a:r>
              <a:rPr lang="en-US" sz="1800" dirty="0" err="1">
                <a:latin typeface="Monaco"/>
                <a:cs typeface="Monaco"/>
              </a:rPr>
              <a:t>sqrt</a:t>
            </a:r>
            <a:r>
              <a:rPr lang="en-US" sz="1800" dirty="0">
                <a:latin typeface="Monaco"/>
                <a:cs typeface="Monaco"/>
              </a:rPr>
              <a:t>(a * a + b * b)  </a:t>
            </a:r>
            <a:r>
              <a:rPr lang="en-US" sz="1800" dirty="0" smtClean="0">
                <a:latin typeface="Monaco"/>
                <a:cs typeface="Monaco"/>
              </a:rPr>
              <a:t>   </a:t>
            </a:r>
            <a:r>
              <a:rPr lang="en-US" sz="1800" dirty="0">
                <a:latin typeface="Monaco"/>
                <a:cs typeface="Monaco"/>
              </a:rPr>
              <a:t>// Pythagoras </a:t>
            </a:r>
            <a:r>
              <a:rPr lang="en-US" sz="1800" dirty="0" smtClean="0">
                <a:latin typeface="Monaco"/>
                <a:cs typeface="Monaco"/>
              </a:rPr>
              <a:t>a2+b2=c2</a:t>
            </a:r>
            <a:endParaRPr lang="en-US" sz="1800" dirty="0">
              <a:latin typeface="Monaco"/>
              <a:cs typeface="Monac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dirty="0">
                <a:latin typeface="Monaco"/>
                <a:cs typeface="Monaco"/>
              </a:rPr>
              <a:t>f = G * m1 * m2 / (d * d</a:t>
            </a:r>
            <a:r>
              <a:rPr lang="pl-PL" sz="1800" dirty="0" smtClean="0">
                <a:latin typeface="Monaco"/>
                <a:cs typeface="Monaco"/>
              </a:rPr>
              <a:t>)   </a:t>
            </a:r>
            <a:r>
              <a:rPr lang="pl-PL" sz="1800" dirty="0">
                <a:latin typeface="Monaco"/>
                <a:cs typeface="Monaco"/>
              </a:rPr>
              <a:t>// Newton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8960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752" y="2133601"/>
            <a:ext cx="7345363" cy="3931920"/>
          </a:xfrm>
        </p:spPr>
        <p:txBody>
          <a:bodyPr/>
          <a:lstStyle/>
          <a:p>
            <a:r>
              <a:rPr lang="en-US" dirty="0" smtClean="0"/>
              <a:t>Avoid clutter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onaco"/>
                <a:cs typeface="Monaco"/>
              </a:rPr>
              <a:t>/********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onaco"/>
                <a:cs typeface="Monaco"/>
              </a:rPr>
              <a:t>* Use integer divide to determine the letter grade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onaco"/>
                <a:cs typeface="Monaco"/>
              </a:rPr>
              <a:t>* Use modulus to determine the sign (+, -, or nothing)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onaco"/>
                <a:cs typeface="Monaco"/>
              </a:rPr>
              <a:t>* To avoid F-, F+, and A+, only for 60 &lt;= input &lt;= 92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onaco"/>
                <a:cs typeface="Monaco"/>
              </a:rPr>
              <a:t>********/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Monaco"/>
                <a:cs typeface="Monaco"/>
              </a:rPr>
              <a:t>cout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&lt;&lt; "The letter grade for " &lt;&lt; grade &lt;&lt; " is " &lt;&lt; grades[grade / 10];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onaco"/>
                <a:cs typeface="Monaco"/>
              </a:rPr>
              <a:t>if (grade &gt;= 60 &amp;&amp; grade &lt;= 92)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onaco"/>
                <a:cs typeface="Monaco"/>
              </a:rPr>
              <a:t>   </a:t>
            </a:r>
            <a:r>
              <a:rPr lang="en-US" sz="1200" dirty="0" err="1" smtClean="0">
                <a:latin typeface="Monaco"/>
                <a:cs typeface="Monaco"/>
              </a:rPr>
              <a:t>cout</a:t>
            </a:r>
            <a:r>
              <a:rPr lang="en-US" sz="1200" dirty="0" smtClean="0">
                <a:latin typeface="Monaco"/>
                <a:cs typeface="Monaco"/>
              </a:rPr>
              <a:t> &lt;&lt; signs[grade % 10];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Monaco"/>
                <a:cs typeface="Monaco"/>
              </a:rPr>
              <a:t>cout</a:t>
            </a:r>
            <a:r>
              <a:rPr lang="en-US" sz="1200" dirty="0" smtClean="0">
                <a:latin typeface="Monaco"/>
                <a:cs typeface="Monaco"/>
              </a:rPr>
              <a:t> &lt;&lt; </a:t>
            </a:r>
            <a:r>
              <a:rPr lang="en-US" sz="1200" dirty="0" err="1" smtClean="0">
                <a:latin typeface="Monaco"/>
                <a:cs typeface="Monaco"/>
              </a:rPr>
              <a:t>endl</a:t>
            </a:r>
            <a:r>
              <a:rPr lang="en-US" sz="1200" dirty="0" smtClean="0">
                <a:latin typeface="Monaco"/>
                <a:cs typeface="Monaco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800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while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3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How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self-documenting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8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 also help new coders understand how to support or modify your code.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obvious patterns, verbose comments are a waste of time. However, </a:t>
            </a:r>
            <a:r>
              <a:rPr lang="en-US" dirty="0">
                <a:solidFill>
                  <a:srgbClr val="FF0000"/>
                </a:solidFill>
              </a:rPr>
              <a:t>what is 'clearly written' to one coder may be obtuse and convoluted to another</a:t>
            </a:r>
            <a:r>
              <a:rPr lang="en-US" dirty="0"/>
              <a:t>; hence, software being rewritten every time someone new takes it over.</a:t>
            </a:r>
          </a:p>
        </p:txBody>
      </p:sp>
    </p:spTree>
    <p:extLst>
      <p:ext uri="{BB962C8B-B14F-4D97-AF65-F5344CB8AC3E}">
        <p14:creationId xmlns:p14="http://schemas.microsoft.com/office/powerpoint/2010/main" val="174471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Well-designed program doesn’t need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0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updated</a:t>
            </a:r>
          </a:p>
          <a:p>
            <a:r>
              <a:rPr lang="en-US" dirty="0" smtClean="0"/>
              <a:t>Comments become obsolete</a:t>
            </a:r>
            <a:endParaRPr lang="en-US" dirty="0"/>
          </a:p>
        </p:txBody>
      </p:sp>
      <p:pic>
        <p:nvPicPr>
          <p:cNvPr id="4" name="Picture 3" descr="return_fa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70" y="1846625"/>
            <a:ext cx="3251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read the code for all the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1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many comments</a:t>
            </a:r>
          </a:p>
          <a:p>
            <a:pPr lvl="1"/>
            <a:r>
              <a:rPr lang="en-US" dirty="0" smtClean="0"/>
              <a:t>Rewrite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4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for people</a:t>
            </a:r>
          </a:p>
          <a:p>
            <a:r>
              <a:rPr lang="en-US" dirty="0" smtClean="0"/>
              <a:t>Code is for the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9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346</TotalTime>
  <Words>1366</Words>
  <Application>Microsoft Macintosh PowerPoint</Application>
  <PresentationFormat>On-screen Show (4:3)</PresentationFormat>
  <Paragraphs>192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Capital</vt:lpstr>
      <vt:lpstr>PowerPoint Presentation</vt:lpstr>
      <vt:lpstr>Source Code Comments</vt:lpstr>
      <vt:lpstr>Against</vt:lpstr>
      <vt:lpstr>Observation</vt:lpstr>
      <vt:lpstr>Against</vt:lpstr>
      <vt:lpstr>Against</vt:lpstr>
      <vt:lpstr>Against</vt:lpstr>
      <vt:lpstr>Against</vt:lpstr>
      <vt:lpstr>For</vt:lpstr>
      <vt:lpstr>For</vt:lpstr>
      <vt:lpstr>For</vt:lpstr>
      <vt:lpstr>For</vt:lpstr>
      <vt:lpstr>What comments would you like in this code?</vt:lpstr>
      <vt:lpstr>What vs. Why</vt:lpstr>
      <vt:lpstr>Example of Why</vt:lpstr>
      <vt:lpstr>Maintenance</vt:lpstr>
      <vt:lpstr>How To</vt:lpstr>
      <vt:lpstr>How To</vt:lpstr>
      <vt:lpstr>How To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Documentation</dc:title>
  <dc:creator>Kevin Twitchell</dc:creator>
  <cp:lastModifiedBy>Kevin Twitchell</cp:lastModifiedBy>
  <cp:revision>73</cp:revision>
  <dcterms:created xsi:type="dcterms:W3CDTF">2013-11-26T16:27:48Z</dcterms:created>
  <dcterms:modified xsi:type="dcterms:W3CDTF">2013-12-02T16:23:34Z</dcterms:modified>
</cp:coreProperties>
</file>