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8" r:id="rId1"/>
  </p:sldMasterIdLst>
  <p:notesMasterIdLst>
    <p:notesMasterId r:id="rId13"/>
  </p:notesMasterIdLst>
  <p:handoutMasterIdLst>
    <p:handoutMasterId r:id="rId14"/>
  </p:handoutMasterIdLst>
  <p:sldIdLst>
    <p:sldId id="268" r:id="rId2"/>
    <p:sldId id="258" r:id="rId3"/>
    <p:sldId id="259" r:id="rId4"/>
    <p:sldId id="266" r:id="rId5"/>
    <p:sldId id="267" r:id="rId6"/>
    <p:sldId id="269" r:id="rId7"/>
    <p:sldId id="260"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83010" autoAdjust="0"/>
  </p:normalViewPr>
  <p:slideViewPr>
    <p:cSldViewPr snapToObjects="1">
      <p:cViewPr varScale="1">
        <p:scale>
          <a:sx n="72" d="100"/>
          <a:sy n="72"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3349A9-00A3-F147-B245-53997947A6D5}" type="datetimeFigureOut">
              <a:rPr lang="en-US" smtClean="0"/>
              <a:t>10/7/13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E40C33-FCDD-DD49-A80C-F5C9532B0318}" type="slidenum">
              <a:rPr lang="en-US" smtClean="0"/>
              <a:t>‹#›</a:t>
            </a:fld>
            <a:endParaRPr lang="en-US"/>
          </a:p>
        </p:txBody>
      </p:sp>
    </p:spTree>
    <p:extLst>
      <p:ext uri="{BB962C8B-B14F-4D97-AF65-F5344CB8AC3E}">
        <p14:creationId xmlns:p14="http://schemas.microsoft.com/office/powerpoint/2010/main" val="1504794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8E3806-207A-0D42-B054-80D7AECC0066}" type="datetimeFigureOut">
              <a:rPr lang="en-US" smtClean="0"/>
              <a:pPr/>
              <a:t>10/7/13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2F8AD-B295-4446-BD44-A2859BD70E20}" type="slidenum">
              <a:rPr lang="en-US" smtClean="0"/>
              <a:pPr/>
              <a:t>‹#›</a:t>
            </a:fld>
            <a:endParaRPr lang="en-US"/>
          </a:p>
        </p:txBody>
      </p:sp>
    </p:spTree>
    <p:extLst>
      <p:ext uri="{BB962C8B-B14F-4D97-AF65-F5344CB8AC3E}">
        <p14:creationId xmlns:p14="http://schemas.microsoft.com/office/powerpoint/2010/main" val="1153207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D2F8AD-B295-4446-BD44-A2859BD70E20}" type="slidenum">
              <a:rPr lang="en-US" smtClean="0"/>
              <a:pPr/>
              <a:t>1</a:t>
            </a:fld>
            <a:endParaRPr lang="en-US"/>
          </a:p>
        </p:txBody>
      </p:sp>
    </p:spTree>
    <p:extLst>
      <p:ext uri="{BB962C8B-B14F-4D97-AF65-F5344CB8AC3E}">
        <p14:creationId xmlns:p14="http://schemas.microsoft.com/office/powerpoint/2010/main" val="4124455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smtClean="0"/>
              <a:t>“</a:t>
            </a:r>
            <a:r>
              <a:rPr lang="en-US" baseline="0" dirty="0" smtClean="0"/>
              <a:t>Never us a long word when a diminutive word will do.”</a:t>
            </a:r>
          </a:p>
          <a:p>
            <a:pPr marL="228600" indent="-228600">
              <a:buAutoNum type="arabicParenR"/>
            </a:pPr>
            <a:r>
              <a:rPr lang="en-US" baseline="0" dirty="0" smtClean="0"/>
              <a:t>Worn-out expressions</a:t>
            </a:r>
          </a:p>
          <a:p>
            <a:pPr marL="228600" indent="-228600">
              <a:buAutoNum type="arabicParenR"/>
            </a:pPr>
            <a:r>
              <a:rPr lang="en-US" baseline="0" dirty="0" smtClean="0"/>
              <a:t>Verbal speech more efficient than written text</a:t>
            </a:r>
          </a:p>
          <a:p>
            <a:pPr marL="228600" indent="-228600">
              <a:buAutoNum type="arabicParenR"/>
            </a:pPr>
            <a:r>
              <a:rPr lang="en-US" baseline="0" dirty="0" smtClean="0"/>
              <a:t>Use concrete subjects and action verbs instead</a:t>
            </a:r>
          </a:p>
          <a:p>
            <a:pPr marL="228600" indent="-228600">
              <a:buAutoNum type="arabicParenR"/>
            </a:pPr>
            <a:r>
              <a:rPr lang="en-US" baseline="0" dirty="0" smtClean="0"/>
              <a:t>Similar to meaningless comments: initialize </a:t>
            </a:r>
            <a:r>
              <a:rPr lang="en-US" baseline="0" dirty="0" err="1" smtClean="0"/>
              <a:t>i</a:t>
            </a:r>
            <a:r>
              <a:rPr lang="en-US" baseline="0" dirty="0" smtClean="0"/>
              <a:t> to 0</a:t>
            </a:r>
          </a:p>
        </p:txBody>
      </p:sp>
      <p:sp>
        <p:nvSpPr>
          <p:cNvPr id="4" name="Slide Number Placeholder 3"/>
          <p:cNvSpPr>
            <a:spLocks noGrp="1"/>
          </p:cNvSpPr>
          <p:nvPr>
            <p:ph type="sldNum" sz="quarter" idx="10"/>
          </p:nvPr>
        </p:nvSpPr>
        <p:spPr/>
        <p:txBody>
          <a:bodyPr/>
          <a:lstStyle/>
          <a:p>
            <a:fld id="{CCD2F8AD-B295-4446-BD44-A2859BD70E2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Clearly identify opinions</a:t>
            </a:r>
          </a:p>
          <a:p>
            <a:pPr marL="228600" indent="-228600">
              <a:buAutoNum type="arabicParenR"/>
            </a:pPr>
            <a:r>
              <a:rPr lang="en-US" dirty="0" smtClean="0"/>
              <a:t>Avoid misinterpretations</a:t>
            </a:r>
          </a:p>
          <a:p>
            <a:pPr marL="228600" indent="-228600">
              <a:buAutoNum type="arabicParenR"/>
            </a:pPr>
            <a:r>
              <a:rPr lang="en-US" dirty="0" smtClean="0"/>
              <a:t>Avoid words that convey</a:t>
            </a:r>
            <a:r>
              <a:rPr lang="en-US" baseline="0" dirty="0" smtClean="0"/>
              <a:t> an absolute meaning (use limit or reduce rather than minimize)</a:t>
            </a:r>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D2F8AD-B295-4446-BD44-A2859BD70E20}" type="slidenum">
              <a:rPr lang="en-US" smtClean="0"/>
              <a:pPr/>
              <a:t>2</a:t>
            </a:fld>
            <a:endParaRPr lang="en-US"/>
          </a:p>
        </p:txBody>
      </p:sp>
    </p:spTree>
    <p:extLst>
      <p:ext uri="{BB962C8B-B14F-4D97-AF65-F5344CB8AC3E}">
        <p14:creationId xmlns:p14="http://schemas.microsoft.com/office/powerpoint/2010/main" val="158425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creative writing.</a:t>
            </a:r>
          </a:p>
          <a:p>
            <a:r>
              <a:rPr lang="en-US" dirty="0" smtClean="0"/>
              <a:t>Plain, boring sentences are good!</a:t>
            </a:r>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3</a:t>
            </a:fld>
            <a:endParaRPr lang="en-US"/>
          </a:p>
        </p:txBody>
      </p:sp>
    </p:spTree>
    <p:extLst>
      <p:ext uri="{BB962C8B-B14F-4D97-AF65-F5344CB8AC3E}">
        <p14:creationId xmlns:p14="http://schemas.microsoft.com/office/powerpoint/2010/main" val="44583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where the text is – most valuable real estate is at the top</a:t>
            </a:r>
          </a:p>
          <a:p>
            <a:r>
              <a:rPr lang="en-US" dirty="0" smtClean="0"/>
              <a:t>From 5 to 0 prepositions</a:t>
            </a:r>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4</a:t>
            </a:fld>
            <a:endParaRPr lang="en-US"/>
          </a:p>
        </p:txBody>
      </p:sp>
    </p:spTree>
    <p:extLst>
      <p:ext uri="{BB962C8B-B14F-4D97-AF65-F5344CB8AC3E}">
        <p14:creationId xmlns:p14="http://schemas.microsoft.com/office/powerpoint/2010/main" val="44583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5</a:t>
            </a:fld>
            <a:endParaRPr lang="en-US"/>
          </a:p>
        </p:txBody>
      </p:sp>
    </p:spTree>
    <p:extLst>
      <p:ext uri="{BB962C8B-B14F-4D97-AF65-F5344CB8AC3E}">
        <p14:creationId xmlns:p14="http://schemas.microsoft.com/office/powerpoint/2010/main" val="4458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6</a:t>
            </a:fld>
            <a:endParaRPr lang="en-US"/>
          </a:p>
        </p:txBody>
      </p:sp>
    </p:spTree>
    <p:extLst>
      <p:ext uri="{BB962C8B-B14F-4D97-AF65-F5344CB8AC3E}">
        <p14:creationId xmlns:p14="http://schemas.microsoft.com/office/powerpoint/2010/main" val="44583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7</a:t>
            </a:fld>
            <a:endParaRPr lang="en-US"/>
          </a:p>
        </p:txBody>
      </p:sp>
    </p:spTree>
    <p:extLst>
      <p:ext uri="{BB962C8B-B14F-4D97-AF65-F5344CB8AC3E}">
        <p14:creationId xmlns:p14="http://schemas.microsoft.com/office/powerpoint/2010/main" val="336010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Casual – email to peers</a:t>
            </a:r>
          </a:p>
          <a:p>
            <a:r>
              <a:rPr lang="en-US" dirty="0" smtClean="0"/>
              <a:t>Objective – formal report</a:t>
            </a:r>
          </a:p>
          <a:p>
            <a:r>
              <a:rPr lang="en-US" dirty="0" smtClean="0"/>
              <a:t>Persuasive – formal proposal</a:t>
            </a:r>
          </a:p>
          <a:p>
            <a:r>
              <a:rPr lang="en-US" dirty="0" smtClean="0"/>
              <a:t>Enthusiastic – letter of recommendation</a:t>
            </a:r>
          </a:p>
          <a:p>
            <a:r>
              <a:rPr lang="en-US" dirty="0" smtClean="0"/>
              <a:t>Serious – memo about downsizing</a:t>
            </a:r>
          </a:p>
          <a:p>
            <a:r>
              <a:rPr lang="en-US" dirty="0" smtClean="0"/>
              <a:t>Authoritative</a:t>
            </a:r>
            <a:r>
              <a:rPr lang="en-US" baseline="0" dirty="0" smtClean="0"/>
              <a:t> – reprimand</a:t>
            </a:r>
          </a:p>
          <a:p>
            <a:r>
              <a:rPr lang="en-US" baseline="0" dirty="0" smtClean="0"/>
              <a:t>Friendly – invitation to clients</a:t>
            </a:r>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Most important information</a:t>
            </a:r>
            <a:r>
              <a:rPr lang="en-US" baseline="0" dirty="0" smtClean="0"/>
              <a:t> first</a:t>
            </a:r>
          </a:p>
          <a:p>
            <a:pPr marL="228600" indent="-228600">
              <a:buAutoNum type="arabicParenR"/>
            </a:pPr>
            <a:r>
              <a:rPr lang="en-US" baseline="0" dirty="0" smtClean="0"/>
              <a:t>Too many clauses joined with and, or, but</a:t>
            </a:r>
          </a:p>
          <a:p>
            <a:pPr marL="228600" indent="-228600">
              <a:buAutoNum type="arabicParenR"/>
            </a:pPr>
            <a:r>
              <a:rPr lang="en-US" baseline="0" dirty="0" smtClean="0"/>
              <a:t>Long sentences slow the reader, short sentences for enthusiasm</a:t>
            </a:r>
            <a:endParaRPr lang="en-US" dirty="0"/>
          </a:p>
        </p:txBody>
      </p:sp>
      <p:sp>
        <p:nvSpPr>
          <p:cNvPr id="4" name="Slide Number Placeholder 3"/>
          <p:cNvSpPr>
            <a:spLocks noGrp="1"/>
          </p:cNvSpPr>
          <p:nvPr>
            <p:ph type="sldNum" sz="quarter" idx="10"/>
          </p:nvPr>
        </p:nvSpPr>
        <p:spPr/>
        <p:txBody>
          <a:bodyPr/>
          <a:lstStyle/>
          <a:p>
            <a:fld id="{CCD2F8AD-B295-4446-BD44-A2859BD70E2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9C44488-1775-FD47-AA72-7DA16A2F3091}" type="datetimeFigureOut">
              <a:rPr lang="en-US" smtClean="0"/>
              <a:pPr/>
              <a:t>10/7/13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44488-1775-FD47-AA72-7DA16A2F3091}" type="datetimeFigureOut">
              <a:rPr lang="en-US" smtClean="0"/>
              <a:pPr/>
              <a:t>10/7/13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F01C5E3D-3040-CB4C-A4FC-AD665C39C4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44488-1775-FD47-AA72-7DA16A2F3091}" type="datetimeFigureOut">
              <a:rPr lang="en-US" smtClean="0"/>
              <a:pPr/>
              <a:t>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C5E3D-3040-CB4C-A4FC-AD665C39C4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9C44488-1775-FD47-AA72-7DA16A2F3091}" type="datetimeFigureOut">
              <a:rPr lang="en-US" smtClean="0"/>
              <a:pPr/>
              <a:t>10/7/13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C5E3D-3040-CB4C-A4FC-AD665C39C44D}"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9C44488-1775-FD47-AA72-7DA16A2F3091}" type="datetimeFigureOut">
              <a:rPr lang="en-US" smtClean="0"/>
              <a:pPr/>
              <a:t>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C5E3D-3040-CB4C-A4FC-AD665C39C44D}"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F9C44488-1775-FD47-AA72-7DA16A2F3091}" type="datetimeFigureOut">
              <a:rPr lang="en-US" smtClean="0"/>
              <a:pPr/>
              <a:t>10/7/13</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F01C5E3D-3040-CB4C-A4FC-AD665C39C4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image" Target="../media/image12.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503238"/>
            <a:ext cx="7313613" cy="5287962"/>
          </a:xfrm>
        </p:spPr>
        <p:txBody>
          <a:bodyPr>
            <a:normAutofit fontScale="85000" lnSpcReduction="20000"/>
          </a:bodyPr>
          <a:lstStyle/>
          <a:p>
            <a:pPr marL="0" indent="0">
              <a:spcBef>
                <a:spcPts val="0"/>
              </a:spcBef>
              <a:buNone/>
            </a:pPr>
            <a:r>
              <a:rPr lang="en-US" dirty="0" smtClean="0"/>
              <a:t>     The </a:t>
            </a:r>
            <a:r>
              <a:rPr lang="en-US" dirty="0"/>
              <a:t>missile knows where it is at all times. It knows this because it knows where it isn't. By subtracting where it is from where it isn't, or where it isn't from where it is (whichever is greater), it obtains a difference, or deviation. The guidance subsystem uses deviations to generate corrective commands to drive the missile from a position where it is to a position where it isn't, and arriving at a position where it wasn't, it now is. Consequently, the position where it is, is now the position that it wasn't, and it follows that the position that it was, is now the position that it </a:t>
            </a:r>
            <a:r>
              <a:rPr lang="en-US" dirty="0" smtClean="0"/>
              <a:t>isn't.</a:t>
            </a:r>
          </a:p>
          <a:p>
            <a:pPr marL="0" indent="0">
              <a:spcBef>
                <a:spcPts val="0"/>
              </a:spcBef>
              <a:buNone/>
            </a:pPr>
            <a:r>
              <a:rPr lang="en-US" dirty="0" smtClean="0"/>
              <a:t>     In </a:t>
            </a:r>
            <a:r>
              <a:rPr lang="en-US" dirty="0"/>
              <a:t>the event that the position that it is in is not the position that it wasn't, the system has acquired a variation, the variation being the difference between where the missile is, and where it wasn't. If variation is considered to be a significant factor, it too may be corrected by the GEA. However, the missile must also know where it was.</a:t>
            </a:r>
          </a:p>
          <a:p>
            <a:pPr marL="0" indent="0">
              <a:spcBef>
                <a:spcPts val="0"/>
              </a:spcBef>
              <a:buNone/>
            </a:pPr>
            <a:r>
              <a:rPr lang="en-US" dirty="0" smtClean="0"/>
              <a:t>     The </a:t>
            </a:r>
            <a:r>
              <a:rPr lang="en-US" dirty="0"/>
              <a:t>missile guidance computer scenario works as follows. Because a variation has modified some of the information the missile has obtained, it is not sure just where it is. However, it is sure where it isn't, within reason, and it knows where it was. It now subtracts where it should be from where it wasn't, or vice-versa, and by differentiating this from the algebraic sum of where it shouldn't be, and where it was, it is able to obtain the deviation and its variation, which is called error. </a:t>
            </a:r>
          </a:p>
          <a:p>
            <a:pPr marL="0" indent="0">
              <a:buNone/>
            </a:pPr>
            <a:endParaRPr lang="en-US" dirty="0"/>
          </a:p>
        </p:txBody>
      </p:sp>
      <p:pic>
        <p:nvPicPr>
          <p:cNvPr id="6" name="Air_Force_Missile_Guide.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709624" y="5801466"/>
            <a:ext cx="406513" cy="406513"/>
          </a:xfrm>
          <a:prstGeom prst="rect">
            <a:avLst/>
          </a:prstGeom>
        </p:spPr>
      </p:pic>
    </p:spTree>
    <p:extLst>
      <p:ext uri="{BB962C8B-B14F-4D97-AF65-F5344CB8AC3E}">
        <p14:creationId xmlns:p14="http://schemas.microsoft.com/office/powerpoint/2010/main" val="2253410707"/>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99885"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Concise</a:t>
            </a:r>
            <a:endParaRPr lang="en-US" dirty="0"/>
          </a:p>
        </p:txBody>
      </p:sp>
      <p:sp>
        <p:nvSpPr>
          <p:cNvPr id="3" name="Content Placeholder 2"/>
          <p:cNvSpPr>
            <a:spLocks noGrp="1"/>
          </p:cNvSpPr>
          <p:nvPr>
            <p:ph idx="1"/>
          </p:nvPr>
        </p:nvSpPr>
        <p:spPr/>
        <p:txBody>
          <a:bodyPr>
            <a:normAutofit/>
          </a:bodyPr>
          <a:lstStyle/>
          <a:p>
            <a:pPr marL="651510" indent="-514350">
              <a:buSzPct val="100000"/>
              <a:buFont typeface="+mj-lt"/>
              <a:buAutoNum type="arabicParenR"/>
            </a:pPr>
            <a:r>
              <a:rPr lang="en-US" dirty="0" smtClean="0"/>
              <a:t>Replace </a:t>
            </a:r>
            <a:r>
              <a:rPr lang="en-US" dirty="0" smtClean="0"/>
              <a:t>long words with short ones.</a:t>
            </a:r>
          </a:p>
          <a:p>
            <a:pPr marL="651510" indent="-514350">
              <a:buSzPct val="100000"/>
              <a:buFont typeface="+mj-lt"/>
              <a:buAutoNum type="arabicParenR"/>
            </a:pPr>
            <a:r>
              <a:rPr lang="en-US" dirty="0" smtClean="0"/>
              <a:t>Leave out clichés.</a:t>
            </a:r>
          </a:p>
          <a:p>
            <a:pPr marL="651510" indent="-514350">
              <a:buSzPct val="100000"/>
              <a:buFont typeface="+mj-lt"/>
              <a:buAutoNum type="arabicParenR"/>
            </a:pPr>
            <a:r>
              <a:rPr lang="en-US" dirty="0" smtClean="0"/>
              <a:t>Make writing more direct by reading it aloud.</a:t>
            </a:r>
          </a:p>
          <a:p>
            <a:pPr marL="651510" indent="-514350">
              <a:buSzPct val="100000"/>
              <a:buFont typeface="+mj-lt"/>
              <a:buAutoNum type="arabicParenR"/>
            </a:pPr>
            <a:r>
              <a:rPr lang="en-US" dirty="0" smtClean="0"/>
              <a:t>Avoid </a:t>
            </a:r>
            <a:r>
              <a:rPr lang="en-US" i="1" dirty="0" smtClean="0"/>
              <a:t>there are</a:t>
            </a:r>
            <a:r>
              <a:rPr lang="en-US" dirty="0" smtClean="0"/>
              <a:t>, </a:t>
            </a:r>
            <a:r>
              <a:rPr lang="en-US" i="1" dirty="0" smtClean="0"/>
              <a:t>it is</a:t>
            </a:r>
            <a:r>
              <a:rPr lang="en-US" dirty="0" smtClean="0"/>
              <a:t>, and similar constructions.</a:t>
            </a:r>
          </a:p>
          <a:p>
            <a:pPr marL="651510" indent="-514350">
              <a:buSzPct val="100000"/>
              <a:buFont typeface="+mj-lt"/>
              <a:buAutoNum type="arabicParenR"/>
            </a:pPr>
            <a:r>
              <a:rPr lang="en-US" dirty="0" smtClean="0"/>
              <a:t>Cut out extra words.</a:t>
            </a:r>
          </a:p>
          <a:p>
            <a:pPr marL="651510" indent="-514350">
              <a:buSzPct val="100000"/>
              <a:buFont typeface="+mj-lt"/>
              <a:buAutoNum type="arabicParen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Accurate in Wording</a:t>
            </a:r>
            <a:endParaRPr lang="en-US" dirty="0"/>
          </a:p>
        </p:txBody>
      </p:sp>
      <p:sp>
        <p:nvSpPr>
          <p:cNvPr id="3" name="Content Placeholder 2"/>
          <p:cNvSpPr>
            <a:spLocks noGrp="1"/>
          </p:cNvSpPr>
          <p:nvPr>
            <p:ph idx="1"/>
          </p:nvPr>
        </p:nvSpPr>
        <p:spPr/>
        <p:txBody>
          <a:bodyPr/>
          <a:lstStyle/>
          <a:p>
            <a:pPr marL="651510" indent="-514350">
              <a:buSzPct val="100000"/>
              <a:buFont typeface="+mj-lt"/>
              <a:buAutoNum type="arabicParenR"/>
            </a:pPr>
            <a:r>
              <a:rPr lang="en-US" dirty="0" smtClean="0"/>
              <a:t>Distinguish facts from opinions.</a:t>
            </a:r>
          </a:p>
          <a:p>
            <a:pPr marL="651510" indent="-514350">
              <a:buSzPct val="100000"/>
              <a:buFont typeface="+mj-lt"/>
              <a:buAutoNum type="arabicParenR"/>
            </a:pPr>
            <a:r>
              <a:rPr lang="en-US" dirty="0" smtClean="0"/>
              <a:t>Include obvious qualifying statements when needed.</a:t>
            </a:r>
          </a:p>
          <a:p>
            <a:pPr marL="651510" indent="-514350">
              <a:buSzPct val="100000"/>
              <a:buFont typeface="+mj-lt"/>
              <a:buAutoNum type="arabicParenR"/>
            </a:pPr>
            <a:r>
              <a:rPr lang="en-US" dirty="0" smtClean="0"/>
              <a:t>Use absolute words carefully.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Plain Sentences</a:t>
            </a:r>
            <a:endParaRPr lang="en-US" dirty="0"/>
          </a:p>
        </p:txBody>
      </p:sp>
      <p:sp>
        <p:nvSpPr>
          <p:cNvPr id="5" name="Subtitle 4"/>
          <p:cNvSpPr>
            <a:spLocks noGrp="1"/>
          </p:cNvSpPr>
          <p:nvPr>
            <p:ph type="subTitle" idx="1"/>
          </p:nvPr>
        </p:nvSpPr>
        <p:spPr/>
        <p:txBody>
          <a:bodyPr>
            <a:normAutofit/>
          </a:bodyPr>
          <a:lstStyle/>
          <a:p>
            <a:r>
              <a:rPr lang="en-US" sz="1600" dirty="0" smtClean="0"/>
              <a:t>taken from</a:t>
            </a:r>
          </a:p>
          <a:p>
            <a:r>
              <a:rPr lang="en-US" sz="1600" u="sng" dirty="0" smtClean="0"/>
              <a:t>Technical Communication Today</a:t>
            </a:r>
          </a:p>
          <a:p>
            <a:r>
              <a:rPr lang="en-US" sz="1600" dirty="0" smtClean="0"/>
              <a:t>by Richard Johnson-Sheehan</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651510" indent="-514350">
              <a:buSzPct val="100000"/>
              <a:buFont typeface="+mj-ea"/>
              <a:buAutoNum type="circleNumDbPlain"/>
            </a:pPr>
            <a:r>
              <a:rPr lang="en-US" dirty="0" smtClean="0"/>
              <a:t>Identify who or what is doing something in the sentence.</a:t>
            </a:r>
          </a:p>
          <a:p>
            <a:pPr marL="651510" indent="-514350">
              <a:buSzPct val="100000"/>
              <a:buFont typeface="+mj-ea"/>
              <a:buAutoNum type="circleNumDbPlain"/>
            </a:pPr>
            <a:r>
              <a:rPr lang="en-US" dirty="0" smtClean="0"/>
              <a:t>Turn that who or what into the subject of the sentence.</a:t>
            </a:r>
          </a:p>
          <a:p>
            <a:pPr marL="651510" indent="-514350">
              <a:buSzPct val="100000"/>
              <a:buFont typeface="+mj-ea"/>
              <a:buAutoNum type="circleNumDbPlain"/>
            </a:pPr>
            <a:r>
              <a:rPr lang="en-US" dirty="0" smtClean="0"/>
              <a:t>Move the subject to an early place in the sentence.</a:t>
            </a:r>
          </a:p>
          <a:p>
            <a:pPr marL="651510" indent="-514350">
              <a:buSzPct val="100000"/>
              <a:buFont typeface="+mj-ea"/>
              <a:buAutoNum type="circleNumDbPlain"/>
            </a:pPr>
            <a:r>
              <a:rPr lang="en-US" dirty="0" smtClean="0"/>
              <a:t>Identify what the subject is doing, and move that action into the verb slot.</a:t>
            </a:r>
          </a:p>
          <a:p>
            <a:pPr marL="651510" indent="-514350">
              <a:buSzPct val="100000"/>
              <a:buFont typeface="+mj-ea"/>
              <a:buAutoNum type="circleNumDbPlain"/>
            </a:pPr>
            <a:endParaRPr lang="en-US" dirty="0"/>
          </a:p>
          <a:p>
            <a:pPr marL="651510" indent="-514350">
              <a:buSzPct val="100000"/>
              <a:buFont typeface="Arial"/>
              <a:buChar char="•"/>
            </a:pPr>
            <a:r>
              <a:rPr lang="en-US" dirty="0" smtClean="0"/>
              <a:t>Voice: active or passive?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651510" indent="-514350">
              <a:buSzPct val="100000"/>
              <a:buFont typeface="+mj-ea"/>
              <a:buAutoNum type="circleNumDbPlain" startAt="5"/>
            </a:pPr>
            <a:r>
              <a:rPr lang="en-US" dirty="0" smtClean="0"/>
              <a:t>Eliminate prepositional phrases, where appropriate, by turning them into adjectives.</a:t>
            </a:r>
          </a:p>
          <a:p>
            <a:pPr marL="1102360" lvl="1" indent="-514350">
              <a:buSzPct val="100000"/>
              <a:buFont typeface="Arial"/>
              <a:buChar char="•"/>
            </a:pPr>
            <a:r>
              <a:rPr lang="en-US" dirty="0">
                <a:solidFill>
                  <a:srgbClr val="FF0000"/>
                </a:solidFill>
              </a:rPr>
              <a:t>Increases in the use of tablets may result in increases in </a:t>
            </a:r>
            <a:r>
              <a:rPr lang="en-US" dirty="0" smtClean="0">
                <a:solidFill>
                  <a:srgbClr val="FF0000"/>
                </a:solidFill>
              </a:rPr>
              <a:t>the computer literacy of the public at large.</a:t>
            </a:r>
          </a:p>
          <a:p>
            <a:pPr marL="1102360" lvl="1" indent="-514350">
              <a:buSzPct val="100000"/>
              <a:buFont typeface="Arial"/>
              <a:buChar char="•"/>
            </a:pPr>
            <a:r>
              <a:rPr lang="en-US" dirty="0" smtClean="0">
                <a:solidFill>
                  <a:srgbClr val="0000FF"/>
                </a:solidFill>
              </a:rPr>
              <a:t>Increased tablet use may increase computer </a:t>
            </a:r>
            <a:r>
              <a:rPr lang="en-US" dirty="0">
                <a:solidFill>
                  <a:srgbClr val="0000FF"/>
                </a:solidFill>
              </a:rPr>
              <a:t>literacy</a:t>
            </a:r>
            <a:r>
              <a:rPr lang="en-US" dirty="0" smtClean="0">
                <a:solidFill>
                  <a:srgbClr val="0000FF"/>
                </a:solidFill>
              </a:rPr>
              <a:t>.</a:t>
            </a:r>
            <a:endParaRPr lang="en-US" dirty="0">
              <a:solidFill>
                <a:srgbClr val="0000FF"/>
              </a:solidFill>
            </a:endParaRPr>
          </a:p>
        </p:txBody>
      </p:sp>
    </p:spTree>
    <p:extLst>
      <p:ext uri="{BB962C8B-B14F-4D97-AF65-F5344CB8AC3E}">
        <p14:creationId xmlns:p14="http://schemas.microsoft.com/office/powerpoint/2010/main" val="4076303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651510" indent="-514350">
              <a:buSzPct val="100000"/>
              <a:buFont typeface="+mj-ea"/>
              <a:buAutoNum type="circleNumDbPlain" startAt="6"/>
            </a:pPr>
            <a:r>
              <a:rPr lang="en-US" dirty="0" smtClean="0"/>
              <a:t>Eliminate </a:t>
            </a:r>
            <a:r>
              <a:rPr lang="en-US" dirty="0"/>
              <a:t>unnecessary </a:t>
            </a:r>
            <a:r>
              <a:rPr lang="en-US" dirty="0" smtClean="0"/>
              <a:t>nominalizations and redundancies.</a:t>
            </a:r>
            <a:endParaRPr lang="en-US" dirty="0"/>
          </a:p>
          <a:p>
            <a:pPr marL="1102360" lvl="1" indent="-514350">
              <a:buSzPct val="100000"/>
              <a:buFont typeface="Arial"/>
              <a:buChar char="•"/>
            </a:pPr>
            <a:r>
              <a:rPr lang="en-US" dirty="0" smtClean="0"/>
              <a:t>Final </a:t>
            </a:r>
            <a:r>
              <a:rPr lang="en-US" dirty="0" smtClean="0">
                <a:latin typeface="Wingdings"/>
                <a:ea typeface="Wingdings"/>
                <a:cs typeface="Wingdings"/>
                <a:sym typeface="Wingdings"/>
              </a:rPr>
              <a:t></a:t>
            </a:r>
            <a:r>
              <a:rPr lang="en-US" dirty="0"/>
              <a:t> </a:t>
            </a:r>
            <a:r>
              <a:rPr lang="en-US" dirty="0" smtClean="0"/>
              <a:t>finalize </a:t>
            </a:r>
            <a:r>
              <a:rPr lang="en-US" dirty="0">
                <a:latin typeface="Wingdings"/>
                <a:ea typeface="Wingdings"/>
                <a:cs typeface="Wingdings"/>
                <a:sym typeface="Wingdings"/>
              </a:rPr>
              <a:t></a:t>
            </a:r>
            <a:r>
              <a:rPr lang="en-US" dirty="0"/>
              <a:t> </a:t>
            </a:r>
            <a:r>
              <a:rPr lang="en-US" dirty="0" smtClean="0"/>
              <a:t>finalization</a:t>
            </a:r>
          </a:p>
          <a:p>
            <a:pPr marL="1102360" lvl="1" indent="-514350">
              <a:buSzPct val="100000"/>
              <a:buFont typeface="Arial"/>
              <a:buChar char="•"/>
            </a:pPr>
            <a:r>
              <a:rPr lang="en-US" dirty="0" smtClean="0">
                <a:solidFill>
                  <a:srgbClr val="FF0000"/>
                </a:solidFill>
              </a:rPr>
              <a:t>Management </a:t>
            </a:r>
            <a:r>
              <a:rPr lang="en-US" dirty="0">
                <a:solidFill>
                  <a:srgbClr val="FF0000"/>
                </a:solidFill>
              </a:rPr>
              <a:t>has an expectation …</a:t>
            </a:r>
          </a:p>
          <a:p>
            <a:pPr marL="1443673" lvl="2" indent="-514350">
              <a:buSzPct val="100000"/>
              <a:buFont typeface="Arial"/>
              <a:buChar char="•"/>
            </a:pPr>
            <a:r>
              <a:rPr lang="en-US" dirty="0">
                <a:solidFill>
                  <a:srgbClr val="0000FF"/>
                </a:solidFill>
              </a:rPr>
              <a:t>Management expects </a:t>
            </a:r>
            <a:r>
              <a:rPr lang="en-US" dirty="0" smtClean="0">
                <a:solidFill>
                  <a:srgbClr val="0000FF"/>
                </a:solidFill>
              </a:rPr>
              <a:t>…</a:t>
            </a:r>
          </a:p>
          <a:p>
            <a:pPr marL="1102360" lvl="1" indent="-514350">
              <a:buSzPct val="100000"/>
              <a:buFont typeface="Arial"/>
              <a:buChar char="•"/>
            </a:pPr>
            <a:r>
              <a:rPr lang="en-US" dirty="0" smtClean="0">
                <a:solidFill>
                  <a:srgbClr val="FF0000"/>
                </a:solidFill>
              </a:rPr>
              <a:t>Active participants</a:t>
            </a:r>
          </a:p>
          <a:p>
            <a:pPr marL="1102360" lvl="1" indent="-514350">
              <a:buSzPct val="100000"/>
              <a:buFont typeface="Arial"/>
              <a:buChar char="•"/>
            </a:pPr>
            <a:r>
              <a:rPr lang="en-US" dirty="0" smtClean="0">
                <a:solidFill>
                  <a:srgbClr val="FF0000"/>
                </a:solidFill>
              </a:rPr>
              <a:t>Important, significant changes</a:t>
            </a:r>
          </a:p>
        </p:txBody>
      </p:sp>
    </p:spTree>
    <p:extLst>
      <p:ext uri="{BB962C8B-B14F-4D97-AF65-F5344CB8AC3E}">
        <p14:creationId xmlns:p14="http://schemas.microsoft.com/office/powerpoint/2010/main" val="251408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651510" indent="-514350">
              <a:buSzPct val="100000"/>
              <a:buFont typeface="+mj-ea"/>
              <a:buAutoNum type="circleNumDbPlain" startAt="7"/>
            </a:pPr>
            <a:r>
              <a:rPr lang="en-US" dirty="0" smtClean="0"/>
              <a:t>Shorten, lengthen, combine, or divide sentences to make them breathing length.</a:t>
            </a:r>
          </a:p>
          <a:p>
            <a:pPr marL="1102360" lvl="1" indent="-514350">
              <a:buSzPct val="100000"/>
              <a:buFont typeface="Arial"/>
              <a:buChar char="•"/>
            </a:pPr>
            <a:r>
              <a:rPr lang="en-US" dirty="0"/>
              <a:t>“Avoid asphyxiating the readers with sentences that go on forever.</a:t>
            </a:r>
            <a:r>
              <a:rPr lang="en-US" dirty="0" smtClean="0"/>
              <a:t>”</a:t>
            </a:r>
          </a:p>
          <a:p>
            <a:pPr marL="1102360" lvl="1" indent="-514350">
              <a:buSzPct val="100000"/>
              <a:buFont typeface="Arial"/>
              <a:buChar char="•"/>
            </a:pPr>
            <a:r>
              <a:rPr lang="en-US" dirty="0"/>
              <a:t>“You want to avoid making readers hyperventilate over a string of short sentences.”</a:t>
            </a:r>
          </a:p>
        </p:txBody>
      </p:sp>
    </p:spTree>
    <p:extLst>
      <p:ext uri="{BB962C8B-B14F-4D97-AF65-F5344CB8AC3E}">
        <p14:creationId xmlns:p14="http://schemas.microsoft.com/office/powerpoint/2010/main" val="2591537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Style in Technical Writing</a:t>
            </a:r>
            <a:endParaRPr lang="en-US" dirty="0"/>
          </a:p>
        </p:txBody>
      </p:sp>
      <p:sp>
        <p:nvSpPr>
          <p:cNvPr id="5" name="Subtitle 4"/>
          <p:cNvSpPr>
            <a:spLocks noGrp="1"/>
          </p:cNvSpPr>
          <p:nvPr>
            <p:ph type="subTitle" idx="1"/>
          </p:nvPr>
        </p:nvSpPr>
        <p:spPr/>
        <p:txBody>
          <a:bodyPr>
            <a:normAutofit/>
          </a:bodyPr>
          <a:lstStyle/>
          <a:p>
            <a:r>
              <a:rPr lang="en-US" sz="1600" dirty="0" smtClean="0"/>
              <a:t>taken from</a:t>
            </a:r>
          </a:p>
          <a:p>
            <a:r>
              <a:rPr lang="en-US" sz="1600" u="sng" dirty="0" smtClean="0"/>
              <a:t>Technical Communication: A Practical Approach</a:t>
            </a:r>
          </a:p>
          <a:p>
            <a:r>
              <a:rPr lang="en-US" sz="1600" dirty="0" smtClean="0"/>
              <a:t>by Pfeiffer and Adkins</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a:t>
            </a:r>
            <a:endParaRPr lang="en-US" dirty="0"/>
          </a:p>
        </p:txBody>
      </p:sp>
      <p:sp>
        <p:nvSpPr>
          <p:cNvPr id="3" name="Content Placeholder 2"/>
          <p:cNvSpPr>
            <a:spLocks noGrp="1"/>
          </p:cNvSpPr>
          <p:nvPr>
            <p:ph idx="1"/>
          </p:nvPr>
        </p:nvSpPr>
        <p:spPr/>
        <p:txBody>
          <a:bodyPr>
            <a:normAutofit lnSpcReduction="10000"/>
          </a:bodyPr>
          <a:lstStyle/>
          <a:p>
            <a:r>
              <a:rPr lang="en-US" dirty="0" smtClean="0"/>
              <a:t>Casual</a:t>
            </a:r>
          </a:p>
          <a:p>
            <a:r>
              <a:rPr lang="en-US" dirty="0" smtClean="0"/>
              <a:t>Objective</a:t>
            </a:r>
          </a:p>
          <a:p>
            <a:r>
              <a:rPr lang="en-US" dirty="0" smtClean="0"/>
              <a:t>Persuasive</a:t>
            </a:r>
          </a:p>
          <a:p>
            <a:r>
              <a:rPr lang="en-US" dirty="0" smtClean="0"/>
              <a:t>Enthusiastic</a:t>
            </a:r>
          </a:p>
          <a:p>
            <a:r>
              <a:rPr lang="en-US" dirty="0" smtClean="0"/>
              <a:t>Serious</a:t>
            </a:r>
          </a:p>
          <a:p>
            <a:r>
              <a:rPr lang="en-US" dirty="0" smtClean="0"/>
              <a:t>Authoritative</a:t>
            </a:r>
          </a:p>
          <a:p>
            <a:r>
              <a:rPr lang="en-US" dirty="0" smtClean="0"/>
              <a:t>Friendly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Style</a:t>
            </a:r>
            <a:endParaRPr lang="en-US" dirty="0"/>
          </a:p>
        </p:txBody>
      </p:sp>
      <p:sp>
        <p:nvSpPr>
          <p:cNvPr id="3" name="Content Placeholder 2"/>
          <p:cNvSpPr>
            <a:spLocks noGrp="1"/>
          </p:cNvSpPr>
          <p:nvPr>
            <p:ph idx="1"/>
          </p:nvPr>
        </p:nvSpPr>
        <p:spPr/>
        <p:txBody>
          <a:bodyPr/>
          <a:lstStyle/>
          <a:p>
            <a:pPr marL="651510" indent="-514350">
              <a:buSzPct val="100000"/>
              <a:buFont typeface="+mj-lt"/>
              <a:buAutoNum type="arabicParenR"/>
            </a:pPr>
            <a:r>
              <a:rPr lang="en-US" dirty="0" smtClean="0"/>
              <a:t>Place the main point near the beginning</a:t>
            </a:r>
            <a:r>
              <a:rPr lang="en-US" dirty="0" smtClean="0"/>
              <a:t>.</a:t>
            </a:r>
          </a:p>
          <a:p>
            <a:pPr marL="1102360" lvl="1" indent="-514350">
              <a:buSzPct val="100000"/>
              <a:buFont typeface="Arial"/>
              <a:buChar char="•"/>
            </a:pPr>
            <a:r>
              <a:rPr lang="en-US" dirty="0" smtClean="0"/>
              <a:t>True for </a:t>
            </a:r>
            <a:r>
              <a:rPr lang="en-US" dirty="0" err="1" smtClean="0"/>
              <a:t>papagraphs</a:t>
            </a:r>
            <a:r>
              <a:rPr lang="en-US" dirty="0" smtClean="0"/>
              <a:t> as well</a:t>
            </a:r>
            <a:endParaRPr lang="en-US" dirty="0" smtClean="0"/>
          </a:p>
          <a:p>
            <a:pPr marL="651510" indent="-514350">
              <a:buSzPct val="100000"/>
              <a:buFont typeface="+mj-lt"/>
              <a:buAutoNum type="arabicParenR"/>
            </a:pPr>
            <a:r>
              <a:rPr lang="en-US" dirty="0" smtClean="0"/>
              <a:t>Focus on one main clause in each sentence.</a:t>
            </a:r>
          </a:p>
          <a:p>
            <a:pPr marL="651510" indent="-514350">
              <a:buSzPct val="100000"/>
              <a:buFont typeface="+mj-lt"/>
              <a:buAutoNum type="arabicParenR"/>
            </a:pPr>
            <a:r>
              <a:rPr lang="en-US" dirty="0" smtClean="0"/>
              <a:t>Vary sentence length, but seek an average length of 15-20 words.</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590</TotalTime>
  <Words>762</Words>
  <Application>Microsoft Macintosh PowerPoint</Application>
  <PresentationFormat>On-screen Show (4:3)</PresentationFormat>
  <Paragraphs>85</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Inkwell</vt:lpstr>
      <vt:lpstr>PowerPoint Presentation</vt:lpstr>
      <vt:lpstr>Creating Plain Sentences</vt:lpstr>
      <vt:lpstr>PowerPoint Presentation</vt:lpstr>
      <vt:lpstr>PowerPoint Presentation</vt:lpstr>
      <vt:lpstr>PowerPoint Presentation</vt:lpstr>
      <vt:lpstr>PowerPoint Presentation</vt:lpstr>
      <vt:lpstr>Style in Technical Writing</vt:lpstr>
      <vt:lpstr>Tone</vt:lpstr>
      <vt:lpstr>Sentence Style</vt:lpstr>
      <vt:lpstr>Being Concise</vt:lpstr>
      <vt:lpstr>Being Accurate in Wording</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for Plain Sentences</dc:title>
  <dc:creator>Kevin Twitchell</dc:creator>
  <cp:lastModifiedBy>Kevin Twitchell</cp:lastModifiedBy>
  <cp:revision>35</cp:revision>
  <cp:lastPrinted>2012-06-13T14:16:31Z</cp:lastPrinted>
  <dcterms:created xsi:type="dcterms:W3CDTF">2010-09-27T14:59:58Z</dcterms:created>
  <dcterms:modified xsi:type="dcterms:W3CDTF">2013-10-07T14:39:37Z</dcterms:modified>
</cp:coreProperties>
</file>