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0"/>
  </p:notesMasterIdLst>
  <p:handoutMasterIdLst>
    <p:handoutMasterId r:id="rId21"/>
  </p:handoutMasterIdLst>
  <p:sldIdLst>
    <p:sldId id="257" r:id="rId2"/>
    <p:sldId id="256" r:id="rId3"/>
    <p:sldId id="258" r:id="rId4"/>
    <p:sldId id="273" r:id="rId5"/>
    <p:sldId id="263" r:id="rId6"/>
    <p:sldId id="264" r:id="rId7"/>
    <p:sldId id="259" r:id="rId8"/>
    <p:sldId id="260" r:id="rId9"/>
    <p:sldId id="261" r:id="rId10"/>
    <p:sldId id="272" r:id="rId11"/>
    <p:sldId id="262" r:id="rId12"/>
    <p:sldId id="265" r:id="rId13"/>
    <p:sldId id="268" r:id="rId14"/>
    <p:sldId id="267" r:id="rId15"/>
    <p:sldId id="271" r:id="rId16"/>
    <p:sldId id="270" r:id="rId17"/>
    <p:sldId id="269" r:id="rId18"/>
    <p:sldId id="266"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15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2E35D6-D751-6442-BC1A-4DCE20E65284}" type="datetimeFigureOut">
              <a:rPr lang="en-US" smtClean="0"/>
              <a:t>9/10/12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B68318E-A5A9-2142-B663-276324EF6CCC}" type="slidenum">
              <a:rPr lang="en-US" smtClean="0"/>
              <a:t>‹#›</a:t>
            </a:fld>
            <a:endParaRPr lang="en-US"/>
          </a:p>
        </p:txBody>
      </p:sp>
    </p:spTree>
    <p:extLst>
      <p:ext uri="{BB962C8B-B14F-4D97-AF65-F5344CB8AC3E}">
        <p14:creationId xmlns:p14="http://schemas.microsoft.com/office/powerpoint/2010/main" val="1523013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AA8942-167D-7048-8776-20EE5660E307}" type="datetimeFigureOut">
              <a:rPr lang="en-US" smtClean="0"/>
              <a:t>9/10/12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B7DDD9-FFAD-014F-A3FD-F9D64DF7E642}" type="slidenum">
              <a:rPr lang="en-US" smtClean="0"/>
              <a:t>‹#›</a:t>
            </a:fld>
            <a:endParaRPr lang="en-US"/>
          </a:p>
        </p:txBody>
      </p:sp>
    </p:spTree>
    <p:extLst>
      <p:ext uri="{BB962C8B-B14F-4D97-AF65-F5344CB8AC3E}">
        <p14:creationId xmlns:p14="http://schemas.microsoft.com/office/powerpoint/2010/main" val="16466356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 from CS graduate</a:t>
            </a:r>
            <a:endParaRPr lang="en-US" dirty="0"/>
          </a:p>
        </p:txBody>
      </p:sp>
      <p:sp>
        <p:nvSpPr>
          <p:cNvPr id="4" name="Slide Number Placeholder 3"/>
          <p:cNvSpPr>
            <a:spLocks noGrp="1"/>
          </p:cNvSpPr>
          <p:nvPr>
            <p:ph type="sldNum" sz="quarter" idx="10"/>
          </p:nvPr>
        </p:nvSpPr>
        <p:spPr/>
        <p:txBody>
          <a:bodyPr/>
          <a:lstStyle/>
          <a:p>
            <a:fld id="{4CB7DDD9-FFAD-014F-A3FD-F9D64DF7E642}" type="slidenum">
              <a:rPr lang="en-US" smtClean="0"/>
              <a:t>3</a:t>
            </a:fld>
            <a:endParaRPr lang="en-US"/>
          </a:p>
        </p:txBody>
      </p:sp>
    </p:spTree>
    <p:extLst>
      <p:ext uri="{BB962C8B-B14F-4D97-AF65-F5344CB8AC3E}">
        <p14:creationId xmlns:p14="http://schemas.microsoft.com/office/powerpoint/2010/main" val="1980530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informative</a:t>
            </a:r>
            <a:r>
              <a:rPr lang="en-US" baseline="0" dirty="0" smtClean="0"/>
              <a:t> or persuasive</a:t>
            </a:r>
            <a:endParaRPr lang="en-US" dirty="0"/>
          </a:p>
        </p:txBody>
      </p:sp>
      <p:sp>
        <p:nvSpPr>
          <p:cNvPr id="4" name="Slide Number Placeholder 3"/>
          <p:cNvSpPr>
            <a:spLocks noGrp="1"/>
          </p:cNvSpPr>
          <p:nvPr>
            <p:ph type="sldNum" sz="quarter" idx="10"/>
          </p:nvPr>
        </p:nvSpPr>
        <p:spPr/>
        <p:txBody>
          <a:bodyPr/>
          <a:lstStyle/>
          <a:p>
            <a:fld id="{4CB7DDD9-FFAD-014F-A3FD-F9D64DF7E642}" type="slidenum">
              <a:rPr lang="en-US" smtClean="0"/>
              <a:t>17</a:t>
            </a:fld>
            <a:endParaRPr lang="en-US"/>
          </a:p>
        </p:txBody>
      </p:sp>
    </p:spTree>
    <p:extLst>
      <p:ext uri="{BB962C8B-B14F-4D97-AF65-F5344CB8AC3E}">
        <p14:creationId xmlns:p14="http://schemas.microsoft.com/office/powerpoint/2010/main" val="1700655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 from CS graduate</a:t>
            </a:r>
            <a:endParaRPr lang="en-US" dirty="0"/>
          </a:p>
        </p:txBody>
      </p:sp>
      <p:sp>
        <p:nvSpPr>
          <p:cNvPr id="4" name="Slide Number Placeholder 3"/>
          <p:cNvSpPr>
            <a:spLocks noGrp="1"/>
          </p:cNvSpPr>
          <p:nvPr>
            <p:ph type="sldNum" sz="quarter" idx="10"/>
          </p:nvPr>
        </p:nvSpPr>
        <p:spPr/>
        <p:txBody>
          <a:bodyPr/>
          <a:lstStyle/>
          <a:p>
            <a:fld id="{4CB7DDD9-FFAD-014F-A3FD-F9D64DF7E642}" type="slidenum">
              <a:rPr lang="en-US" smtClean="0"/>
              <a:t>4</a:t>
            </a:fld>
            <a:endParaRPr lang="en-US"/>
          </a:p>
        </p:txBody>
      </p:sp>
    </p:spTree>
    <p:extLst>
      <p:ext uri="{BB962C8B-B14F-4D97-AF65-F5344CB8AC3E}">
        <p14:creationId xmlns:p14="http://schemas.microsoft.com/office/powerpoint/2010/main" val="1980530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difference between technical communication and other categories of communication?</a:t>
            </a:r>
            <a:endParaRPr lang="en-US" dirty="0"/>
          </a:p>
        </p:txBody>
      </p:sp>
      <p:sp>
        <p:nvSpPr>
          <p:cNvPr id="4" name="Slide Number Placeholder 3"/>
          <p:cNvSpPr>
            <a:spLocks noGrp="1"/>
          </p:cNvSpPr>
          <p:nvPr>
            <p:ph type="sldNum" sz="quarter" idx="10"/>
          </p:nvPr>
        </p:nvSpPr>
        <p:spPr/>
        <p:txBody>
          <a:bodyPr/>
          <a:lstStyle/>
          <a:p>
            <a:fld id="{4CB7DDD9-FFAD-014F-A3FD-F9D64DF7E642}" type="slidenum">
              <a:rPr lang="en-US" smtClean="0"/>
              <a:t>9</a:t>
            </a:fld>
            <a:endParaRPr lang="en-US"/>
          </a:p>
        </p:txBody>
      </p:sp>
    </p:spTree>
    <p:extLst>
      <p:ext uri="{BB962C8B-B14F-4D97-AF65-F5344CB8AC3E}">
        <p14:creationId xmlns:p14="http://schemas.microsoft.com/office/powerpoint/2010/main" val="1192607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7DDD9-FFAD-014F-A3FD-F9D64DF7E642}" type="slidenum">
              <a:rPr lang="en-US" smtClean="0"/>
              <a:t>10</a:t>
            </a:fld>
            <a:endParaRPr lang="en-US"/>
          </a:p>
        </p:txBody>
      </p:sp>
    </p:spTree>
    <p:extLst>
      <p:ext uri="{BB962C8B-B14F-4D97-AF65-F5344CB8AC3E}">
        <p14:creationId xmlns:p14="http://schemas.microsoft.com/office/powerpoint/2010/main" val="1192607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informative</a:t>
            </a:r>
            <a:r>
              <a:rPr lang="en-US" baseline="0" dirty="0" smtClean="0"/>
              <a:t> or persuasive</a:t>
            </a:r>
            <a:endParaRPr lang="en-US" dirty="0"/>
          </a:p>
        </p:txBody>
      </p:sp>
      <p:sp>
        <p:nvSpPr>
          <p:cNvPr id="4" name="Slide Number Placeholder 3"/>
          <p:cNvSpPr>
            <a:spLocks noGrp="1"/>
          </p:cNvSpPr>
          <p:nvPr>
            <p:ph type="sldNum" sz="quarter" idx="10"/>
          </p:nvPr>
        </p:nvSpPr>
        <p:spPr/>
        <p:txBody>
          <a:bodyPr/>
          <a:lstStyle/>
          <a:p>
            <a:fld id="{4CB7DDD9-FFAD-014F-A3FD-F9D64DF7E642}" type="slidenum">
              <a:rPr lang="en-US" smtClean="0"/>
              <a:t>12</a:t>
            </a:fld>
            <a:endParaRPr lang="en-US"/>
          </a:p>
        </p:txBody>
      </p:sp>
    </p:spTree>
    <p:extLst>
      <p:ext uri="{BB962C8B-B14F-4D97-AF65-F5344CB8AC3E}">
        <p14:creationId xmlns:p14="http://schemas.microsoft.com/office/powerpoint/2010/main" val="1700655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informative</a:t>
            </a:r>
            <a:r>
              <a:rPr lang="en-US" baseline="0" dirty="0" smtClean="0"/>
              <a:t> or persuasive</a:t>
            </a:r>
            <a:endParaRPr lang="en-US" dirty="0"/>
          </a:p>
        </p:txBody>
      </p:sp>
      <p:sp>
        <p:nvSpPr>
          <p:cNvPr id="4" name="Slide Number Placeholder 3"/>
          <p:cNvSpPr>
            <a:spLocks noGrp="1"/>
          </p:cNvSpPr>
          <p:nvPr>
            <p:ph type="sldNum" sz="quarter" idx="10"/>
          </p:nvPr>
        </p:nvSpPr>
        <p:spPr/>
        <p:txBody>
          <a:bodyPr/>
          <a:lstStyle/>
          <a:p>
            <a:fld id="{4CB7DDD9-FFAD-014F-A3FD-F9D64DF7E642}" type="slidenum">
              <a:rPr lang="en-US" smtClean="0"/>
              <a:t>13</a:t>
            </a:fld>
            <a:endParaRPr lang="en-US"/>
          </a:p>
        </p:txBody>
      </p:sp>
    </p:spTree>
    <p:extLst>
      <p:ext uri="{BB962C8B-B14F-4D97-AF65-F5344CB8AC3E}">
        <p14:creationId xmlns:p14="http://schemas.microsoft.com/office/powerpoint/2010/main" val="1700655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informative</a:t>
            </a:r>
            <a:r>
              <a:rPr lang="en-US" baseline="0" dirty="0" smtClean="0"/>
              <a:t> or persuasive</a:t>
            </a:r>
            <a:endParaRPr lang="en-US" dirty="0"/>
          </a:p>
        </p:txBody>
      </p:sp>
      <p:sp>
        <p:nvSpPr>
          <p:cNvPr id="4" name="Slide Number Placeholder 3"/>
          <p:cNvSpPr>
            <a:spLocks noGrp="1"/>
          </p:cNvSpPr>
          <p:nvPr>
            <p:ph type="sldNum" sz="quarter" idx="10"/>
          </p:nvPr>
        </p:nvSpPr>
        <p:spPr/>
        <p:txBody>
          <a:bodyPr/>
          <a:lstStyle/>
          <a:p>
            <a:fld id="{4CB7DDD9-FFAD-014F-A3FD-F9D64DF7E642}" type="slidenum">
              <a:rPr lang="en-US" smtClean="0"/>
              <a:t>14</a:t>
            </a:fld>
            <a:endParaRPr lang="en-US"/>
          </a:p>
        </p:txBody>
      </p:sp>
    </p:spTree>
    <p:extLst>
      <p:ext uri="{BB962C8B-B14F-4D97-AF65-F5344CB8AC3E}">
        <p14:creationId xmlns:p14="http://schemas.microsoft.com/office/powerpoint/2010/main" val="1700655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informative</a:t>
            </a:r>
            <a:r>
              <a:rPr lang="en-US" baseline="0" dirty="0" smtClean="0"/>
              <a:t> or persuasive</a:t>
            </a:r>
            <a:endParaRPr lang="en-US" dirty="0"/>
          </a:p>
        </p:txBody>
      </p:sp>
      <p:sp>
        <p:nvSpPr>
          <p:cNvPr id="4" name="Slide Number Placeholder 3"/>
          <p:cNvSpPr>
            <a:spLocks noGrp="1"/>
          </p:cNvSpPr>
          <p:nvPr>
            <p:ph type="sldNum" sz="quarter" idx="10"/>
          </p:nvPr>
        </p:nvSpPr>
        <p:spPr/>
        <p:txBody>
          <a:bodyPr/>
          <a:lstStyle/>
          <a:p>
            <a:fld id="{4CB7DDD9-FFAD-014F-A3FD-F9D64DF7E642}" type="slidenum">
              <a:rPr lang="en-US" smtClean="0"/>
              <a:t>15</a:t>
            </a:fld>
            <a:endParaRPr lang="en-US"/>
          </a:p>
        </p:txBody>
      </p:sp>
    </p:spTree>
    <p:extLst>
      <p:ext uri="{BB962C8B-B14F-4D97-AF65-F5344CB8AC3E}">
        <p14:creationId xmlns:p14="http://schemas.microsoft.com/office/powerpoint/2010/main" val="1700655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informative</a:t>
            </a:r>
            <a:r>
              <a:rPr lang="en-US" baseline="0" dirty="0" smtClean="0"/>
              <a:t> or persuasive</a:t>
            </a:r>
            <a:endParaRPr lang="en-US" dirty="0"/>
          </a:p>
        </p:txBody>
      </p:sp>
      <p:sp>
        <p:nvSpPr>
          <p:cNvPr id="4" name="Slide Number Placeholder 3"/>
          <p:cNvSpPr>
            <a:spLocks noGrp="1"/>
          </p:cNvSpPr>
          <p:nvPr>
            <p:ph type="sldNum" sz="quarter" idx="10"/>
          </p:nvPr>
        </p:nvSpPr>
        <p:spPr/>
        <p:txBody>
          <a:bodyPr/>
          <a:lstStyle/>
          <a:p>
            <a:fld id="{4CB7DDD9-FFAD-014F-A3FD-F9D64DF7E642}" type="slidenum">
              <a:rPr lang="en-US" smtClean="0"/>
              <a:t>16</a:t>
            </a:fld>
            <a:endParaRPr lang="en-US"/>
          </a:p>
        </p:txBody>
      </p:sp>
    </p:spTree>
    <p:extLst>
      <p:ext uri="{BB962C8B-B14F-4D97-AF65-F5344CB8AC3E}">
        <p14:creationId xmlns:p14="http://schemas.microsoft.com/office/powerpoint/2010/main" val="1700655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gradFill>
                  <a:gsLst>
                    <a:gs pos="0">
                      <a:schemeClr val="tx2"/>
                    </a:gs>
                    <a:gs pos="100000">
                      <a:schemeClr val="tx2">
                        <a:lumMod val="75000"/>
                      </a:schemeClr>
                    </a:gs>
                  </a:gsLst>
                  <a:lin ang="5400000" scaled="0"/>
                </a:gradFill>
                <a:effectLst>
                  <a:outerShdw blurRad="50800" dist="25400" dir="5400000" algn="t"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1600">
                <a:gradFill>
                  <a:gsLst>
                    <a:gs pos="0">
                      <a:schemeClr val="tx2"/>
                    </a:gs>
                    <a:gs pos="100000">
                      <a:schemeClr val="tx2">
                        <a:lumMod val="75000"/>
                      </a:schemeClr>
                    </a:gs>
                  </a:gsLst>
                  <a:lin ang="5400000" scaled="0"/>
                </a:gra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CoverGlyph.png"/>
          <p:cNvPicPr>
            <a:picLocks noChangeAspect="1"/>
          </p:cNvPicPr>
          <p:nvPr/>
        </p:nvPicPr>
        <p:blipFill>
          <a:blip r:embed="rId2"/>
          <a:stretch>
            <a:fillRect/>
          </a:stretch>
        </p:blipFill>
        <p:spPr>
          <a:xfrm>
            <a:off x="4010025" y="3048000"/>
            <a:ext cx="1123950" cy="7715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286000" y="457200"/>
            <a:ext cx="4572000" cy="3173506"/>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57EF0-2FB0-466E-8C66-7AE50E126154}" type="slidenum">
              <a:rPr lang="en-US" smtClean="0"/>
              <a:pPr/>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4890247"/>
            <a:ext cx="1645920" cy="17041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B1E45-E47D-4C91-AA8A-81D0BED11EE7}" type="slidenum">
              <a:rPr lang="en-US" smtClean="0"/>
              <a:pPr/>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7882"/>
            <a:ext cx="5889812" cy="5325036"/>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E3916-ED4F-4DC5-A96E-164C8797005D}"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rot="5400000">
            <a:off x="6052928" y="3115195"/>
            <a:ext cx="1645920" cy="170411"/>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981200"/>
            <a:ext cx="4038600" cy="4114800"/>
          </a:xfrm>
        </p:spPr>
        <p:txBody>
          <a:bodyPr/>
          <a:lstStyle/>
          <a:p>
            <a:r>
              <a:rPr lang="en-US" smtClean="0"/>
              <a:t>Click icon to add clip art</a:t>
            </a:r>
            <a:endParaRPr lang="en-US"/>
          </a:p>
        </p:txBody>
      </p:sp>
      <p:sp>
        <p:nvSpPr>
          <p:cNvPr id="4" name="Text Placeholder 3"/>
          <p:cNvSpPr>
            <a:spLocks noGrp="1"/>
          </p:cNvSpPr>
          <p:nvPr>
            <p:ph type="body"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FB63309B-07AF-429D-8A84-2BEF72658BE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2C11C-6D2A-41E6-8E1A-6DB2F9D58115}" type="slidenum">
              <a:rPr lang="en-US" smtClean="0"/>
              <a:pPr/>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626440"/>
            <a:ext cx="7770813" cy="1472184"/>
          </a:xfrm>
        </p:spPr>
        <p:txBody>
          <a:bodyPr anchor="b" anchorCtr="0"/>
          <a:lstStyle>
            <a:lvl1pPr algn="ctr">
              <a:defRPr sz="5400" b="0" i="0" cap="none" baseline="0"/>
            </a:lvl1pPr>
          </a:lstStyle>
          <a:p>
            <a:r>
              <a:rPr lang="en-US" smtClean="0"/>
              <a:t>Click to edit Master title style</a:t>
            </a:r>
            <a:endParaRPr/>
          </a:p>
        </p:txBody>
      </p:sp>
      <p:sp>
        <p:nvSpPr>
          <p:cNvPr id="3" name="Text Placeholder 2"/>
          <p:cNvSpPr>
            <a:spLocks noGrp="1"/>
          </p:cNvSpPr>
          <p:nvPr>
            <p:ph type="body" idx="1"/>
          </p:nvPr>
        </p:nvSpPr>
        <p:spPr>
          <a:xfrm>
            <a:off x="685800" y="3813048"/>
            <a:ext cx="7770813" cy="1755648"/>
          </a:xfrm>
        </p:spPr>
        <p:txBody>
          <a:bodyPr anchor="t" anchorCtr="0">
            <a:normAutofit/>
          </a:bodyPr>
          <a:lstStyle>
            <a:lvl1pPr marL="0" indent="0" algn="ctr">
              <a:spcBef>
                <a:spcPts val="30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53D78-EE21-48C2-ABBA-BB740D3319ED}" type="slidenum">
              <a:rPr lang="en-US" smtClean="0"/>
              <a:pPr/>
              <a:t>‹#›</a:t>
            </a:fld>
            <a:endParaRPr lang="en-US"/>
          </a:p>
        </p:txBody>
      </p:sp>
      <p:pic>
        <p:nvPicPr>
          <p:cNvPr id="7" name="Picture 6" descr="Glyph-SectionHeader.png"/>
          <p:cNvPicPr>
            <a:picLocks noChangeAspect="1"/>
          </p:cNvPicPr>
          <p:nvPr/>
        </p:nvPicPr>
        <p:blipFill>
          <a:blip r:embed="rId2"/>
          <a:stretch>
            <a:fillRect/>
          </a:stretch>
        </p:blipFill>
        <p:spPr>
          <a:xfrm>
            <a:off x="4038600" y="3174066"/>
            <a:ext cx="1066800" cy="5905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85A59-3188-48B1-AFD0-D96E2A3B8738}"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340949-343B-4052-89C5-5A7D6D15F890}" type="slidenum">
              <a:rPr lang="en-US" smtClean="0"/>
              <a:pPr/>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E255F2-B6B8-4066-B0F1-3D4AF7E266AE}" type="slidenum">
              <a:rPr lang="en-US" smtClean="0"/>
              <a:pPr/>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53F97-8E69-4E73-8BA1-86332BB09A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en-US" smtClean="0"/>
              <a:t>Click to edit Master title style</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marL="2290763" indent="-461963">
              <a:tabLst/>
              <a:defRPr sz="2000"/>
            </a:lvl6pPr>
            <a:lvl7pPr marL="2290763" indent="-461963">
              <a:tabLst/>
              <a:defRPr sz="2000"/>
            </a:lvl7pPr>
            <a:lvl8pPr marL="2290763" indent="-461963">
              <a:tabLst/>
              <a:defRPr sz="2000"/>
            </a:lvl8pPr>
            <a:lvl9pPr marL="2290763" indent="-461963">
              <a:tabLst/>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4DA08-4F43-4DC5-A544-3419135058B0}" type="slidenum">
              <a:rPr lang="en-US" smtClean="0"/>
              <a:pPr/>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1664746" y="2286000"/>
            <a:ext cx="1645920" cy="170411"/>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58906" y="457200"/>
            <a:ext cx="3657600" cy="5413248"/>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spcBef>
                <a:spcPts val="6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A16FC-50E7-455D-BBF4-EBC8FD009250}"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5804853" y="2286000"/>
            <a:ext cx="1645920" cy="170411"/>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1D857EF0-2FB0-466E-8C66-7AE50E126154}" type="slidenum">
              <a:rPr lang="en-US" smtClean="0"/>
              <a:pPr/>
              <a:t>‹#›</a:t>
            </a:fld>
            <a:endParaRPr lang="en-US"/>
          </a:p>
        </p:txBody>
      </p:sp>
      <p:sp>
        <p:nvSpPr>
          <p:cNvPr id="2" name="Title Placeholder 1"/>
          <p:cNvSpPr>
            <a:spLocks noGrp="1"/>
          </p:cNvSpPr>
          <p:nvPr>
            <p:ph type="title"/>
          </p:nvPr>
        </p:nvSpPr>
        <p:spPr>
          <a:xfrm>
            <a:off x="685800" y="67236"/>
            <a:ext cx="7770813" cy="1371600"/>
          </a:xfrm>
          <a:prstGeom prst="rect">
            <a:avLst/>
          </a:prstGeom>
          <a:effectLst/>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Lst>
  <p:txStyles>
    <p:titleStyle>
      <a:lvl1pPr algn="ctr" defTabSz="914400" rtl="0" eaLnBrk="1" latinLnBrk="0" hangingPunct="1">
        <a:spcBef>
          <a:spcPct val="0"/>
        </a:spcBef>
        <a:buNone/>
        <a:defRPr sz="5000" kern="1200">
          <a:solidFill>
            <a:schemeClr val="tx2"/>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7432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6pPr>
      <a:lvl7pPr marL="32051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7pPr>
      <a:lvl8pPr marL="36576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8pPr>
      <a:lvl9pPr marL="41195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 308 – Technical Communication</a:t>
            </a:r>
            <a:endParaRPr lang="en-US" dirty="0"/>
          </a:p>
        </p:txBody>
      </p:sp>
      <p:sp>
        <p:nvSpPr>
          <p:cNvPr id="3" name="Content Placeholder 2"/>
          <p:cNvSpPr>
            <a:spLocks noGrp="1"/>
          </p:cNvSpPr>
          <p:nvPr>
            <p:ph idx="1"/>
          </p:nvPr>
        </p:nvSpPr>
        <p:spPr/>
        <p:txBody>
          <a:bodyPr/>
          <a:lstStyle/>
          <a:p>
            <a:r>
              <a:rPr lang="en-US" dirty="0" smtClean="0"/>
              <a:t>Required for …</a:t>
            </a:r>
          </a:p>
          <a:p>
            <a:pPr lvl="1"/>
            <a:r>
              <a:rPr lang="en-US" dirty="0" smtClean="0"/>
              <a:t>Computer Science</a:t>
            </a:r>
          </a:p>
          <a:p>
            <a:pPr lvl="1"/>
            <a:r>
              <a:rPr lang="en-US" dirty="0" smtClean="0"/>
              <a:t>Computer Engineering</a:t>
            </a:r>
          </a:p>
          <a:p>
            <a:pPr lvl="1"/>
            <a:r>
              <a:rPr lang="en-US" dirty="0" smtClean="0"/>
              <a:t>Electrical Engineering</a:t>
            </a:r>
          </a:p>
          <a:p>
            <a:r>
              <a:rPr lang="en-US" dirty="0" smtClean="0"/>
              <a:t>“Elective” for …</a:t>
            </a:r>
          </a:p>
          <a:p>
            <a:pPr lvl="1"/>
            <a:r>
              <a:rPr lang="en-US" dirty="0" smtClean="0"/>
              <a:t>Web Design and Development</a:t>
            </a:r>
            <a:endParaRPr lang="en-US" dirty="0"/>
          </a:p>
        </p:txBody>
      </p:sp>
    </p:spTree>
    <p:extLst>
      <p:ext uri="{BB962C8B-B14F-4D97-AF65-F5344CB8AC3E}">
        <p14:creationId xmlns:p14="http://schemas.microsoft.com/office/powerpoint/2010/main" val="20447541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Difference</a:t>
            </a:r>
            <a:endParaRPr lang="en-US" dirty="0"/>
          </a:p>
        </p:txBody>
      </p:sp>
      <p:sp>
        <p:nvSpPr>
          <p:cNvPr id="6" name="Content Placeholder 5"/>
          <p:cNvSpPr>
            <a:spLocks noGrp="1"/>
          </p:cNvSpPr>
          <p:nvPr>
            <p:ph idx="1"/>
          </p:nvPr>
        </p:nvSpPr>
        <p:spPr/>
        <p:txBody>
          <a:bodyPr>
            <a:normAutofit/>
          </a:bodyPr>
          <a:lstStyle/>
          <a:p>
            <a:r>
              <a:rPr lang="en-US" dirty="0"/>
              <a:t>Not read for pleasure</a:t>
            </a:r>
            <a:endParaRPr lang="en-US" dirty="0" smtClean="0"/>
          </a:p>
          <a:p>
            <a:r>
              <a:rPr lang="en-US" dirty="0" smtClean="0"/>
              <a:t>Not read from cover to cover</a:t>
            </a:r>
          </a:p>
          <a:p>
            <a:pPr lvl="1"/>
            <a:r>
              <a:rPr lang="en-US" dirty="0" smtClean="0"/>
              <a:t>Referenced </a:t>
            </a:r>
            <a:r>
              <a:rPr lang="en-US" dirty="0"/>
              <a:t>not </a:t>
            </a:r>
            <a:r>
              <a:rPr lang="en-US" dirty="0" smtClean="0"/>
              <a:t>read</a:t>
            </a:r>
          </a:p>
          <a:p>
            <a:pPr lvl="1"/>
            <a:r>
              <a:rPr lang="en-US" dirty="0"/>
              <a:t>Quickly access needed information</a:t>
            </a:r>
            <a:endParaRPr lang="en-US" dirty="0" smtClean="0"/>
          </a:p>
          <a:p>
            <a:pPr lvl="1"/>
            <a:r>
              <a:rPr lang="en-US" dirty="0" smtClean="0"/>
              <a:t>Organization critical</a:t>
            </a:r>
          </a:p>
          <a:p>
            <a:pPr lvl="1"/>
            <a:r>
              <a:rPr lang="en-US" dirty="0" smtClean="0"/>
              <a:t>Informative headings essential</a:t>
            </a:r>
            <a:endParaRPr lang="en-US" dirty="0"/>
          </a:p>
        </p:txBody>
      </p:sp>
    </p:spTree>
    <p:extLst>
      <p:ext uri="{BB962C8B-B14F-4D97-AF65-F5344CB8AC3E}">
        <p14:creationId xmlns:p14="http://schemas.microsoft.com/office/powerpoint/2010/main" val="14696467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lstStyle/>
          <a:p>
            <a:r>
              <a:rPr lang="en-US" dirty="0" smtClean="0"/>
              <a:t>Provide </a:t>
            </a:r>
            <a:r>
              <a:rPr lang="en-US" u="sng" dirty="0" smtClean="0"/>
              <a:t>only</a:t>
            </a:r>
            <a:r>
              <a:rPr lang="en-US" dirty="0" smtClean="0"/>
              <a:t> the information the audience needs</a:t>
            </a:r>
          </a:p>
          <a:p>
            <a:pPr lvl="1"/>
            <a:r>
              <a:rPr lang="en-US" dirty="0" smtClean="0"/>
              <a:t>Not a data </a:t>
            </a:r>
            <a:r>
              <a:rPr lang="en-US" dirty="0" smtClean="0"/>
              <a:t>dump</a:t>
            </a:r>
          </a:p>
          <a:p>
            <a:pPr lvl="1"/>
            <a:r>
              <a:rPr lang="en-US" dirty="0" smtClean="0"/>
              <a:t>At varying levels of abstraction</a:t>
            </a:r>
            <a:endParaRPr lang="en-US" dirty="0" smtClean="0"/>
          </a:p>
          <a:p>
            <a:r>
              <a:rPr lang="en-US" dirty="0" smtClean="0"/>
              <a:t>Easy to </a:t>
            </a:r>
            <a:r>
              <a:rPr lang="en-US" dirty="0" smtClean="0"/>
              <a:t>understand</a:t>
            </a:r>
            <a:endParaRPr lang="en-US" dirty="0"/>
          </a:p>
        </p:txBody>
      </p:sp>
    </p:spTree>
    <p:extLst>
      <p:ext uri="{BB962C8B-B14F-4D97-AF65-F5344CB8AC3E}">
        <p14:creationId xmlns:p14="http://schemas.microsoft.com/office/powerpoint/2010/main" val="4083573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Development Approach</a:t>
            </a:r>
            <a:endParaRPr lang="en-US" dirty="0"/>
          </a:p>
        </p:txBody>
      </p:sp>
      <p:sp>
        <p:nvSpPr>
          <p:cNvPr id="5" name="Content Placeholder 4"/>
          <p:cNvSpPr>
            <a:spLocks noGrp="1"/>
          </p:cNvSpPr>
          <p:nvPr>
            <p:ph sz="half" idx="1"/>
          </p:nvPr>
        </p:nvSpPr>
        <p:spPr/>
        <p:txBody>
          <a:bodyPr/>
          <a:lstStyle/>
          <a:p>
            <a:pPr>
              <a:buFont typeface="Wingdings" charset="2"/>
              <a:buAutoNum type="arabicPlain"/>
            </a:pPr>
            <a:r>
              <a:rPr lang="en-US" dirty="0" smtClean="0"/>
              <a:t>What to do</a:t>
            </a:r>
          </a:p>
          <a:p>
            <a:pPr lvl="1"/>
            <a:endParaRPr lang="en-US" dirty="0" smtClean="0"/>
          </a:p>
          <a:p>
            <a:pPr lvl="1"/>
            <a:endParaRPr lang="en-US" dirty="0" smtClean="0"/>
          </a:p>
          <a:p>
            <a:pPr lvl="1"/>
            <a:endParaRPr lang="en-US" dirty="0" smtClean="0"/>
          </a:p>
          <a:p>
            <a:pPr>
              <a:buFont typeface="Wingdings" charset="2"/>
              <a:buAutoNum type="arabicPlain"/>
            </a:pPr>
            <a:r>
              <a:rPr lang="en-US" dirty="0" smtClean="0"/>
              <a:t>How to do it</a:t>
            </a:r>
          </a:p>
          <a:p>
            <a:pPr lvl="1"/>
            <a:endParaRPr lang="en-US" dirty="0" smtClean="0"/>
          </a:p>
          <a:p>
            <a:pPr lvl="1"/>
            <a:endParaRPr lang="en-US" dirty="0"/>
          </a:p>
        </p:txBody>
      </p:sp>
      <p:sp>
        <p:nvSpPr>
          <p:cNvPr id="6" name="Content Placeholder 5"/>
          <p:cNvSpPr>
            <a:spLocks noGrp="1"/>
          </p:cNvSpPr>
          <p:nvPr>
            <p:ph sz="half" idx="2"/>
          </p:nvPr>
        </p:nvSpPr>
        <p:spPr/>
        <p:txBody>
          <a:bodyPr/>
          <a:lstStyle/>
          <a:p>
            <a:pPr>
              <a:buFont typeface="Wingdings" charset="2"/>
              <a:buAutoNum type="arabicPlain" startAt="3"/>
            </a:pPr>
            <a:r>
              <a:rPr lang="en-US" dirty="0" smtClean="0"/>
              <a:t>Do it</a:t>
            </a:r>
          </a:p>
          <a:p>
            <a:pPr lvl="1"/>
            <a:endParaRPr lang="en-US" dirty="0" smtClean="0"/>
          </a:p>
          <a:p>
            <a:pPr lvl="1"/>
            <a:endParaRPr lang="en-US" dirty="0" smtClean="0"/>
          </a:p>
          <a:p>
            <a:pPr lvl="1"/>
            <a:endParaRPr lang="en-US" dirty="0" smtClean="0"/>
          </a:p>
          <a:p>
            <a:pPr>
              <a:buFont typeface="Wingdings" charset="2"/>
              <a:buAutoNum type="arabicPlain" startAt="4"/>
            </a:pPr>
            <a:r>
              <a:rPr lang="en-US" dirty="0" smtClean="0"/>
              <a:t>Verify done correctly</a:t>
            </a:r>
          </a:p>
          <a:p>
            <a:pPr lvl="1"/>
            <a:endParaRPr lang="en-US" dirty="0" smtClean="0"/>
          </a:p>
          <a:p>
            <a:pPr lvl="1"/>
            <a:endParaRPr lang="en-US" dirty="0"/>
          </a:p>
        </p:txBody>
      </p:sp>
    </p:spTree>
    <p:extLst>
      <p:ext uri="{BB962C8B-B14F-4D97-AF65-F5344CB8AC3E}">
        <p14:creationId xmlns:p14="http://schemas.microsoft.com/office/powerpoint/2010/main" val="33116273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Development Approach</a:t>
            </a:r>
            <a:endParaRPr lang="en-US" dirty="0"/>
          </a:p>
        </p:txBody>
      </p:sp>
      <p:sp>
        <p:nvSpPr>
          <p:cNvPr id="5" name="Content Placeholder 4"/>
          <p:cNvSpPr>
            <a:spLocks noGrp="1"/>
          </p:cNvSpPr>
          <p:nvPr>
            <p:ph sz="half" idx="1"/>
          </p:nvPr>
        </p:nvSpPr>
        <p:spPr/>
        <p:txBody>
          <a:bodyPr/>
          <a:lstStyle/>
          <a:p>
            <a:pPr>
              <a:buFont typeface="Wingdings" charset="2"/>
              <a:buAutoNum type="arabicPlain"/>
            </a:pPr>
            <a:r>
              <a:rPr lang="en-US" dirty="0" smtClean="0"/>
              <a:t>What to do</a:t>
            </a:r>
          </a:p>
          <a:p>
            <a:pPr lvl="1"/>
            <a:r>
              <a:rPr lang="en-US" dirty="0" smtClean="0"/>
              <a:t>Requirements</a:t>
            </a:r>
          </a:p>
          <a:p>
            <a:pPr lvl="1"/>
            <a:endParaRPr lang="en-US" dirty="0" smtClean="0"/>
          </a:p>
          <a:p>
            <a:pPr lvl="1"/>
            <a:endParaRPr lang="en-US" dirty="0" smtClean="0"/>
          </a:p>
          <a:p>
            <a:pPr>
              <a:buFont typeface="Wingdings" charset="2"/>
              <a:buAutoNum type="arabicPlain"/>
            </a:pPr>
            <a:r>
              <a:rPr lang="en-US" dirty="0" smtClean="0"/>
              <a:t>How to do it</a:t>
            </a:r>
          </a:p>
          <a:p>
            <a:pPr lvl="1"/>
            <a:r>
              <a:rPr lang="en-US" dirty="0" smtClean="0"/>
              <a:t>Design</a:t>
            </a:r>
          </a:p>
          <a:p>
            <a:pPr lvl="1"/>
            <a:endParaRPr lang="en-US" dirty="0"/>
          </a:p>
        </p:txBody>
      </p:sp>
      <p:sp>
        <p:nvSpPr>
          <p:cNvPr id="6" name="Content Placeholder 5"/>
          <p:cNvSpPr>
            <a:spLocks noGrp="1"/>
          </p:cNvSpPr>
          <p:nvPr>
            <p:ph sz="half" idx="2"/>
          </p:nvPr>
        </p:nvSpPr>
        <p:spPr/>
        <p:txBody>
          <a:bodyPr/>
          <a:lstStyle/>
          <a:p>
            <a:pPr>
              <a:buFont typeface="Wingdings" charset="2"/>
              <a:buAutoNum type="arabicPlain" startAt="3"/>
            </a:pPr>
            <a:r>
              <a:rPr lang="en-US" dirty="0" smtClean="0"/>
              <a:t>Do it</a:t>
            </a:r>
          </a:p>
          <a:p>
            <a:pPr lvl="1"/>
            <a:r>
              <a:rPr lang="en-US" dirty="0" smtClean="0"/>
              <a:t>Code</a:t>
            </a:r>
          </a:p>
          <a:p>
            <a:pPr lvl="1"/>
            <a:endParaRPr lang="en-US" dirty="0" smtClean="0"/>
          </a:p>
          <a:p>
            <a:pPr lvl="1"/>
            <a:endParaRPr lang="en-US" dirty="0" smtClean="0"/>
          </a:p>
          <a:p>
            <a:pPr>
              <a:buFont typeface="Wingdings" charset="2"/>
              <a:buAutoNum type="arabicPlain" startAt="4"/>
            </a:pPr>
            <a:r>
              <a:rPr lang="en-US" dirty="0" smtClean="0"/>
              <a:t>Verify done correctly</a:t>
            </a:r>
          </a:p>
          <a:p>
            <a:pPr lvl="1"/>
            <a:r>
              <a:rPr lang="en-US" dirty="0" smtClean="0"/>
              <a:t>Test</a:t>
            </a:r>
          </a:p>
          <a:p>
            <a:pPr lvl="1"/>
            <a:endParaRPr lang="en-US" dirty="0"/>
          </a:p>
        </p:txBody>
      </p:sp>
    </p:spTree>
    <p:extLst>
      <p:ext uri="{BB962C8B-B14F-4D97-AF65-F5344CB8AC3E}">
        <p14:creationId xmlns:p14="http://schemas.microsoft.com/office/powerpoint/2010/main" val="15389547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Development Approach</a:t>
            </a:r>
            <a:endParaRPr lang="en-US" dirty="0"/>
          </a:p>
        </p:txBody>
      </p:sp>
      <p:sp>
        <p:nvSpPr>
          <p:cNvPr id="5" name="Content Placeholder 4"/>
          <p:cNvSpPr>
            <a:spLocks noGrp="1"/>
          </p:cNvSpPr>
          <p:nvPr>
            <p:ph sz="half" idx="1"/>
          </p:nvPr>
        </p:nvSpPr>
        <p:spPr/>
        <p:txBody>
          <a:bodyPr/>
          <a:lstStyle/>
          <a:p>
            <a:pPr>
              <a:buFont typeface="Wingdings" charset="2"/>
              <a:buAutoNum type="arabicPlain"/>
            </a:pPr>
            <a:r>
              <a:rPr lang="en-US" dirty="0" smtClean="0"/>
              <a:t>What to do</a:t>
            </a:r>
          </a:p>
          <a:p>
            <a:pPr lvl="1"/>
            <a:r>
              <a:rPr lang="en-US" dirty="0" smtClean="0">
                <a:solidFill>
                  <a:schemeClr val="bg1">
                    <a:lumMod val="75000"/>
                  </a:schemeClr>
                </a:solidFill>
              </a:rPr>
              <a:t>Requirements</a:t>
            </a:r>
          </a:p>
          <a:p>
            <a:pPr lvl="1"/>
            <a:r>
              <a:rPr lang="en-US" dirty="0" smtClean="0"/>
              <a:t>Purpose</a:t>
            </a:r>
            <a:endParaRPr lang="en-US" dirty="0" smtClean="0"/>
          </a:p>
          <a:p>
            <a:pPr lvl="1"/>
            <a:r>
              <a:rPr lang="en-US" dirty="0" smtClean="0"/>
              <a:t>Audience</a:t>
            </a:r>
          </a:p>
          <a:p>
            <a:pPr>
              <a:buFont typeface="Wingdings" charset="2"/>
              <a:buAutoNum type="arabicPlain"/>
            </a:pPr>
            <a:r>
              <a:rPr lang="en-US" dirty="0" smtClean="0"/>
              <a:t>How to do it</a:t>
            </a:r>
          </a:p>
          <a:p>
            <a:pPr lvl="1"/>
            <a:endParaRPr lang="en-US" dirty="0" smtClean="0"/>
          </a:p>
          <a:p>
            <a:pPr lvl="1"/>
            <a:endParaRPr lang="en-US" dirty="0"/>
          </a:p>
        </p:txBody>
      </p:sp>
      <p:sp>
        <p:nvSpPr>
          <p:cNvPr id="6" name="Content Placeholder 5"/>
          <p:cNvSpPr>
            <a:spLocks noGrp="1"/>
          </p:cNvSpPr>
          <p:nvPr>
            <p:ph sz="half" idx="2"/>
          </p:nvPr>
        </p:nvSpPr>
        <p:spPr/>
        <p:txBody>
          <a:bodyPr/>
          <a:lstStyle/>
          <a:p>
            <a:pPr>
              <a:buFont typeface="Wingdings" charset="2"/>
              <a:buAutoNum type="arabicPlain" startAt="3"/>
            </a:pPr>
            <a:r>
              <a:rPr lang="en-US" dirty="0" smtClean="0"/>
              <a:t>Do it</a:t>
            </a:r>
          </a:p>
          <a:p>
            <a:pPr lvl="1"/>
            <a:endParaRPr lang="en-US" dirty="0" smtClean="0"/>
          </a:p>
          <a:p>
            <a:pPr lvl="1"/>
            <a:endParaRPr lang="en-US" dirty="0" smtClean="0"/>
          </a:p>
          <a:p>
            <a:pPr lvl="1"/>
            <a:endParaRPr lang="en-US" dirty="0" smtClean="0"/>
          </a:p>
          <a:p>
            <a:pPr>
              <a:buFont typeface="Wingdings" charset="2"/>
              <a:buAutoNum type="arabicPlain" startAt="4"/>
            </a:pPr>
            <a:r>
              <a:rPr lang="en-US" dirty="0" smtClean="0"/>
              <a:t>Verify done correctly</a:t>
            </a:r>
          </a:p>
          <a:p>
            <a:pPr lvl="1"/>
            <a:endParaRPr lang="en-US" dirty="0" smtClean="0"/>
          </a:p>
          <a:p>
            <a:pPr lvl="1"/>
            <a:endParaRPr lang="en-US" dirty="0"/>
          </a:p>
        </p:txBody>
      </p:sp>
    </p:spTree>
    <p:extLst>
      <p:ext uri="{BB962C8B-B14F-4D97-AF65-F5344CB8AC3E}">
        <p14:creationId xmlns:p14="http://schemas.microsoft.com/office/powerpoint/2010/main" val="24293316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Development Approach</a:t>
            </a:r>
            <a:endParaRPr lang="en-US" dirty="0"/>
          </a:p>
        </p:txBody>
      </p:sp>
      <p:sp>
        <p:nvSpPr>
          <p:cNvPr id="5" name="Content Placeholder 4"/>
          <p:cNvSpPr>
            <a:spLocks noGrp="1"/>
          </p:cNvSpPr>
          <p:nvPr>
            <p:ph sz="half" idx="1"/>
          </p:nvPr>
        </p:nvSpPr>
        <p:spPr/>
        <p:txBody>
          <a:bodyPr/>
          <a:lstStyle/>
          <a:p>
            <a:pPr>
              <a:buFont typeface="Wingdings" charset="2"/>
              <a:buAutoNum type="arabicPlain"/>
            </a:pPr>
            <a:r>
              <a:rPr lang="en-US" dirty="0" smtClean="0"/>
              <a:t>What to do</a:t>
            </a:r>
          </a:p>
          <a:p>
            <a:pPr lvl="1"/>
            <a:r>
              <a:rPr lang="en-US" dirty="0" smtClean="0">
                <a:solidFill>
                  <a:schemeClr val="bg1">
                    <a:lumMod val="75000"/>
                  </a:schemeClr>
                </a:solidFill>
              </a:rPr>
              <a:t>Requirements</a:t>
            </a:r>
          </a:p>
          <a:p>
            <a:pPr lvl="1"/>
            <a:r>
              <a:rPr lang="en-US" dirty="0" smtClean="0"/>
              <a:t>Type</a:t>
            </a:r>
          </a:p>
          <a:p>
            <a:pPr lvl="1"/>
            <a:r>
              <a:rPr lang="en-US" dirty="0" smtClean="0"/>
              <a:t>Audience</a:t>
            </a:r>
          </a:p>
          <a:p>
            <a:pPr>
              <a:buFont typeface="Wingdings" charset="2"/>
              <a:buAutoNum type="arabicPlain"/>
            </a:pPr>
            <a:r>
              <a:rPr lang="en-US" dirty="0" smtClean="0"/>
              <a:t>How to do it</a:t>
            </a:r>
          </a:p>
          <a:p>
            <a:pPr lvl="1"/>
            <a:r>
              <a:rPr lang="en-US" dirty="0" smtClean="0">
                <a:solidFill>
                  <a:schemeClr val="bg1">
                    <a:lumMod val="75000"/>
                  </a:schemeClr>
                </a:solidFill>
              </a:rPr>
              <a:t>Design</a:t>
            </a:r>
          </a:p>
          <a:p>
            <a:pPr lvl="1"/>
            <a:r>
              <a:rPr lang="en-US" dirty="0" smtClean="0"/>
              <a:t>Outline</a:t>
            </a:r>
            <a:endParaRPr lang="en-US" dirty="0"/>
          </a:p>
        </p:txBody>
      </p:sp>
      <p:sp>
        <p:nvSpPr>
          <p:cNvPr id="6" name="Content Placeholder 5"/>
          <p:cNvSpPr>
            <a:spLocks noGrp="1"/>
          </p:cNvSpPr>
          <p:nvPr>
            <p:ph sz="half" idx="2"/>
          </p:nvPr>
        </p:nvSpPr>
        <p:spPr/>
        <p:txBody>
          <a:bodyPr/>
          <a:lstStyle/>
          <a:p>
            <a:pPr>
              <a:buFont typeface="Wingdings" charset="2"/>
              <a:buAutoNum type="arabicPlain" startAt="3"/>
            </a:pPr>
            <a:r>
              <a:rPr lang="en-US" dirty="0" smtClean="0"/>
              <a:t>Do it</a:t>
            </a:r>
          </a:p>
          <a:p>
            <a:pPr lvl="1"/>
            <a:endParaRPr lang="en-US" dirty="0" smtClean="0"/>
          </a:p>
          <a:p>
            <a:pPr lvl="1"/>
            <a:endParaRPr lang="en-US" dirty="0" smtClean="0"/>
          </a:p>
          <a:p>
            <a:pPr lvl="1"/>
            <a:endParaRPr lang="en-US" dirty="0" smtClean="0"/>
          </a:p>
          <a:p>
            <a:pPr>
              <a:buFont typeface="Wingdings" charset="2"/>
              <a:buAutoNum type="arabicPlain" startAt="4"/>
            </a:pPr>
            <a:r>
              <a:rPr lang="en-US" dirty="0" smtClean="0"/>
              <a:t>Verify done correctly</a:t>
            </a:r>
          </a:p>
          <a:p>
            <a:pPr lvl="1"/>
            <a:endParaRPr lang="en-US" dirty="0" smtClean="0"/>
          </a:p>
          <a:p>
            <a:pPr lvl="1"/>
            <a:endParaRPr lang="en-US" dirty="0"/>
          </a:p>
        </p:txBody>
      </p:sp>
    </p:spTree>
    <p:extLst>
      <p:ext uri="{BB962C8B-B14F-4D97-AF65-F5344CB8AC3E}">
        <p14:creationId xmlns:p14="http://schemas.microsoft.com/office/powerpoint/2010/main" val="1026377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Development Approach</a:t>
            </a:r>
            <a:endParaRPr lang="en-US" dirty="0"/>
          </a:p>
        </p:txBody>
      </p:sp>
      <p:sp>
        <p:nvSpPr>
          <p:cNvPr id="5" name="Content Placeholder 4"/>
          <p:cNvSpPr>
            <a:spLocks noGrp="1"/>
          </p:cNvSpPr>
          <p:nvPr>
            <p:ph sz="half" idx="1"/>
          </p:nvPr>
        </p:nvSpPr>
        <p:spPr/>
        <p:txBody>
          <a:bodyPr/>
          <a:lstStyle/>
          <a:p>
            <a:pPr>
              <a:buFont typeface="Wingdings" charset="2"/>
              <a:buAutoNum type="arabicPlain"/>
            </a:pPr>
            <a:r>
              <a:rPr lang="en-US" dirty="0" smtClean="0"/>
              <a:t>What to do</a:t>
            </a:r>
          </a:p>
          <a:p>
            <a:pPr lvl="1"/>
            <a:r>
              <a:rPr lang="en-US" dirty="0" smtClean="0">
                <a:solidFill>
                  <a:schemeClr val="bg1">
                    <a:lumMod val="75000"/>
                  </a:schemeClr>
                </a:solidFill>
              </a:rPr>
              <a:t>Requirements</a:t>
            </a:r>
          </a:p>
          <a:p>
            <a:pPr lvl="1"/>
            <a:r>
              <a:rPr lang="en-US" dirty="0" smtClean="0"/>
              <a:t>Type</a:t>
            </a:r>
          </a:p>
          <a:p>
            <a:pPr lvl="1"/>
            <a:r>
              <a:rPr lang="en-US" dirty="0" smtClean="0"/>
              <a:t>Audience</a:t>
            </a:r>
          </a:p>
          <a:p>
            <a:pPr>
              <a:buFont typeface="Wingdings" charset="2"/>
              <a:buAutoNum type="arabicPlain"/>
            </a:pPr>
            <a:r>
              <a:rPr lang="en-US" dirty="0" smtClean="0"/>
              <a:t>How to do it</a:t>
            </a:r>
          </a:p>
          <a:p>
            <a:pPr lvl="1"/>
            <a:r>
              <a:rPr lang="en-US" dirty="0" smtClean="0">
                <a:solidFill>
                  <a:schemeClr val="bg1">
                    <a:lumMod val="75000"/>
                  </a:schemeClr>
                </a:solidFill>
              </a:rPr>
              <a:t>Design</a:t>
            </a:r>
          </a:p>
          <a:p>
            <a:pPr lvl="1"/>
            <a:r>
              <a:rPr lang="en-US" dirty="0" smtClean="0"/>
              <a:t>Outline</a:t>
            </a:r>
            <a:endParaRPr lang="en-US" dirty="0"/>
          </a:p>
        </p:txBody>
      </p:sp>
      <p:sp>
        <p:nvSpPr>
          <p:cNvPr id="6" name="Content Placeholder 5"/>
          <p:cNvSpPr>
            <a:spLocks noGrp="1"/>
          </p:cNvSpPr>
          <p:nvPr>
            <p:ph sz="half" idx="2"/>
          </p:nvPr>
        </p:nvSpPr>
        <p:spPr/>
        <p:txBody>
          <a:bodyPr/>
          <a:lstStyle/>
          <a:p>
            <a:pPr>
              <a:buFont typeface="Wingdings" charset="2"/>
              <a:buAutoNum type="arabicPlain" startAt="3"/>
            </a:pPr>
            <a:r>
              <a:rPr lang="en-US" dirty="0" smtClean="0"/>
              <a:t>Do it</a:t>
            </a:r>
          </a:p>
          <a:p>
            <a:pPr lvl="1"/>
            <a:r>
              <a:rPr lang="en-US" dirty="0" smtClean="0">
                <a:solidFill>
                  <a:schemeClr val="bg1">
                    <a:lumMod val="75000"/>
                  </a:schemeClr>
                </a:solidFill>
              </a:rPr>
              <a:t>Code</a:t>
            </a:r>
          </a:p>
          <a:p>
            <a:pPr lvl="1"/>
            <a:r>
              <a:rPr lang="en-US" dirty="0" smtClean="0"/>
              <a:t>Written drafts</a:t>
            </a:r>
          </a:p>
          <a:p>
            <a:pPr lvl="1"/>
            <a:r>
              <a:rPr lang="en-US" dirty="0" smtClean="0"/>
              <a:t>Verbal practice</a:t>
            </a:r>
          </a:p>
          <a:p>
            <a:pPr>
              <a:buFont typeface="Wingdings" charset="2"/>
              <a:buAutoNum type="arabicPlain" startAt="4"/>
            </a:pPr>
            <a:r>
              <a:rPr lang="en-US" dirty="0" smtClean="0"/>
              <a:t>Verify done correctly</a:t>
            </a:r>
          </a:p>
          <a:p>
            <a:pPr lvl="1"/>
            <a:endParaRPr lang="en-US" dirty="0" smtClean="0"/>
          </a:p>
          <a:p>
            <a:pPr lvl="1"/>
            <a:endParaRPr lang="en-US" dirty="0"/>
          </a:p>
        </p:txBody>
      </p:sp>
    </p:spTree>
    <p:extLst>
      <p:ext uri="{BB962C8B-B14F-4D97-AF65-F5344CB8AC3E}">
        <p14:creationId xmlns:p14="http://schemas.microsoft.com/office/powerpoint/2010/main" val="2188254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Development Approach</a:t>
            </a:r>
            <a:endParaRPr lang="en-US" dirty="0"/>
          </a:p>
        </p:txBody>
      </p:sp>
      <p:sp>
        <p:nvSpPr>
          <p:cNvPr id="5" name="Content Placeholder 4"/>
          <p:cNvSpPr>
            <a:spLocks noGrp="1"/>
          </p:cNvSpPr>
          <p:nvPr>
            <p:ph sz="half" idx="1"/>
          </p:nvPr>
        </p:nvSpPr>
        <p:spPr/>
        <p:txBody>
          <a:bodyPr/>
          <a:lstStyle/>
          <a:p>
            <a:pPr>
              <a:buFont typeface="Wingdings" charset="2"/>
              <a:buAutoNum type="arabicPlain"/>
            </a:pPr>
            <a:r>
              <a:rPr lang="en-US" dirty="0" smtClean="0"/>
              <a:t>What to do</a:t>
            </a:r>
          </a:p>
          <a:p>
            <a:pPr lvl="1"/>
            <a:r>
              <a:rPr lang="en-US" dirty="0" smtClean="0">
                <a:solidFill>
                  <a:schemeClr val="bg1">
                    <a:lumMod val="75000"/>
                  </a:schemeClr>
                </a:solidFill>
              </a:rPr>
              <a:t>Requirements</a:t>
            </a:r>
          </a:p>
          <a:p>
            <a:pPr lvl="1"/>
            <a:r>
              <a:rPr lang="en-US" dirty="0" smtClean="0"/>
              <a:t>Type</a:t>
            </a:r>
          </a:p>
          <a:p>
            <a:pPr lvl="1"/>
            <a:r>
              <a:rPr lang="en-US" dirty="0" smtClean="0"/>
              <a:t>Audience</a:t>
            </a:r>
          </a:p>
          <a:p>
            <a:pPr>
              <a:buFont typeface="Wingdings" charset="2"/>
              <a:buAutoNum type="arabicPlain"/>
            </a:pPr>
            <a:r>
              <a:rPr lang="en-US" dirty="0" smtClean="0"/>
              <a:t>How to do it</a:t>
            </a:r>
          </a:p>
          <a:p>
            <a:pPr lvl="1"/>
            <a:r>
              <a:rPr lang="en-US" dirty="0" smtClean="0">
                <a:solidFill>
                  <a:schemeClr val="bg1">
                    <a:lumMod val="75000"/>
                  </a:schemeClr>
                </a:solidFill>
              </a:rPr>
              <a:t>Design</a:t>
            </a:r>
          </a:p>
          <a:p>
            <a:pPr lvl="1"/>
            <a:r>
              <a:rPr lang="en-US" dirty="0" smtClean="0"/>
              <a:t>Outline</a:t>
            </a:r>
            <a:endParaRPr lang="en-US" dirty="0"/>
          </a:p>
        </p:txBody>
      </p:sp>
      <p:sp>
        <p:nvSpPr>
          <p:cNvPr id="6" name="Content Placeholder 5"/>
          <p:cNvSpPr>
            <a:spLocks noGrp="1"/>
          </p:cNvSpPr>
          <p:nvPr>
            <p:ph sz="half" idx="2"/>
          </p:nvPr>
        </p:nvSpPr>
        <p:spPr/>
        <p:txBody>
          <a:bodyPr/>
          <a:lstStyle/>
          <a:p>
            <a:pPr>
              <a:buFont typeface="Wingdings" charset="2"/>
              <a:buAutoNum type="arabicPlain" startAt="3"/>
            </a:pPr>
            <a:r>
              <a:rPr lang="en-US" dirty="0" smtClean="0"/>
              <a:t>Do it</a:t>
            </a:r>
          </a:p>
          <a:p>
            <a:pPr lvl="1"/>
            <a:r>
              <a:rPr lang="en-US" dirty="0" smtClean="0">
                <a:solidFill>
                  <a:schemeClr val="bg1">
                    <a:lumMod val="75000"/>
                  </a:schemeClr>
                </a:solidFill>
              </a:rPr>
              <a:t>Code</a:t>
            </a:r>
          </a:p>
          <a:p>
            <a:pPr lvl="1"/>
            <a:r>
              <a:rPr lang="en-US" dirty="0" smtClean="0"/>
              <a:t>Written drafts</a:t>
            </a:r>
          </a:p>
          <a:p>
            <a:pPr lvl="1"/>
            <a:r>
              <a:rPr lang="en-US" dirty="0" smtClean="0"/>
              <a:t>Verbal practice</a:t>
            </a:r>
          </a:p>
          <a:p>
            <a:pPr>
              <a:buFont typeface="Wingdings" charset="2"/>
              <a:buAutoNum type="arabicPlain" startAt="4"/>
            </a:pPr>
            <a:r>
              <a:rPr lang="en-US" dirty="0" smtClean="0"/>
              <a:t>Verify done correctly</a:t>
            </a:r>
          </a:p>
          <a:p>
            <a:pPr lvl="1"/>
            <a:r>
              <a:rPr lang="en-US" dirty="0" smtClean="0">
                <a:solidFill>
                  <a:schemeClr val="bg1">
                    <a:lumMod val="75000"/>
                  </a:schemeClr>
                </a:solidFill>
              </a:rPr>
              <a:t>Test</a:t>
            </a:r>
          </a:p>
          <a:p>
            <a:pPr lvl="1"/>
            <a:r>
              <a:rPr lang="en-US" dirty="0" smtClean="0"/>
              <a:t>Peer review</a:t>
            </a:r>
            <a:endParaRPr lang="en-US" dirty="0"/>
          </a:p>
        </p:txBody>
      </p:sp>
    </p:spTree>
    <p:extLst>
      <p:ext uri="{BB962C8B-B14F-4D97-AF65-F5344CB8AC3E}">
        <p14:creationId xmlns:p14="http://schemas.microsoft.com/office/powerpoint/2010/main" val="21491270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Iterate!</a:t>
            </a:r>
            <a:endParaRPr lang="en-US" dirty="0"/>
          </a:p>
        </p:txBody>
      </p:sp>
      <p:sp>
        <p:nvSpPr>
          <p:cNvPr id="6" name="Content Placeholder 5"/>
          <p:cNvSpPr>
            <a:spLocks noGrp="1"/>
          </p:cNvSpPr>
          <p:nvPr>
            <p:ph idx="1"/>
          </p:nvPr>
        </p:nvSpPr>
        <p:spPr/>
        <p:txBody>
          <a:bodyPr/>
          <a:lstStyle/>
          <a:p>
            <a:r>
              <a:rPr lang="en-US" dirty="0" smtClean="0"/>
              <a:t>Experienced designers don’t get it right the first time</a:t>
            </a:r>
          </a:p>
          <a:p>
            <a:pPr lvl="1"/>
            <a:r>
              <a:rPr lang="en-US" dirty="0" smtClean="0"/>
              <a:t>Neither will you</a:t>
            </a:r>
          </a:p>
          <a:p>
            <a:r>
              <a:rPr lang="en-US" dirty="0" smtClean="0"/>
              <a:t>Same with technical communication</a:t>
            </a:r>
          </a:p>
          <a:p>
            <a:r>
              <a:rPr lang="en-US" dirty="0" smtClean="0"/>
              <a:t>Review </a:t>
            </a:r>
            <a:r>
              <a:rPr lang="en-US" smtClean="0"/>
              <a:t>and revise</a:t>
            </a:r>
            <a:endParaRPr lang="en-US" dirty="0"/>
          </a:p>
        </p:txBody>
      </p:sp>
    </p:spTree>
    <p:extLst>
      <p:ext uri="{BB962C8B-B14F-4D97-AF65-F5344CB8AC3E}">
        <p14:creationId xmlns:p14="http://schemas.microsoft.com/office/powerpoint/2010/main" val="36082330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a:t>
            </a:r>
            <a:endParaRPr lang="en-US" dirty="0"/>
          </a:p>
        </p:txBody>
      </p:sp>
      <p:sp>
        <p:nvSpPr>
          <p:cNvPr id="5" name="Content Placeholder 4"/>
          <p:cNvSpPr>
            <a:spLocks noGrp="1"/>
          </p:cNvSpPr>
          <p:nvPr>
            <p:ph idx="1"/>
          </p:nvPr>
        </p:nvSpPr>
        <p:spPr/>
        <p:txBody>
          <a:bodyPr/>
          <a:lstStyle/>
          <a:p>
            <a:r>
              <a:rPr lang="en-US" dirty="0" smtClean="0"/>
              <a:t>Getting a job</a:t>
            </a:r>
          </a:p>
          <a:p>
            <a:pPr lvl="1"/>
            <a:r>
              <a:rPr lang="en-US" dirty="0"/>
              <a:t>R</a:t>
            </a:r>
            <a:r>
              <a:rPr lang="en-US" dirty="0" smtClean="0"/>
              <a:t>ésumés</a:t>
            </a:r>
          </a:p>
          <a:p>
            <a:pPr lvl="1"/>
            <a:r>
              <a:rPr lang="en-US" dirty="0" smtClean="0"/>
              <a:t>Interviews</a:t>
            </a:r>
            <a:endParaRPr lang="en-US" dirty="0" smtClean="0"/>
          </a:p>
          <a:p>
            <a:r>
              <a:rPr lang="en-US" dirty="0" smtClean="0"/>
              <a:t>Workplace</a:t>
            </a:r>
            <a:endParaRPr lang="en-US" dirty="0"/>
          </a:p>
        </p:txBody>
      </p:sp>
    </p:spTree>
    <p:extLst>
      <p:ext uri="{BB962C8B-B14F-4D97-AF65-F5344CB8AC3E}">
        <p14:creationId xmlns:p14="http://schemas.microsoft.com/office/powerpoint/2010/main" val="23622383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Interviews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“I just got out of an interview with ________, and thought I’d give you a little feedback about your graduate. Everyone on the interviewing committee was really impressed. They said that he had a level of refinement that is almost never seen in new college graduates. His presentation skills were excellent. He made eye contact with everyone, not just the technical staff. He was extremely proficient with his programming. (We ask our candidate to program a linked list for us.) Everyone on the interview committee agrees that he is a head above the rest of the candidates that we interviewed.”</a:t>
            </a:r>
          </a:p>
          <a:p>
            <a:pPr marL="0" indent="0">
              <a:buNone/>
            </a:pPr>
            <a:endParaRPr lang="en-US" dirty="0"/>
          </a:p>
        </p:txBody>
      </p:sp>
    </p:spTree>
    <p:extLst>
      <p:ext uri="{BB962C8B-B14F-4D97-AF65-F5344CB8AC3E}">
        <p14:creationId xmlns:p14="http://schemas.microsoft.com/office/powerpoint/2010/main" val="3171837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Interviews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“I just got out of an interview with ________, and thought I’d give you a little feedback about your graduate. Everyone on the interviewing committee was really impressed. They said that he had a level of refinement that is almost never seen in new college graduates. </a:t>
            </a:r>
            <a:r>
              <a:rPr lang="en-US" dirty="0">
                <a:solidFill>
                  <a:srgbClr val="FF0000"/>
                </a:solidFill>
              </a:rPr>
              <a:t>His presentation skills were excellent. He made eye contact with everyone, not just the technical staff.</a:t>
            </a:r>
            <a:r>
              <a:rPr lang="en-US" dirty="0"/>
              <a:t> He was extremely proficient with his programming. (We ask our candidate to program a linked list for us.) Everyone on the interview committee agrees that he is a head above the rest of the candidates that we interviewed.”</a:t>
            </a:r>
          </a:p>
          <a:p>
            <a:pPr marL="0" indent="0">
              <a:buNone/>
            </a:pPr>
            <a:endParaRPr lang="en-US" dirty="0"/>
          </a:p>
        </p:txBody>
      </p:sp>
    </p:spTree>
    <p:extLst>
      <p:ext uri="{BB962C8B-B14F-4D97-AF65-F5344CB8AC3E}">
        <p14:creationId xmlns:p14="http://schemas.microsoft.com/office/powerpoint/2010/main" val="42178035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Workplace</a:t>
            </a:r>
            <a:endParaRPr lang="en-US" dirty="0"/>
          </a:p>
        </p:txBody>
      </p:sp>
      <p:sp>
        <p:nvSpPr>
          <p:cNvPr id="3" name="Content Placeholder 2"/>
          <p:cNvSpPr>
            <a:spLocks noGrp="1"/>
          </p:cNvSpPr>
          <p:nvPr>
            <p:ph idx="1"/>
          </p:nvPr>
        </p:nvSpPr>
        <p:spPr/>
        <p:txBody>
          <a:bodyPr>
            <a:normAutofit/>
          </a:bodyPr>
          <a:lstStyle/>
          <a:p>
            <a:pPr marL="0" indent="0">
              <a:buNone/>
            </a:pPr>
            <a:r>
              <a:rPr lang="en-US" dirty="0"/>
              <a:t>“Besides a mathematical inclination, an exceptionally good mastery of one's native tongue is the most vital asset of a competent programmer.</a:t>
            </a:r>
            <a:r>
              <a:rPr lang="en-US" dirty="0" smtClean="0"/>
              <a:t>”	 – </a:t>
            </a:r>
            <a:r>
              <a:rPr lang="en-US" dirty="0" err="1" smtClean="0"/>
              <a:t>Edsger</a:t>
            </a:r>
            <a:r>
              <a:rPr lang="en-US" dirty="0" smtClean="0"/>
              <a:t> </a:t>
            </a:r>
            <a:r>
              <a:rPr lang="en-US" dirty="0"/>
              <a:t>W. </a:t>
            </a:r>
            <a:r>
              <a:rPr lang="en-US" dirty="0" err="1" smtClean="0"/>
              <a:t>Dijkstra</a:t>
            </a:r>
            <a:endParaRPr lang="en-US" dirty="0"/>
          </a:p>
        </p:txBody>
      </p:sp>
    </p:spTree>
    <p:extLst>
      <p:ext uri="{BB962C8B-B14F-4D97-AF65-F5344CB8AC3E}">
        <p14:creationId xmlns:p14="http://schemas.microsoft.com/office/powerpoint/2010/main" val="1131544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Workplace</a:t>
            </a:r>
            <a:endParaRPr lang="en-US" dirty="0"/>
          </a:p>
        </p:txBody>
      </p:sp>
      <p:sp>
        <p:nvSpPr>
          <p:cNvPr id="3" name="Content Placeholder 2"/>
          <p:cNvSpPr>
            <a:spLocks noGrp="1"/>
          </p:cNvSpPr>
          <p:nvPr>
            <p:ph idx="1"/>
          </p:nvPr>
        </p:nvSpPr>
        <p:spPr/>
        <p:txBody>
          <a:bodyPr>
            <a:normAutofit/>
          </a:bodyPr>
          <a:lstStyle/>
          <a:p>
            <a:r>
              <a:rPr lang="en-US" dirty="0" smtClean="0"/>
              <a:t>National Association of Colleges and Employers (NACE)</a:t>
            </a:r>
          </a:p>
          <a:p>
            <a:pPr lvl="1"/>
            <a:r>
              <a:rPr lang="en-US" dirty="0" smtClean="0"/>
              <a:t>Top desired skill: communication</a:t>
            </a:r>
          </a:p>
          <a:p>
            <a:pPr lvl="2"/>
            <a:r>
              <a:rPr lang="en-US" dirty="0" smtClean="0"/>
              <a:t>Written</a:t>
            </a:r>
          </a:p>
          <a:p>
            <a:pPr lvl="2"/>
            <a:r>
              <a:rPr lang="en-US" dirty="0" smtClean="0"/>
              <a:t>Verbal</a:t>
            </a:r>
            <a:endParaRPr lang="en-US" dirty="0"/>
          </a:p>
        </p:txBody>
      </p:sp>
    </p:spTree>
    <p:extLst>
      <p:ext uri="{BB962C8B-B14F-4D97-AF65-F5344CB8AC3E}">
        <p14:creationId xmlns:p14="http://schemas.microsoft.com/office/powerpoint/2010/main" val="114857547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technical communication?</a:t>
            </a:r>
            <a:endParaRPr lang="en-US" dirty="0"/>
          </a:p>
        </p:txBody>
      </p:sp>
      <p:sp>
        <p:nvSpPr>
          <p:cNvPr id="3" name="Content Placeholder 2"/>
          <p:cNvSpPr>
            <a:spLocks noGrp="1"/>
          </p:cNvSpPr>
          <p:nvPr>
            <p:ph idx="1"/>
          </p:nvPr>
        </p:nvSpPr>
        <p:spPr/>
        <p:txBody>
          <a:bodyPr>
            <a:normAutofit/>
          </a:bodyPr>
          <a:lstStyle/>
          <a:p>
            <a:r>
              <a:rPr lang="en-US" dirty="0" smtClean="0"/>
              <a:t>Technical information</a:t>
            </a:r>
          </a:p>
          <a:p>
            <a:r>
              <a:rPr lang="en-US" dirty="0" smtClean="0"/>
              <a:t>Audience</a:t>
            </a:r>
          </a:p>
          <a:p>
            <a:pPr lvl="1"/>
            <a:r>
              <a:rPr lang="en-US" dirty="0" smtClean="0"/>
              <a:t>Readers and listeners</a:t>
            </a:r>
          </a:p>
          <a:p>
            <a:pPr lvl="1"/>
            <a:r>
              <a:rPr lang="en-US" dirty="0" smtClean="0"/>
              <a:t>Non-technical</a:t>
            </a:r>
          </a:p>
          <a:p>
            <a:pPr lvl="1"/>
            <a:r>
              <a:rPr lang="en-US" dirty="0"/>
              <a:t>T</a:t>
            </a:r>
            <a:r>
              <a:rPr lang="en-US" dirty="0" smtClean="0"/>
              <a:t>echnical</a:t>
            </a:r>
          </a:p>
          <a:p>
            <a:r>
              <a:rPr lang="en-US" dirty="0" smtClean="0"/>
              <a:t>Written and verbal</a:t>
            </a:r>
            <a:endParaRPr lang="en-US" dirty="0"/>
          </a:p>
        </p:txBody>
      </p:sp>
    </p:spTree>
    <p:extLst>
      <p:ext uri="{BB962C8B-B14F-4D97-AF65-F5344CB8AC3E}">
        <p14:creationId xmlns:p14="http://schemas.microsoft.com/office/powerpoint/2010/main" val="5822358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half" idx="1"/>
          </p:nvPr>
        </p:nvSpPr>
        <p:spPr/>
        <p:txBody>
          <a:bodyPr>
            <a:normAutofit/>
          </a:bodyPr>
          <a:lstStyle/>
          <a:p>
            <a:r>
              <a:rPr lang="en-US" dirty="0" smtClean="0"/>
              <a:t>Work assignment</a:t>
            </a:r>
          </a:p>
          <a:p>
            <a:r>
              <a:rPr lang="en-US" dirty="0" smtClean="0"/>
              <a:t>Conference</a:t>
            </a:r>
          </a:p>
          <a:p>
            <a:r>
              <a:rPr lang="en-US" dirty="0" smtClean="0"/>
              <a:t>Workshop</a:t>
            </a:r>
          </a:p>
          <a:p>
            <a:r>
              <a:rPr lang="en-US" dirty="0" smtClean="0"/>
              <a:t>Job interview</a:t>
            </a:r>
          </a:p>
          <a:p>
            <a:r>
              <a:rPr lang="en-US" dirty="0" smtClean="0"/>
              <a:t>Peer to peer</a:t>
            </a:r>
          </a:p>
        </p:txBody>
      </p:sp>
      <p:sp>
        <p:nvSpPr>
          <p:cNvPr id="4" name="Content Placeholder 3"/>
          <p:cNvSpPr>
            <a:spLocks noGrp="1"/>
          </p:cNvSpPr>
          <p:nvPr>
            <p:ph sz="half" idx="2"/>
          </p:nvPr>
        </p:nvSpPr>
        <p:spPr/>
        <p:txBody>
          <a:bodyPr>
            <a:normAutofit/>
          </a:bodyPr>
          <a:lstStyle/>
          <a:p>
            <a:r>
              <a:rPr lang="en-US" dirty="0"/>
              <a:t>Supervisor update</a:t>
            </a:r>
          </a:p>
          <a:p>
            <a:r>
              <a:rPr lang="en-US" dirty="0"/>
              <a:t>Staff / team meeting</a:t>
            </a:r>
          </a:p>
          <a:p>
            <a:r>
              <a:rPr lang="en-US" dirty="0"/>
              <a:t>Proposal presentation</a:t>
            </a:r>
          </a:p>
          <a:p>
            <a:r>
              <a:rPr lang="en-US" dirty="0"/>
              <a:t>Customer </a:t>
            </a:r>
            <a:r>
              <a:rPr lang="en-US" dirty="0" smtClean="0"/>
              <a:t>meeting</a:t>
            </a:r>
          </a:p>
          <a:p>
            <a:r>
              <a:rPr lang="en-US" dirty="0" smtClean="0"/>
              <a:t>Search for solutions</a:t>
            </a:r>
          </a:p>
        </p:txBody>
      </p:sp>
    </p:spTree>
    <p:extLst>
      <p:ext uri="{BB962C8B-B14F-4D97-AF65-F5344CB8AC3E}">
        <p14:creationId xmlns:p14="http://schemas.microsoft.com/office/powerpoint/2010/main" val="8991638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Difference</a:t>
            </a:r>
            <a:endParaRPr lang="en-US" dirty="0"/>
          </a:p>
        </p:txBody>
      </p:sp>
      <p:sp>
        <p:nvSpPr>
          <p:cNvPr id="6" name="Content Placeholder 5"/>
          <p:cNvSpPr>
            <a:spLocks noGrp="1"/>
          </p:cNvSpPr>
          <p:nvPr>
            <p:ph idx="1"/>
          </p:nvPr>
        </p:nvSpPr>
        <p:spPr/>
        <p:txBody>
          <a:bodyPr>
            <a:normAutofit/>
          </a:bodyPr>
          <a:lstStyle/>
          <a:p>
            <a:r>
              <a:rPr lang="en-US" dirty="0" smtClean="0"/>
              <a:t>Technical topics</a:t>
            </a:r>
          </a:p>
          <a:p>
            <a:r>
              <a:rPr lang="en-US" dirty="0" smtClean="0"/>
              <a:t>No unnecessary prose</a:t>
            </a:r>
          </a:p>
          <a:p>
            <a:r>
              <a:rPr lang="en-US" dirty="0" smtClean="0"/>
              <a:t>Absence of synonyms</a:t>
            </a:r>
            <a:endParaRPr lang="en-US" dirty="0"/>
          </a:p>
        </p:txBody>
      </p:sp>
    </p:spTree>
    <p:extLst>
      <p:ext uri="{BB962C8B-B14F-4D97-AF65-F5344CB8AC3E}">
        <p14:creationId xmlns:p14="http://schemas.microsoft.com/office/powerpoint/2010/main" val="42813334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Default Theme">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Folio">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Folio">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542</TotalTime>
  <Words>606</Words>
  <Application>Microsoft Macintosh PowerPoint</Application>
  <PresentationFormat>On-screen Show (4:3)</PresentationFormat>
  <Paragraphs>157</Paragraphs>
  <Slides>18</Slides>
  <Notes>10</Notes>
  <HiddenSlides>2</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Theme</vt:lpstr>
      <vt:lpstr>CS 308 – Technical Communication</vt:lpstr>
      <vt:lpstr>Why?</vt:lpstr>
      <vt:lpstr>Job Interviews</vt:lpstr>
      <vt:lpstr>Job Interviews</vt:lpstr>
      <vt:lpstr>Workplace</vt:lpstr>
      <vt:lpstr>Workplace</vt:lpstr>
      <vt:lpstr>What is technical communication?</vt:lpstr>
      <vt:lpstr>Examples</vt:lpstr>
      <vt:lpstr>Difference</vt:lpstr>
      <vt:lpstr>Difference</vt:lpstr>
      <vt:lpstr>Characteristics</vt:lpstr>
      <vt:lpstr>Software Development Approach</vt:lpstr>
      <vt:lpstr>Software Development Approach</vt:lpstr>
      <vt:lpstr>Software Development Approach</vt:lpstr>
      <vt:lpstr>Software Development Approach</vt:lpstr>
      <vt:lpstr>Software Development Approach</vt:lpstr>
      <vt:lpstr>Software Development Approach</vt:lpstr>
      <vt:lpstr>Iterate!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Communication</dc:title>
  <dc:creator>Kevin Twitchell</dc:creator>
  <cp:lastModifiedBy>Kevin Twitchell</cp:lastModifiedBy>
  <cp:revision>29</cp:revision>
  <cp:lastPrinted>2012-06-20T14:00:56Z</cp:lastPrinted>
  <dcterms:created xsi:type="dcterms:W3CDTF">2012-05-31T15:53:51Z</dcterms:created>
  <dcterms:modified xsi:type="dcterms:W3CDTF">2012-09-10T15:35:38Z</dcterms:modified>
</cp:coreProperties>
</file>