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3" r:id="rId2"/>
    <p:sldId id="264" r:id="rId3"/>
    <p:sldId id="256" r:id="rId4"/>
    <p:sldId id="265" r:id="rId5"/>
    <p:sldId id="268" r:id="rId6"/>
    <p:sldId id="261" r:id="rId7"/>
    <p:sldId id="262" r:id="rId8"/>
    <p:sldId id="257" r:id="rId9"/>
    <p:sldId id="281" r:id="rId10"/>
    <p:sldId id="282" r:id="rId11"/>
    <p:sldId id="263" r:id="rId12"/>
    <p:sldId id="259" r:id="rId13"/>
    <p:sldId id="260" r:id="rId14"/>
    <p:sldId id="269" r:id="rId15"/>
    <p:sldId id="270" r:id="rId16"/>
    <p:sldId id="258" r:id="rId17"/>
    <p:sldId id="274" r:id="rId18"/>
    <p:sldId id="266" r:id="rId19"/>
    <p:sldId id="267" r:id="rId20"/>
    <p:sldId id="283" r:id="rId21"/>
    <p:sldId id="272" r:id="rId22"/>
    <p:sldId id="275" r:id="rId23"/>
    <p:sldId id="277" r:id="rId24"/>
    <p:sldId id="276" r:id="rId25"/>
    <p:sldId id="278" r:id="rId26"/>
    <p:sldId id="279" r:id="rId27"/>
    <p:sldId id="28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225CD-EA7C-9741-8083-E3E6ACE459C7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D57B-AD6C-6648-A6DB-384B9FD57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Nielsen (born 1957 in Copenhagen, Denmark) is a web usability consultant. He holds a Ph.D. in human–computer interaction from the Technical University of Denmark in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Copenhagen.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8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first two words of headline, then first two words of summary == total of four words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/articles/passive-voice-is-redeemed-for-web/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F-shaped pattern – next slide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/articles/passive-voice-is-redeemed-for-web/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Heatmaps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user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eyetracking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studies of three websites. The areas where users looked the most are colored red; the yellow areas indicate fewer views, followed by the least-viewed blue areas. Gray areas didn't attract any fixations.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F-viewing pattern is a rough,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general shape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/articles/f-shaped-pattern-reading-web-content/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media.nngroup.com</a:t>
            </a:r>
            <a:r>
              <a:rPr lang="en-US" dirty="0" smtClean="0"/>
              <a:t>/media/editor/</a:t>
            </a:r>
            <a:r>
              <a:rPr lang="en-US" dirty="0" err="1" smtClean="0"/>
              <a:t>alertbox</a:t>
            </a:r>
            <a:r>
              <a:rPr lang="en-US" dirty="0" smtClean="0"/>
              <a:t>/</a:t>
            </a:r>
            <a:r>
              <a:rPr lang="en-US" dirty="0" err="1" smtClean="0"/>
              <a:t>f_reading_pattern_eyetracking.jpg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gets 50% of hardcopy text because</a:t>
            </a:r>
          </a:p>
          <a:p>
            <a:r>
              <a:rPr lang="en-US" dirty="0" smtClean="0"/>
              <a:t>Read 25% slower from screen than from hardcopy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/articles/be-succinct-writing-for-the-web/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/articles/writing-style-for-print-</a:t>
            </a:r>
            <a:r>
              <a:rPr lang="en-US" dirty="0" err="1" smtClean="0"/>
              <a:t>vs</a:t>
            </a:r>
            <a:r>
              <a:rPr lang="en-US" dirty="0" smtClean="0"/>
              <a:t>-web/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/articles/how-little-do-users-read/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4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 Based on the first two words, I may or may not read the rest of the paragraph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/articles/how-users-read-on-the-web/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7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5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5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Billion – can figure out all those zeroes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/articles/web-writing-show-numbers-as-numerals/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2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/articles/web-writing-show-numbers-as-numerals/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2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/articles/web-writing-show-numbers-as-numerals/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Web</a:t>
            </a:r>
            <a:r>
              <a:rPr lang="en-US" baseline="0" dirty="0" smtClean="0"/>
              <a:t> usability studies in the nineties.</a:t>
            </a:r>
          </a:p>
          <a:p>
            <a:r>
              <a:rPr lang="en-US" baseline="0" dirty="0" smtClean="0"/>
              <a:t>Evaluated how users actually used the web and viewed web 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5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separate page for mobile and for desktop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0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/articles/mobile-content-is-twice-as-difficult/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Quotation</a:t>
            </a:r>
            <a:r>
              <a:rPr lang="en-US" dirty="0" smtClean="0"/>
              <a:t>: R</a:t>
            </a:r>
            <a:r>
              <a:rPr lang="en-US" dirty="0" smtClean="0"/>
              <a:t>. I.</a:t>
            </a:r>
            <a:r>
              <a:rPr lang="en-US" baseline="0" dirty="0" smtClean="0"/>
              <a:t> Singh, et al; University of Alberta</a:t>
            </a:r>
          </a:p>
          <a:p>
            <a:r>
              <a:rPr lang="en-US" b="1" baseline="0" dirty="0" smtClean="0"/>
              <a:t>Comprehension</a:t>
            </a:r>
            <a:r>
              <a:rPr lang="en-US" baseline="0" dirty="0" smtClean="0"/>
              <a:t>: </a:t>
            </a:r>
            <a:r>
              <a:rPr lang="en-US" baseline="0" dirty="0" smtClean="0"/>
              <a:t>of privacy policies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/articles/mobile-content-is-twice-as-difficult/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9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study</a:t>
            </a:r>
          </a:p>
          <a:p>
            <a:r>
              <a:rPr lang="en-US" dirty="0" smtClean="0"/>
              <a:t>Mobile</a:t>
            </a:r>
            <a:r>
              <a:rPr lang="en-US" baseline="0" dirty="0" smtClean="0"/>
              <a:t> </a:t>
            </a:r>
            <a:r>
              <a:rPr lang="en-US" baseline="0" dirty="0" smtClean="0"/>
              <a:t>comprehension is 48% of desktop comprehension</a:t>
            </a:r>
          </a:p>
          <a:p>
            <a:r>
              <a:rPr lang="en-US" baseline="0" dirty="0" smtClean="0"/>
              <a:t>108% harder to understand mobile</a:t>
            </a:r>
            <a:endParaRPr lang="en-US" dirty="0" smtClean="0"/>
          </a:p>
          <a:p>
            <a:r>
              <a:rPr lang="en-US" dirty="0" smtClean="0"/>
              <a:t>Due</a:t>
            </a:r>
            <a:r>
              <a:rPr lang="en-US" baseline="0" dirty="0" smtClean="0"/>
              <a:t> to small screen size – next slide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/articles/mobile-content-is-twice-as-difficult/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/articles/defer-secondary-content-for-mobile/</a:t>
            </a:r>
          </a:p>
          <a:p>
            <a:r>
              <a:rPr lang="en-US" dirty="0" smtClean="0"/>
              <a:t>http://s3.amazonaws.com/</a:t>
            </a:r>
            <a:r>
              <a:rPr lang="en-US" dirty="0" err="1" smtClean="0"/>
              <a:t>crunchbase_prod_assets</a:t>
            </a:r>
            <a:r>
              <a:rPr lang="en-US" dirty="0" smtClean="0"/>
              <a:t>/assets/images/original/0021/2054/212054v1.jpg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Fallible, degrading memory – </a:t>
            </a:r>
            <a:r>
              <a:rPr lang="en-US" b="1" dirty="0" smtClean="0"/>
              <a:t>human</a:t>
            </a:r>
            <a:r>
              <a:rPr lang="en-US" dirty="0" smtClean="0"/>
              <a:t> memory</a:t>
            </a:r>
            <a:endParaRPr lang="en-US" dirty="0" smtClean="0"/>
          </a:p>
          <a:p>
            <a:r>
              <a:rPr lang="en-US" dirty="0" smtClean="0"/>
              <a:t>Diverts attention from</a:t>
            </a:r>
            <a:r>
              <a:rPr lang="en-US" baseline="0" dirty="0" smtClean="0"/>
              <a:t> problem at hand to locating required part of page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/articles/mobile-content-is-twice-as-difficult/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9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/articles/condense-mobile-content/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/articles/defer-secondary-content-for-mobile/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6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media.nngroup.com</a:t>
            </a:r>
            <a:r>
              <a:rPr lang="en-US" dirty="0" smtClean="0"/>
              <a:t>/media/editor/</a:t>
            </a:r>
            <a:r>
              <a:rPr lang="en-US" dirty="0" err="1" smtClean="0"/>
              <a:t>alertbox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-mobile-</a:t>
            </a:r>
            <a:r>
              <a:rPr lang="en-US" dirty="0" err="1" smtClean="0"/>
              <a:t>initial.png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00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web and, if time, for </a:t>
            </a:r>
            <a:r>
              <a:rPr lang="en-US" dirty="0" smtClean="0"/>
              <a:t>mobile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First – what do you need to do?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true for most </a:t>
            </a:r>
            <a:r>
              <a:rPr lang="en-US" smtClean="0"/>
              <a:t>technical communication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satisfy behavior, provide ____ text</a:t>
            </a:r>
          </a:p>
          <a:p>
            <a:r>
              <a:rPr lang="en-US" dirty="0" smtClean="0"/>
              <a:t>Relevant text – provide sought-after answers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</a:t>
            </a:r>
            <a:r>
              <a:rPr lang="en-US" dirty="0" err="1" smtClean="0"/>
              <a:t>eyetracking</a:t>
            </a:r>
            <a:r>
              <a:rPr lang="en-US" dirty="0" smtClean="0"/>
              <a:t>-study-of-web-readers/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two words [of whatever] – next slide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/articles/f-shaped-pattern-reading-web-content/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First two words are critical</a:t>
            </a:r>
          </a:p>
          <a:p>
            <a:r>
              <a:rPr lang="en-US" dirty="0" smtClean="0"/>
              <a:t>Which of these facilitate foraging? Consuming?</a:t>
            </a:r>
          </a:p>
          <a:p>
            <a:r>
              <a:rPr lang="en-US" dirty="0" smtClean="0"/>
              <a:t>Links</a:t>
            </a:r>
            <a:r>
              <a:rPr lang="en-US" baseline="0" dirty="0" smtClean="0"/>
              <a:t> </a:t>
            </a:r>
            <a:r>
              <a:rPr lang="en-US" baseline="0" dirty="0" smtClean="0"/>
              <a:t>– next slide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/articles/f-shaped-pattern-reading-web-content/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2 or 3 words are critical for scanning</a:t>
            </a:r>
          </a:p>
          <a:p>
            <a:r>
              <a:rPr lang="en-US" dirty="0" smtClean="0"/>
              <a:t>“User’s don’t read – they scan” </a:t>
            </a:r>
            <a:r>
              <a:rPr lang="en-US" dirty="0" err="1" smtClean="0"/>
              <a:t>vs</a:t>
            </a:r>
            <a:r>
              <a:rPr lang="en-US" dirty="0" smtClean="0"/>
              <a:t> “Users scan”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/articles/writing-style-for-print-</a:t>
            </a:r>
            <a:r>
              <a:rPr lang="en-US" dirty="0" err="1" smtClean="0"/>
              <a:t>vs</a:t>
            </a:r>
            <a:r>
              <a:rPr lang="en-US" dirty="0" smtClean="0"/>
              <a:t>-web/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8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Passive </a:t>
            </a:r>
            <a:r>
              <a:rPr lang="en-US" dirty="0" smtClean="0"/>
              <a:t>voice: emphasis on what was done rather than on who did it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/articles/writing-style-for-print-</a:t>
            </a:r>
            <a:r>
              <a:rPr lang="en-US" dirty="0" err="1" smtClean="0"/>
              <a:t>vs</a:t>
            </a:r>
            <a:r>
              <a:rPr lang="en-US" dirty="0" smtClean="0"/>
              <a:t>-web/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www.nngroup.com</a:t>
            </a:r>
            <a:r>
              <a:rPr lang="en-US" dirty="0" smtClean="0"/>
              <a:t>/articles/writing-style-for-print-</a:t>
            </a:r>
            <a:r>
              <a:rPr lang="en-US" dirty="0" err="1" smtClean="0"/>
              <a:t>vs</a:t>
            </a:r>
            <a:r>
              <a:rPr lang="en-US" dirty="0" smtClean="0"/>
              <a:t>-web/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D57B-AD6C-6648-A6DB-384B9FD578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akob_nielson_composite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68" r="-5068"/>
          <a:stretch>
            <a:fillRect/>
          </a:stretch>
        </p:blipFill>
        <p:spPr>
          <a:xfrm>
            <a:off x="265113" y="265113"/>
            <a:ext cx="8624887" cy="5800725"/>
          </a:xfrm>
        </p:spPr>
      </p:pic>
    </p:spTree>
    <p:extLst>
      <p:ext uri="{BB962C8B-B14F-4D97-AF65-F5344CB8AC3E}">
        <p14:creationId xmlns:p14="http://schemas.microsoft.com/office/powerpoint/2010/main" val="73272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 /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searchability</a:t>
            </a:r>
            <a:endParaRPr lang="en-US" dirty="0" smtClean="0"/>
          </a:p>
          <a:p>
            <a:pPr lvl="2"/>
            <a:r>
              <a:rPr lang="en-US" dirty="0" smtClean="0"/>
              <a:t>Search engines</a:t>
            </a:r>
          </a:p>
          <a:p>
            <a:pPr lvl="2"/>
            <a:r>
              <a:rPr lang="en-US" dirty="0" smtClean="0"/>
              <a:t>Search the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08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Headline, then summary</a:t>
            </a:r>
          </a:p>
          <a:p>
            <a:pPr lvl="1"/>
            <a:r>
              <a:rPr lang="en-US" dirty="0" smtClean="0"/>
              <a:t>Four words for user</a:t>
            </a:r>
          </a:p>
          <a:p>
            <a:r>
              <a:rPr lang="en-US" dirty="0" smtClean="0"/>
              <a:t>Reduce duplication of salient keywords</a:t>
            </a:r>
          </a:p>
          <a:p>
            <a:pPr lvl="1"/>
            <a:r>
              <a:rPr lang="en-US" dirty="0" smtClean="0"/>
              <a:t>Four different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6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Users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F-shaped pattern</a:t>
            </a:r>
          </a:p>
          <a:p>
            <a:pPr lvl="1"/>
            <a:r>
              <a:rPr lang="en-US" dirty="0" smtClean="0"/>
              <a:t>Two horizontal stripes</a:t>
            </a:r>
          </a:p>
          <a:p>
            <a:pPr lvl="1"/>
            <a:r>
              <a:rPr lang="en-US" dirty="0" smtClean="0"/>
              <a:t>Followed by a vertical stripe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2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Users Read</a:t>
            </a:r>
            <a:endParaRPr lang="en-US" dirty="0"/>
          </a:p>
        </p:txBody>
      </p:sp>
      <p:pic>
        <p:nvPicPr>
          <p:cNvPr id="4" name="Content Placeholder 3" descr="f_reading_pattern_eyetrack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20" b="-77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765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of hardcopy text</a:t>
            </a:r>
          </a:p>
          <a:p>
            <a:pPr lvl="1"/>
            <a:r>
              <a:rPr lang="en-US" dirty="0" smtClean="0"/>
              <a:t>Read 25% slower</a:t>
            </a:r>
          </a:p>
          <a:p>
            <a:r>
              <a:rPr lang="en-US" dirty="0" smtClean="0"/>
              <a:t>Read 20% of text</a:t>
            </a:r>
          </a:p>
          <a:p>
            <a:pPr lvl="1"/>
            <a:r>
              <a:rPr lang="en-US" dirty="0"/>
              <a:t>Scanning is the </a:t>
            </a:r>
            <a:r>
              <a:rPr lang="en-US" dirty="0" smtClean="0"/>
              <a:t>norm</a:t>
            </a:r>
          </a:p>
          <a:p>
            <a:pPr lvl="1"/>
            <a:r>
              <a:rPr lang="en-US" dirty="0" smtClean="0"/>
              <a:t>Headings and sub-headings</a:t>
            </a:r>
            <a:endParaRPr lang="en-US" dirty="0"/>
          </a:p>
          <a:p>
            <a:r>
              <a:rPr lang="en-US" dirty="0"/>
              <a:t>Quickly to the point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5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Cohesion: one idea per 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9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background</a:t>
            </a:r>
            <a:endParaRPr lang="en-US" dirty="0"/>
          </a:p>
          <a:p>
            <a:r>
              <a:rPr lang="en-US" dirty="0"/>
              <a:t>Most important supporting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5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of traditional writing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Most important supporting information</a:t>
            </a:r>
          </a:p>
          <a:p>
            <a:r>
              <a:rPr lang="en-US" dirty="0" smtClean="0"/>
              <a:t>End with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1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Digits, not words</a:t>
            </a:r>
          </a:p>
          <a:p>
            <a:pPr lvl="1"/>
            <a:r>
              <a:rPr lang="en-US" dirty="0" smtClean="0"/>
              <a:t>23, not twenty-three</a:t>
            </a:r>
          </a:p>
          <a:p>
            <a:r>
              <a:rPr lang="en-US" dirty="0" smtClean="0"/>
              <a:t>Digits even when first word</a:t>
            </a:r>
          </a:p>
          <a:p>
            <a:pPr lvl="1"/>
            <a:r>
              <a:rPr lang="en-US" dirty="0" smtClean="0"/>
              <a:t>Sentence</a:t>
            </a:r>
          </a:p>
          <a:p>
            <a:pPr lvl="1"/>
            <a:r>
              <a:rPr lang="en-US" dirty="0" smtClean="0"/>
              <a:t>Bullet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 up </a:t>
            </a:r>
            <a:r>
              <a:rPr lang="en-US" dirty="0" smtClean="0"/>
              <a:t>to one billion</a:t>
            </a:r>
          </a:p>
          <a:p>
            <a:pPr lvl="1"/>
            <a:r>
              <a:rPr lang="en-US" dirty="0" smtClean="0"/>
              <a:t>2,000,000 rather than two million</a:t>
            </a:r>
          </a:p>
          <a:p>
            <a:pPr lvl="1"/>
            <a:r>
              <a:rPr lang="en-US" dirty="0" smtClean="0"/>
              <a:t>2 billion </a:t>
            </a:r>
            <a:r>
              <a:rPr lang="en-US" dirty="0" smtClean="0"/>
              <a:t>rather than 2,000,000,000</a:t>
            </a:r>
          </a:p>
          <a:p>
            <a:pPr lvl="1"/>
            <a:r>
              <a:rPr lang="en-US" dirty="0" smtClean="0"/>
              <a:t>24 </a:t>
            </a:r>
            <a:r>
              <a:rPr lang="en-US" dirty="0" smtClean="0"/>
              <a:t>billion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youre_all_a_bunch_of_us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0" b="-3470"/>
          <a:stretch>
            <a:fillRect/>
          </a:stretch>
        </p:blipFill>
        <p:spPr>
          <a:xfrm>
            <a:off x="211138" y="265113"/>
            <a:ext cx="8678862" cy="5800725"/>
          </a:xfrm>
        </p:spPr>
      </p:pic>
    </p:spTree>
    <p:extLst>
      <p:ext uri="{BB962C8B-B14F-4D97-AF65-F5344CB8AC3E}">
        <p14:creationId xmlns:p14="http://schemas.microsoft.com/office/powerpoint/2010/main" val="183455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Spell </a:t>
            </a:r>
            <a:r>
              <a:rPr lang="en-US" dirty="0" smtClean="0"/>
              <a:t>out if no specific fact</a:t>
            </a:r>
          </a:p>
          <a:p>
            <a:pPr lvl="1"/>
            <a:r>
              <a:rPr lang="en-US" dirty="0" smtClean="0"/>
              <a:t>Thousands of users</a:t>
            </a:r>
          </a:p>
          <a:p>
            <a:pPr lvl="1"/>
            <a:r>
              <a:rPr lang="en-US" dirty="0" smtClean="0"/>
              <a:t>4,096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for</a:t>
            </a:r>
            <a:br>
              <a:rPr lang="en-US" dirty="0" smtClean="0"/>
            </a:br>
            <a:r>
              <a:rPr lang="en-US" dirty="0" smtClean="0"/>
              <a:t>Mobile Devices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Applies to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err="1" smtClean="0"/>
              <a:t>vs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screen</a:t>
            </a:r>
          </a:p>
          <a:p>
            <a:r>
              <a:rPr lang="en-US" dirty="0" smtClean="0"/>
              <a:t>Tiny Text</a:t>
            </a:r>
          </a:p>
          <a:p>
            <a:r>
              <a:rPr lang="en-US" dirty="0" smtClean="0"/>
              <a:t>Slower </a:t>
            </a:r>
            <a:r>
              <a:rPr lang="en-US" dirty="0" smtClean="0"/>
              <a:t>downloads</a:t>
            </a:r>
          </a:p>
          <a:p>
            <a:r>
              <a:rPr lang="en-US" dirty="0" smtClean="0"/>
              <a:t>No mouse </a:t>
            </a:r>
            <a:r>
              <a:rPr lang="en-US" dirty="0" smtClean="0"/>
              <a:t>hover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04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err="1" smtClean="0"/>
              <a:t>vs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“It’s much harder to understand complicated information when you’re reading through a peephole.”</a:t>
            </a:r>
          </a:p>
          <a:p>
            <a:r>
              <a:rPr lang="en-US" dirty="0" smtClean="0"/>
              <a:t>Comprehension</a:t>
            </a:r>
          </a:p>
          <a:p>
            <a:pPr lvl="1"/>
            <a:r>
              <a:rPr lang="en-US" dirty="0" smtClean="0"/>
              <a:t>Desktop: 39%</a:t>
            </a:r>
          </a:p>
          <a:p>
            <a:pPr lvl="1"/>
            <a:r>
              <a:rPr lang="en-US" dirty="0" smtClean="0"/>
              <a:t>Mobile: 19%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Comprehension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48% of desktop</a:t>
            </a:r>
          </a:p>
          <a:p>
            <a:r>
              <a:rPr lang="en-US" dirty="0" smtClean="0"/>
              <a:t>108% harder to </a:t>
            </a:r>
            <a:r>
              <a:rPr lang="en-US" dirty="0" smtClean="0"/>
              <a:t>understand using mobile</a:t>
            </a:r>
            <a:endParaRPr lang="en-US" dirty="0"/>
          </a:p>
        </p:txBody>
      </p:sp>
      <p:pic>
        <p:nvPicPr>
          <p:cNvPr id="7" name="Content Placeholder 6" descr="iPhone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80" r="-347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914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Screen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less</a:t>
            </a:r>
          </a:p>
          <a:p>
            <a:pPr lvl="1"/>
            <a:r>
              <a:rPr lang="en-US" dirty="0"/>
              <a:t>Less context == less understanding</a:t>
            </a:r>
            <a:endParaRPr lang="en-US" dirty="0" smtClean="0"/>
          </a:p>
          <a:p>
            <a:pPr lvl="1"/>
            <a:r>
              <a:rPr lang="en-US" dirty="0"/>
              <a:t>Rely on fallible memory</a:t>
            </a:r>
            <a:endParaRPr lang="en-US" dirty="0" smtClean="0"/>
          </a:p>
          <a:p>
            <a:r>
              <a:rPr lang="en-US" dirty="0" smtClean="0"/>
              <a:t>More scrolling</a:t>
            </a:r>
          </a:p>
          <a:p>
            <a:pPr lvl="1"/>
            <a:r>
              <a:rPr lang="en-US" dirty="0" smtClean="0"/>
              <a:t>More time – degrading memory</a:t>
            </a:r>
          </a:p>
          <a:p>
            <a:pPr lvl="1"/>
            <a:r>
              <a:rPr lang="en-US" dirty="0" smtClean="0"/>
              <a:t>Diverts attention</a:t>
            </a:r>
          </a:p>
          <a:p>
            <a:pPr lvl="1"/>
            <a:r>
              <a:rPr lang="en-US" dirty="0" smtClean="0"/>
              <a:t>Reacquire previous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3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 doubt</a:t>
            </a:r>
          </a:p>
          <a:p>
            <a:pPr lvl="1"/>
            <a:r>
              <a:rPr lang="en-US" dirty="0" smtClean="0"/>
              <a:t>Leave it out</a:t>
            </a:r>
          </a:p>
          <a:p>
            <a:r>
              <a:rPr lang="en-US" dirty="0" smtClean="0"/>
              <a:t>Extra, secondary stuff undesirable</a:t>
            </a:r>
          </a:p>
          <a:p>
            <a:pPr lvl="1"/>
            <a:r>
              <a:rPr lang="en-US" dirty="0" smtClean="0"/>
              <a:t>Main points desirable</a:t>
            </a:r>
          </a:p>
          <a:p>
            <a:r>
              <a:rPr lang="en-US" dirty="0" smtClean="0"/>
              <a:t>Short is too long</a:t>
            </a:r>
          </a:p>
          <a:p>
            <a:pPr lvl="1"/>
            <a:r>
              <a:rPr lang="en-US" dirty="0" smtClean="0"/>
              <a:t>Ultra-short is better</a:t>
            </a:r>
          </a:p>
        </p:txBody>
      </p:sp>
    </p:spTree>
    <p:extLst>
      <p:ext uri="{BB962C8B-B14F-4D97-AF65-F5344CB8AC3E}">
        <p14:creationId xmlns:p14="http://schemas.microsoft.com/office/powerpoint/2010/main" val="14612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wikipedia-mobile-initia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264" r="-116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133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 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3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for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Applies to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5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Users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</a:t>
            </a:r>
          </a:p>
          <a:p>
            <a:r>
              <a:rPr lang="en-US" dirty="0" smtClean="0"/>
              <a:t>They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6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Forage</a:t>
            </a:r>
          </a:p>
          <a:p>
            <a:pPr lvl="1"/>
            <a:r>
              <a:rPr lang="en-US" dirty="0" err="1" smtClean="0"/>
              <a:t>Scannable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Consume</a:t>
            </a:r>
          </a:p>
          <a:p>
            <a:pPr lvl="1"/>
            <a:r>
              <a:rPr lang="en-US" dirty="0" smtClean="0"/>
              <a:t>Relevant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information</a:t>
            </a:r>
          </a:p>
          <a:p>
            <a:pPr lvl="1"/>
            <a:r>
              <a:rPr lang="en-US" dirty="0" smtClean="0"/>
              <a:t>First two paragraphs</a:t>
            </a:r>
          </a:p>
          <a:p>
            <a:pPr lvl="1"/>
            <a:r>
              <a:rPr lang="en-US" dirty="0" smtClean="0"/>
              <a:t>First two words</a:t>
            </a:r>
          </a:p>
        </p:txBody>
      </p:sp>
    </p:spTree>
    <p:extLst>
      <p:ext uri="{BB962C8B-B14F-4D97-AF65-F5344CB8AC3E}">
        <p14:creationId xmlns:p14="http://schemas.microsoft.com/office/powerpoint/2010/main" val="362657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Two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information-carrying words</a:t>
            </a:r>
          </a:p>
          <a:p>
            <a:pPr lvl="1"/>
            <a:r>
              <a:rPr lang="en-US" dirty="0" smtClean="0"/>
              <a:t>Headings</a:t>
            </a:r>
          </a:p>
          <a:p>
            <a:pPr lvl="1"/>
            <a:r>
              <a:rPr lang="en-US" dirty="0" smtClean="0"/>
              <a:t>Sub-headings</a:t>
            </a:r>
            <a:endParaRPr lang="en-US" dirty="0" smtClean="0"/>
          </a:p>
          <a:p>
            <a:pPr lvl="1"/>
            <a:r>
              <a:rPr lang="en-US" dirty="0" smtClean="0"/>
              <a:t>Summaries</a:t>
            </a:r>
            <a:endParaRPr lang="en-US" dirty="0" smtClean="0"/>
          </a:p>
          <a:p>
            <a:pPr lvl="1"/>
            <a:r>
              <a:rPr lang="en-US" dirty="0" smtClean="0"/>
              <a:t>Paragraphs</a:t>
            </a:r>
          </a:p>
          <a:p>
            <a:pPr lvl="1"/>
            <a:r>
              <a:rPr lang="en-US" dirty="0" smtClean="0"/>
              <a:t>Bullet points</a:t>
            </a:r>
          </a:p>
          <a:p>
            <a:pPr lvl="1"/>
            <a:r>
              <a:rPr lang="en-US" dirty="0" smtClean="0"/>
              <a:t>Captions</a:t>
            </a:r>
          </a:p>
          <a:p>
            <a:pPr lvl="1"/>
            <a:r>
              <a:rPr lang="en-US" dirty="0" smtClean="0"/>
              <a:t>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0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 /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scan down the left part of a list</a:t>
            </a:r>
          </a:p>
          <a:p>
            <a:r>
              <a:rPr lang="en-US" dirty="0" smtClean="0"/>
              <a:t>Specific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Not a clever phrase</a:t>
            </a:r>
          </a:p>
          <a:p>
            <a:pPr lvl="1"/>
            <a:r>
              <a:rPr lang="en-US" dirty="0" smtClean="0"/>
              <a:t>“Out of this world”</a:t>
            </a:r>
          </a:p>
          <a:p>
            <a:pPr lvl="1"/>
            <a:r>
              <a:rPr lang="en-US" dirty="0" smtClean="0"/>
              <a:t>“Settling Mars”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15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 /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</a:t>
            </a:r>
            <a:r>
              <a:rPr lang="en-US" dirty="0" smtClean="0"/>
              <a:t>voice </a:t>
            </a:r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“Students </a:t>
            </a:r>
            <a:r>
              <a:rPr lang="en-US" dirty="0"/>
              <a:t>propose adding scheduling the bishop from LDS </a:t>
            </a:r>
            <a:r>
              <a:rPr lang="en-US" dirty="0" smtClean="0"/>
              <a:t>Tools”</a:t>
            </a:r>
          </a:p>
          <a:p>
            <a:pPr lvl="1"/>
            <a:r>
              <a:rPr lang="en-US" dirty="0" smtClean="0"/>
              <a:t>“Bishop </a:t>
            </a:r>
            <a:r>
              <a:rPr lang="en-US" dirty="0"/>
              <a:t>scheduled using LDS </a:t>
            </a:r>
            <a:r>
              <a:rPr lang="en-US" dirty="0" smtClean="0"/>
              <a:t>Tools”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705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514</TotalTime>
  <Words>1265</Words>
  <Application>Microsoft Macintosh PowerPoint</Application>
  <PresentationFormat>On-screen Show (4:3)</PresentationFormat>
  <Paragraphs>230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Capital</vt:lpstr>
      <vt:lpstr>PowerPoint Presentation</vt:lpstr>
      <vt:lpstr>PowerPoint Presentation</vt:lpstr>
      <vt:lpstr>Writing for the Web</vt:lpstr>
      <vt:lpstr>How Users Read</vt:lpstr>
      <vt:lpstr>User Behavior</vt:lpstr>
      <vt:lpstr>First Two</vt:lpstr>
      <vt:lpstr>First Two Words</vt:lpstr>
      <vt:lpstr>Headline / Link</vt:lpstr>
      <vt:lpstr>Headline / Link</vt:lpstr>
      <vt:lpstr>Headline / Link</vt:lpstr>
      <vt:lpstr>Applying This</vt:lpstr>
      <vt:lpstr>How Users Read</vt:lpstr>
      <vt:lpstr>How Users Read</vt:lpstr>
      <vt:lpstr>Content</vt:lpstr>
      <vt:lpstr>Content</vt:lpstr>
      <vt:lpstr>Traditional Writing</vt:lpstr>
      <vt:lpstr>Inverted Pyramid</vt:lpstr>
      <vt:lpstr>Numbers</vt:lpstr>
      <vt:lpstr>Numbers</vt:lpstr>
      <vt:lpstr>Numbers</vt:lpstr>
      <vt:lpstr>Writing for Mobile Devices</vt:lpstr>
      <vt:lpstr>Mobile vs Desktop</vt:lpstr>
      <vt:lpstr>Mobile vs Desktop</vt:lpstr>
      <vt:lpstr>User Comprehension</vt:lpstr>
      <vt:lpstr>Small Screen Size</vt:lpstr>
      <vt:lpstr>Mobile Content</vt:lpstr>
      <vt:lpstr>Example</vt:lpstr>
      <vt:lpstr>Now You Do 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for the Web and Mobile Devices</dc:title>
  <dc:creator>Kevin Twitchell</dc:creator>
  <cp:lastModifiedBy>Kevin Twitchell</cp:lastModifiedBy>
  <cp:revision>81</cp:revision>
  <dcterms:created xsi:type="dcterms:W3CDTF">2013-12-04T15:23:49Z</dcterms:created>
  <dcterms:modified xsi:type="dcterms:W3CDTF">2013-12-11T15:33:56Z</dcterms:modified>
</cp:coreProperties>
</file>