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9" r:id="rId5"/>
  </p:sldMasterIdLst>
  <p:notesMasterIdLst>
    <p:notesMasterId r:id="rId46"/>
  </p:notesMasterIdLst>
  <p:handoutMasterIdLst>
    <p:handoutMasterId r:id="rId47"/>
  </p:handoutMasterIdLst>
  <p:sldIdLst>
    <p:sldId id="256" r:id="rId6"/>
    <p:sldId id="262" r:id="rId7"/>
    <p:sldId id="286" r:id="rId8"/>
    <p:sldId id="273" r:id="rId9"/>
    <p:sldId id="276" r:id="rId10"/>
    <p:sldId id="282" r:id="rId11"/>
    <p:sldId id="274" r:id="rId12"/>
    <p:sldId id="277" r:id="rId13"/>
    <p:sldId id="287" r:id="rId14"/>
    <p:sldId id="288" r:id="rId15"/>
    <p:sldId id="294" r:id="rId16"/>
    <p:sldId id="302" r:id="rId17"/>
    <p:sldId id="275" r:id="rId18"/>
    <p:sldId id="281" r:id="rId19"/>
    <p:sldId id="316" r:id="rId20"/>
    <p:sldId id="317" r:id="rId21"/>
    <p:sldId id="290" r:id="rId22"/>
    <p:sldId id="291" r:id="rId23"/>
    <p:sldId id="306" r:id="rId24"/>
    <p:sldId id="304" r:id="rId25"/>
    <p:sldId id="305" r:id="rId26"/>
    <p:sldId id="292" r:id="rId27"/>
    <p:sldId id="295" r:id="rId28"/>
    <p:sldId id="299" r:id="rId29"/>
    <p:sldId id="307" r:id="rId30"/>
    <p:sldId id="301" r:id="rId31"/>
    <p:sldId id="309" r:id="rId32"/>
    <p:sldId id="308" r:id="rId33"/>
    <p:sldId id="312" r:id="rId34"/>
    <p:sldId id="310" r:id="rId35"/>
    <p:sldId id="314" r:id="rId36"/>
    <p:sldId id="293" r:id="rId37"/>
    <p:sldId id="296" r:id="rId38"/>
    <p:sldId id="271" r:id="rId39"/>
    <p:sldId id="315" r:id="rId40"/>
    <p:sldId id="323" r:id="rId41"/>
    <p:sldId id="318" r:id="rId42"/>
    <p:sldId id="319" r:id="rId43"/>
    <p:sldId id="320" r:id="rId44"/>
    <p:sldId id="32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0704" autoAdjust="0"/>
  </p:normalViewPr>
  <p:slideViewPr>
    <p:cSldViewPr snapToGrid="0">
      <p:cViewPr varScale="1">
        <p:scale>
          <a:sx n="95" d="100"/>
          <a:sy n="95" d="100"/>
        </p:scale>
        <p:origin x="11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FA6A-286A-1EF9-741E-5503B8D04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179F5F7-48F8-2E90-05D9-6D26EAF87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362447A-A50F-3CA7-3F9A-635DEA54948D}"/>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5" name="Footer Placeholder 4">
            <a:extLst>
              <a:ext uri="{FF2B5EF4-FFF2-40B4-BE49-F238E27FC236}">
                <a16:creationId xmlns:a16="http://schemas.microsoft.com/office/drawing/2014/main" id="{FF04DBFB-2EF6-8F59-7FA1-B720B0234F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EAAA8-07CF-968F-F26A-62299B8E0E53}"/>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3414683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2DE8-B5B8-918D-FA5B-D3B7D6C050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3D9A5E-5CCD-55C3-E234-9B21D1EE4C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DD3090-9402-DEAC-D881-A94D7269794C}"/>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5" name="Footer Placeholder 4">
            <a:extLst>
              <a:ext uri="{FF2B5EF4-FFF2-40B4-BE49-F238E27FC236}">
                <a16:creationId xmlns:a16="http://schemas.microsoft.com/office/drawing/2014/main" id="{7A4D65B1-40E3-6B76-5EF6-37BE423678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C813F7-1B38-F9DB-19D2-F5F2C22CB295}"/>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27622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2864-5D2E-3DB0-DC4A-6C55FCE18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1DF158F-65C5-73AA-0070-0F7295A0C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83DC87-F939-A87E-FF0E-7C06B5ABA1AB}"/>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5" name="Footer Placeholder 4">
            <a:extLst>
              <a:ext uri="{FF2B5EF4-FFF2-40B4-BE49-F238E27FC236}">
                <a16:creationId xmlns:a16="http://schemas.microsoft.com/office/drawing/2014/main" id="{91A66E5F-7D03-8068-C826-3DD1C2C778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E917E12-21F7-5F84-C9A3-385E35B5BC46}"/>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2499148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3520-8EEA-1434-CF7E-F2502CB04D6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295E30E-52CC-4F48-E2D1-151E8AE07A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58CBB32-E633-40D9-7B87-1A074901B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1BE2339-58CD-E84A-CB4A-36844DC37E1D}"/>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6" name="Footer Placeholder 5">
            <a:extLst>
              <a:ext uri="{FF2B5EF4-FFF2-40B4-BE49-F238E27FC236}">
                <a16:creationId xmlns:a16="http://schemas.microsoft.com/office/drawing/2014/main" id="{7B604E27-FC39-484B-34AA-D209AD1C2A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E17FCBB-217C-0FE6-86F0-9ACED5354E11}"/>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179336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19F7-19F4-5B5B-1752-74693B6037B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3BEAED-B1B8-15F4-C715-8CE7B9C0F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57936-D081-F928-87B8-34449DA82C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7F67335-5D8B-DFDC-E206-D8F36F3FC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79729-7BAF-6EDE-F3B9-BD8155FF0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4F7E970-9D5B-2ACE-939C-A7FB7AAFF062}"/>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8" name="Footer Placeholder 7">
            <a:extLst>
              <a:ext uri="{FF2B5EF4-FFF2-40B4-BE49-F238E27FC236}">
                <a16:creationId xmlns:a16="http://schemas.microsoft.com/office/drawing/2014/main" id="{66935649-DFC2-766A-7D5D-D5C9234EC41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7B8E0CC-9047-6432-F1A4-2F31B173B5E0}"/>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2848956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5D4F-7D3D-E618-A816-531D78ED324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9902E81-45F4-10B6-BF53-E39CA8436E54}"/>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4" name="Footer Placeholder 3">
            <a:extLst>
              <a:ext uri="{FF2B5EF4-FFF2-40B4-BE49-F238E27FC236}">
                <a16:creationId xmlns:a16="http://schemas.microsoft.com/office/drawing/2014/main" id="{BFFC8058-E732-EAC0-63AE-C80B0E2AD05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C53CE35-957E-1A89-0212-3F1CE93F67D8}"/>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1943150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BF27D-42AA-F041-D6A2-D081FD3C9080}"/>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3" name="Footer Placeholder 2">
            <a:extLst>
              <a:ext uri="{FF2B5EF4-FFF2-40B4-BE49-F238E27FC236}">
                <a16:creationId xmlns:a16="http://schemas.microsoft.com/office/drawing/2014/main" id="{4AAF742D-1369-FE5F-033E-BBE86F6AFBE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817AB3A-D98A-0222-9A85-F7137038454A}"/>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2861514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FA4E-7DF6-219B-A45C-934F2452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792631B-C66D-E5A6-86A5-0975A59F2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99EC621-2F08-45BF-E49E-C91EF516B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7D932-F128-D637-7CF1-091310E5DD77}"/>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6" name="Footer Placeholder 5">
            <a:extLst>
              <a:ext uri="{FF2B5EF4-FFF2-40B4-BE49-F238E27FC236}">
                <a16:creationId xmlns:a16="http://schemas.microsoft.com/office/drawing/2014/main" id="{21AA2B22-A6F8-B1E3-F8DD-5517EABBFB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D2ADEDE-2FC6-135B-1A53-BC816C9025A8}"/>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4173430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8A31-BC9B-B279-842A-0A91F4A51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613CE04-2CC8-F284-3B29-B32EF1A48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4F5E9BE-643C-6F27-EE13-48E863D0D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C0E37-9D15-031A-84CC-E3D13B7E12BA}"/>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6" name="Footer Placeholder 5">
            <a:extLst>
              <a:ext uri="{FF2B5EF4-FFF2-40B4-BE49-F238E27FC236}">
                <a16:creationId xmlns:a16="http://schemas.microsoft.com/office/drawing/2014/main" id="{A17BD9AE-424D-0BE5-3216-B9A6AF8AB97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08FFEDD-2104-7728-88BD-798B2D678327}"/>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932015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E5EB-3A19-7185-A488-C100DACD376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3D2C8B8-C276-D96F-C9C6-4CC831CF3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F570FC-8C91-49E0-F8B5-B3B876E06EAD}"/>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5" name="Footer Placeholder 4">
            <a:extLst>
              <a:ext uri="{FF2B5EF4-FFF2-40B4-BE49-F238E27FC236}">
                <a16:creationId xmlns:a16="http://schemas.microsoft.com/office/drawing/2014/main" id="{9F2BA979-4284-541B-C33F-D50250B89D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665723-063A-CDF1-184C-31C6CE2FAC49}"/>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1660646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FF886-C8C6-3165-B951-CB721885C4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0A2EBD-CC49-CC73-E026-099C067A41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A9BCBC-9088-AAAA-D232-E197E7E2614E}"/>
              </a:ext>
            </a:extLst>
          </p:cNvPr>
          <p:cNvSpPr>
            <a:spLocks noGrp="1"/>
          </p:cNvSpPr>
          <p:nvPr>
            <p:ph type="dt" sz="half" idx="10"/>
          </p:nvPr>
        </p:nvSpPr>
        <p:spPr/>
        <p:txBody>
          <a:bodyPr/>
          <a:lstStyle/>
          <a:p>
            <a:fld id="{8F976215-9C64-40D3-8612-B0487524994F}" type="datetimeFigureOut">
              <a:rPr lang="en-CA" smtClean="0"/>
              <a:t>2023-07-23</a:t>
            </a:fld>
            <a:endParaRPr lang="en-CA"/>
          </a:p>
        </p:txBody>
      </p:sp>
      <p:sp>
        <p:nvSpPr>
          <p:cNvPr id="5" name="Footer Placeholder 4">
            <a:extLst>
              <a:ext uri="{FF2B5EF4-FFF2-40B4-BE49-F238E27FC236}">
                <a16:creationId xmlns:a16="http://schemas.microsoft.com/office/drawing/2014/main" id="{EEC3E060-8CFF-3911-FC9A-78D4BB742C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CD0F3D-7AB2-0159-5CE2-054A171E4278}"/>
              </a:ext>
            </a:extLst>
          </p:cNvPr>
          <p:cNvSpPr>
            <a:spLocks noGrp="1"/>
          </p:cNvSpPr>
          <p:nvPr>
            <p:ph type="sldNum" sz="quarter" idx="12"/>
          </p:nvPr>
        </p:nvSpPr>
        <p:spPr/>
        <p:txBody>
          <a:bodyPr/>
          <a:lstStyle/>
          <a:p>
            <a:fld id="{6B071D61-6D71-4B16-94DD-70BF71DDD93C}" type="slidenum">
              <a:rPr lang="en-CA" smtClean="0"/>
              <a:t>‹#›</a:t>
            </a:fld>
            <a:endParaRPr lang="en-CA"/>
          </a:p>
        </p:txBody>
      </p:sp>
    </p:spTree>
    <p:extLst>
      <p:ext uri="{BB962C8B-B14F-4D97-AF65-F5344CB8AC3E}">
        <p14:creationId xmlns:p14="http://schemas.microsoft.com/office/powerpoint/2010/main" val="232915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00ABAE-8DA4-9B48-F31D-99EF06180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673E402-6B92-1E4C-6316-858C28479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635EB4-A9F7-2B0C-4D9F-8D9B110F4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76215-9C64-40D3-8612-B0487524994F}" type="datetimeFigureOut">
              <a:rPr lang="en-CA" smtClean="0"/>
              <a:t>2023-07-23</a:t>
            </a:fld>
            <a:endParaRPr lang="en-CA"/>
          </a:p>
        </p:txBody>
      </p:sp>
      <p:sp>
        <p:nvSpPr>
          <p:cNvPr id="5" name="Footer Placeholder 4">
            <a:extLst>
              <a:ext uri="{FF2B5EF4-FFF2-40B4-BE49-F238E27FC236}">
                <a16:creationId xmlns:a16="http://schemas.microsoft.com/office/drawing/2014/main" id="{E61DB279-1B74-C684-A709-4B2A0BC9F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251C1B0-C347-54F9-646B-86F8CBA90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71D61-6D71-4B16-94DD-70BF71DDD93C}" type="slidenum">
              <a:rPr lang="en-CA" smtClean="0"/>
              <a:t>‹#›</a:t>
            </a:fld>
            <a:endParaRPr lang="en-CA"/>
          </a:p>
        </p:txBody>
      </p:sp>
    </p:spTree>
    <p:extLst>
      <p:ext uri="{BB962C8B-B14F-4D97-AF65-F5344CB8AC3E}">
        <p14:creationId xmlns:p14="http://schemas.microsoft.com/office/powerpoint/2010/main" val="387645102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7.xml"/><Relationship Id="rId4" Type="http://schemas.openxmlformats.org/officeDocument/2006/relationships/hyperlink" Target="https://stars.ca/"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822836" y="4102235"/>
            <a:ext cx="5887314" cy="1090569"/>
          </a:xfrm>
        </p:spPr>
        <p:txBody>
          <a:bodyPr/>
          <a:lstStyle/>
          <a:p>
            <a:r>
              <a:rPr lang="en-US" dirty="0"/>
              <a:t>STARS AIR ABMUBLANCE MISSION DATA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10175847" y="5830170"/>
            <a:ext cx="1913996" cy="922967"/>
          </a:xfrm>
        </p:spPr>
        <p:txBody>
          <a:bodyPr>
            <a:normAutofit/>
          </a:bodyPr>
          <a:lstStyle/>
          <a:p>
            <a:pPr algn="r"/>
            <a:r>
              <a:rPr lang="en-US" sz="1200" dirty="0"/>
              <a:t>Jesse Keith</a:t>
            </a:r>
          </a:p>
          <a:p>
            <a:pPr algn="r"/>
            <a:r>
              <a:rPr lang="en-US" sz="1200" dirty="0"/>
              <a:t>jkeith37@gatech.edu</a:t>
            </a:r>
          </a:p>
          <a:p>
            <a:pPr algn="r"/>
            <a:endParaRPr lang="en-US" sz="1200" dirty="0"/>
          </a:p>
        </p:txBody>
      </p:sp>
      <p:sp>
        <p:nvSpPr>
          <p:cNvPr id="4" name="TextBox 3">
            <a:extLst>
              <a:ext uri="{FF2B5EF4-FFF2-40B4-BE49-F238E27FC236}">
                <a16:creationId xmlns:a16="http://schemas.microsoft.com/office/drawing/2014/main" id="{BC848BAC-1887-2FA6-0E09-AA1403B4EC12}"/>
              </a:ext>
            </a:extLst>
          </p:cNvPr>
          <p:cNvSpPr txBox="1"/>
          <p:nvPr/>
        </p:nvSpPr>
        <p:spPr>
          <a:xfrm>
            <a:off x="7751427" y="5192804"/>
            <a:ext cx="2869035" cy="369332"/>
          </a:xfrm>
          <a:prstGeom prst="rect">
            <a:avLst/>
          </a:prstGeom>
          <a:noFill/>
        </p:spPr>
        <p:txBody>
          <a:bodyPr wrap="square" rtlCol="0">
            <a:spAutoFit/>
          </a:bodyPr>
          <a:lstStyle/>
          <a:p>
            <a:r>
              <a:rPr lang="en-CA" dirty="0"/>
              <a:t>07. 14. 2023</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0DEC-A44D-770C-FCB7-7764B201C47E}"/>
              </a:ext>
            </a:extLst>
          </p:cNvPr>
          <p:cNvSpPr>
            <a:spLocks noGrp="1"/>
          </p:cNvSpPr>
          <p:nvPr>
            <p:ph type="title"/>
          </p:nvPr>
        </p:nvSpPr>
        <p:spPr>
          <a:xfrm>
            <a:off x="838200" y="365125"/>
            <a:ext cx="10515600" cy="627933"/>
          </a:xfrm>
        </p:spPr>
        <p:txBody>
          <a:bodyPr/>
          <a:lstStyle/>
          <a:p>
            <a:r>
              <a:rPr lang="en-US" dirty="0"/>
              <a:t>Data Definitions</a:t>
            </a:r>
            <a:endParaRPr lang="en-CA" dirty="0"/>
          </a:p>
        </p:txBody>
      </p:sp>
      <p:sp>
        <p:nvSpPr>
          <p:cNvPr id="6" name="Slide Number Placeholder 5">
            <a:extLst>
              <a:ext uri="{FF2B5EF4-FFF2-40B4-BE49-F238E27FC236}">
                <a16:creationId xmlns:a16="http://schemas.microsoft.com/office/drawing/2014/main" id="{3ADC6EC4-EE43-617A-C529-25F281B1F684}"/>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8" name="Picture 7">
            <a:extLst>
              <a:ext uri="{FF2B5EF4-FFF2-40B4-BE49-F238E27FC236}">
                <a16:creationId xmlns:a16="http://schemas.microsoft.com/office/drawing/2014/main" id="{DD7300DD-36A9-EDB0-F15E-DD309D9A8AF0}"/>
              </a:ext>
            </a:extLst>
          </p:cNvPr>
          <p:cNvPicPr>
            <a:picLocks noChangeAspect="1"/>
          </p:cNvPicPr>
          <p:nvPr/>
        </p:nvPicPr>
        <p:blipFill>
          <a:blip r:embed="rId2"/>
          <a:stretch>
            <a:fillRect/>
          </a:stretch>
        </p:blipFill>
        <p:spPr>
          <a:xfrm>
            <a:off x="4664086" y="1210515"/>
            <a:ext cx="5826932" cy="5282360"/>
          </a:xfrm>
          <a:prstGeom prst="rect">
            <a:avLst/>
          </a:prstGeom>
        </p:spPr>
      </p:pic>
      <p:sp>
        <p:nvSpPr>
          <p:cNvPr id="9" name="TextBox 8">
            <a:extLst>
              <a:ext uri="{FF2B5EF4-FFF2-40B4-BE49-F238E27FC236}">
                <a16:creationId xmlns:a16="http://schemas.microsoft.com/office/drawing/2014/main" id="{1DCFB86F-0D0D-5DED-DC14-12929D77C6BC}"/>
              </a:ext>
            </a:extLst>
          </p:cNvPr>
          <p:cNvSpPr txBox="1"/>
          <p:nvPr/>
        </p:nvSpPr>
        <p:spPr>
          <a:xfrm>
            <a:off x="383459" y="1397329"/>
            <a:ext cx="3991897" cy="3416320"/>
          </a:xfrm>
          <a:prstGeom prst="rect">
            <a:avLst/>
          </a:prstGeom>
          <a:noFill/>
        </p:spPr>
        <p:txBody>
          <a:bodyPr wrap="square" rtlCol="0">
            <a:spAutoFit/>
          </a:bodyPr>
          <a:lstStyle/>
          <a:p>
            <a:pPr marL="285750" indent="-285750">
              <a:buFont typeface="Arial" panose="020B0604020202020204" pitchFamily="34" charset="0"/>
              <a:buChar char="•"/>
            </a:pPr>
            <a:r>
              <a:rPr lang="en-CA" dirty="0"/>
              <a:t>Mission and Requests in the DW are associated via numerous databases and tables and contain many data fields.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Understanding which fields were required to build a dataset of “other mission” declines required learning about the DW and was a time-consuming process.</a:t>
            </a:r>
          </a:p>
          <a:p>
            <a:endParaRPr lang="en-CA" dirty="0"/>
          </a:p>
          <a:p>
            <a:endParaRPr lang="en-CA" dirty="0"/>
          </a:p>
        </p:txBody>
      </p:sp>
    </p:spTree>
    <p:extLst>
      <p:ext uri="{BB962C8B-B14F-4D97-AF65-F5344CB8AC3E}">
        <p14:creationId xmlns:p14="http://schemas.microsoft.com/office/powerpoint/2010/main" val="82312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9405-271B-AD02-B8BA-9CCAC3431EC2}"/>
              </a:ext>
            </a:extLst>
          </p:cNvPr>
          <p:cNvSpPr>
            <a:spLocks noGrp="1"/>
          </p:cNvSpPr>
          <p:nvPr>
            <p:ph type="title"/>
          </p:nvPr>
        </p:nvSpPr>
        <p:spPr/>
        <p:txBody>
          <a:bodyPr/>
          <a:lstStyle/>
          <a:p>
            <a:r>
              <a:rPr lang="en-US" dirty="0"/>
              <a:t>Data Preparation</a:t>
            </a:r>
            <a:endParaRPr lang="en-CA" dirty="0"/>
          </a:p>
        </p:txBody>
      </p:sp>
      <p:sp>
        <p:nvSpPr>
          <p:cNvPr id="6" name="Slide Number Placeholder 5">
            <a:extLst>
              <a:ext uri="{FF2B5EF4-FFF2-40B4-BE49-F238E27FC236}">
                <a16:creationId xmlns:a16="http://schemas.microsoft.com/office/drawing/2014/main" id="{90E8F9F0-E078-DBBD-746A-734367A86B29}"/>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539063AE-14D7-E4AC-A71F-EA6DCD89111D}"/>
              </a:ext>
            </a:extLst>
          </p:cNvPr>
          <p:cNvSpPr txBox="1"/>
          <p:nvPr/>
        </p:nvSpPr>
        <p:spPr>
          <a:xfrm>
            <a:off x="753979" y="1808672"/>
            <a:ext cx="10659979" cy="4801314"/>
          </a:xfrm>
          <a:prstGeom prst="rect">
            <a:avLst/>
          </a:prstGeom>
          <a:noFill/>
        </p:spPr>
        <p:txBody>
          <a:bodyPr wrap="square" rtlCol="0">
            <a:spAutoFit/>
          </a:bodyPr>
          <a:lstStyle/>
          <a:p>
            <a:pPr marL="285750" indent="-285750">
              <a:buFont typeface="Arial" panose="020B0604020202020204" pitchFamily="34" charset="0"/>
              <a:buChar char="•"/>
            </a:pPr>
            <a:r>
              <a:rPr lang="en-CA" dirty="0"/>
              <a:t>Data is warehoused according to each individual Mission or Request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This data needed to aggregated into a dataset that was applicable for modeling</a:t>
            </a:r>
          </a:p>
          <a:p>
            <a:pPr marL="742950" lvl="1" indent="-285750">
              <a:buFont typeface="Courier New" panose="02070309020205020404" pitchFamily="49" charset="0"/>
              <a:buChar char="o"/>
            </a:pPr>
            <a:r>
              <a:rPr lang="en-CA" dirty="0"/>
              <a:t>The selected approach has been to aggregate the data as a time-series, as the data shows significant seasonality components, as well there is time link between missions flown and requests declined</a:t>
            </a:r>
          </a:p>
          <a:p>
            <a:pPr marL="742950" lvl="1" indent="-285750">
              <a:buFont typeface="Courier New" panose="02070309020205020404" pitchFamily="49" charset="0"/>
              <a:buChar char="o"/>
            </a:pPr>
            <a:r>
              <a:rPr lang="en-CA" dirty="0"/>
              <a:t>A weekly and daily aggregation have been selected as the time scale for modeling</a:t>
            </a:r>
          </a:p>
          <a:p>
            <a:pPr marL="742950" lvl="1" indent="-285750">
              <a:buFont typeface="Courier New" panose="02070309020205020404" pitchFamily="49" charset="0"/>
              <a:buChar char="o"/>
            </a:pPr>
            <a:r>
              <a:rPr lang="en-CA" dirty="0"/>
              <a:t>However, monthly approaches were also considered however this timescale is not granular enough for decision making as per STARS SMEs</a:t>
            </a:r>
          </a:p>
          <a:p>
            <a:pPr marL="742950" lvl="1" indent="-285750">
              <a:buFont typeface="Courier New" panose="02070309020205020404" pitchFamily="49" charset="0"/>
              <a:buChar char="o"/>
            </a:pPr>
            <a:r>
              <a:rPr lang="en-CA" dirty="0"/>
              <a:t>Daily predictions can be aggregated to weekly or monthly, but it is difficult to move the other way. </a:t>
            </a:r>
          </a:p>
          <a:p>
            <a:pPr marL="742950" lvl="1" indent="-285750">
              <a:buFont typeface="Courier New" panose="02070309020205020404" pitchFamily="49" charset="0"/>
              <a:buChar char="o"/>
            </a:pPr>
            <a:endParaRPr lang="en-CA" dirty="0"/>
          </a:p>
          <a:p>
            <a:pPr marL="285750" indent="-285750">
              <a:buFont typeface="Arial" panose="020B0604020202020204" pitchFamily="34" charset="0"/>
              <a:buChar char="•"/>
            </a:pPr>
            <a:r>
              <a:rPr lang="en-CA" dirty="0"/>
              <a:t>Queries were written to pull data for all missions that were declined due to “Other Mission”. These events do not happen every day. Therefore, empty days in the dataset needed to be populated with 0s.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Other mission is a compound metric between Requests and Missions. Another way to approach this problem would be to model Requests and Missions separately. Or to model Requests and assume a threshold capacity.</a:t>
            </a:r>
          </a:p>
          <a:p>
            <a:endParaRPr lang="en-CA" dirty="0"/>
          </a:p>
          <a:p>
            <a:endParaRPr lang="en-CA" dirty="0"/>
          </a:p>
        </p:txBody>
      </p:sp>
    </p:spTree>
    <p:extLst>
      <p:ext uri="{BB962C8B-B14F-4D97-AF65-F5344CB8AC3E}">
        <p14:creationId xmlns:p14="http://schemas.microsoft.com/office/powerpoint/2010/main" val="204840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48DA-CD16-8720-AB4D-430E3D074FEB}"/>
              </a:ext>
            </a:extLst>
          </p:cNvPr>
          <p:cNvSpPr>
            <a:spLocks noGrp="1"/>
          </p:cNvSpPr>
          <p:nvPr>
            <p:ph type="title"/>
          </p:nvPr>
        </p:nvSpPr>
        <p:spPr/>
        <p:txBody>
          <a:bodyPr/>
          <a:lstStyle/>
          <a:p>
            <a:r>
              <a:rPr lang="en-CA" dirty="0"/>
              <a:t>Dataset/Data-Views</a:t>
            </a:r>
          </a:p>
        </p:txBody>
      </p:sp>
      <p:sp>
        <p:nvSpPr>
          <p:cNvPr id="6" name="Slide Number Placeholder 5">
            <a:extLst>
              <a:ext uri="{FF2B5EF4-FFF2-40B4-BE49-F238E27FC236}">
                <a16:creationId xmlns:a16="http://schemas.microsoft.com/office/drawing/2014/main" id="{AC296080-EA76-5677-FF8E-3B846B16A79D}"/>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Box 6">
            <a:extLst>
              <a:ext uri="{FF2B5EF4-FFF2-40B4-BE49-F238E27FC236}">
                <a16:creationId xmlns:a16="http://schemas.microsoft.com/office/drawing/2014/main" id="{01CAA16B-C3D1-9EAB-6675-33D5C788E12C}"/>
              </a:ext>
            </a:extLst>
          </p:cNvPr>
          <p:cNvSpPr txBox="1"/>
          <p:nvPr/>
        </p:nvSpPr>
        <p:spPr>
          <a:xfrm>
            <a:off x="838200" y="1612232"/>
            <a:ext cx="10515600" cy="3693319"/>
          </a:xfrm>
          <a:prstGeom prst="rect">
            <a:avLst/>
          </a:prstGeom>
          <a:noFill/>
        </p:spPr>
        <p:txBody>
          <a:bodyPr wrap="square" rtlCol="0">
            <a:spAutoFit/>
          </a:bodyPr>
          <a:lstStyle/>
          <a:p>
            <a:pPr marL="285750" indent="-285750">
              <a:buFont typeface="Arial" panose="020B0604020202020204" pitchFamily="34" charset="0"/>
              <a:buChar char="•"/>
            </a:pPr>
            <a:r>
              <a:rPr lang="en-CA" dirty="0"/>
              <a:t>There has been some disagreement between subject-matter-experts at STARS on the correct “Other Mission” count and dataset that should be used for this project</a:t>
            </a:r>
          </a:p>
          <a:p>
            <a:pPr marL="742950" lvl="1" indent="-285750">
              <a:buFont typeface="Courier New" panose="02070309020205020404" pitchFamily="49" charset="0"/>
              <a:buChar char="o"/>
            </a:pPr>
            <a:r>
              <a:rPr lang="en-CA" dirty="0"/>
              <a:t>The primary focus of this project has been to look at bulk (all) OM coded request declines</a:t>
            </a:r>
          </a:p>
          <a:p>
            <a:pPr marL="742950" lvl="1" indent="-285750">
              <a:buFont typeface="Courier New" panose="02070309020205020404" pitchFamily="49" charset="0"/>
              <a:buChar char="o"/>
            </a:pPr>
            <a:r>
              <a:rPr lang="en-CA" dirty="0"/>
              <a:t>Another view represents a more conservative count for “Other Mission” based on direct association with an executed mission in the DW</a:t>
            </a:r>
          </a:p>
          <a:p>
            <a:pPr marL="742950" lvl="1" indent="-285750">
              <a:buFont typeface="Courier New" panose="02070309020205020404" pitchFamily="49" charset="0"/>
              <a:buChar char="o"/>
            </a:pPr>
            <a:r>
              <a:rPr lang="en-CA" dirty="0"/>
              <a:t>Collaboration was required to gain agreement on the correct data to use for modeling, and modeling was conducted on both subsets/views of the data</a:t>
            </a:r>
          </a:p>
          <a:p>
            <a:pPr marL="742950" lvl="1" indent="-285750">
              <a:buFont typeface="Courier New" panose="02070309020205020404" pitchFamily="49" charset="0"/>
              <a:buChar char="o"/>
            </a:pPr>
            <a:r>
              <a:rPr lang="en-CA" dirty="0"/>
              <a:t>In general, these data subsets show the same trend and seasonality effects, although the total/magnitude of the “Other Mission” numbers are different</a:t>
            </a:r>
          </a:p>
          <a:p>
            <a:pPr marL="742950" lvl="1" indent="-285750">
              <a:buFont typeface="Courier New" panose="02070309020205020404" pitchFamily="49" charset="0"/>
              <a:buChar char="o"/>
            </a:pPr>
            <a:r>
              <a:rPr lang="en-CA" dirty="0"/>
              <a:t>The “conservative” dataset is very sparse (contains a lot of zeros) which is a challenge for modeling</a:t>
            </a:r>
          </a:p>
          <a:p>
            <a:pPr marL="742950" lvl="1" indent="-285750">
              <a:buFont typeface="Courier New" panose="02070309020205020404" pitchFamily="49" charset="0"/>
              <a:buChar char="o"/>
            </a:pPr>
            <a:endParaRPr lang="en-CA" dirty="0"/>
          </a:p>
          <a:p>
            <a:pPr marL="285750" indent="-285750">
              <a:buFont typeface="Arial" panose="020B0604020202020204" pitchFamily="34" charset="0"/>
              <a:buChar char="•"/>
            </a:pPr>
            <a:r>
              <a:rPr lang="en-CA" dirty="0"/>
              <a:t>STARs SMEs have confirmed a change in data coding in 2018, which drives a noticeable change in the trend in the dataset. For this reason, analysis was focused on datapoint &gt;01.01.2018</a:t>
            </a:r>
          </a:p>
        </p:txBody>
      </p:sp>
    </p:spTree>
    <p:extLst>
      <p:ext uri="{BB962C8B-B14F-4D97-AF65-F5344CB8AC3E}">
        <p14:creationId xmlns:p14="http://schemas.microsoft.com/office/powerpoint/2010/main" val="69419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 Exploration</a:t>
            </a:r>
          </a:p>
        </p:txBody>
      </p:sp>
    </p:spTree>
    <p:extLst>
      <p:ext uri="{BB962C8B-B14F-4D97-AF65-F5344CB8AC3E}">
        <p14:creationId xmlns:p14="http://schemas.microsoft.com/office/powerpoint/2010/main" val="388498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C431-0A2E-D9D3-67BD-D758FF865D89}"/>
              </a:ext>
            </a:extLst>
          </p:cNvPr>
          <p:cNvSpPr>
            <a:spLocks noGrp="1"/>
          </p:cNvSpPr>
          <p:nvPr>
            <p:ph type="title"/>
          </p:nvPr>
        </p:nvSpPr>
        <p:spPr>
          <a:xfrm>
            <a:off x="838200" y="365126"/>
            <a:ext cx="10515600" cy="896956"/>
          </a:xfrm>
        </p:spPr>
        <p:txBody>
          <a:bodyPr/>
          <a:lstStyle/>
          <a:p>
            <a:r>
              <a:rPr lang="en-CA" dirty="0"/>
              <a:t>Mission Declines due to ‘Other Mission’</a:t>
            </a:r>
          </a:p>
        </p:txBody>
      </p:sp>
      <p:sp>
        <p:nvSpPr>
          <p:cNvPr id="3" name="TextBox 2">
            <a:extLst>
              <a:ext uri="{FF2B5EF4-FFF2-40B4-BE49-F238E27FC236}">
                <a16:creationId xmlns:a16="http://schemas.microsoft.com/office/drawing/2014/main" id="{4CC0F11C-E0B1-3947-CE70-13CFB9F85BEA}"/>
              </a:ext>
            </a:extLst>
          </p:cNvPr>
          <p:cNvSpPr txBox="1"/>
          <p:nvPr/>
        </p:nvSpPr>
        <p:spPr>
          <a:xfrm>
            <a:off x="924232" y="5279928"/>
            <a:ext cx="10137058" cy="1477328"/>
          </a:xfrm>
          <a:prstGeom prst="rect">
            <a:avLst/>
          </a:prstGeom>
          <a:noFill/>
        </p:spPr>
        <p:txBody>
          <a:bodyPr wrap="square" rtlCol="0">
            <a:spAutoFit/>
          </a:bodyPr>
          <a:lstStyle/>
          <a:p>
            <a:r>
              <a:rPr lang="en-CA" dirty="0"/>
              <a:t>This plot shows the main problem/opportunity of this project. The number of missions being declined due to “Other Mission” are increasing.</a:t>
            </a:r>
          </a:p>
          <a:p>
            <a:endParaRPr lang="en-CA" dirty="0"/>
          </a:p>
          <a:p>
            <a:r>
              <a:rPr lang="en-CA" dirty="0"/>
              <a:t>The focus of the modeling stage will be on the Calgary and Edmonton bases, as these are the largest and busiest centres, leading to majority of the ‘OM’ declines.</a:t>
            </a:r>
          </a:p>
        </p:txBody>
      </p:sp>
      <p:pic>
        <p:nvPicPr>
          <p:cNvPr id="10" name="Picture 9">
            <a:extLst>
              <a:ext uri="{FF2B5EF4-FFF2-40B4-BE49-F238E27FC236}">
                <a16:creationId xmlns:a16="http://schemas.microsoft.com/office/drawing/2014/main" id="{CDEB13A1-FFE5-9998-AA16-1AC54F011E7C}"/>
              </a:ext>
            </a:extLst>
          </p:cNvPr>
          <p:cNvPicPr>
            <a:picLocks noChangeAspect="1"/>
          </p:cNvPicPr>
          <p:nvPr/>
        </p:nvPicPr>
        <p:blipFill>
          <a:blip r:embed="rId2"/>
          <a:stretch>
            <a:fillRect/>
          </a:stretch>
        </p:blipFill>
        <p:spPr>
          <a:xfrm>
            <a:off x="9086772" y="2914475"/>
            <a:ext cx="1790855" cy="1265030"/>
          </a:xfrm>
          <a:prstGeom prst="rect">
            <a:avLst/>
          </a:prstGeom>
        </p:spPr>
      </p:pic>
      <p:sp>
        <p:nvSpPr>
          <p:cNvPr id="11" name="TextBox 10">
            <a:extLst>
              <a:ext uri="{FF2B5EF4-FFF2-40B4-BE49-F238E27FC236}">
                <a16:creationId xmlns:a16="http://schemas.microsoft.com/office/drawing/2014/main" id="{C9630EC1-8F2B-21EF-CD0F-33B9720B9CE4}"/>
              </a:ext>
            </a:extLst>
          </p:cNvPr>
          <p:cNvSpPr txBox="1"/>
          <p:nvPr/>
        </p:nvSpPr>
        <p:spPr>
          <a:xfrm>
            <a:off x="8059992" y="2461922"/>
            <a:ext cx="3844413" cy="369332"/>
          </a:xfrm>
          <a:prstGeom prst="rect">
            <a:avLst/>
          </a:prstGeom>
          <a:solidFill>
            <a:schemeClr val="tx1"/>
          </a:solidFill>
        </p:spPr>
        <p:txBody>
          <a:bodyPr wrap="square" rtlCol="0">
            <a:spAutoFit/>
          </a:bodyPr>
          <a:lstStyle/>
          <a:p>
            <a:r>
              <a:rPr lang="en-CA" dirty="0">
                <a:solidFill>
                  <a:schemeClr val="bg1"/>
                </a:solidFill>
              </a:rPr>
              <a:t>‘Other Mission’ declines 2011 - 2022</a:t>
            </a:r>
          </a:p>
        </p:txBody>
      </p:sp>
      <p:pic>
        <p:nvPicPr>
          <p:cNvPr id="13" name="Picture 12">
            <a:extLst>
              <a:ext uri="{FF2B5EF4-FFF2-40B4-BE49-F238E27FC236}">
                <a16:creationId xmlns:a16="http://schemas.microsoft.com/office/drawing/2014/main" id="{0CF41014-462D-4D6F-7379-89CB23FEEE87}"/>
              </a:ext>
            </a:extLst>
          </p:cNvPr>
          <p:cNvPicPr>
            <a:picLocks noChangeAspect="1"/>
          </p:cNvPicPr>
          <p:nvPr/>
        </p:nvPicPr>
        <p:blipFill>
          <a:blip r:embed="rId3"/>
          <a:stretch>
            <a:fillRect/>
          </a:stretch>
        </p:blipFill>
        <p:spPr>
          <a:xfrm>
            <a:off x="838200" y="1366685"/>
            <a:ext cx="6986493" cy="3637937"/>
          </a:xfrm>
          <a:prstGeom prst="rect">
            <a:avLst/>
          </a:prstGeom>
        </p:spPr>
      </p:pic>
    </p:spTree>
    <p:extLst>
      <p:ext uri="{BB962C8B-B14F-4D97-AF65-F5344CB8AC3E}">
        <p14:creationId xmlns:p14="http://schemas.microsoft.com/office/powerpoint/2010/main" val="271991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EFE0-9739-2E3A-EF71-12F4031FFF93}"/>
              </a:ext>
            </a:extLst>
          </p:cNvPr>
          <p:cNvSpPr>
            <a:spLocks noGrp="1"/>
          </p:cNvSpPr>
          <p:nvPr>
            <p:ph type="title"/>
          </p:nvPr>
        </p:nvSpPr>
        <p:spPr/>
        <p:txBody>
          <a:bodyPr/>
          <a:lstStyle/>
          <a:p>
            <a:r>
              <a:rPr lang="en-CA" dirty="0"/>
              <a:t>Requests vs Missions</a:t>
            </a:r>
          </a:p>
        </p:txBody>
      </p:sp>
      <p:sp>
        <p:nvSpPr>
          <p:cNvPr id="6" name="Slide Number Placeholder 5">
            <a:extLst>
              <a:ext uri="{FF2B5EF4-FFF2-40B4-BE49-F238E27FC236}">
                <a16:creationId xmlns:a16="http://schemas.microsoft.com/office/drawing/2014/main" id="{16910E29-09DF-80F5-61B1-18D3B3362DEC}"/>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8" name="Picture 7">
            <a:extLst>
              <a:ext uri="{FF2B5EF4-FFF2-40B4-BE49-F238E27FC236}">
                <a16:creationId xmlns:a16="http://schemas.microsoft.com/office/drawing/2014/main" id="{8CD4EFDD-65B2-FE7A-9C98-79C178367A18}"/>
              </a:ext>
            </a:extLst>
          </p:cNvPr>
          <p:cNvPicPr>
            <a:picLocks noChangeAspect="1"/>
          </p:cNvPicPr>
          <p:nvPr/>
        </p:nvPicPr>
        <p:blipFill rotWithShape="1">
          <a:blip r:embed="rId2"/>
          <a:srcRect t="2145"/>
          <a:stretch/>
        </p:blipFill>
        <p:spPr>
          <a:xfrm>
            <a:off x="206241" y="1982516"/>
            <a:ext cx="5783179" cy="2586183"/>
          </a:xfrm>
          <a:prstGeom prst="rect">
            <a:avLst/>
          </a:prstGeom>
          <a:ln>
            <a:solidFill>
              <a:schemeClr val="tx1"/>
            </a:solidFill>
          </a:ln>
        </p:spPr>
      </p:pic>
      <p:pic>
        <p:nvPicPr>
          <p:cNvPr id="10" name="Picture 9">
            <a:extLst>
              <a:ext uri="{FF2B5EF4-FFF2-40B4-BE49-F238E27FC236}">
                <a16:creationId xmlns:a16="http://schemas.microsoft.com/office/drawing/2014/main" id="{A5391859-45C0-C464-FE04-9DAA1890F8B9}"/>
              </a:ext>
            </a:extLst>
          </p:cNvPr>
          <p:cNvPicPr>
            <a:picLocks noChangeAspect="1"/>
          </p:cNvPicPr>
          <p:nvPr/>
        </p:nvPicPr>
        <p:blipFill rotWithShape="1">
          <a:blip r:embed="rId3"/>
          <a:srcRect t="2222"/>
          <a:stretch/>
        </p:blipFill>
        <p:spPr>
          <a:xfrm>
            <a:off x="6202581" y="1982516"/>
            <a:ext cx="5825589" cy="2586183"/>
          </a:xfrm>
          <a:prstGeom prst="rect">
            <a:avLst/>
          </a:prstGeom>
          <a:ln>
            <a:solidFill>
              <a:schemeClr val="tx1"/>
            </a:solidFill>
          </a:ln>
        </p:spPr>
      </p:pic>
      <p:sp>
        <p:nvSpPr>
          <p:cNvPr id="11" name="TextBox 10">
            <a:extLst>
              <a:ext uri="{FF2B5EF4-FFF2-40B4-BE49-F238E27FC236}">
                <a16:creationId xmlns:a16="http://schemas.microsoft.com/office/drawing/2014/main" id="{E90CEB7F-3B6D-19ED-BDF1-41BB62652E88}"/>
              </a:ext>
            </a:extLst>
          </p:cNvPr>
          <p:cNvSpPr txBox="1"/>
          <p:nvPr/>
        </p:nvSpPr>
        <p:spPr>
          <a:xfrm>
            <a:off x="206241" y="4820301"/>
            <a:ext cx="8534400" cy="369332"/>
          </a:xfrm>
          <a:prstGeom prst="rect">
            <a:avLst/>
          </a:prstGeom>
          <a:noFill/>
        </p:spPr>
        <p:txBody>
          <a:bodyPr wrap="square" rtlCol="0">
            <a:spAutoFit/>
          </a:bodyPr>
          <a:lstStyle/>
          <a:p>
            <a:r>
              <a:rPr lang="en-CA" dirty="0"/>
              <a:t>Requests are increasing but missions are not increasing at the same rate</a:t>
            </a:r>
          </a:p>
        </p:txBody>
      </p:sp>
    </p:spTree>
    <p:extLst>
      <p:ext uri="{BB962C8B-B14F-4D97-AF65-F5344CB8AC3E}">
        <p14:creationId xmlns:p14="http://schemas.microsoft.com/office/powerpoint/2010/main" val="419931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10A5-9AA0-3CDB-3D69-299829C0D4A8}"/>
              </a:ext>
            </a:extLst>
          </p:cNvPr>
          <p:cNvSpPr>
            <a:spLocks noGrp="1"/>
          </p:cNvSpPr>
          <p:nvPr>
            <p:ph type="title"/>
          </p:nvPr>
        </p:nvSpPr>
        <p:spPr/>
        <p:txBody>
          <a:bodyPr/>
          <a:lstStyle/>
          <a:p>
            <a:r>
              <a:rPr lang="en-CA" dirty="0"/>
              <a:t>OM Decline Ratio</a:t>
            </a:r>
          </a:p>
        </p:txBody>
      </p:sp>
      <p:sp>
        <p:nvSpPr>
          <p:cNvPr id="6" name="Slide Number Placeholder 5">
            <a:extLst>
              <a:ext uri="{FF2B5EF4-FFF2-40B4-BE49-F238E27FC236}">
                <a16:creationId xmlns:a16="http://schemas.microsoft.com/office/drawing/2014/main" id="{22832187-BAF2-538B-D1F2-1364DC5B074C}"/>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8" name="Picture 7">
            <a:extLst>
              <a:ext uri="{FF2B5EF4-FFF2-40B4-BE49-F238E27FC236}">
                <a16:creationId xmlns:a16="http://schemas.microsoft.com/office/drawing/2014/main" id="{882AD43A-C293-DE94-BB2E-CF3C94230638}"/>
              </a:ext>
            </a:extLst>
          </p:cNvPr>
          <p:cNvPicPr>
            <a:picLocks noChangeAspect="1"/>
          </p:cNvPicPr>
          <p:nvPr/>
        </p:nvPicPr>
        <p:blipFill>
          <a:blip r:embed="rId2"/>
          <a:stretch>
            <a:fillRect/>
          </a:stretch>
        </p:blipFill>
        <p:spPr>
          <a:xfrm>
            <a:off x="2652462" y="1758323"/>
            <a:ext cx="7143750" cy="4257675"/>
          </a:xfrm>
          <a:prstGeom prst="rect">
            <a:avLst/>
          </a:prstGeom>
          <a:ln>
            <a:solidFill>
              <a:schemeClr val="tx1"/>
            </a:solidFill>
          </a:ln>
        </p:spPr>
      </p:pic>
    </p:spTree>
    <p:extLst>
      <p:ext uri="{BB962C8B-B14F-4D97-AF65-F5344CB8AC3E}">
        <p14:creationId xmlns:p14="http://schemas.microsoft.com/office/powerpoint/2010/main" val="23989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E9E2-0FA5-0FAB-5358-1568C8772FD4}"/>
              </a:ext>
            </a:extLst>
          </p:cNvPr>
          <p:cNvSpPr>
            <a:spLocks noGrp="1"/>
          </p:cNvSpPr>
          <p:nvPr>
            <p:ph type="title"/>
          </p:nvPr>
        </p:nvSpPr>
        <p:spPr/>
        <p:txBody>
          <a:bodyPr/>
          <a:lstStyle/>
          <a:p>
            <a:r>
              <a:rPr lang="en-CA" dirty="0"/>
              <a:t>Mission Declines due to ‘Other Mission’ - Frequency</a:t>
            </a:r>
          </a:p>
        </p:txBody>
      </p:sp>
      <p:sp>
        <p:nvSpPr>
          <p:cNvPr id="6" name="Slide Number Placeholder 5">
            <a:extLst>
              <a:ext uri="{FF2B5EF4-FFF2-40B4-BE49-F238E27FC236}">
                <a16:creationId xmlns:a16="http://schemas.microsoft.com/office/drawing/2014/main" id="{C5DC9936-79A2-EE7C-06E8-B912F947F756}"/>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8" name="Picture 7">
            <a:extLst>
              <a:ext uri="{FF2B5EF4-FFF2-40B4-BE49-F238E27FC236}">
                <a16:creationId xmlns:a16="http://schemas.microsoft.com/office/drawing/2014/main" id="{D50FCCC1-9AFE-1768-65F4-8065714C38C8}"/>
              </a:ext>
            </a:extLst>
          </p:cNvPr>
          <p:cNvPicPr>
            <a:picLocks noChangeAspect="1"/>
          </p:cNvPicPr>
          <p:nvPr/>
        </p:nvPicPr>
        <p:blipFill>
          <a:blip r:embed="rId2"/>
          <a:stretch>
            <a:fillRect/>
          </a:stretch>
        </p:blipFill>
        <p:spPr>
          <a:xfrm>
            <a:off x="474881" y="1690686"/>
            <a:ext cx="5591538" cy="2964189"/>
          </a:xfrm>
          <a:prstGeom prst="rect">
            <a:avLst/>
          </a:prstGeom>
        </p:spPr>
      </p:pic>
      <p:pic>
        <p:nvPicPr>
          <p:cNvPr id="10" name="Picture 9">
            <a:extLst>
              <a:ext uri="{FF2B5EF4-FFF2-40B4-BE49-F238E27FC236}">
                <a16:creationId xmlns:a16="http://schemas.microsoft.com/office/drawing/2014/main" id="{876E721B-5BA5-4D9D-FBE7-3751B117744F}"/>
              </a:ext>
            </a:extLst>
          </p:cNvPr>
          <p:cNvPicPr>
            <a:picLocks noChangeAspect="1"/>
          </p:cNvPicPr>
          <p:nvPr/>
        </p:nvPicPr>
        <p:blipFill>
          <a:blip r:embed="rId3"/>
          <a:stretch>
            <a:fillRect/>
          </a:stretch>
        </p:blipFill>
        <p:spPr>
          <a:xfrm>
            <a:off x="6294183" y="1690687"/>
            <a:ext cx="5597151" cy="2964188"/>
          </a:xfrm>
          <a:prstGeom prst="rect">
            <a:avLst/>
          </a:prstGeom>
        </p:spPr>
      </p:pic>
      <p:sp>
        <p:nvSpPr>
          <p:cNvPr id="11" name="TextBox 10">
            <a:extLst>
              <a:ext uri="{FF2B5EF4-FFF2-40B4-BE49-F238E27FC236}">
                <a16:creationId xmlns:a16="http://schemas.microsoft.com/office/drawing/2014/main" id="{E647D379-0C2C-6868-FFCD-CCCD323BF8FF}"/>
              </a:ext>
            </a:extLst>
          </p:cNvPr>
          <p:cNvSpPr txBox="1"/>
          <p:nvPr/>
        </p:nvSpPr>
        <p:spPr>
          <a:xfrm>
            <a:off x="943897" y="5043948"/>
            <a:ext cx="9881419" cy="923330"/>
          </a:xfrm>
          <a:prstGeom prst="rect">
            <a:avLst/>
          </a:prstGeom>
          <a:noFill/>
        </p:spPr>
        <p:txBody>
          <a:bodyPr wrap="square" rtlCol="0">
            <a:spAutoFit/>
          </a:bodyPr>
          <a:lstStyle/>
          <a:p>
            <a:pPr marL="285750" indent="-285750">
              <a:buFont typeface="Arial" panose="020B0604020202020204" pitchFamily="34" charset="0"/>
              <a:buChar char="•"/>
            </a:pPr>
            <a:r>
              <a:rPr lang="en-CA" dirty="0"/>
              <a:t>The data shows an increase in magnitude of the daily ‘OM’ declines.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see a clear seasonality component to the data</a:t>
            </a:r>
          </a:p>
        </p:txBody>
      </p:sp>
    </p:spTree>
    <p:extLst>
      <p:ext uri="{BB962C8B-B14F-4D97-AF65-F5344CB8AC3E}">
        <p14:creationId xmlns:p14="http://schemas.microsoft.com/office/powerpoint/2010/main" val="41009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F3CC-8A98-8937-973D-85BB26EE0AB4}"/>
              </a:ext>
            </a:extLst>
          </p:cNvPr>
          <p:cNvSpPr>
            <a:spLocks noGrp="1"/>
          </p:cNvSpPr>
          <p:nvPr>
            <p:ph type="title"/>
          </p:nvPr>
        </p:nvSpPr>
        <p:spPr>
          <a:xfrm>
            <a:off x="838200" y="365126"/>
            <a:ext cx="10515600" cy="646332"/>
          </a:xfrm>
        </p:spPr>
        <p:txBody>
          <a:bodyPr/>
          <a:lstStyle/>
          <a:p>
            <a:r>
              <a:rPr lang="en-US" dirty="0"/>
              <a:t>Histogram of Daily ‘OM’ Declines for Edmonton</a:t>
            </a:r>
            <a:endParaRPr lang="en-CA" dirty="0"/>
          </a:p>
        </p:txBody>
      </p:sp>
      <p:sp>
        <p:nvSpPr>
          <p:cNvPr id="6" name="Slide Number Placeholder 5">
            <a:extLst>
              <a:ext uri="{FF2B5EF4-FFF2-40B4-BE49-F238E27FC236}">
                <a16:creationId xmlns:a16="http://schemas.microsoft.com/office/drawing/2014/main" id="{590E1458-0951-1B53-9000-AD92921EF9CC}"/>
              </a:ext>
            </a:extLst>
          </p:cNvPr>
          <p:cNvSpPr>
            <a:spLocks noGrp="1"/>
          </p:cNvSpPr>
          <p:nvPr>
            <p:ph type="sldNum" sz="quarter" idx="12"/>
          </p:nvPr>
        </p:nvSpPr>
        <p:spPr/>
        <p:txBody>
          <a:bodyPr/>
          <a:lstStyle/>
          <a:p>
            <a:fld id="{A49DFD55-3C28-40EF-9E31-A92D2E4017FF}" type="slidenum">
              <a:rPr lang="en-US" smtClean="0"/>
              <a:pPr/>
              <a:t>18</a:t>
            </a:fld>
            <a:endParaRPr lang="en-US" dirty="0"/>
          </a:p>
        </p:txBody>
      </p:sp>
      <p:pic>
        <p:nvPicPr>
          <p:cNvPr id="8" name="Picture 7">
            <a:extLst>
              <a:ext uri="{FF2B5EF4-FFF2-40B4-BE49-F238E27FC236}">
                <a16:creationId xmlns:a16="http://schemas.microsoft.com/office/drawing/2014/main" id="{FAB3206F-8D6C-0BCD-12A8-82A685CA2411}"/>
              </a:ext>
            </a:extLst>
          </p:cNvPr>
          <p:cNvPicPr>
            <a:picLocks noChangeAspect="1"/>
          </p:cNvPicPr>
          <p:nvPr/>
        </p:nvPicPr>
        <p:blipFill>
          <a:blip r:embed="rId2"/>
          <a:stretch>
            <a:fillRect/>
          </a:stretch>
        </p:blipFill>
        <p:spPr>
          <a:xfrm>
            <a:off x="639097" y="1568248"/>
            <a:ext cx="5279924" cy="3959943"/>
          </a:xfrm>
          <a:prstGeom prst="rect">
            <a:avLst/>
          </a:prstGeom>
        </p:spPr>
      </p:pic>
      <p:pic>
        <p:nvPicPr>
          <p:cNvPr id="10" name="Picture 9">
            <a:extLst>
              <a:ext uri="{FF2B5EF4-FFF2-40B4-BE49-F238E27FC236}">
                <a16:creationId xmlns:a16="http://schemas.microsoft.com/office/drawing/2014/main" id="{8605AD56-66E0-5CCD-5B29-161E4E5AC013}"/>
              </a:ext>
            </a:extLst>
          </p:cNvPr>
          <p:cNvPicPr>
            <a:picLocks noChangeAspect="1"/>
          </p:cNvPicPr>
          <p:nvPr/>
        </p:nvPicPr>
        <p:blipFill>
          <a:blip r:embed="rId3"/>
          <a:stretch>
            <a:fillRect/>
          </a:stretch>
        </p:blipFill>
        <p:spPr>
          <a:xfrm>
            <a:off x="6371304" y="1568248"/>
            <a:ext cx="5270531" cy="3952898"/>
          </a:xfrm>
          <a:prstGeom prst="rect">
            <a:avLst/>
          </a:prstGeom>
        </p:spPr>
      </p:pic>
      <p:sp>
        <p:nvSpPr>
          <p:cNvPr id="11" name="TextBox 10">
            <a:extLst>
              <a:ext uri="{FF2B5EF4-FFF2-40B4-BE49-F238E27FC236}">
                <a16:creationId xmlns:a16="http://schemas.microsoft.com/office/drawing/2014/main" id="{2AAAC6DE-3BE9-9531-4B1C-4A147AFBE466}"/>
              </a:ext>
            </a:extLst>
          </p:cNvPr>
          <p:cNvSpPr txBox="1"/>
          <p:nvPr/>
        </p:nvSpPr>
        <p:spPr>
          <a:xfrm>
            <a:off x="1179870" y="1160205"/>
            <a:ext cx="4552335" cy="369332"/>
          </a:xfrm>
          <a:prstGeom prst="rect">
            <a:avLst/>
          </a:prstGeom>
          <a:solidFill>
            <a:schemeClr val="tx2"/>
          </a:solidFill>
        </p:spPr>
        <p:txBody>
          <a:bodyPr wrap="square" rtlCol="0">
            <a:spAutoFit/>
          </a:bodyPr>
          <a:lstStyle/>
          <a:p>
            <a:pPr algn="ctr"/>
            <a:r>
              <a:rPr lang="en-CA" dirty="0">
                <a:solidFill>
                  <a:schemeClr val="bg1"/>
                </a:solidFill>
              </a:rPr>
              <a:t>2011 - 2022</a:t>
            </a:r>
          </a:p>
        </p:txBody>
      </p:sp>
      <p:sp>
        <p:nvSpPr>
          <p:cNvPr id="12" name="TextBox 11">
            <a:extLst>
              <a:ext uri="{FF2B5EF4-FFF2-40B4-BE49-F238E27FC236}">
                <a16:creationId xmlns:a16="http://schemas.microsoft.com/office/drawing/2014/main" id="{7BABE64E-010C-7E17-31AD-36FC0BA2161C}"/>
              </a:ext>
            </a:extLst>
          </p:cNvPr>
          <p:cNvSpPr txBox="1"/>
          <p:nvPr/>
        </p:nvSpPr>
        <p:spPr>
          <a:xfrm>
            <a:off x="6912519" y="1184164"/>
            <a:ext cx="4552335" cy="369332"/>
          </a:xfrm>
          <a:prstGeom prst="rect">
            <a:avLst/>
          </a:prstGeom>
          <a:solidFill>
            <a:schemeClr val="tx2"/>
          </a:solidFill>
        </p:spPr>
        <p:txBody>
          <a:bodyPr wrap="square" rtlCol="0">
            <a:spAutoFit/>
          </a:bodyPr>
          <a:lstStyle/>
          <a:p>
            <a:pPr algn="ctr"/>
            <a:r>
              <a:rPr lang="en-CA" dirty="0">
                <a:solidFill>
                  <a:schemeClr val="bg1"/>
                </a:solidFill>
              </a:rPr>
              <a:t>2018 - 2022</a:t>
            </a:r>
          </a:p>
        </p:txBody>
      </p:sp>
      <p:sp>
        <p:nvSpPr>
          <p:cNvPr id="13" name="TextBox 12">
            <a:extLst>
              <a:ext uri="{FF2B5EF4-FFF2-40B4-BE49-F238E27FC236}">
                <a16:creationId xmlns:a16="http://schemas.microsoft.com/office/drawing/2014/main" id="{BA638366-86BB-EEB0-9EC3-B4A20825804D}"/>
              </a:ext>
            </a:extLst>
          </p:cNvPr>
          <p:cNvSpPr txBox="1"/>
          <p:nvPr/>
        </p:nvSpPr>
        <p:spPr>
          <a:xfrm>
            <a:off x="924234" y="5542250"/>
            <a:ext cx="9989573" cy="1200329"/>
          </a:xfrm>
          <a:prstGeom prst="rect">
            <a:avLst/>
          </a:prstGeom>
          <a:noFill/>
        </p:spPr>
        <p:txBody>
          <a:bodyPr wrap="square" rtlCol="0">
            <a:spAutoFit/>
          </a:bodyPr>
          <a:lstStyle/>
          <a:p>
            <a:r>
              <a:rPr lang="en-CA" dirty="0"/>
              <a:t>On most days there are no missions declined due to ‘other mission’. However, the probability/percentage of these days has been decreasing in recent years.</a:t>
            </a:r>
          </a:p>
          <a:p>
            <a:endParaRPr lang="en-CA" dirty="0"/>
          </a:p>
          <a:p>
            <a:r>
              <a:rPr lang="en-CA" dirty="0"/>
              <a:t>From 2018 – 2022 there are more days with &gt;1 OM decline than without</a:t>
            </a:r>
          </a:p>
        </p:txBody>
      </p:sp>
    </p:spTree>
    <p:extLst>
      <p:ext uri="{BB962C8B-B14F-4D97-AF65-F5344CB8AC3E}">
        <p14:creationId xmlns:p14="http://schemas.microsoft.com/office/powerpoint/2010/main" val="23745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5F16-EBB2-D488-EBFB-A12F1E0E8577}"/>
              </a:ext>
            </a:extLst>
          </p:cNvPr>
          <p:cNvSpPr>
            <a:spLocks noGrp="1"/>
          </p:cNvSpPr>
          <p:nvPr>
            <p:ph type="title"/>
          </p:nvPr>
        </p:nvSpPr>
        <p:spPr/>
        <p:txBody>
          <a:bodyPr/>
          <a:lstStyle/>
          <a:p>
            <a:r>
              <a:rPr lang="en-CA" dirty="0"/>
              <a:t>Focus on &gt;2018</a:t>
            </a:r>
          </a:p>
        </p:txBody>
      </p:sp>
      <p:sp>
        <p:nvSpPr>
          <p:cNvPr id="6" name="Slide Number Placeholder 5">
            <a:extLst>
              <a:ext uri="{FF2B5EF4-FFF2-40B4-BE49-F238E27FC236}">
                <a16:creationId xmlns:a16="http://schemas.microsoft.com/office/drawing/2014/main" id="{007DBA9A-4BA3-145D-87D3-C53E233269AE}"/>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8" name="Picture 7">
            <a:extLst>
              <a:ext uri="{FF2B5EF4-FFF2-40B4-BE49-F238E27FC236}">
                <a16:creationId xmlns:a16="http://schemas.microsoft.com/office/drawing/2014/main" id="{5FDE2244-33C4-D921-E062-4E2B098BE02F}"/>
              </a:ext>
            </a:extLst>
          </p:cNvPr>
          <p:cNvPicPr>
            <a:picLocks noChangeAspect="1"/>
          </p:cNvPicPr>
          <p:nvPr/>
        </p:nvPicPr>
        <p:blipFill>
          <a:blip r:embed="rId2"/>
          <a:stretch>
            <a:fillRect/>
          </a:stretch>
        </p:blipFill>
        <p:spPr>
          <a:xfrm>
            <a:off x="728797" y="1690688"/>
            <a:ext cx="10625003" cy="3250280"/>
          </a:xfrm>
          <a:prstGeom prst="rect">
            <a:avLst/>
          </a:prstGeom>
          <a:ln>
            <a:solidFill>
              <a:schemeClr val="tx1"/>
            </a:solidFill>
          </a:ln>
        </p:spPr>
      </p:pic>
    </p:spTree>
    <p:extLst>
      <p:ext uri="{BB962C8B-B14F-4D97-AF65-F5344CB8AC3E}">
        <p14:creationId xmlns:p14="http://schemas.microsoft.com/office/powerpoint/2010/main" val="306124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Project</a:t>
            </a:r>
          </a:p>
        </p:txBody>
      </p:sp>
    </p:spTree>
    <p:extLst>
      <p:ext uri="{BB962C8B-B14F-4D97-AF65-F5344CB8AC3E}">
        <p14:creationId xmlns:p14="http://schemas.microsoft.com/office/powerpoint/2010/main" val="37972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29C6-45B7-C887-2590-DAFE689257C7}"/>
              </a:ext>
            </a:extLst>
          </p:cNvPr>
          <p:cNvSpPr>
            <a:spLocks noGrp="1"/>
          </p:cNvSpPr>
          <p:nvPr>
            <p:ph type="title"/>
          </p:nvPr>
        </p:nvSpPr>
        <p:spPr/>
        <p:txBody>
          <a:bodyPr/>
          <a:lstStyle/>
          <a:p>
            <a:r>
              <a:rPr lang="en-CA" dirty="0"/>
              <a:t>Daily Breakdown</a:t>
            </a:r>
          </a:p>
        </p:txBody>
      </p:sp>
      <p:sp>
        <p:nvSpPr>
          <p:cNvPr id="6" name="Slide Number Placeholder 5">
            <a:extLst>
              <a:ext uri="{FF2B5EF4-FFF2-40B4-BE49-F238E27FC236}">
                <a16:creationId xmlns:a16="http://schemas.microsoft.com/office/drawing/2014/main" id="{FB3C346E-792A-3A69-B056-1E39B86C770F}"/>
              </a:ext>
            </a:extLst>
          </p:cNvPr>
          <p:cNvSpPr>
            <a:spLocks noGrp="1"/>
          </p:cNvSpPr>
          <p:nvPr>
            <p:ph type="sldNum" sz="quarter" idx="12"/>
          </p:nvPr>
        </p:nvSpPr>
        <p:spPr/>
        <p:txBody>
          <a:bodyPr/>
          <a:lstStyle/>
          <a:p>
            <a:fld id="{A49DFD55-3C28-40EF-9E31-A92D2E4017FF}" type="slidenum">
              <a:rPr lang="en-US" smtClean="0"/>
              <a:pPr/>
              <a:t>20</a:t>
            </a:fld>
            <a:endParaRPr lang="en-US" dirty="0"/>
          </a:p>
        </p:txBody>
      </p:sp>
      <p:pic>
        <p:nvPicPr>
          <p:cNvPr id="8" name="Picture 7">
            <a:extLst>
              <a:ext uri="{FF2B5EF4-FFF2-40B4-BE49-F238E27FC236}">
                <a16:creationId xmlns:a16="http://schemas.microsoft.com/office/drawing/2014/main" id="{6D91A714-510F-D3CF-7EDB-C081D79F4368}"/>
              </a:ext>
            </a:extLst>
          </p:cNvPr>
          <p:cNvPicPr>
            <a:picLocks noChangeAspect="1"/>
          </p:cNvPicPr>
          <p:nvPr/>
        </p:nvPicPr>
        <p:blipFill>
          <a:blip r:embed="rId2"/>
          <a:stretch>
            <a:fillRect/>
          </a:stretch>
        </p:blipFill>
        <p:spPr>
          <a:xfrm>
            <a:off x="432258" y="1948498"/>
            <a:ext cx="5366965" cy="3064659"/>
          </a:xfrm>
          <a:prstGeom prst="rect">
            <a:avLst/>
          </a:prstGeom>
          <a:ln>
            <a:solidFill>
              <a:schemeClr val="tx1"/>
            </a:solidFill>
          </a:ln>
        </p:spPr>
      </p:pic>
      <p:pic>
        <p:nvPicPr>
          <p:cNvPr id="10" name="Picture 9">
            <a:extLst>
              <a:ext uri="{FF2B5EF4-FFF2-40B4-BE49-F238E27FC236}">
                <a16:creationId xmlns:a16="http://schemas.microsoft.com/office/drawing/2014/main" id="{A840DB5A-F4F1-248D-12BF-5067724918F4}"/>
              </a:ext>
            </a:extLst>
          </p:cNvPr>
          <p:cNvPicPr>
            <a:picLocks noChangeAspect="1"/>
          </p:cNvPicPr>
          <p:nvPr/>
        </p:nvPicPr>
        <p:blipFill>
          <a:blip r:embed="rId3"/>
          <a:stretch>
            <a:fillRect/>
          </a:stretch>
        </p:blipFill>
        <p:spPr>
          <a:xfrm>
            <a:off x="6392778" y="1948498"/>
            <a:ext cx="5438273" cy="3105377"/>
          </a:xfrm>
          <a:prstGeom prst="rect">
            <a:avLst/>
          </a:prstGeom>
          <a:ln>
            <a:solidFill>
              <a:schemeClr val="tx1"/>
            </a:solidFill>
          </a:ln>
        </p:spPr>
      </p:pic>
      <p:sp>
        <p:nvSpPr>
          <p:cNvPr id="11" name="TextBox 10">
            <a:extLst>
              <a:ext uri="{FF2B5EF4-FFF2-40B4-BE49-F238E27FC236}">
                <a16:creationId xmlns:a16="http://schemas.microsoft.com/office/drawing/2014/main" id="{14A197C8-778E-FDB3-F6C4-7B3368383CE3}"/>
              </a:ext>
            </a:extLst>
          </p:cNvPr>
          <p:cNvSpPr txBox="1"/>
          <p:nvPr/>
        </p:nvSpPr>
        <p:spPr>
          <a:xfrm>
            <a:off x="745958" y="5350042"/>
            <a:ext cx="9893467" cy="923330"/>
          </a:xfrm>
          <a:prstGeom prst="rect">
            <a:avLst/>
          </a:prstGeom>
          <a:noFill/>
        </p:spPr>
        <p:txBody>
          <a:bodyPr wrap="square" rtlCol="0">
            <a:spAutoFit/>
          </a:bodyPr>
          <a:lstStyle/>
          <a:p>
            <a:pPr marL="285750" indent="-285750">
              <a:buFont typeface="Arial" panose="020B0604020202020204" pitchFamily="34" charset="0"/>
              <a:buChar char="•"/>
            </a:pPr>
            <a:r>
              <a:rPr lang="en-CA" dirty="0"/>
              <a:t>Data shows that weekends are busy times with a higher-than-expected ratio of OM declines</a:t>
            </a:r>
          </a:p>
          <a:p>
            <a:pPr marL="742950" lvl="1" indent="-285750">
              <a:buFont typeface="Arial" panose="020B0604020202020204" pitchFamily="34" charset="0"/>
              <a:buChar char="•"/>
            </a:pPr>
            <a:r>
              <a:rPr lang="en-CA" dirty="0"/>
              <a:t>Even daily split would be ~14.3%</a:t>
            </a:r>
          </a:p>
          <a:p>
            <a:endParaRPr lang="en-CA" dirty="0"/>
          </a:p>
        </p:txBody>
      </p:sp>
      <p:sp>
        <p:nvSpPr>
          <p:cNvPr id="12" name="TextBox 11">
            <a:extLst>
              <a:ext uri="{FF2B5EF4-FFF2-40B4-BE49-F238E27FC236}">
                <a16:creationId xmlns:a16="http://schemas.microsoft.com/office/drawing/2014/main" id="{D2844CFC-D20F-B8BA-2159-081FB1BB42A1}"/>
              </a:ext>
            </a:extLst>
          </p:cNvPr>
          <p:cNvSpPr txBox="1"/>
          <p:nvPr/>
        </p:nvSpPr>
        <p:spPr>
          <a:xfrm>
            <a:off x="1572127" y="1331495"/>
            <a:ext cx="8879305" cy="369332"/>
          </a:xfrm>
          <a:prstGeom prst="rect">
            <a:avLst/>
          </a:prstGeom>
          <a:solidFill>
            <a:schemeClr val="tx2"/>
          </a:solidFill>
        </p:spPr>
        <p:txBody>
          <a:bodyPr wrap="square" rtlCol="0">
            <a:spAutoFit/>
          </a:bodyPr>
          <a:lstStyle/>
          <a:p>
            <a:pPr algn="ctr"/>
            <a:r>
              <a:rPr lang="en-CA" dirty="0">
                <a:solidFill>
                  <a:schemeClr val="bg1"/>
                </a:solidFill>
              </a:rPr>
              <a:t>Percentage of OM Declines by Day-of-Week (Calgary Base)</a:t>
            </a:r>
          </a:p>
        </p:txBody>
      </p:sp>
    </p:spTree>
    <p:extLst>
      <p:ext uri="{BB962C8B-B14F-4D97-AF65-F5344CB8AC3E}">
        <p14:creationId xmlns:p14="http://schemas.microsoft.com/office/powerpoint/2010/main" val="302124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3938-4D9E-FBF0-92F0-59809B997046}"/>
              </a:ext>
            </a:extLst>
          </p:cNvPr>
          <p:cNvSpPr>
            <a:spLocks noGrp="1"/>
          </p:cNvSpPr>
          <p:nvPr>
            <p:ph type="title"/>
          </p:nvPr>
        </p:nvSpPr>
        <p:spPr/>
        <p:txBody>
          <a:bodyPr/>
          <a:lstStyle/>
          <a:p>
            <a:r>
              <a:rPr lang="en-CA" dirty="0"/>
              <a:t>Monthly Breakdown</a:t>
            </a:r>
          </a:p>
        </p:txBody>
      </p:sp>
      <p:sp>
        <p:nvSpPr>
          <p:cNvPr id="6" name="Slide Number Placeholder 5">
            <a:extLst>
              <a:ext uri="{FF2B5EF4-FFF2-40B4-BE49-F238E27FC236}">
                <a16:creationId xmlns:a16="http://schemas.microsoft.com/office/drawing/2014/main" id="{56E67A1A-0E4C-0D35-028B-BDE17E9A863E}"/>
              </a:ext>
            </a:extLst>
          </p:cNvPr>
          <p:cNvSpPr>
            <a:spLocks noGrp="1"/>
          </p:cNvSpPr>
          <p:nvPr>
            <p:ph type="sldNum" sz="quarter" idx="12"/>
          </p:nvPr>
        </p:nvSpPr>
        <p:spPr/>
        <p:txBody>
          <a:bodyPr/>
          <a:lstStyle/>
          <a:p>
            <a:fld id="{A49DFD55-3C28-40EF-9E31-A92D2E4017FF}" type="slidenum">
              <a:rPr lang="en-US" smtClean="0"/>
              <a:pPr/>
              <a:t>21</a:t>
            </a:fld>
            <a:endParaRPr lang="en-US" dirty="0"/>
          </a:p>
        </p:txBody>
      </p:sp>
      <p:pic>
        <p:nvPicPr>
          <p:cNvPr id="8" name="Picture 7">
            <a:extLst>
              <a:ext uri="{FF2B5EF4-FFF2-40B4-BE49-F238E27FC236}">
                <a16:creationId xmlns:a16="http://schemas.microsoft.com/office/drawing/2014/main" id="{285475AC-3FA5-2324-9351-DB4D0090BAEE}"/>
              </a:ext>
            </a:extLst>
          </p:cNvPr>
          <p:cNvPicPr>
            <a:picLocks noChangeAspect="1"/>
          </p:cNvPicPr>
          <p:nvPr/>
        </p:nvPicPr>
        <p:blipFill>
          <a:blip r:embed="rId2"/>
          <a:stretch>
            <a:fillRect/>
          </a:stretch>
        </p:blipFill>
        <p:spPr>
          <a:xfrm>
            <a:off x="665746" y="2302043"/>
            <a:ext cx="5073132" cy="2896874"/>
          </a:xfrm>
          <a:prstGeom prst="rect">
            <a:avLst/>
          </a:prstGeom>
          <a:ln>
            <a:solidFill>
              <a:schemeClr val="tx1"/>
            </a:solidFill>
          </a:ln>
        </p:spPr>
      </p:pic>
      <p:pic>
        <p:nvPicPr>
          <p:cNvPr id="10" name="Picture 9">
            <a:extLst>
              <a:ext uri="{FF2B5EF4-FFF2-40B4-BE49-F238E27FC236}">
                <a16:creationId xmlns:a16="http://schemas.microsoft.com/office/drawing/2014/main" id="{31CDE5C4-7BA3-AAA2-AF21-0F13B6AE0479}"/>
              </a:ext>
            </a:extLst>
          </p:cNvPr>
          <p:cNvPicPr>
            <a:picLocks noChangeAspect="1"/>
          </p:cNvPicPr>
          <p:nvPr/>
        </p:nvPicPr>
        <p:blipFill>
          <a:blip r:embed="rId3"/>
          <a:stretch>
            <a:fillRect/>
          </a:stretch>
        </p:blipFill>
        <p:spPr>
          <a:xfrm>
            <a:off x="6312567" y="2302043"/>
            <a:ext cx="5073132" cy="2896874"/>
          </a:xfrm>
          <a:prstGeom prst="rect">
            <a:avLst/>
          </a:prstGeom>
          <a:ln>
            <a:solidFill>
              <a:schemeClr val="tx1"/>
            </a:solidFill>
          </a:ln>
        </p:spPr>
      </p:pic>
      <p:sp>
        <p:nvSpPr>
          <p:cNvPr id="3" name="TextBox 2">
            <a:extLst>
              <a:ext uri="{FF2B5EF4-FFF2-40B4-BE49-F238E27FC236}">
                <a16:creationId xmlns:a16="http://schemas.microsoft.com/office/drawing/2014/main" id="{45AED767-3AC9-1CF9-C584-3A94915E34C2}"/>
              </a:ext>
            </a:extLst>
          </p:cNvPr>
          <p:cNvSpPr txBox="1"/>
          <p:nvPr/>
        </p:nvSpPr>
        <p:spPr>
          <a:xfrm>
            <a:off x="1572127" y="1331495"/>
            <a:ext cx="8879305" cy="369332"/>
          </a:xfrm>
          <a:prstGeom prst="rect">
            <a:avLst/>
          </a:prstGeom>
          <a:solidFill>
            <a:schemeClr val="tx2"/>
          </a:solidFill>
        </p:spPr>
        <p:txBody>
          <a:bodyPr wrap="square" rtlCol="0">
            <a:spAutoFit/>
          </a:bodyPr>
          <a:lstStyle/>
          <a:p>
            <a:pPr algn="ctr"/>
            <a:r>
              <a:rPr lang="en-CA" dirty="0">
                <a:solidFill>
                  <a:schemeClr val="bg1"/>
                </a:solidFill>
              </a:rPr>
              <a:t>Percentage of OM Declines Month (Calgary Base)</a:t>
            </a:r>
          </a:p>
        </p:txBody>
      </p:sp>
      <p:sp>
        <p:nvSpPr>
          <p:cNvPr id="4" name="TextBox 3">
            <a:extLst>
              <a:ext uri="{FF2B5EF4-FFF2-40B4-BE49-F238E27FC236}">
                <a16:creationId xmlns:a16="http://schemas.microsoft.com/office/drawing/2014/main" id="{B8CA4577-C946-CCAD-E3A8-F55D9585BDF5}"/>
              </a:ext>
            </a:extLst>
          </p:cNvPr>
          <p:cNvSpPr txBox="1"/>
          <p:nvPr/>
        </p:nvSpPr>
        <p:spPr>
          <a:xfrm>
            <a:off x="838200" y="5558589"/>
            <a:ext cx="10046368" cy="369332"/>
          </a:xfrm>
          <a:prstGeom prst="rect">
            <a:avLst/>
          </a:prstGeom>
          <a:noFill/>
        </p:spPr>
        <p:txBody>
          <a:bodyPr wrap="square" rtlCol="0">
            <a:spAutoFit/>
          </a:bodyPr>
          <a:lstStyle/>
          <a:p>
            <a:pPr marL="285750" indent="-285750">
              <a:buFont typeface="Arial" panose="020B0604020202020204" pitchFamily="34" charset="0"/>
              <a:buChar char="•"/>
            </a:pPr>
            <a:r>
              <a:rPr lang="en-CA" dirty="0"/>
              <a:t>Clear seasonal trend with the majority happening between June - Sept</a:t>
            </a:r>
          </a:p>
        </p:txBody>
      </p:sp>
    </p:spTree>
    <p:extLst>
      <p:ext uri="{BB962C8B-B14F-4D97-AF65-F5344CB8AC3E}">
        <p14:creationId xmlns:p14="http://schemas.microsoft.com/office/powerpoint/2010/main" val="313721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Modeling</a:t>
            </a:r>
          </a:p>
        </p:txBody>
      </p:sp>
    </p:spTree>
    <p:extLst>
      <p:ext uri="{BB962C8B-B14F-4D97-AF65-F5344CB8AC3E}">
        <p14:creationId xmlns:p14="http://schemas.microsoft.com/office/powerpoint/2010/main" val="2423636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F3CC-8A98-8937-973D-85BB26EE0AB4}"/>
              </a:ext>
            </a:extLst>
          </p:cNvPr>
          <p:cNvSpPr>
            <a:spLocks noGrp="1"/>
          </p:cNvSpPr>
          <p:nvPr>
            <p:ph type="title"/>
          </p:nvPr>
        </p:nvSpPr>
        <p:spPr/>
        <p:txBody>
          <a:bodyPr/>
          <a:lstStyle/>
          <a:p>
            <a:r>
              <a:rPr lang="en-US" dirty="0"/>
              <a:t>Time-Series</a:t>
            </a:r>
            <a:endParaRPr lang="en-CA" dirty="0"/>
          </a:p>
        </p:txBody>
      </p:sp>
      <p:sp>
        <p:nvSpPr>
          <p:cNvPr id="6" name="Slide Number Placeholder 5">
            <a:extLst>
              <a:ext uri="{FF2B5EF4-FFF2-40B4-BE49-F238E27FC236}">
                <a16:creationId xmlns:a16="http://schemas.microsoft.com/office/drawing/2014/main" id="{590E1458-0951-1B53-9000-AD92921EF9CC}"/>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
        <p:nvSpPr>
          <p:cNvPr id="7" name="TextBox 6">
            <a:extLst>
              <a:ext uri="{FF2B5EF4-FFF2-40B4-BE49-F238E27FC236}">
                <a16:creationId xmlns:a16="http://schemas.microsoft.com/office/drawing/2014/main" id="{16CCBF34-4B93-3031-3784-52705B713A43}"/>
              </a:ext>
            </a:extLst>
          </p:cNvPr>
          <p:cNvSpPr txBox="1"/>
          <p:nvPr/>
        </p:nvSpPr>
        <p:spPr>
          <a:xfrm>
            <a:off x="838200" y="1690688"/>
            <a:ext cx="10654717" cy="3959930"/>
          </a:xfrm>
          <a:prstGeom prst="rect">
            <a:avLst/>
          </a:prstGeom>
          <a:noFill/>
        </p:spPr>
        <p:txBody>
          <a:bodyPr wrap="square" rtlCol="0">
            <a:spAutoFit/>
          </a:bodyPr>
          <a:lstStyle/>
          <a:p>
            <a:pPr>
              <a:lnSpc>
                <a:spcPct val="107000"/>
              </a:lnSpc>
              <a:spcAft>
                <a:spcPts val="800"/>
              </a:spcAft>
            </a:pPr>
            <a:r>
              <a:rPr lang="en-US" dirty="0"/>
              <a:t>The initial modeling approach for this dataset was to approach it as a time-series</a:t>
            </a:r>
            <a:endParaRPr lang="en-CA" dirty="0"/>
          </a:p>
          <a:p>
            <a:pPr marL="285750" indent="-285750">
              <a:lnSpc>
                <a:spcPct val="107000"/>
              </a:lnSpc>
              <a:spcAft>
                <a:spcPts val="800"/>
              </a:spcAft>
              <a:buFont typeface="Arial" panose="020B0604020202020204" pitchFamily="34" charset="0"/>
              <a:buChar char="•"/>
            </a:pPr>
            <a:r>
              <a:rPr lang="en-US" dirty="0"/>
              <a:t>It has clear seasonal effects. This is corroborated by STARS </a:t>
            </a:r>
            <a:r>
              <a:rPr lang="en-CA" dirty="0"/>
              <a:t>subject-matter-experts.</a:t>
            </a:r>
          </a:p>
          <a:p>
            <a:pPr marL="285750" indent="-285750">
              <a:lnSpc>
                <a:spcPct val="107000"/>
              </a:lnSpc>
              <a:spcAft>
                <a:spcPts val="800"/>
              </a:spcAft>
              <a:buFont typeface="Arial" panose="020B0604020202020204" pitchFamily="34" charset="0"/>
              <a:buChar char="•"/>
            </a:pPr>
            <a:r>
              <a:rPr lang="en-CA" dirty="0"/>
              <a:t>It was clear weekly effects.</a:t>
            </a:r>
          </a:p>
          <a:p>
            <a:pPr marL="285750" indent="-285750">
              <a:lnSpc>
                <a:spcPct val="107000"/>
              </a:lnSpc>
              <a:spcAft>
                <a:spcPts val="800"/>
              </a:spcAft>
              <a:buFont typeface="Arial" panose="020B0604020202020204" pitchFamily="34" charset="0"/>
              <a:buChar char="•"/>
            </a:pPr>
            <a:r>
              <a:rPr lang="en-US" dirty="0"/>
              <a:t>The OM declines shows a clear increasing trend with time.</a:t>
            </a:r>
          </a:p>
          <a:p>
            <a:pPr marL="285750" indent="-285750">
              <a:lnSpc>
                <a:spcPct val="107000"/>
              </a:lnSpc>
              <a:spcAft>
                <a:spcPts val="800"/>
              </a:spcAft>
              <a:buFont typeface="Arial" panose="020B0604020202020204" pitchFamily="34" charset="0"/>
              <a:buChar char="•"/>
            </a:pPr>
            <a:endParaRPr lang="en-US" dirty="0"/>
          </a:p>
          <a:p>
            <a:pPr>
              <a:lnSpc>
                <a:spcPct val="107000"/>
              </a:lnSpc>
              <a:spcAft>
                <a:spcPts val="800"/>
              </a:spcAft>
            </a:pPr>
            <a:r>
              <a:rPr lang="en-US" dirty="0"/>
              <a:t>Time-series Algorithms can:</a:t>
            </a:r>
            <a:endParaRPr lang="en-CA" dirty="0"/>
          </a:p>
          <a:p>
            <a:pPr marL="285750" indent="-285750">
              <a:lnSpc>
                <a:spcPct val="107000"/>
              </a:lnSpc>
              <a:spcAft>
                <a:spcPts val="800"/>
              </a:spcAft>
              <a:buFont typeface="Arial" panose="020B0604020202020204" pitchFamily="34" charset="0"/>
              <a:buChar char="•"/>
            </a:pPr>
            <a:r>
              <a:rPr lang="en-US" dirty="0"/>
              <a:t>Incorporate seasonality and holiday effects</a:t>
            </a:r>
          </a:p>
          <a:p>
            <a:pPr marL="285750" indent="-285750">
              <a:lnSpc>
                <a:spcPct val="107000"/>
              </a:lnSpc>
              <a:spcAft>
                <a:spcPts val="800"/>
              </a:spcAft>
              <a:buFont typeface="Arial" panose="020B0604020202020204" pitchFamily="34" charset="0"/>
              <a:buChar char="•"/>
            </a:pPr>
            <a:r>
              <a:rPr lang="en-US" dirty="0"/>
              <a:t>Incorporate trend</a:t>
            </a:r>
            <a:endParaRPr lang="en-CA" dirty="0"/>
          </a:p>
          <a:p>
            <a:pPr marL="285750" indent="-285750">
              <a:lnSpc>
                <a:spcPct val="107000"/>
              </a:lnSpc>
              <a:spcAft>
                <a:spcPts val="800"/>
              </a:spcAft>
              <a:buFont typeface="Arial" panose="020B0604020202020204" pitchFamily="34" charset="0"/>
              <a:buChar char="•"/>
            </a:pPr>
            <a:r>
              <a:rPr lang="en-US" dirty="0"/>
              <a:t>Potential to incorporate exogenous features to account changes in trend (example: population increases) </a:t>
            </a:r>
            <a:endParaRPr lang="en-CA" dirty="0"/>
          </a:p>
          <a:p>
            <a:endParaRPr lang="en-CA" dirty="0"/>
          </a:p>
        </p:txBody>
      </p:sp>
    </p:spTree>
    <p:extLst>
      <p:ext uri="{BB962C8B-B14F-4D97-AF65-F5344CB8AC3E}">
        <p14:creationId xmlns:p14="http://schemas.microsoft.com/office/powerpoint/2010/main" val="468304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4B3-5CF8-47C0-29B4-3EC545569958}"/>
              </a:ext>
            </a:extLst>
          </p:cNvPr>
          <p:cNvSpPr>
            <a:spLocks noGrp="1"/>
          </p:cNvSpPr>
          <p:nvPr>
            <p:ph type="title"/>
          </p:nvPr>
        </p:nvSpPr>
        <p:spPr/>
        <p:txBody>
          <a:bodyPr/>
          <a:lstStyle/>
          <a:p>
            <a:r>
              <a:rPr lang="en-CA" dirty="0"/>
              <a:t>Time-series models</a:t>
            </a:r>
          </a:p>
        </p:txBody>
      </p:sp>
      <p:sp>
        <p:nvSpPr>
          <p:cNvPr id="6" name="Slide Number Placeholder 5">
            <a:extLst>
              <a:ext uri="{FF2B5EF4-FFF2-40B4-BE49-F238E27FC236}">
                <a16:creationId xmlns:a16="http://schemas.microsoft.com/office/drawing/2014/main" id="{DAB4694C-FB2A-6FB9-FB38-3237FCA4B15C}"/>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7" name="TextBox 6">
            <a:extLst>
              <a:ext uri="{FF2B5EF4-FFF2-40B4-BE49-F238E27FC236}">
                <a16:creationId xmlns:a16="http://schemas.microsoft.com/office/drawing/2014/main" id="{CEE4EBB4-3E3E-4086-15CE-6415CE83ED09}"/>
              </a:ext>
            </a:extLst>
          </p:cNvPr>
          <p:cNvSpPr txBox="1"/>
          <p:nvPr/>
        </p:nvSpPr>
        <p:spPr>
          <a:xfrm>
            <a:off x="530942" y="1690688"/>
            <a:ext cx="11307097" cy="4247317"/>
          </a:xfrm>
          <a:prstGeom prst="rect">
            <a:avLst/>
          </a:prstGeom>
          <a:noFill/>
        </p:spPr>
        <p:txBody>
          <a:bodyPr wrap="square" rtlCol="0">
            <a:spAutoFit/>
          </a:bodyPr>
          <a:lstStyle/>
          <a:p>
            <a:pPr marL="285750" indent="-285750">
              <a:buFont typeface="Arial" panose="020B0604020202020204" pitchFamily="34" charset="0"/>
              <a:buChar char="•"/>
            </a:pPr>
            <a:r>
              <a:rPr lang="en-CA" dirty="0"/>
              <a:t>The time-series Algorithms tested were:</a:t>
            </a:r>
          </a:p>
          <a:p>
            <a:pPr marL="742950" lvl="1" indent="-285750">
              <a:buFont typeface="Arial" panose="020B0604020202020204" pitchFamily="34" charset="0"/>
              <a:buChar char="•"/>
            </a:pPr>
            <a:r>
              <a:rPr lang="en-CA" dirty="0"/>
              <a:t>Holt-Winters Exponential Smoothing</a:t>
            </a:r>
          </a:p>
          <a:p>
            <a:pPr marL="742950" lvl="1" indent="-285750">
              <a:buFont typeface="Arial" panose="020B0604020202020204" pitchFamily="34" charset="0"/>
              <a:buChar char="•"/>
            </a:pPr>
            <a:r>
              <a:rPr lang="en-CA" dirty="0"/>
              <a:t>Meta Prophet</a:t>
            </a:r>
          </a:p>
          <a:p>
            <a:pPr marL="1200150" lvl="2" indent="-285750">
              <a:buFont typeface="Courier New" panose="02070309020205020404" pitchFamily="49" charset="0"/>
              <a:buChar char="o"/>
            </a:pPr>
            <a:r>
              <a:rPr lang="en-CA" dirty="0"/>
              <a:t>Excellent ability to deal with holiday effects</a:t>
            </a:r>
          </a:p>
          <a:p>
            <a:pPr marL="742950" lvl="1" indent="-285750">
              <a:buFont typeface="Arial" panose="020B0604020202020204" pitchFamily="34" charset="0"/>
              <a:buChar char="•"/>
            </a:pPr>
            <a:r>
              <a:rPr lang="en-CA" dirty="0"/>
              <a:t>ARIMA(X)</a:t>
            </a:r>
          </a:p>
          <a:p>
            <a:pPr marL="1200150" lvl="2" indent="-285750">
              <a:buFont typeface="Courier New" panose="02070309020205020404" pitchFamily="49" charset="0"/>
              <a:buChar char="o"/>
            </a:pPr>
            <a:r>
              <a:rPr lang="en-CA" dirty="0"/>
              <a:t>Does not deal well with short-term data that has longer seasonal effects (ex: daily data with annual seasonality), so this was dropped quickly</a:t>
            </a:r>
          </a:p>
          <a:p>
            <a:pPr marL="1200150" lvl="2" indent="-285750">
              <a:buFont typeface="Courier New" panose="02070309020205020404" pitchFamily="49" charset="0"/>
              <a:buChar char="o"/>
            </a:pPr>
            <a:r>
              <a:rPr lang="en-CA" dirty="0"/>
              <a:t>Has the capability to incorporate exogenous variables such as population growth or COVID effects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Model were cross-validated and evaluated using Mean Absolute Error (MAE) as the evaluation metric.</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Model validation was done using “walk-forward” temporal 5-fold cross-validation</a:t>
            </a:r>
          </a:p>
          <a:p>
            <a:pPr marL="742950" lvl="1" indent="-285750">
              <a:buFont typeface="Arial" panose="020B0604020202020204" pitchFamily="34" charset="0"/>
              <a:buChar char="•"/>
            </a:pPr>
            <a:r>
              <a:rPr lang="en-CA" dirty="0"/>
              <a:t>Periodized train/test split</a:t>
            </a:r>
          </a:p>
          <a:p>
            <a:pPr marL="742950" lvl="1" indent="-285750">
              <a:buFont typeface="Arial" panose="020B0604020202020204" pitchFamily="34" charset="0"/>
              <a:buChar char="•"/>
            </a:pPr>
            <a:r>
              <a:rPr lang="en-CA" dirty="0"/>
              <a:t>Walk-forward validation to test hyper-parameters over 5-folds</a:t>
            </a:r>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3350104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22DD-C2E4-E51B-98E1-B7CCAAA175A0}"/>
              </a:ext>
            </a:extLst>
          </p:cNvPr>
          <p:cNvSpPr>
            <a:spLocks noGrp="1"/>
          </p:cNvSpPr>
          <p:nvPr>
            <p:ph type="title"/>
          </p:nvPr>
        </p:nvSpPr>
        <p:spPr>
          <a:xfrm>
            <a:off x="838200" y="365125"/>
            <a:ext cx="10515600" cy="600251"/>
          </a:xfrm>
        </p:spPr>
        <p:txBody>
          <a:bodyPr/>
          <a:lstStyle/>
          <a:p>
            <a:r>
              <a:rPr lang="en-CA" dirty="0"/>
              <a:t>Time-Series Decomposition</a:t>
            </a:r>
          </a:p>
        </p:txBody>
      </p:sp>
      <p:sp>
        <p:nvSpPr>
          <p:cNvPr id="6" name="Slide Number Placeholder 5">
            <a:extLst>
              <a:ext uri="{FF2B5EF4-FFF2-40B4-BE49-F238E27FC236}">
                <a16:creationId xmlns:a16="http://schemas.microsoft.com/office/drawing/2014/main" id="{3DBC9756-84D5-9BB9-2E35-8C093D16FD45}"/>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8" name="Picture 7">
            <a:extLst>
              <a:ext uri="{FF2B5EF4-FFF2-40B4-BE49-F238E27FC236}">
                <a16:creationId xmlns:a16="http://schemas.microsoft.com/office/drawing/2014/main" id="{7FDB48DB-1989-5F7D-B6C5-4213B150893E}"/>
              </a:ext>
            </a:extLst>
          </p:cNvPr>
          <p:cNvPicPr>
            <a:picLocks noChangeAspect="1"/>
          </p:cNvPicPr>
          <p:nvPr/>
        </p:nvPicPr>
        <p:blipFill>
          <a:blip r:embed="rId2"/>
          <a:stretch>
            <a:fillRect/>
          </a:stretch>
        </p:blipFill>
        <p:spPr>
          <a:xfrm>
            <a:off x="1892968" y="1034829"/>
            <a:ext cx="8136692" cy="4557367"/>
          </a:xfrm>
          <a:prstGeom prst="rect">
            <a:avLst/>
          </a:prstGeom>
          <a:ln>
            <a:solidFill>
              <a:schemeClr val="tx1"/>
            </a:solidFill>
          </a:ln>
        </p:spPr>
      </p:pic>
      <p:sp>
        <p:nvSpPr>
          <p:cNvPr id="3" name="TextBox 2">
            <a:extLst>
              <a:ext uri="{FF2B5EF4-FFF2-40B4-BE49-F238E27FC236}">
                <a16:creationId xmlns:a16="http://schemas.microsoft.com/office/drawing/2014/main" id="{2F762F72-4044-AE7C-817F-E211886789CF}"/>
              </a:ext>
            </a:extLst>
          </p:cNvPr>
          <p:cNvSpPr txBox="1"/>
          <p:nvPr/>
        </p:nvSpPr>
        <p:spPr>
          <a:xfrm>
            <a:off x="1892968" y="5823171"/>
            <a:ext cx="7579895" cy="923330"/>
          </a:xfrm>
          <a:prstGeom prst="rect">
            <a:avLst/>
          </a:prstGeom>
          <a:noFill/>
        </p:spPr>
        <p:txBody>
          <a:bodyPr wrap="square" rtlCol="0">
            <a:spAutoFit/>
          </a:bodyPr>
          <a:lstStyle/>
          <a:p>
            <a:pPr marL="285750" indent="-285750">
              <a:buFont typeface="Arial" panose="020B0604020202020204" pitchFamily="34" charset="0"/>
              <a:buChar char="•"/>
            </a:pPr>
            <a:r>
              <a:rPr lang="en-CA" dirty="0"/>
              <a:t>Increasing trend</a:t>
            </a:r>
          </a:p>
          <a:p>
            <a:pPr marL="285750" indent="-285750">
              <a:buFont typeface="Arial" panose="020B0604020202020204" pitchFamily="34" charset="0"/>
              <a:buChar char="•"/>
            </a:pPr>
            <a:r>
              <a:rPr lang="en-CA" dirty="0"/>
              <a:t>Summer and Labour day Seasonality</a:t>
            </a:r>
          </a:p>
          <a:p>
            <a:endParaRPr lang="en-CA" dirty="0"/>
          </a:p>
        </p:txBody>
      </p:sp>
    </p:spTree>
    <p:extLst>
      <p:ext uri="{BB962C8B-B14F-4D97-AF65-F5344CB8AC3E}">
        <p14:creationId xmlns:p14="http://schemas.microsoft.com/office/powerpoint/2010/main" val="589406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C694-2530-BFD9-2EFE-56E2A4A68483}"/>
              </a:ext>
            </a:extLst>
          </p:cNvPr>
          <p:cNvSpPr>
            <a:spLocks noGrp="1"/>
          </p:cNvSpPr>
          <p:nvPr>
            <p:ph type="title"/>
          </p:nvPr>
        </p:nvSpPr>
        <p:spPr>
          <a:xfrm>
            <a:off x="838200" y="365126"/>
            <a:ext cx="10515600" cy="594724"/>
          </a:xfrm>
        </p:spPr>
        <p:txBody>
          <a:bodyPr/>
          <a:lstStyle/>
          <a:p>
            <a:r>
              <a:rPr lang="en-CA" dirty="0"/>
              <a:t>Prophet Time Series Model</a:t>
            </a:r>
          </a:p>
        </p:txBody>
      </p:sp>
      <p:sp>
        <p:nvSpPr>
          <p:cNvPr id="6" name="Slide Number Placeholder 5">
            <a:extLst>
              <a:ext uri="{FF2B5EF4-FFF2-40B4-BE49-F238E27FC236}">
                <a16:creationId xmlns:a16="http://schemas.microsoft.com/office/drawing/2014/main" id="{8A523DED-4745-C728-3967-CBCC72E94619}"/>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
        <p:nvSpPr>
          <p:cNvPr id="8" name="TextBox 7">
            <a:extLst>
              <a:ext uri="{FF2B5EF4-FFF2-40B4-BE49-F238E27FC236}">
                <a16:creationId xmlns:a16="http://schemas.microsoft.com/office/drawing/2014/main" id="{02DD8EA0-B657-F105-E242-1BD953CE5422}"/>
              </a:ext>
            </a:extLst>
          </p:cNvPr>
          <p:cNvSpPr txBox="1"/>
          <p:nvPr/>
        </p:nvSpPr>
        <p:spPr>
          <a:xfrm>
            <a:off x="1336873" y="4659372"/>
            <a:ext cx="9296400" cy="2062103"/>
          </a:xfrm>
          <a:prstGeom prst="rect">
            <a:avLst/>
          </a:prstGeom>
          <a:noFill/>
        </p:spPr>
        <p:txBody>
          <a:bodyPr wrap="square" rtlCol="0">
            <a:spAutoFit/>
          </a:bodyPr>
          <a:lstStyle/>
          <a:p>
            <a:pPr marL="285750" indent="-285750">
              <a:buFont typeface="Arial" panose="020B0604020202020204" pitchFamily="34" charset="0"/>
              <a:buChar char="•"/>
            </a:pPr>
            <a:r>
              <a:rPr lang="en-CA" sz="1600" dirty="0"/>
              <a:t>Best-fit model was able to capture the annual seasonality and a capture the bulk of the data</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a:t>However, there is some high variability and potential outlier points that can be approximated but are difficult to fully capture</a:t>
            </a:r>
          </a:p>
          <a:p>
            <a:pPr marL="742950" lvl="1" indent="-285750">
              <a:buFont typeface="Arial" panose="020B0604020202020204" pitchFamily="34" charset="0"/>
              <a:buChar char="•"/>
            </a:pPr>
            <a:r>
              <a:rPr lang="en-CA" sz="1600" dirty="0"/>
              <a:t>High days will be high days, but high peaks are far from the body of the data</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a:t>There are possible “COVID” effects in 2020 and 2021, which impacted behaviour patterns. This may be challenging because there is minimal post-COVID data.</a:t>
            </a:r>
          </a:p>
        </p:txBody>
      </p:sp>
      <p:sp>
        <p:nvSpPr>
          <p:cNvPr id="11" name="TextBox 10">
            <a:extLst>
              <a:ext uri="{FF2B5EF4-FFF2-40B4-BE49-F238E27FC236}">
                <a16:creationId xmlns:a16="http://schemas.microsoft.com/office/drawing/2014/main" id="{E3EE48EC-A196-12BD-4632-6EDD3BB8EED5}"/>
              </a:ext>
            </a:extLst>
          </p:cNvPr>
          <p:cNvSpPr txBox="1"/>
          <p:nvPr/>
        </p:nvSpPr>
        <p:spPr>
          <a:xfrm>
            <a:off x="1773874" y="1016300"/>
            <a:ext cx="8879305" cy="369332"/>
          </a:xfrm>
          <a:prstGeom prst="rect">
            <a:avLst/>
          </a:prstGeom>
          <a:solidFill>
            <a:schemeClr val="tx2"/>
          </a:solidFill>
        </p:spPr>
        <p:txBody>
          <a:bodyPr wrap="square" rtlCol="0">
            <a:spAutoFit/>
          </a:bodyPr>
          <a:lstStyle/>
          <a:p>
            <a:pPr algn="ctr"/>
            <a:r>
              <a:rPr lang="en-CA" dirty="0">
                <a:solidFill>
                  <a:schemeClr val="bg1"/>
                </a:solidFill>
              </a:rPr>
              <a:t>Weekly Meta-Prophet Model for Calgary</a:t>
            </a:r>
          </a:p>
        </p:txBody>
      </p:sp>
      <p:pic>
        <p:nvPicPr>
          <p:cNvPr id="15" name="Picture 14">
            <a:extLst>
              <a:ext uri="{FF2B5EF4-FFF2-40B4-BE49-F238E27FC236}">
                <a16:creationId xmlns:a16="http://schemas.microsoft.com/office/drawing/2014/main" id="{BDCBD515-3CDF-D3E6-962F-D24651D762A1}"/>
              </a:ext>
            </a:extLst>
          </p:cNvPr>
          <p:cNvPicPr>
            <a:picLocks noChangeAspect="1"/>
          </p:cNvPicPr>
          <p:nvPr/>
        </p:nvPicPr>
        <p:blipFill>
          <a:blip r:embed="rId2"/>
          <a:stretch>
            <a:fillRect/>
          </a:stretch>
        </p:blipFill>
        <p:spPr>
          <a:xfrm>
            <a:off x="1186605" y="1540710"/>
            <a:ext cx="5109921" cy="3048386"/>
          </a:xfrm>
          <a:prstGeom prst="rect">
            <a:avLst/>
          </a:prstGeom>
        </p:spPr>
      </p:pic>
      <p:sp>
        <p:nvSpPr>
          <p:cNvPr id="16" name="TextBox 15">
            <a:extLst>
              <a:ext uri="{FF2B5EF4-FFF2-40B4-BE49-F238E27FC236}">
                <a16:creationId xmlns:a16="http://schemas.microsoft.com/office/drawing/2014/main" id="{E07CB724-1C20-BD10-3B5F-15D69BA41992}"/>
              </a:ext>
            </a:extLst>
          </p:cNvPr>
          <p:cNvSpPr txBox="1"/>
          <p:nvPr/>
        </p:nvSpPr>
        <p:spPr>
          <a:xfrm rot="16200000">
            <a:off x="727309" y="2838898"/>
            <a:ext cx="918593" cy="261610"/>
          </a:xfrm>
          <a:prstGeom prst="rect">
            <a:avLst/>
          </a:prstGeom>
          <a:solidFill>
            <a:schemeClr val="bg1"/>
          </a:solidFill>
        </p:spPr>
        <p:txBody>
          <a:bodyPr wrap="square" rtlCol="0">
            <a:spAutoFit/>
          </a:bodyPr>
          <a:lstStyle/>
          <a:p>
            <a:r>
              <a:rPr lang="en-CA" sz="1100" dirty="0"/>
              <a:t>OM Count</a:t>
            </a:r>
          </a:p>
        </p:txBody>
      </p:sp>
      <p:pic>
        <p:nvPicPr>
          <p:cNvPr id="18" name="Picture 17">
            <a:extLst>
              <a:ext uri="{FF2B5EF4-FFF2-40B4-BE49-F238E27FC236}">
                <a16:creationId xmlns:a16="http://schemas.microsoft.com/office/drawing/2014/main" id="{3D73D043-AAD5-F818-E756-D806C9B226D3}"/>
              </a:ext>
            </a:extLst>
          </p:cNvPr>
          <p:cNvPicPr>
            <a:picLocks noChangeAspect="1"/>
          </p:cNvPicPr>
          <p:nvPr/>
        </p:nvPicPr>
        <p:blipFill>
          <a:blip r:embed="rId3"/>
          <a:stretch>
            <a:fillRect/>
          </a:stretch>
        </p:blipFill>
        <p:spPr>
          <a:xfrm>
            <a:off x="6506328" y="1540710"/>
            <a:ext cx="4510579" cy="3048386"/>
          </a:xfrm>
          <a:prstGeom prst="rect">
            <a:avLst/>
          </a:prstGeom>
        </p:spPr>
      </p:pic>
    </p:spTree>
    <p:extLst>
      <p:ext uri="{BB962C8B-B14F-4D97-AF65-F5344CB8AC3E}">
        <p14:creationId xmlns:p14="http://schemas.microsoft.com/office/powerpoint/2010/main" val="3014444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4C2611A-F9DD-6323-DE31-D9F4B1D6DECA}"/>
              </a:ext>
            </a:extLst>
          </p:cNvPr>
          <p:cNvSpPr txBox="1">
            <a:spLocks/>
          </p:cNvSpPr>
          <p:nvPr/>
        </p:nvSpPr>
        <p:spPr>
          <a:xfrm>
            <a:off x="838200" y="365126"/>
            <a:ext cx="10515600" cy="83810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CA"/>
              <a:t>Prophet Time Series Model</a:t>
            </a:r>
          </a:p>
        </p:txBody>
      </p:sp>
      <p:pic>
        <p:nvPicPr>
          <p:cNvPr id="10" name="Picture 9">
            <a:extLst>
              <a:ext uri="{FF2B5EF4-FFF2-40B4-BE49-F238E27FC236}">
                <a16:creationId xmlns:a16="http://schemas.microsoft.com/office/drawing/2014/main" id="{3F02F9BB-E3A6-D768-4D37-4E77D2B095F8}"/>
              </a:ext>
            </a:extLst>
          </p:cNvPr>
          <p:cNvPicPr>
            <a:picLocks noChangeAspect="1"/>
          </p:cNvPicPr>
          <p:nvPr/>
        </p:nvPicPr>
        <p:blipFill>
          <a:blip r:embed="rId2"/>
          <a:stretch>
            <a:fillRect/>
          </a:stretch>
        </p:blipFill>
        <p:spPr>
          <a:xfrm>
            <a:off x="425117" y="1864847"/>
            <a:ext cx="10928684" cy="3128306"/>
          </a:xfrm>
          <a:prstGeom prst="rect">
            <a:avLst/>
          </a:prstGeom>
        </p:spPr>
      </p:pic>
      <p:sp>
        <p:nvSpPr>
          <p:cNvPr id="11" name="TextBox 10">
            <a:extLst>
              <a:ext uri="{FF2B5EF4-FFF2-40B4-BE49-F238E27FC236}">
                <a16:creationId xmlns:a16="http://schemas.microsoft.com/office/drawing/2014/main" id="{24C0803B-3A3F-774C-BCE6-15975E54A4CE}"/>
              </a:ext>
            </a:extLst>
          </p:cNvPr>
          <p:cNvSpPr txBox="1"/>
          <p:nvPr/>
        </p:nvSpPr>
        <p:spPr>
          <a:xfrm>
            <a:off x="1572127" y="1219201"/>
            <a:ext cx="8879305" cy="369332"/>
          </a:xfrm>
          <a:prstGeom prst="rect">
            <a:avLst/>
          </a:prstGeom>
          <a:solidFill>
            <a:schemeClr val="tx2"/>
          </a:solidFill>
        </p:spPr>
        <p:txBody>
          <a:bodyPr wrap="square" rtlCol="0">
            <a:spAutoFit/>
          </a:bodyPr>
          <a:lstStyle/>
          <a:p>
            <a:pPr algn="ctr"/>
            <a:r>
              <a:rPr lang="en-CA" dirty="0">
                <a:solidFill>
                  <a:schemeClr val="bg1"/>
                </a:solidFill>
              </a:rPr>
              <a:t>Weekly Meta-Prophet Model for Calgary</a:t>
            </a:r>
          </a:p>
        </p:txBody>
      </p:sp>
      <p:sp>
        <p:nvSpPr>
          <p:cNvPr id="2" name="TextBox 1">
            <a:extLst>
              <a:ext uri="{FF2B5EF4-FFF2-40B4-BE49-F238E27FC236}">
                <a16:creationId xmlns:a16="http://schemas.microsoft.com/office/drawing/2014/main" id="{AFF0C111-95B2-6392-23FD-967C67EBCAFA}"/>
              </a:ext>
            </a:extLst>
          </p:cNvPr>
          <p:cNvSpPr txBox="1"/>
          <p:nvPr/>
        </p:nvSpPr>
        <p:spPr>
          <a:xfrm>
            <a:off x="1259305" y="5342020"/>
            <a:ext cx="9833811" cy="923330"/>
          </a:xfrm>
          <a:prstGeom prst="rect">
            <a:avLst/>
          </a:prstGeom>
          <a:noFill/>
        </p:spPr>
        <p:txBody>
          <a:bodyPr wrap="square" rtlCol="0">
            <a:spAutoFit/>
          </a:bodyPr>
          <a:lstStyle/>
          <a:p>
            <a:pPr marL="285750" indent="-285750">
              <a:buFont typeface="Arial" panose="020B0604020202020204" pitchFamily="34" charset="0"/>
              <a:buChar char="•"/>
            </a:pPr>
            <a:r>
              <a:rPr lang="en-CA" dirty="0"/>
              <a:t>Model with additive seasonality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Note: Multiplicative seasonality isn’t a fit for this dataset due to the number of 0s</a:t>
            </a:r>
          </a:p>
        </p:txBody>
      </p:sp>
    </p:spTree>
    <p:extLst>
      <p:ext uri="{BB962C8B-B14F-4D97-AF65-F5344CB8AC3E}">
        <p14:creationId xmlns:p14="http://schemas.microsoft.com/office/powerpoint/2010/main" val="1289106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D373-8610-63AE-275C-43F3A0576350}"/>
              </a:ext>
            </a:extLst>
          </p:cNvPr>
          <p:cNvSpPr>
            <a:spLocks noGrp="1"/>
          </p:cNvSpPr>
          <p:nvPr>
            <p:ph type="title"/>
          </p:nvPr>
        </p:nvSpPr>
        <p:spPr/>
        <p:txBody>
          <a:bodyPr/>
          <a:lstStyle/>
          <a:p>
            <a:r>
              <a:rPr lang="en-CA" dirty="0"/>
              <a:t>Holt-Winters Exponential Smoothing</a:t>
            </a:r>
          </a:p>
        </p:txBody>
      </p:sp>
      <p:sp>
        <p:nvSpPr>
          <p:cNvPr id="6" name="Slide Number Placeholder 5">
            <a:extLst>
              <a:ext uri="{FF2B5EF4-FFF2-40B4-BE49-F238E27FC236}">
                <a16:creationId xmlns:a16="http://schemas.microsoft.com/office/drawing/2014/main" id="{6985C44B-D465-EE44-B3F3-F4F2E6B76BB8}"/>
              </a:ext>
            </a:extLst>
          </p:cNvPr>
          <p:cNvSpPr>
            <a:spLocks noGrp="1"/>
          </p:cNvSpPr>
          <p:nvPr>
            <p:ph type="sldNum" sz="quarter" idx="12"/>
          </p:nvPr>
        </p:nvSpPr>
        <p:spPr/>
        <p:txBody>
          <a:bodyPr/>
          <a:lstStyle/>
          <a:p>
            <a:fld id="{A49DFD55-3C28-40EF-9E31-A92D2E4017FF}" type="slidenum">
              <a:rPr lang="en-US" smtClean="0"/>
              <a:pPr/>
              <a:t>28</a:t>
            </a:fld>
            <a:endParaRPr lang="en-US" dirty="0"/>
          </a:p>
        </p:txBody>
      </p:sp>
      <p:pic>
        <p:nvPicPr>
          <p:cNvPr id="8" name="Picture 7">
            <a:extLst>
              <a:ext uri="{FF2B5EF4-FFF2-40B4-BE49-F238E27FC236}">
                <a16:creationId xmlns:a16="http://schemas.microsoft.com/office/drawing/2014/main" id="{10F3C3B0-B7BC-DD4D-4524-265D8C6DAED6}"/>
              </a:ext>
            </a:extLst>
          </p:cNvPr>
          <p:cNvPicPr>
            <a:picLocks noChangeAspect="1"/>
          </p:cNvPicPr>
          <p:nvPr/>
        </p:nvPicPr>
        <p:blipFill>
          <a:blip r:embed="rId2"/>
          <a:stretch>
            <a:fillRect/>
          </a:stretch>
        </p:blipFill>
        <p:spPr>
          <a:xfrm>
            <a:off x="433137" y="2070351"/>
            <a:ext cx="11050330" cy="3198562"/>
          </a:xfrm>
          <a:prstGeom prst="rect">
            <a:avLst/>
          </a:prstGeom>
        </p:spPr>
      </p:pic>
      <p:sp>
        <p:nvSpPr>
          <p:cNvPr id="9" name="TextBox 8">
            <a:extLst>
              <a:ext uri="{FF2B5EF4-FFF2-40B4-BE49-F238E27FC236}">
                <a16:creationId xmlns:a16="http://schemas.microsoft.com/office/drawing/2014/main" id="{E3062AB4-0F36-F819-4806-CC02643F5A37}"/>
              </a:ext>
            </a:extLst>
          </p:cNvPr>
          <p:cNvSpPr txBox="1"/>
          <p:nvPr/>
        </p:nvSpPr>
        <p:spPr>
          <a:xfrm>
            <a:off x="1580148" y="1347033"/>
            <a:ext cx="8879305" cy="369332"/>
          </a:xfrm>
          <a:prstGeom prst="rect">
            <a:avLst/>
          </a:prstGeom>
          <a:solidFill>
            <a:schemeClr val="tx2"/>
          </a:solidFill>
        </p:spPr>
        <p:txBody>
          <a:bodyPr wrap="square" rtlCol="0">
            <a:spAutoFit/>
          </a:bodyPr>
          <a:lstStyle/>
          <a:p>
            <a:pPr algn="ctr"/>
            <a:r>
              <a:rPr lang="en-CA" dirty="0">
                <a:solidFill>
                  <a:schemeClr val="bg1"/>
                </a:solidFill>
              </a:rPr>
              <a:t>Weekly HW Exponential Smoothing Model for Calgary</a:t>
            </a:r>
          </a:p>
        </p:txBody>
      </p:sp>
      <p:sp>
        <p:nvSpPr>
          <p:cNvPr id="3" name="TextBox 2">
            <a:extLst>
              <a:ext uri="{FF2B5EF4-FFF2-40B4-BE49-F238E27FC236}">
                <a16:creationId xmlns:a16="http://schemas.microsoft.com/office/drawing/2014/main" id="{8ED40FB5-2C41-D338-2753-0BA63BCE2413}"/>
              </a:ext>
            </a:extLst>
          </p:cNvPr>
          <p:cNvSpPr txBox="1"/>
          <p:nvPr/>
        </p:nvSpPr>
        <p:spPr>
          <a:xfrm>
            <a:off x="1259305" y="5342020"/>
            <a:ext cx="9833811" cy="923330"/>
          </a:xfrm>
          <a:prstGeom prst="rect">
            <a:avLst/>
          </a:prstGeom>
          <a:noFill/>
        </p:spPr>
        <p:txBody>
          <a:bodyPr wrap="square" rtlCol="0">
            <a:spAutoFit/>
          </a:bodyPr>
          <a:lstStyle/>
          <a:p>
            <a:pPr marL="285750" indent="-285750">
              <a:buFont typeface="Arial" panose="020B0604020202020204" pitchFamily="34" charset="0"/>
              <a:buChar char="•"/>
            </a:pPr>
            <a:r>
              <a:rPr lang="en-CA" dirty="0"/>
              <a:t>Model with additive seasonality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Box-Cox used to account for outliers</a:t>
            </a:r>
          </a:p>
        </p:txBody>
      </p:sp>
    </p:spTree>
    <p:extLst>
      <p:ext uri="{BB962C8B-B14F-4D97-AF65-F5344CB8AC3E}">
        <p14:creationId xmlns:p14="http://schemas.microsoft.com/office/powerpoint/2010/main" val="2422445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Analysis</a:t>
            </a:r>
          </a:p>
        </p:txBody>
      </p:sp>
    </p:spTree>
    <p:extLst>
      <p:ext uri="{BB962C8B-B14F-4D97-AF65-F5344CB8AC3E}">
        <p14:creationId xmlns:p14="http://schemas.microsoft.com/office/powerpoint/2010/main" val="270814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3731E0-EAF4-65BD-6A1D-ECC995A2CE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3341" y="5128965"/>
            <a:ext cx="26536354" cy="1486238"/>
          </a:xfrm>
          <a:prstGeom prst="rect">
            <a:avLst/>
          </a:prstGeom>
        </p:spPr>
      </p:pic>
      <p:sp>
        <p:nvSpPr>
          <p:cNvPr id="3" name="Title 2">
            <a:extLst>
              <a:ext uri="{FF2B5EF4-FFF2-40B4-BE49-F238E27FC236}">
                <a16:creationId xmlns:a16="http://schemas.microsoft.com/office/drawing/2014/main" id="{015F5A8A-B205-B0FE-A18C-4946EDA5BA0E}"/>
              </a:ext>
            </a:extLst>
          </p:cNvPr>
          <p:cNvSpPr>
            <a:spLocks noGrp="1"/>
          </p:cNvSpPr>
          <p:nvPr>
            <p:ph type="title"/>
          </p:nvPr>
        </p:nvSpPr>
        <p:spPr>
          <a:xfrm>
            <a:off x="838200" y="236790"/>
            <a:ext cx="10515600" cy="950328"/>
          </a:xfrm>
        </p:spPr>
        <p:txBody>
          <a:bodyPr/>
          <a:lstStyle/>
          <a:p>
            <a:pPr algn="ctr"/>
            <a:r>
              <a:rPr lang="en-CA" dirty="0">
                <a:solidFill>
                  <a:schemeClr val="bg1"/>
                </a:solidFill>
                <a:latin typeface="Tenorite" panose="00000500000000000000" pitchFamily="2" charset="0"/>
              </a:rPr>
              <a:t>The Organization</a:t>
            </a:r>
          </a:p>
        </p:txBody>
      </p:sp>
      <p:sp>
        <p:nvSpPr>
          <p:cNvPr id="2" name="TextBox 1">
            <a:extLst>
              <a:ext uri="{FF2B5EF4-FFF2-40B4-BE49-F238E27FC236}">
                <a16:creationId xmlns:a16="http://schemas.microsoft.com/office/drawing/2014/main" id="{89BD1937-A066-7FD6-A397-81D96C872DD1}"/>
              </a:ext>
            </a:extLst>
          </p:cNvPr>
          <p:cNvSpPr txBox="1"/>
          <p:nvPr/>
        </p:nvSpPr>
        <p:spPr>
          <a:xfrm>
            <a:off x="118154" y="6436544"/>
            <a:ext cx="3657600" cy="369332"/>
          </a:xfrm>
          <a:prstGeom prst="rect">
            <a:avLst/>
          </a:prstGeom>
          <a:noFill/>
        </p:spPr>
        <p:txBody>
          <a:bodyPr wrap="square" rtlCol="0">
            <a:spAutoFit/>
          </a:bodyPr>
          <a:lstStyle/>
          <a:p>
            <a:r>
              <a:rPr lang="en-CA" dirty="0">
                <a:solidFill>
                  <a:schemeClr val="bg1"/>
                </a:solidFill>
                <a:hlinkClick r:id="rId4"/>
              </a:rPr>
              <a:t>STARS Website</a:t>
            </a:r>
            <a:endParaRPr lang="en-CA" dirty="0">
              <a:solidFill>
                <a:schemeClr val="bg1"/>
              </a:solidFill>
            </a:endParaRPr>
          </a:p>
        </p:txBody>
      </p:sp>
      <p:sp>
        <p:nvSpPr>
          <p:cNvPr id="5" name="TextBox 4">
            <a:extLst>
              <a:ext uri="{FF2B5EF4-FFF2-40B4-BE49-F238E27FC236}">
                <a16:creationId xmlns:a16="http://schemas.microsoft.com/office/drawing/2014/main" id="{CDB94182-350F-9F01-C4B6-68CBA71EC9D5}"/>
              </a:ext>
            </a:extLst>
          </p:cNvPr>
          <p:cNvSpPr txBox="1"/>
          <p:nvPr/>
        </p:nvSpPr>
        <p:spPr>
          <a:xfrm>
            <a:off x="574964" y="1579404"/>
            <a:ext cx="7991066" cy="3152914"/>
          </a:xfrm>
          <a:prstGeom prst="rect">
            <a:avLst/>
          </a:prstGeom>
          <a:solidFill>
            <a:schemeClr val="tx2">
              <a:lumMod val="75000"/>
              <a:alpha val="67000"/>
            </a:schemeClr>
          </a:solid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rPr>
              <a:t>STARS (Shock Trauma Air Rescue Service) is a helicopter air rescue and ambulance service that operates across the western Canadian provinces of British Columbia, Alberta, Saskatchewan and Manitoba.</a:t>
            </a:r>
            <a:endParaRPr lang="en-CA"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rPr>
              <a:t>STARS provides </a:t>
            </a:r>
            <a:r>
              <a:rPr lang="en-US" sz="1800" b="1" i="1"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rPr>
              <a:t>critical care, anywhere</a:t>
            </a:r>
            <a:r>
              <a:rPr lang="en-US"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rPr>
              <a:t>. Providing rapid critical care to a dispersed population across a large geographic area</a:t>
            </a:r>
            <a:endParaRPr lang="en-CA"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rPr>
              <a:t>STARS is one of the most recognizable and well-known not-for-profit organizations in Western Canada.</a:t>
            </a:r>
            <a:endParaRPr lang="en-CA" sz="1800" dirty="0">
              <a:solidFill>
                <a:schemeClr val="bg1"/>
              </a:solidFill>
              <a:effectLst/>
              <a:latin typeface="Tenorite"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3593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7E1E-55DC-7CA9-0AB8-2EB88E3AF039}"/>
              </a:ext>
            </a:extLst>
          </p:cNvPr>
          <p:cNvSpPr>
            <a:spLocks noGrp="1"/>
          </p:cNvSpPr>
          <p:nvPr>
            <p:ph type="title"/>
          </p:nvPr>
        </p:nvSpPr>
        <p:spPr/>
        <p:txBody>
          <a:bodyPr/>
          <a:lstStyle/>
          <a:p>
            <a:r>
              <a:rPr lang="en-CA" dirty="0"/>
              <a:t>Insights from Weekly Models</a:t>
            </a:r>
          </a:p>
        </p:txBody>
      </p:sp>
      <p:sp>
        <p:nvSpPr>
          <p:cNvPr id="6" name="Slide Number Placeholder 5">
            <a:extLst>
              <a:ext uri="{FF2B5EF4-FFF2-40B4-BE49-F238E27FC236}">
                <a16:creationId xmlns:a16="http://schemas.microsoft.com/office/drawing/2014/main" id="{2A90A0E2-F099-C742-9001-68EA98AF5EF3}"/>
              </a:ext>
            </a:extLst>
          </p:cNvPr>
          <p:cNvSpPr>
            <a:spLocks noGrp="1"/>
          </p:cNvSpPr>
          <p:nvPr>
            <p:ph type="sldNum" sz="quarter" idx="12"/>
          </p:nvPr>
        </p:nvSpPr>
        <p:spPr/>
        <p:txBody>
          <a:bodyPr/>
          <a:lstStyle/>
          <a:p>
            <a:fld id="{A49DFD55-3C28-40EF-9E31-A92D2E4017FF}" type="slidenum">
              <a:rPr lang="en-US" smtClean="0"/>
              <a:pPr/>
              <a:t>30</a:t>
            </a:fld>
            <a:endParaRPr lang="en-US" dirty="0"/>
          </a:p>
        </p:txBody>
      </p:sp>
      <p:pic>
        <p:nvPicPr>
          <p:cNvPr id="7" name="Picture 6">
            <a:extLst>
              <a:ext uri="{FF2B5EF4-FFF2-40B4-BE49-F238E27FC236}">
                <a16:creationId xmlns:a16="http://schemas.microsoft.com/office/drawing/2014/main" id="{F08F1C26-1A20-84EE-0016-50991A094B40}"/>
              </a:ext>
            </a:extLst>
          </p:cNvPr>
          <p:cNvPicPr>
            <a:picLocks noChangeAspect="1"/>
          </p:cNvPicPr>
          <p:nvPr/>
        </p:nvPicPr>
        <p:blipFill rotWithShape="1">
          <a:blip r:embed="rId2"/>
          <a:srcRect t="48919"/>
          <a:stretch/>
        </p:blipFill>
        <p:spPr>
          <a:xfrm>
            <a:off x="6404810" y="1595962"/>
            <a:ext cx="5035388" cy="1738312"/>
          </a:xfrm>
          <a:prstGeom prst="rect">
            <a:avLst/>
          </a:prstGeom>
          <a:ln>
            <a:solidFill>
              <a:schemeClr val="tx1"/>
            </a:solidFill>
          </a:ln>
        </p:spPr>
      </p:pic>
      <p:sp>
        <p:nvSpPr>
          <p:cNvPr id="9" name="TextBox 8">
            <a:extLst>
              <a:ext uri="{FF2B5EF4-FFF2-40B4-BE49-F238E27FC236}">
                <a16:creationId xmlns:a16="http://schemas.microsoft.com/office/drawing/2014/main" id="{1D6E03B8-2B6A-135B-A0BB-B668C20A07D6}"/>
              </a:ext>
            </a:extLst>
          </p:cNvPr>
          <p:cNvSpPr txBox="1"/>
          <p:nvPr/>
        </p:nvSpPr>
        <p:spPr>
          <a:xfrm>
            <a:off x="284754" y="1721018"/>
            <a:ext cx="6196256" cy="2308324"/>
          </a:xfrm>
          <a:prstGeom prst="rect">
            <a:avLst/>
          </a:prstGeom>
          <a:noFill/>
        </p:spPr>
        <p:txBody>
          <a:bodyPr wrap="square" rtlCol="0">
            <a:spAutoFit/>
          </a:bodyPr>
          <a:lstStyle/>
          <a:p>
            <a:pPr marL="285750" indent="-285750">
              <a:buFont typeface="Arial" panose="020B0604020202020204" pitchFamily="34" charset="0"/>
              <a:buChar char="•"/>
            </a:pPr>
            <a:r>
              <a:rPr lang="en-CA" dirty="0"/>
              <a:t>There are important period components in the data focused on:</a:t>
            </a:r>
          </a:p>
          <a:p>
            <a:pPr marL="742950" lvl="1" indent="-285750">
              <a:buFont typeface="Arial" panose="020B0604020202020204" pitchFamily="34" charset="0"/>
              <a:buChar char="•"/>
            </a:pPr>
            <a:r>
              <a:rPr lang="en-CA" dirty="0"/>
              <a:t>Summer (June – Sept)</a:t>
            </a:r>
          </a:p>
          <a:p>
            <a:pPr marL="742950" lvl="1" indent="-285750">
              <a:buFont typeface="Arial" panose="020B0604020202020204" pitchFamily="34" charset="0"/>
              <a:buChar char="•"/>
            </a:pPr>
            <a:r>
              <a:rPr lang="en-CA" dirty="0"/>
              <a:t>Weekend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This provides focus points</a:t>
            </a:r>
          </a:p>
          <a:p>
            <a:pPr marL="742950" lvl="1" indent="-285750">
              <a:buFont typeface="Arial" panose="020B0604020202020204" pitchFamily="34" charset="0"/>
              <a:buChar char="•"/>
            </a:pPr>
            <a:r>
              <a:rPr lang="en-CA" dirty="0"/>
              <a:t>Simply covering weekends between Canada Day and Labour Day would cover a large percentage</a:t>
            </a:r>
          </a:p>
        </p:txBody>
      </p:sp>
      <p:sp>
        <p:nvSpPr>
          <p:cNvPr id="10" name="TextBox 9">
            <a:extLst>
              <a:ext uri="{FF2B5EF4-FFF2-40B4-BE49-F238E27FC236}">
                <a16:creationId xmlns:a16="http://schemas.microsoft.com/office/drawing/2014/main" id="{15C66FC6-2207-FEFA-BFC0-FA6BDCCF4C66}"/>
              </a:ext>
            </a:extLst>
          </p:cNvPr>
          <p:cNvSpPr txBox="1"/>
          <p:nvPr/>
        </p:nvSpPr>
        <p:spPr>
          <a:xfrm>
            <a:off x="284754" y="4154398"/>
            <a:ext cx="11616318" cy="1200329"/>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stStyle>
          <a:p>
            <a:r>
              <a:rPr lang="en-US" dirty="0"/>
              <a:t>Time-series models could be implemented for medium (annual) and short-term (coming months, weeks) planning. </a:t>
            </a:r>
          </a:p>
          <a:p>
            <a:endParaRPr lang="en-US" dirty="0"/>
          </a:p>
          <a:p>
            <a:r>
              <a:rPr lang="en-US" dirty="0"/>
              <a:t>Data is highly variable, but models catch the highs, which is sufficient for threshold analysis</a:t>
            </a:r>
          </a:p>
        </p:txBody>
      </p:sp>
    </p:spTree>
    <p:extLst>
      <p:ext uri="{BB962C8B-B14F-4D97-AF65-F5344CB8AC3E}">
        <p14:creationId xmlns:p14="http://schemas.microsoft.com/office/powerpoint/2010/main" val="1285390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BB11-1AFD-024A-B8DE-263892EC8AD7}"/>
              </a:ext>
            </a:extLst>
          </p:cNvPr>
          <p:cNvSpPr>
            <a:spLocks noGrp="1"/>
          </p:cNvSpPr>
          <p:nvPr>
            <p:ph type="title"/>
          </p:nvPr>
        </p:nvSpPr>
        <p:spPr>
          <a:xfrm>
            <a:off x="838200" y="365125"/>
            <a:ext cx="10515600" cy="765843"/>
          </a:xfrm>
        </p:spPr>
        <p:txBody>
          <a:bodyPr/>
          <a:lstStyle/>
          <a:p>
            <a:r>
              <a:rPr lang="en-CA" dirty="0"/>
              <a:t>High-Point Analysis</a:t>
            </a:r>
          </a:p>
        </p:txBody>
      </p:sp>
      <p:sp>
        <p:nvSpPr>
          <p:cNvPr id="6" name="Slide Number Placeholder 5">
            <a:extLst>
              <a:ext uri="{FF2B5EF4-FFF2-40B4-BE49-F238E27FC236}">
                <a16:creationId xmlns:a16="http://schemas.microsoft.com/office/drawing/2014/main" id="{E46D9527-C256-90EC-63B6-8F57DD3DFA67}"/>
              </a:ext>
            </a:extLst>
          </p:cNvPr>
          <p:cNvSpPr>
            <a:spLocks noGrp="1"/>
          </p:cNvSpPr>
          <p:nvPr>
            <p:ph type="sldNum" sz="quarter" idx="12"/>
          </p:nvPr>
        </p:nvSpPr>
        <p:spPr/>
        <p:txBody>
          <a:bodyPr/>
          <a:lstStyle/>
          <a:p>
            <a:fld id="{A49DFD55-3C28-40EF-9E31-A92D2E4017FF}" type="slidenum">
              <a:rPr lang="en-US" smtClean="0"/>
              <a:pPr/>
              <a:t>31</a:t>
            </a:fld>
            <a:endParaRPr lang="en-US" dirty="0"/>
          </a:p>
        </p:txBody>
      </p:sp>
      <p:pic>
        <p:nvPicPr>
          <p:cNvPr id="8" name="Picture 7">
            <a:extLst>
              <a:ext uri="{FF2B5EF4-FFF2-40B4-BE49-F238E27FC236}">
                <a16:creationId xmlns:a16="http://schemas.microsoft.com/office/drawing/2014/main" id="{328F7D78-7AB5-D22E-69EE-3E447F96636C}"/>
              </a:ext>
            </a:extLst>
          </p:cNvPr>
          <p:cNvPicPr>
            <a:picLocks noChangeAspect="1"/>
          </p:cNvPicPr>
          <p:nvPr/>
        </p:nvPicPr>
        <p:blipFill>
          <a:blip r:embed="rId2"/>
          <a:stretch>
            <a:fillRect/>
          </a:stretch>
        </p:blipFill>
        <p:spPr>
          <a:xfrm>
            <a:off x="1140892" y="2741059"/>
            <a:ext cx="4419599" cy="3313893"/>
          </a:xfrm>
          <a:prstGeom prst="rect">
            <a:avLst/>
          </a:prstGeom>
          <a:ln>
            <a:solidFill>
              <a:schemeClr val="tx1"/>
            </a:solidFill>
          </a:ln>
        </p:spPr>
      </p:pic>
      <p:graphicFrame>
        <p:nvGraphicFramePr>
          <p:cNvPr id="9" name="Table 8">
            <a:extLst>
              <a:ext uri="{FF2B5EF4-FFF2-40B4-BE49-F238E27FC236}">
                <a16:creationId xmlns:a16="http://schemas.microsoft.com/office/drawing/2014/main" id="{E4FAD314-AC88-B0BE-727A-B273799557CA}"/>
              </a:ext>
            </a:extLst>
          </p:cNvPr>
          <p:cNvGraphicFramePr>
            <a:graphicFrameLocks noGrp="1"/>
          </p:cNvGraphicFramePr>
          <p:nvPr>
            <p:extLst>
              <p:ext uri="{D42A27DB-BD31-4B8C-83A1-F6EECF244321}">
                <p14:modId xmlns:p14="http://schemas.microsoft.com/office/powerpoint/2010/main" val="3039378936"/>
              </p:ext>
            </p:extLst>
          </p:nvPr>
        </p:nvGraphicFramePr>
        <p:xfrm>
          <a:off x="6387997" y="1406846"/>
          <a:ext cx="4419599" cy="731520"/>
        </p:xfrm>
        <a:graphic>
          <a:graphicData uri="http://schemas.openxmlformats.org/drawingml/2006/table">
            <a:tbl>
              <a:tblPr/>
              <a:tblGrid>
                <a:gridCol w="1356950">
                  <a:extLst>
                    <a:ext uri="{9D8B030D-6E8A-4147-A177-3AD203B41FA5}">
                      <a16:colId xmlns:a16="http://schemas.microsoft.com/office/drawing/2014/main" val="1509853201"/>
                    </a:ext>
                  </a:extLst>
                </a:gridCol>
                <a:gridCol w="951133">
                  <a:extLst>
                    <a:ext uri="{9D8B030D-6E8A-4147-A177-3AD203B41FA5}">
                      <a16:colId xmlns:a16="http://schemas.microsoft.com/office/drawing/2014/main" val="3237085306"/>
                    </a:ext>
                  </a:extLst>
                </a:gridCol>
                <a:gridCol w="789441">
                  <a:extLst>
                    <a:ext uri="{9D8B030D-6E8A-4147-A177-3AD203B41FA5}">
                      <a16:colId xmlns:a16="http://schemas.microsoft.com/office/drawing/2014/main" val="2683127620"/>
                    </a:ext>
                  </a:extLst>
                </a:gridCol>
                <a:gridCol w="713350">
                  <a:extLst>
                    <a:ext uri="{9D8B030D-6E8A-4147-A177-3AD203B41FA5}">
                      <a16:colId xmlns:a16="http://schemas.microsoft.com/office/drawing/2014/main" val="1003627119"/>
                    </a:ext>
                  </a:extLst>
                </a:gridCol>
                <a:gridCol w="608725">
                  <a:extLst>
                    <a:ext uri="{9D8B030D-6E8A-4147-A177-3AD203B41FA5}">
                      <a16:colId xmlns:a16="http://schemas.microsoft.com/office/drawing/2014/main" val="369797148"/>
                    </a:ext>
                  </a:extLst>
                </a:gridCol>
              </a:tblGrid>
              <a:tr h="182880">
                <a:tc>
                  <a:txBody>
                    <a:bodyPr/>
                    <a:lstStyle/>
                    <a:p>
                      <a:pPr algn="l" fontAlgn="b"/>
                      <a:r>
                        <a:rPr lang="en-CA" sz="1100" b="1" i="0" u="none" strike="noStrike">
                          <a:solidFill>
                            <a:srgbClr val="FFFFFF"/>
                          </a:solidFill>
                          <a:effectLst/>
                          <a:latin typeface="Calibri" panose="020F0502020204030204" pitchFamily="34" charset="0"/>
                        </a:rPr>
                        <a:t>Date</a:t>
                      </a:r>
                    </a:p>
                  </a:txBody>
                  <a:tcPr marL="9525" marR="9525" marT="9525" marB="0" anchor="b">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OM Count</a:t>
                      </a:r>
                    </a:p>
                  </a:txBody>
                  <a:tcPr marL="9525" marR="9525" marT="9525" marB="0" anchor="b">
                    <a:lnL>
                      <a:noFill/>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holidays</a:t>
                      </a:r>
                    </a:p>
                  </a:txBody>
                  <a:tcPr marL="9525" marR="9525" marT="9525" marB="0" anchor="b">
                    <a:lnL>
                      <a:noFill/>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weekday</a:t>
                      </a:r>
                    </a:p>
                  </a:txBody>
                  <a:tcPr marL="9525" marR="9525" marT="9525" marB="0" anchor="b">
                    <a:lnL>
                      <a:noFill/>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month</a:t>
                      </a:r>
                    </a:p>
                  </a:txBody>
                  <a:tcPr marL="9525" marR="9525" marT="9525" marB="0" anchor="b">
                    <a:lnL>
                      <a:noFill/>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extLst>
                  <a:ext uri="{0D108BD9-81ED-4DB2-BD59-A6C34878D82A}">
                    <a16:rowId xmlns:a16="http://schemas.microsoft.com/office/drawing/2014/main" val="331155761"/>
                  </a:ext>
                </a:extLst>
              </a:tr>
              <a:tr h="182880">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2022-09-01</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9</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a:solidFill>
                            <a:srgbClr val="000000"/>
                          </a:solidFill>
                          <a:effectLst/>
                          <a:latin typeface="+mn-lt"/>
                          <a:ea typeface="+mn-ea"/>
                          <a:cs typeface="+mn-cs"/>
                        </a:rPr>
                        <a:t>3</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a:solidFill>
                            <a:srgbClr val="000000"/>
                          </a:solidFill>
                          <a:effectLst/>
                          <a:latin typeface="+mn-lt"/>
                          <a:ea typeface="+mn-ea"/>
                          <a:cs typeface="+mn-cs"/>
                        </a:rPr>
                        <a:t>9</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9764091"/>
                  </a:ext>
                </a:extLst>
              </a:tr>
              <a:tr h="182880">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2022-09-04</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9</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6</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9</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2880199"/>
                  </a:ext>
                </a:extLst>
              </a:tr>
              <a:tr h="182880">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2022-09-07</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8</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2</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lang="en-CA" sz="1100" b="0" u="none" strike="noStrike" kern="1200" dirty="0">
                          <a:solidFill>
                            <a:srgbClr val="000000"/>
                          </a:solidFill>
                          <a:effectLst/>
                          <a:latin typeface="+mn-lt"/>
                          <a:ea typeface="+mn-ea"/>
                          <a:cs typeface="+mn-cs"/>
                        </a:rPr>
                        <a:t>9</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947084"/>
                  </a:ext>
                </a:extLst>
              </a:tr>
            </a:tbl>
          </a:graphicData>
        </a:graphic>
      </p:graphicFrame>
      <p:graphicFrame>
        <p:nvGraphicFramePr>
          <p:cNvPr id="11" name="Table 10">
            <a:extLst>
              <a:ext uri="{FF2B5EF4-FFF2-40B4-BE49-F238E27FC236}">
                <a16:creationId xmlns:a16="http://schemas.microsoft.com/office/drawing/2014/main" id="{E1668515-46EF-94F9-1F72-A43A4EFBD759}"/>
              </a:ext>
            </a:extLst>
          </p:cNvPr>
          <p:cNvGraphicFramePr>
            <a:graphicFrameLocks noGrp="1"/>
          </p:cNvGraphicFramePr>
          <p:nvPr>
            <p:extLst>
              <p:ext uri="{D42A27DB-BD31-4B8C-83A1-F6EECF244321}">
                <p14:modId xmlns:p14="http://schemas.microsoft.com/office/powerpoint/2010/main" val="2841838398"/>
              </p:ext>
            </p:extLst>
          </p:nvPr>
        </p:nvGraphicFramePr>
        <p:xfrm>
          <a:off x="1140892" y="1406846"/>
          <a:ext cx="4419599" cy="1097280"/>
        </p:xfrm>
        <a:graphic>
          <a:graphicData uri="http://schemas.openxmlformats.org/drawingml/2006/table">
            <a:tbl>
              <a:tblPr/>
              <a:tblGrid>
                <a:gridCol w="1356950">
                  <a:extLst>
                    <a:ext uri="{9D8B030D-6E8A-4147-A177-3AD203B41FA5}">
                      <a16:colId xmlns:a16="http://schemas.microsoft.com/office/drawing/2014/main" val="1509853201"/>
                    </a:ext>
                  </a:extLst>
                </a:gridCol>
                <a:gridCol w="951133">
                  <a:extLst>
                    <a:ext uri="{9D8B030D-6E8A-4147-A177-3AD203B41FA5}">
                      <a16:colId xmlns:a16="http://schemas.microsoft.com/office/drawing/2014/main" val="3237085306"/>
                    </a:ext>
                  </a:extLst>
                </a:gridCol>
                <a:gridCol w="789441">
                  <a:extLst>
                    <a:ext uri="{9D8B030D-6E8A-4147-A177-3AD203B41FA5}">
                      <a16:colId xmlns:a16="http://schemas.microsoft.com/office/drawing/2014/main" val="2683127620"/>
                    </a:ext>
                  </a:extLst>
                </a:gridCol>
                <a:gridCol w="713350">
                  <a:extLst>
                    <a:ext uri="{9D8B030D-6E8A-4147-A177-3AD203B41FA5}">
                      <a16:colId xmlns:a16="http://schemas.microsoft.com/office/drawing/2014/main" val="1003627119"/>
                    </a:ext>
                  </a:extLst>
                </a:gridCol>
                <a:gridCol w="608725">
                  <a:extLst>
                    <a:ext uri="{9D8B030D-6E8A-4147-A177-3AD203B41FA5}">
                      <a16:colId xmlns:a16="http://schemas.microsoft.com/office/drawing/2014/main" val="369797148"/>
                    </a:ext>
                  </a:extLst>
                </a:gridCol>
              </a:tblGrid>
              <a:tr h="182880">
                <a:tc>
                  <a:txBody>
                    <a:bodyPr/>
                    <a:lstStyle/>
                    <a:p>
                      <a:pPr algn="l" fontAlgn="b"/>
                      <a:r>
                        <a:rPr lang="en-CA" sz="1100" b="1" i="0" u="none" strike="noStrike">
                          <a:solidFill>
                            <a:srgbClr val="FFFFFF"/>
                          </a:solidFill>
                          <a:effectLst/>
                          <a:latin typeface="Calibri" panose="020F0502020204030204" pitchFamily="34" charset="0"/>
                        </a:rPr>
                        <a:t>Date</a:t>
                      </a:r>
                    </a:p>
                  </a:txBody>
                  <a:tcPr marL="9525" marR="9525" marT="9525" marB="0" anchor="b">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OM Count</a:t>
                      </a:r>
                    </a:p>
                  </a:txBody>
                  <a:tcPr marL="9525" marR="9525" marT="9525" marB="0" anchor="b">
                    <a:lnL>
                      <a:noFill/>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holidays</a:t>
                      </a:r>
                    </a:p>
                  </a:txBody>
                  <a:tcPr marL="9525" marR="9525" marT="9525" marB="0" anchor="b">
                    <a:lnL>
                      <a:noFill/>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weekday</a:t>
                      </a:r>
                    </a:p>
                  </a:txBody>
                  <a:tcPr marL="9525" marR="9525" marT="9525" marB="0" anchor="b">
                    <a:lnL>
                      <a:noFill/>
                    </a:lnL>
                    <a:lnR>
                      <a:noFill/>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tc>
                  <a:txBody>
                    <a:bodyPr/>
                    <a:lstStyle/>
                    <a:p>
                      <a:pPr algn="l" fontAlgn="b"/>
                      <a:r>
                        <a:rPr lang="en-CA" sz="1100" b="1" i="0" u="none" strike="noStrike">
                          <a:solidFill>
                            <a:srgbClr val="FFFFFF"/>
                          </a:solidFill>
                          <a:effectLst/>
                          <a:latin typeface="Calibri" panose="020F0502020204030204" pitchFamily="34" charset="0"/>
                        </a:rPr>
                        <a:t>month</a:t>
                      </a:r>
                    </a:p>
                  </a:txBody>
                  <a:tcPr marL="9525" marR="9525" marT="9525" marB="0" anchor="b">
                    <a:lnL>
                      <a:noFill/>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A5A5A5"/>
                    </a:solidFill>
                  </a:tcPr>
                </a:tc>
                <a:extLst>
                  <a:ext uri="{0D108BD9-81ED-4DB2-BD59-A6C34878D82A}">
                    <a16:rowId xmlns:a16="http://schemas.microsoft.com/office/drawing/2014/main" val="331155761"/>
                  </a:ext>
                </a:extLst>
              </a:tr>
              <a:tr h="182880">
                <a:tc>
                  <a:txBody>
                    <a:bodyPr/>
                    <a:lstStyle/>
                    <a:p>
                      <a:pPr algn="r" fontAlgn="b"/>
                      <a:r>
                        <a:rPr lang="en-CA" sz="1100" b="0" u="none" strike="noStrike" dirty="0">
                          <a:solidFill>
                            <a:srgbClr val="000000"/>
                          </a:solidFill>
                          <a:effectLst/>
                        </a:rPr>
                        <a:t>2021-09-03</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9</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1" algn="r" fontAlgn="b"/>
                      <a:r>
                        <a:rPr lang="en-CA" sz="1100" b="0" u="none" strike="noStrike" kern="1200" dirty="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4</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a:solidFill>
                            <a:srgbClr val="000000"/>
                          </a:solidFill>
                          <a:effectLst/>
                        </a:rPr>
                        <a:t>9</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9764091"/>
                  </a:ext>
                </a:extLst>
              </a:tr>
              <a:tr h="182880">
                <a:tc>
                  <a:txBody>
                    <a:bodyPr/>
                    <a:lstStyle/>
                    <a:p>
                      <a:pPr algn="r" fontAlgn="b"/>
                      <a:r>
                        <a:rPr lang="en-CA" sz="1100" b="0" u="none" strike="noStrike" dirty="0">
                          <a:solidFill>
                            <a:srgbClr val="000000"/>
                          </a:solidFill>
                          <a:effectLst/>
                        </a:rPr>
                        <a:t>2021-09-04</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9</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1" algn="r" fontAlgn="b"/>
                      <a:r>
                        <a:rPr lang="en-CA" sz="1100" b="0" u="none" strike="noStrike" kern="1200" dirty="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5</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a:solidFill>
                            <a:srgbClr val="000000"/>
                          </a:solidFill>
                          <a:effectLst/>
                        </a:rPr>
                        <a:t>9</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22596"/>
                  </a:ext>
                </a:extLst>
              </a:tr>
              <a:tr h="182880">
                <a:tc>
                  <a:txBody>
                    <a:bodyPr/>
                    <a:lstStyle/>
                    <a:p>
                      <a:pPr algn="r" fontAlgn="b"/>
                      <a:r>
                        <a:rPr lang="en-CA" sz="1100" b="0" u="none" strike="noStrike" dirty="0">
                          <a:solidFill>
                            <a:srgbClr val="000000"/>
                          </a:solidFill>
                          <a:effectLst/>
                        </a:rPr>
                        <a:t>2021-09-05</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9</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1" algn="r" fontAlgn="b"/>
                      <a:r>
                        <a:rPr lang="en-CA" sz="1100" b="0" u="none" strike="noStrike" kern="1200" dirty="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6</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9</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0729038"/>
                  </a:ext>
                </a:extLst>
              </a:tr>
              <a:tr h="182880">
                <a:tc>
                  <a:txBody>
                    <a:bodyPr/>
                    <a:lstStyle/>
                    <a:p>
                      <a:pPr algn="r" fontAlgn="b"/>
                      <a:r>
                        <a:rPr lang="en-CA" sz="1100" b="0" u="none" strike="noStrike" dirty="0">
                          <a:solidFill>
                            <a:srgbClr val="000000"/>
                          </a:solidFill>
                          <a:effectLst/>
                        </a:rPr>
                        <a:t>2021-09-08</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a:solidFill>
                            <a:srgbClr val="000000"/>
                          </a:solidFill>
                          <a:effectLst/>
                        </a:rPr>
                        <a:t>6</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1" algn="r" fontAlgn="b"/>
                      <a:r>
                        <a:rPr lang="en-CA" sz="1100" b="0" u="none" strike="noStrike" kern="1200" dirty="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2</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9</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2880199"/>
                  </a:ext>
                </a:extLst>
              </a:tr>
              <a:tr h="182880">
                <a:tc>
                  <a:txBody>
                    <a:bodyPr/>
                    <a:lstStyle/>
                    <a:p>
                      <a:pPr algn="r" fontAlgn="b"/>
                      <a:r>
                        <a:rPr lang="en-CA" sz="1100" b="0" u="none" strike="noStrike" dirty="0">
                          <a:solidFill>
                            <a:srgbClr val="000000"/>
                          </a:solidFill>
                          <a:effectLst/>
                        </a:rPr>
                        <a:t>2021-09-09</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a:solidFill>
                            <a:srgbClr val="000000"/>
                          </a:solidFill>
                          <a:effectLst/>
                        </a:rPr>
                        <a:t>12</a:t>
                      </a:r>
                      <a:endParaRPr lang="en-CA"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1" algn="r" fontAlgn="b"/>
                      <a:r>
                        <a:rPr lang="en-CA" sz="1100" b="0" u="none" strike="noStrike" kern="1200" dirty="0">
                          <a:solidFill>
                            <a:srgbClr val="000000"/>
                          </a:solidFill>
                          <a:effectLst/>
                          <a:latin typeface="+mn-lt"/>
                          <a:ea typeface="+mn-ea"/>
                          <a:cs typeface="+mn-cs"/>
                        </a:rPr>
                        <a:t>0</a:t>
                      </a: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3</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CA" sz="1100" b="0" u="none" strike="noStrike" dirty="0">
                          <a:solidFill>
                            <a:srgbClr val="000000"/>
                          </a:solidFill>
                          <a:effectLst/>
                        </a:rPr>
                        <a:t>9</a:t>
                      </a:r>
                      <a:endParaRPr lang="en-CA"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947084"/>
                  </a:ext>
                </a:extLst>
              </a:tr>
            </a:tbl>
          </a:graphicData>
        </a:graphic>
      </p:graphicFrame>
      <p:pic>
        <p:nvPicPr>
          <p:cNvPr id="13" name="Picture 12">
            <a:extLst>
              <a:ext uri="{FF2B5EF4-FFF2-40B4-BE49-F238E27FC236}">
                <a16:creationId xmlns:a16="http://schemas.microsoft.com/office/drawing/2014/main" id="{64251EBD-477A-6253-E629-44D15FBB6563}"/>
              </a:ext>
            </a:extLst>
          </p:cNvPr>
          <p:cNvPicPr>
            <a:picLocks noChangeAspect="1"/>
          </p:cNvPicPr>
          <p:nvPr/>
        </p:nvPicPr>
        <p:blipFill>
          <a:blip r:embed="rId3"/>
          <a:stretch>
            <a:fillRect/>
          </a:stretch>
        </p:blipFill>
        <p:spPr>
          <a:xfrm>
            <a:off x="6299498" y="2741059"/>
            <a:ext cx="4635046" cy="3313893"/>
          </a:xfrm>
          <a:prstGeom prst="rect">
            <a:avLst/>
          </a:prstGeom>
          <a:ln>
            <a:solidFill>
              <a:schemeClr val="tx1"/>
            </a:solidFill>
          </a:ln>
        </p:spPr>
      </p:pic>
      <p:sp>
        <p:nvSpPr>
          <p:cNvPr id="14" name="TextBox 13">
            <a:extLst>
              <a:ext uri="{FF2B5EF4-FFF2-40B4-BE49-F238E27FC236}">
                <a16:creationId xmlns:a16="http://schemas.microsoft.com/office/drawing/2014/main" id="{C18B3555-AAD2-300E-FCFF-5FE69205CF69}"/>
              </a:ext>
            </a:extLst>
          </p:cNvPr>
          <p:cNvSpPr txBox="1"/>
          <p:nvPr/>
        </p:nvSpPr>
        <p:spPr>
          <a:xfrm>
            <a:off x="1140892" y="6184490"/>
            <a:ext cx="9793652" cy="369332"/>
          </a:xfrm>
          <a:prstGeom prst="rect">
            <a:avLst/>
          </a:prstGeom>
          <a:noFill/>
        </p:spPr>
        <p:txBody>
          <a:bodyPr wrap="square" rtlCol="0">
            <a:spAutoFit/>
          </a:bodyPr>
          <a:lstStyle/>
          <a:p>
            <a:r>
              <a:rPr lang="en-CA" dirty="0"/>
              <a:t>Potential hypothesis testing point – Labour day week – Sunday before Labour Day</a:t>
            </a:r>
          </a:p>
        </p:txBody>
      </p:sp>
    </p:spTree>
    <p:extLst>
      <p:ext uri="{BB962C8B-B14F-4D97-AF65-F5344CB8AC3E}">
        <p14:creationId xmlns:p14="http://schemas.microsoft.com/office/powerpoint/2010/main" val="1369562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Next Steps</a:t>
            </a:r>
          </a:p>
        </p:txBody>
      </p:sp>
    </p:spTree>
    <p:extLst>
      <p:ext uri="{BB962C8B-B14F-4D97-AF65-F5344CB8AC3E}">
        <p14:creationId xmlns:p14="http://schemas.microsoft.com/office/powerpoint/2010/main" val="1805455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F3CC-8A98-8937-973D-85BB26EE0AB4}"/>
              </a:ext>
            </a:extLst>
          </p:cNvPr>
          <p:cNvSpPr>
            <a:spLocks noGrp="1"/>
          </p:cNvSpPr>
          <p:nvPr>
            <p:ph type="title"/>
          </p:nvPr>
        </p:nvSpPr>
        <p:spPr>
          <a:xfrm>
            <a:off x="838200" y="365126"/>
            <a:ext cx="10515600" cy="644524"/>
          </a:xfrm>
        </p:spPr>
        <p:txBody>
          <a:bodyPr/>
          <a:lstStyle/>
          <a:p>
            <a:r>
              <a:rPr lang="en-US" dirty="0"/>
              <a:t>Next Steps</a:t>
            </a:r>
            <a:endParaRPr lang="en-CA" dirty="0"/>
          </a:p>
        </p:txBody>
      </p:sp>
      <p:sp>
        <p:nvSpPr>
          <p:cNvPr id="6" name="Slide Number Placeholder 5">
            <a:extLst>
              <a:ext uri="{FF2B5EF4-FFF2-40B4-BE49-F238E27FC236}">
                <a16:creationId xmlns:a16="http://schemas.microsoft.com/office/drawing/2014/main" id="{590E1458-0951-1B53-9000-AD92921EF9CC}"/>
              </a:ext>
            </a:extLst>
          </p:cNvPr>
          <p:cNvSpPr>
            <a:spLocks noGrp="1"/>
          </p:cNvSpPr>
          <p:nvPr>
            <p:ph type="sldNum" sz="quarter" idx="12"/>
          </p:nvPr>
        </p:nvSpPr>
        <p:spPr/>
        <p:txBody>
          <a:bodyPr/>
          <a:lstStyle/>
          <a:p>
            <a:fld id="{A49DFD55-3C28-40EF-9E31-A92D2E4017FF}" type="slidenum">
              <a:rPr lang="en-US" smtClean="0"/>
              <a:pPr/>
              <a:t>33</a:t>
            </a:fld>
            <a:endParaRPr lang="en-US" dirty="0"/>
          </a:p>
        </p:txBody>
      </p:sp>
      <p:sp>
        <p:nvSpPr>
          <p:cNvPr id="7" name="TextBox 6">
            <a:extLst>
              <a:ext uri="{FF2B5EF4-FFF2-40B4-BE49-F238E27FC236}">
                <a16:creationId xmlns:a16="http://schemas.microsoft.com/office/drawing/2014/main" id="{16CCBF34-4B93-3031-3784-52705B713A43}"/>
              </a:ext>
            </a:extLst>
          </p:cNvPr>
          <p:cNvSpPr txBox="1"/>
          <p:nvPr/>
        </p:nvSpPr>
        <p:spPr>
          <a:xfrm>
            <a:off x="838200" y="1033494"/>
            <a:ext cx="10654717" cy="5858335"/>
          </a:xfrm>
          <a:prstGeom prst="rect">
            <a:avLst/>
          </a:prstGeom>
          <a:noFill/>
        </p:spPr>
        <p:txBody>
          <a:bodyPr wrap="square" rtlCol="0">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Implementation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Time-series models could be implemented for medium (annual) and short-term (coming months, weeks) planning. </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Data is highly variable, but models catch the highs, which is sufficient for threshold analysis</a:t>
            </a: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Focus on key high</a:t>
            </a:r>
            <a:r>
              <a:rPr lang="en-US" dirty="0">
                <a:latin typeface="Calibri" panose="020F0502020204030204" pitchFamily="34" charset="0"/>
                <a:ea typeface="Calibri" panose="020F0502020204030204" pitchFamily="34" charset="0"/>
                <a:cs typeface="Times New Roman" panose="02020603050405020304" pitchFamily="18" charset="0"/>
              </a:rPr>
              <a:t>-periods for prediction testing</a:t>
            </a:r>
          </a:p>
          <a:p>
            <a:pPr marL="742950" lvl="1" indent="-285750">
              <a:lnSpc>
                <a:spcPct val="107000"/>
              </a:lnSpc>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Covering summer weekends is </a:t>
            </a:r>
            <a:r>
              <a:rPr lang="en-US" dirty="0">
                <a:latin typeface="Calibri" panose="020F0502020204030204" pitchFamily="34" charset="0"/>
                <a:ea typeface="Calibri" panose="020F0502020204030204" pitchFamily="34" charset="0"/>
                <a:cs typeface="Times New Roman" panose="02020603050405020304" pitchFamily="18" charset="0"/>
              </a:rPr>
              <a:t>likely enough to cover the majority of OM declines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Shift splits</a:t>
            </a:r>
          </a:p>
          <a:p>
            <a:pPr marL="742950" lvl="1"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Current frequency analysis is down to the daily level. Frequency data could also be split to the shift-level</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Collaborate with STARS SMEs and operations staff to ensure that solutions are fit-for-purpose</a:t>
            </a:r>
          </a:p>
          <a:p>
            <a:pPr marL="742950" lvl="1"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This may be as simple as key focus-weeks where there is high certainty of need</a:t>
            </a:r>
          </a:p>
          <a:p>
            <a:pPr marL="742950" lvl="1"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Hypothesis testing</a:t>
            </a: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Avenues for Further Investigation</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Use models to perform threshold/trade-off analysis</a:t>
            </a:r>
          </a:p>
          <a:p>
            <a:pPr marL="742950" lvl="1" indent="-285750">
              <a:lnSpc>
                <a:spcPct val="107000"/>
              </a:lnSpc>
              <a:spcAft>
                <a:spcPts val="800"/>
              </a:spcAft>
              <a:buFont typeface="Courier New" panose="02070309020205020404" pitchFamily="49" charset="0"/>
              <a:buChar char="o"/>
            </a:pPr>
            <a:r>
              <a:rPr lang="en-US" dirty="0">
                <a:latin typeface="Calibri" panose="020F0502020204030204" pitchFamily="34" charset="0"/>
                <a:ea typeface="Calibri" panose="020F0502020204030204" pitchFamily="34" charset="0"/>
                <a:cs typeface="Times New Roman" panose="02020603050405020304" pitchFamily="18" charset="0"/>
              </a:rPr>
              <a:t>Periods of additional resource vs utilization</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OM Declines is a compound metric could consider analysis specifically on requests &amp; missions</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2945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198644"/>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2764863"/>
            <a:ext cx="6656440" cy="2317123"/>
          </a:xfrm>
        </p:spPr>
        <p:txBody>
          <a:bodyPr>
            <a:normAutofit fontScale="70000" lnSpcReduction="20000"/>
          </a:bodyPr>
          <a:lstStyle/>
          <a:p>
            <a:r>
              <a:rPr lang="en-US" dirty="0"/>
              <a:t>People that have helped move this project forward:</a:t>
            </a:r>
          </a:p>
          <a:p>
            <a:r>
              <a:rPr lang="en-US" dirty="0"/>
              <a:t>Kenny Doleac – Chief Strategy &amp; Development Officer – Project Sponsor</a:t>
            </a:r>
          </a:p>
          <a:p>
            <a:r>
              <a:rPr lang="en-US" dirty="0" err="1"/>
              <a:t>Vaish</a:t>
            </a:r>
            <a:r>
              <a:rPr lang="en-US" dirty="0"/>
              <a:t> Machiraju – Database Administrator</a:t>
            </a:r>
          </a:p>
          <a:p>
            <a:r>
              <a:rPr lang="en-US" dirty="0"/>
              <a:t>Michael Parker – Desktop Support Analyst</a:t>
            </a:r>
          </a:p>
          <a:p>
            <a:r>
              <a:rPr lang="en-US" dirty="0"/>
              <a:t>Andrea Callaghan – Critical Patient Services Manager</a:t>
            </a:r>
          </a:p>
          <a:p>
            <a:r>
              <a:rPr lang="en-US" dirty="0"/>
              <a:t>John Griffiths – Director Emergency Link Center</a:t>
            </a:r>
          </a:p>
          <a:p>
            <a:r>
              <a:rPr lang="en-US" dirty="0"/>
              <a:t>Kevin Hatch – ELC Technology and Systems</a:t>
            </a:r>
          </a:p>
          <a:p>
            <a:endParaRPr lang="en-US" dirty="0"/>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Alternative Dataset</a:t>
            </a:r>
          </a:p>
        </p:txBody>
      </p:sp>
    </p:spTree>
    <p:extLst>
      <p:ext uri="{BB962C8B-B14F-4D97-AF65-F5344CB8AC3E}">
        <p14:creationId xmlns:p14="http://schemas.microsoft.com/office/powerpoint/2010/main" val="78343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B6C9-09A4-90E9-97E9-549BEBD0244E}"/>
              </a:ext>
            </a:extLst>
          </p:cNvPr>
          <p:cNvSpPr>
            <a:spLocks noGrp="1"/>
          </p:cNvSpPr>
          <p:nvPr>
            <p:ph type="title"/>
          </p:nvPr>
        </p:nvSpPr>
        <p:spPr/>
        <p:txBody>
          <a:bodyPr/>
          <a:lstStyle/>
          <a:p>
            <a:r>
              <a:rPr lang="en-CA" dirty="0"/>
              <a:t>Alternative dataset</a:t>
            </a:r>
          </a:p>
        </p:txBody>
      </p:sp>
      <p:sp>
        <p:nvSpPr>
          <p:cNvPr id="6" name="Slide Number Placeholder 5">
            <a:extLst>
              <a:ext uri="{FF2B5EF4-FFF2-40B4-BE49-F238E27FC236}">
                <a16:creationId xmlns:a16="http://schemas.microsoft.com/office/drawing/2014/main" id="{17F97862-75A5-6FEA-B19A-0E95934814A9}"/>
              </a:ext>
            </a:extLst>
          </p:cNvPr>
          <p:cNvSpPr>
            <a:spLocks noGrp="1"/>
          </p:cNvSpPr>
          <p:nvPr>
            <p:ph type="sldNum" sz="quarter" idx="12"/>
          </p:nvPr>
        </p:nvSpPr>
        <p:spPr/>
        <p:txBody>
          <a:bodyPr/>
          <a:lstStyle/>
          <a:p>
            <a:fld id="{A49DFD55-3C28-40EF-9E31-A92D2E4017FF}" type="slidenum">
              <a:rPr lang="en-US" smtClean="0"/>
              <a:pPr/>
              <a:t>36</a:t>
            </a:fld>
            <a:endParaRPr lang="en-US" dirty="0"/>
          </a:p>
        </p:txBody>
      </p:sp>
      <p:sp>
        <p:nvSpPr>
          <p:cNvPr id="7" name="TextBox 6">
            <a:extLst>
              <a:ext uri="{FF2B5EF4-FFF2-40B4-BE49-F238E27FC236}">
                <a16:creationId xmlns:a16="http://schemas.microsoft.com/office/drawing/2014/main" id="{49D2D5A5-D8F7-4554-BCFB-E89BDD597FF6}"/>
              </a:ext>
            </a:extLst>
          </p:cNvPr>
          <p:cNvSpPr txBox="1"/>
          <p:nvPr/>
        </p:nvSpPr>
        <p:spPr>
          <a:xfrm>
            <a:off x="838200" y="1619250"/>
            <a:ext cx="10601325" cy="2585323"/>
          </a:xfrm>
          <a:prstGeom prst="rect">
            <a:avLst/>
          </a:prstGeom>
          <a:noFill/>
        </p:spPr>
        <p:txBody>
          <a:bodyPr wrap="square" rtlCol="0">
            <a:spAutoFit/>
          </a:bodyPr>
          <a:lstStyle/>
          <a:p>
            <a:pPr marL="742950" lvl="1" indent="-285750">
              <a:buFont typeface="Arial" panose="020B0604020202020204" pitchFamily="34" charset="0"/>
              <a:buChar char="•"/>
            </a:pPr>
            <a:r>
              <a:rPr lang="en-CA" dirty="0"/>
              <a:t>This view represents a more conservative count for “Other Mission” based on direct association with an executed mission in the DW</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In general, these data subsets show the same trend and seasonality effects, although the total/magnitude of the “Other Mission” numbers are different</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The “conservative” dataset is very sparse (contains a lot of zeros) which is a challenge for modeling</a:t>
            </a:r>
          </a:p>
          <a:p>
            <a:endParaRPr lang="en-CA" dirty="0"/>
          </a:p>
        </p:txBody>
      </p:sp>
    </p:spTree>
    <p:extLst>
      <p:ext uri="{BB962C8B-B14F-4D97-AF65-F5344CB8AC3E}">
        <p14:creationId xmlns:p14="http://schemas.microsoft.com/office/powerpoint/2010/main" val="974997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0D3C-33AA-A683-D801-F40519806DC4}"/>
              </a:ext>
            </a:extLst>
          </p:cNvPr>
          <p:cNvSpPr>
            <a:spLocks noGrp="1"/>
          </p:cNvSpPr>
          <p:nvPr>
            <p:ph type="title"/>
          </p:nvPr>
        </p:nvSpPr>
        <p:spPr/>
        <p:txBody>
          <a:bodyPr/>
          <a:lstStyle/>
          <a:p>
            <a:r>
              <a:rPr lang="en-CA" dirty="0"/>
              <a:t>Trend Comparison</a:t>
            </a:r>
          </a:p>
        </p:txBody>
      </p:sp>
      <p:sp>
        <p:nvSpPr>
          <p:cNvPr id="6" name="Slide Number Placeholder 5">
            <a:extLst>
              <a:ext uri="{FF2B5EF4-FFF2-40B4-BE49-F238E27FC236}">
                <a16:creationId xmlns:a16="http://schemas.microsoft.com/office/drawing/2014/main" id="{D3E08A9E-25F1-C4B1-700A-08B7F2C29261}"/>
              </a:ext>
            </a:extLst>
          </p:cNvPr>
          <p:cNvSpPr>
            <a:spLocks noGrp="1"/>
          </p:cNvSpPr>
          <p:nvPr>
            <p:ph type="sldNum" sz="quarter" idx="12"/>
          </p:nvPr>
        </p:nvSpPr>
        <p:spPr/>
        <p:txBody>
          <a:bodyPr/>
          <a:lstStyle/>
          <a:p>
            <a:fld id="{A49DFD55-3C28-40EF-9E31-A92D2E4017FF}" type="slidenum">
              <a:rPr lang="en-US" smtClean="0"/>
              <a:pPr/>
              <a:t>37</a:t>
            </a:fld>
            <a:endParaRPr lang="en-US" dirty="0"/>
          </a:p>
        </p:txBody>
      </p:sp>
      <p:pic>
        <p:nvPicPr>
          <p:cNvPr id="7" name="Picture 6">
            <a:extLst>
              <a:ext uri="{FF2B5EF4-FFF2-40B4-BE49-F238E27FC236}">
                <a16:creationId xmlns:a16="http://schemas.microsoft.com/office/drawing/2014/main" id="{C5F7A5F2-C69F-C57E-A06E-40C51FEEF820}"/>
              </a:ext>
            </a:extLst>
          </p:cNvPr>
          <p:cNvPicPr>
            <a:picLocks noChangeAspect="1"/>
          </p:cNvPicPr>
          <p:nvPr/>
        </p:nvPicPr>
        <p:blipFill>
          <a:blip r:embed="rId2"/>
          <a:stretch>
            <a:fillRect/>
          </a:stretch>
        </p:blipFill>
        <p:spPr>
          <a:xfrm>
            <a:off x="6229350" y="2238374"/>
            <a:ext cx="5642301" cy="2938003"/>
          </a:xfrm>
          <a:prstGeom prst="rect">
            <a:avLst/>
          </a:prstGeom>
        </p:spPr>
      </p:pic>
      <p:pic>
        <p:nvPicPr>
          <p:cNvPr id="9" name="Picture 8">
            <a:extLst>
              <a:ext uri="{FF2B5EF4-FFF2-40B4-BE49-F238E27FC236}">
                <a16:creationId xmlns:a16="http://schemas.microsoft.com/office/drawing/2014/main" id="{9187AFFF-D9F6-EF83-AD5A-D7163F4D7178}"/>
              </a:ext>
            </a:extLst>
          </p:cNvPr>
          <p:cNvPicPr>
            <a:picLocks noChangeAspect="1"/>
          </p:cNvPicPr>
          <p:nvPr/>
        </p:nvPicPr>
        <p:blipFill>
          <a:blip r:embed="rId3"/>
          <a:stretch>
            <a:fillRect/>
          </a:stretch>
        </p:blipFill>
        <p:spPr>
          <a:xfrm>
            <a:off x="252627" y="2238373"/>
            <a:ext cx="5592222" cy="2938003"/>
          </a:xfrm>
          <a:prstGeom prst="rect">
            <a:avLst/>
          </a:prstGeom>
        </p:spPr>
      </p:pic>
    </p:spTree>
    <p:extLst>
      <p:ext uri="{BB962C8B-B14F-4D97-AF65-F5344CB8AC3E}">
        <p14:creationId xmlns:p14="http://schemas.microsoft.com/office/powerpoint/2010/main" val="1767898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CEFF-FC32-B964-BC27-1D767356F6EC}"/>
              </a:ext>
            </a:extLst>
          </p:cNvPr>
          <p:cNvSpPr>
            <a:spLocks noGrp="1"/>
          </p:cNvSpPr>
          <p:nvPr>
            <p:ph type="title"/>
          </p:nvPr>
        </p:nvSpPr>
        <p:spPr/>
        <p:txBody>
          <a:bodyPr/>
          <a:lstStyle/>
          <a:p>
            <a:r>
              <a:rPr lang="en-CA" dirty="0"/>
              <a:t>Daily Comparison</a:t>
            </a:r>
          </a:p>
        </p:txBody>
      </p:sp>
      <p:sp>
        <p:nvSpPr>
          <p:cNvPr id="6" name="Slide Number Placeholder 5">
            <a:extLst>
              <a:ext uri="{FF2B5EF4-FFF2-40B4-BE49-F238E27FC236}">
                <a16:creationId xmlns:a16="http://schemas.microsoft.com/office/drawing/2014/main" id="{84248326-CF00-9084-3757-729C50F51FF7}"/>
              </a:ext>
            </a:extLst>
          </p:cNvPr>
          <p:cNvSpPr>
            <a:spLocks noGrp="1"/>
          </p:cNvSpPr>
          <p:nvPr>
            <p:ph type="sldNum" sz="quarter" idx="12"/>
          </p:nvPr>
        </p:nvSpPr>
        <p:spPr/>
        <p:txBody>
          <a:bodyPr/>
          <a:lstStyle/>
          <a:p>
            <a:fld id="{A49DFD55-3C28-40EF-9E31-A92D2E4017FF}" type="slidenum">
              <a:rPr lang="en-US" smtClean="0"/>
              <a:pPr/>
              <a:t>38</a:t>
            </a:fld>
            <a:endParaRPr lang="en-US" dirty="0"/>
          </a:p>
        </p:txBody>
      </p:sp>
      <p:pic>
        <p:nvPicPr>
          <p:cNvPr id="7" name="Picture 6">
            <a:extLst>
              <a:ext uri="{FF2B5EF4-FFF2-40B4-BE49-F238E27FC236}">
                <a16:creationId xmlns:a16="http://schemas.microsoft.com/office/drawing/2014/main" id="{18FCFF9D-777B-4EEF-AD42-718C01AA50C3}"/>
              </a:ext>
            </a:extLst>
          </p:cNvPr>
          <p:cNvPicPr>
            <a:picLocks noChangeAspect="1"/>
          </p:cNvPicPr>
          <p:nvPr/>
        </p:nvPicPr>
        <p:blipFill>
          <a:blip r:embed="rId2"/>
          <a:stretch>
            <a:fillRect/>
          </a:stretch>
        </p:blipFill>
        <p:spPr>
          <a:xfrm>
            <a:off x="6285131" y="2023413"/>
            <a:ext cx="5591538" cy="2964189"/>
          </a:xfrm>
          <a:prstGeom prst="rect">
            <a:avLst/>
          </a:prstGeom>
          <a:ln>
            <a:solidFill>
              <a:schemeClr val="tx1"/>
            </a:solidFill>
          </a:ln>
        </p:spPr>
      </p:pic>
      <p:pic>
        <p:nvPicPr>
          <p:cNvPr id="9" name="Picture 8">
            <a:extLst>
              <a:ext uri="{FF2B5EF4-FFF2-40B4-BE49-F238E27FC236}">
                <a16:creationId xmlns:a16="http://schemas.microsoft.com/office/drawing/2014/main" id="{B22ECA1D-1471-01E4-9F90-33D345F8D24B}"/>
              </a:ext>
            </a:extLst>
          </p:cNvPr>
          <p:cNvPicPr>
            <a:picLocks noChangeAspect="1"/>
          </p:cNvPicPr>
          <p:nvPr/>
        </p:nvPicPr>
        <p:blipFill>
          <a:blip r:embed="rId3"/>
          <a:stretch>
            <a:fillRect/>
          </a:stretch>
        </p:blipFill>
        <p:spPr>
          <a:xfrm>
            <a:off x="382006" y="2021844"/>
            <a:ext cx="5673136" cy="2965758"/>
          </a:xfrm>
          <a:prstGeom prst="rect">
            <a:avLst/>
          </a:prstGeom>
          <a:ln>
            <a:solidFill>
              <a:schemeClr val="tx1"/>
            </a:solidFill>
          </a:ln>
        </p:spPr>
      </p:pic>
      <p:sp>
        <p:nvSpPr>
          <p:cNvPr id="10" name="TextBox 9">
            <a:extLst>
              <a:ext uri="{FF2B5EF4-FFF2-40B4-BE49-F238E27FC236}">
                <a16:creationId xmlns:a16="http://schemas.microsoft.com/office/drawing/2014/main" id="{D09BA8A4-390D-8E3E-AEB0-4F167A495D42}"/>
              </a:ext>
            </a:extLst>
          </p:cNvPr>
          <p:cNvSpPr txBox="1"/>
          <p:nvPr/>
        </p:nvSpPr>
        <p:spPr>
          <a:xfrm>
            <a:off x="838200" y="5170488"/>
            <a:ext cx="9982200" cy="923330"/>
          </a:xfrm>
          <a:prstGeom prst="rect">
            <a:avLst/>
          </a:prstGeom>
          <a:noFill/>
        </p:spPr>
        <p:txBody>
          <a:bodyPr wrap="square" rtlCol="0">
            <a:spAutoFit/>
          </a:bodyPr>
          <a:lstStyle/>
          <a:p>
            <a:pPr marL="285750" indent="-285750">
              <a:buFont typeface="Arial" panose="020B0604020202020204" pitchFamily="34" charset="0"/>
              <a:buChar char="•"/>
            </a:pPr>
            <a:r>
              <a:rPr lang="en-CA" dirty="0"/>
              <a:t>Mission-linked dataset is very spares (mostly 0s)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Can see a comparable seasonality trend although the magnitudes are different</a:t>
            </a:r>
          </a:p>
        </p:txBody>
      </p:sp>
    </p:spTree>
    <p:extLst>
      <p:ext uri="{BB962C8B-B14F-4D97-AF65-F5344CB8AC3E}">
        <p14:creationId xmlns:p14="http://schemas.microsoft.com/office/powerpoint/2010/main" val="3035079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1CFE-8EA8-A3FB-77C1-9901556A0886}"/>
              </a:ext>
            </a:extLst>
          </p:cNvPr>
          <p:cNvSpPr>
            <a:spLocks noGrp="1"/>
          </p:cNvSpPr>
          <p:nvPr>
            <p:ph type="title"/>
          </p:nvPr>
        </p:nvSpPr>
        <p:spPr/>
        <p:txBody>
          <a:bodyPr/>
          <a:lstStyle/>
          <a:p>
            <a:r>
              <a:rPr lang="en-CA" dirty="0"/>
              <a:t>Seasonality Comparison</a:t>
            </a:r>
          </a:p>
        </p:txBody>
      </p:sp>
      <p:sp>
        <p:nvSpPr>
          <p:cNvPr id="6" name="Slide Number Placeholder 5">
            <a:extLst>
              <a:ext uri="{FF2B5EF4-FFF2-40B4-BE49-F238E27FC236}">
                <a16:creationId xmlns:a16="http://schemas.microsoft.com/office/drawing/2014/main" id="{E3BF93C9-0684-A3F7-6D9E-81F8B21AFEC0}"/>
              </a:ext>
            </a:extLst>
          </p:cNvPr>
          <p:cNvSpPr>
            <a:spLocks noGrp="1"/>
          </p:cNvSpPr>
          <p:nvPr>
            <p:ph type="sldNum" sz="quarter" idx="12"/>
          </p:nvPr>
        </p:nvSpPr>
        <p:spPr/>
        <p:txBody>
          <a:bodyPr/>
          <a:lstStyle/>
          <a:p>
            <a:fld id="{A49DFD55-3C28-40EF-9E31-A92D2E4017FF}" type="slidenum">
              <a:rPr lang="en-US" smtClean="0"/>
              <a:pPr/>
              <a:t>39</a:t>
            </a:fld>
            <a:endParaRPr lang="en-US" dirty="0"/>
          </a:p>
        </p:txBody>
      </p:sp>
      <p:pic>
        <p:nvPicPr>
          <p:cNvPr id="8" name="Picture 7">
            <a:extLst>
              <a:ext uri="{FF2B5EF4-FFF2-40B4-BE49-F238E27FC236}">
                <a16:creationId xmlns:a16="http://schemas.microsoft.com/office/drawing/2014/main" id="{B9267F43-B0D9-E000-EC74-439CFBFB7BB6}"/>
              </a:ext>
            </a:extLst>
          </p:cNvPr>
          <p:cNvPicPr>
            <a:picLocks noChangeAspect="1"/>
          </p:cNvPicPr>
          <p:nvPr/>
        </p:nvPicPr>
        <p:blipFill>
          <a:blip r:embed="rId2"/>
          <a:stretch>
            <a:fillRect/>
          </a:stretch>
        </p:blipFill>
        <p:spPr>
          <a:xfrm>
            <a:off x="995362" y="1787368"/>
            <a:ext cx="4614863" cy="3037044"/>
          </a:xfrm>
          <a:prstGeom prst="rect">
            <a:avLst/>
          </a:prstGeom>
        </p:spPr>
      </p:pic>
      <p:pic>
        <p:nvPicPr>
          <p:cNvPr id="9" name="Picture 8">
            <a:extLst>
              <a:ext uri="{FF2B5EF4-FFF2-40B4-BE49-F238E27FC236}">
                <a16:creationId xmlns:a16="http://schemas.microsoft.com/office/drawing/2014/main" id="{62B4B919-03FD-56F0-CED6-1487A9AFCAEA}"/>
              </a:ext>
            </a:extLst>
          </p:cNvPr>
          <p:cNvPicPr>
            <a:picLocks noChangeAspect="1"/>
          </p:cNvPicPr>
          <p:nvPr/>
        </p:nvPicPr>
        <p:blipFill>
          <a:blip r:embed="rId3"/>
          <a:stretch>
            <a:fillRect/>
          </a:stretch>
        </p:blipFill>
        <p:spPr>
          <a:xfrm>
            <a:off x="6355310" y="1787368"/>
            <a:ext cx="4510579" cy="3048386"/>
          </a:xfrm>
          <a:prstGeom prst="rect">
            <a:avLst/>
          </a:prstGeom>
        </p:spPr>
      </p:pic>
      <p:sp>
        <p:nvSpPr>
          <p:cNvPr id="10" name="TextBox 9">
            <a:extLst>
              <a:ext uri="{FF2B5EF4-FFF2-40B4-BE49-F238E27FC236}">
                <a16:creationId xmlns:a16="http://schemas.microsoft.com/office/drawing/2014/main" id="{C93CCF57-8C16-FD0B-9B47-12C44F2FD569}"/>
              </a:ext>
            </a:extLst>
          </p:cNvPr>
          <p:cNvSpPr txBox="1"/>
          <p:nvPr/>
        </p:nvSpPr>
        <p:spPr>
          <a:xfrm>
            <a:off x="1457325" y="5349280"/>
            <a:ext cx="7972425" cy="923330"/>
          </a:xfrm>
          <a:prstGeom prst="rect">
            <a:avLst/>
          </a:prstGeom>
          <a:noFill/>
        </p:spPr>
        <p:txBody>
          <a:bodyPr wrap="square" rtlCol="0">
            <a:spAutoFit/>
          </a:bodyPr>
          <a:lstStyle/>
          <a:p>
            <a:pPr marL="285750" indent="-285750">
              <a:buFont typeface="Arial" panose="020B0604020202020204" pitchFamily="34" charset="0"/>
              <a:buChar char="•"/>
            </a:pPr>
            <a:r>
              <a:rPr lang="en-CA" dirty="0"/>
              <a:t>Comparable seasonality trend</a:t>
            </a:r>
          </a:p>
          <a:p>
            <a:endParaRPr lang="en-CA" dirty="0"/>
          </a:p>
          <a:p>
            <a:pPr marL="285750" indent="-285750">
              <a:buFont typeface="Arial" panose="020B0604020202020204" pitchFamily="34" charset="0"/>
              <a:buChar char="•"/>
            </a:pPr>
            <a:r>
              <a:rPr lang="en-CA" dirty="0"/>
              <a:t>Summer months are the focus in both sets</a:t>
            </a:r>
          </a:p>
        </p:txBody>
      </p:sp>
    </p:spTree>
    <p:extLst>
      <p:ext uri="{BB962C8B-B14F-4D97-AF65-F5344CB8AC3E}">
        <p14:creationId xmlns:p14="http://schemas.microsoft.com/office/powerpoint/2010/main" val="12373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C431-0A2E-D9D3-67BD-D758FF865D89}"/>
              </a:ext>
            </a:extLst>
          </p:cNvPr>
          <p:cNvSpPr>
            <a:spLocks noGrp="1"/>
          </p:cNvSpPr>
          <p:nvPr>
            <p:ph type="title"/>
          </p:nvPr>
        </p:nvSpPr>
        <p:spPr>
          <a:xfrm>
            <a:off x="838200" y="110600"/>
            <a:ext cx="10515600" cy="1325563"/>
          </a:xfrm>
        </p:spPr>
        <p:txBody>
          <a:bodyPr/>
          <a:lstStyle/>
          <a:p>
            <a:r>
              <a:rPr lang="en-CA" dirty="0"/>
              <a:t>Project Overview</a:t>
            </a:r>
          </a:p>
        </p:txBody>
      </p:sp>
      <p:sp>
        <p:nvSpPr>
          <p:cNvPr id="6" name="Slide Number Placeholder 5">
            <a:extLst>
              <a:ext uri="{FF2B5EF4-FFF2-40B4-BE49-F238E27FC236}">
                <a16:creationId xmlns:a16="http://schemas.microsoft.com/office/drawing/2014/main" id="{F54873D3-931C-8A4F-1BFA-D34F349997AE}"/>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8" name="TextBox 7">
            <a:extLst>
              <a:ext uri="{FF2B5EF4-FFF2-40B4-BE49-F238E27FC236}">
                <a16:creationId xmlns:a16="http://schemas.microsoft.com/office/drawing/2014/main" id="{7DA1A082-AD38-30D7-3A86-E1B353DC6837}"/>
              </a:ext>
            </a:extLst>
          </p:cNvPr>
          <p:cNvSpPr txBox="1"/>
          <p:nvPr/>
        </p:nvSpPr>
        <p:spPr>
          <a:xfrm>
            <a:off x="561474" y="2011166"/>
            <a:ext cx="11069051" cy="3178371"/>
          </a:xfrm>
          <a:prstGeom prst="rect">
            <a:avLst/>
          </a:prstGeom>
          <a:noFill/>
        </p:spPr>
        <p:txBody>
          <a:bodyPr wrap="square">
            <a:sp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The opportunity:</a:t>
            </a:r>
            <a:endParaRPr lang="en-CA"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Throughout the year, STARS must decline some mission calls for safety or technical reasons, such as weather that is not suitable for helicopter flight, or inadequate fuel availability along the route. However, in recent years, </a:t>
            </a:r>
            <a:r>
              <a:rPr lang="en-US" b="1" dirty="0">
                <a:effectLst/>
                <a:latin typeface="Calibri" panose="020F0502020204030204" pitchFamily="34" charset="0"/>
                <a:ea typeface="Calibri" panose="020F0502020204030204" pitchFamily="34" charset="0"/>
                <a:cs typeface="Times New Roman" panose="02020603050405020304" pitchFamily="18" charset="0"/>
              </a:rPr>
              <a:t>STARS has seen an increase in the number of mission declines because the helicopter covering the call area is already busy on another mission.</a:t>
            </a:r>
            <a:r>
              <a:rPr lang="en-US" dirty="0">
                <a:effectLst/>
                <a:latin typeface="Calibri" panose="020F0502020204030204" pitchFamily="34" charset="0"/>
                <a:ea typeface="Calibri" panose="020F0502020204030204" pitchFamily="34" charset="0"/>
                <a:cs typeface="Times New Roman" panose="02020603050405020304" pitchFamily="18" charset="0"/>
              </a:rPr>
              <a:t> This shows that at certain times STARS’ existing infrastructure (helicopters, crews, etc</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is ove</a:t>
            </a:r>
            <a:r>
              <a:rPr lang="en-US" dirty="0">
                <a:latin typeface="Calibri" panose="020F0502020204030204" pitchFamily="34" charset="0"/>
                <a:ea typeface="Calibri" panose="020F0502020204030204" pitchFamily="34" charset="0"/>
                <a:cs typeface="Times New Roman" panose="02020603050405020304" pitchFamily="18" charset="0"/>
              </a:rPr>
              <a:t>r-</a:t>
            </a:r>
            <a:r>
              <a:rPr lang="en-US" dirty="0">
                <a:effectLst/>
                <a:latin typeface="Calibri" panose="020F0502020204030204" pitchFamily="34" charset="0"/>
                <a:ea typeface="Calibri" panose="020F0502020204030204" pitchFamily="34" charset="0"/>
                <a:cs typeface="Times New Roman" panose="02020603050405020304" pitchFamily="18" charset="0"/>
              </a:rPr>
              <a:t>capacity and that investing in additional infrastructure would lead to higher mission acceptance rates and to increased lives saved. However, investing in backup infrastructure is costly, and will likely be utilized only a portion of the time. Prior to making this investment, STARS requires a thorough quantitative evaluation of these resource allocation challenges. </a:t>
            </a:r>
            <a:r>
              <a:rPr lang="en-US" b="1" dirty="0">
                <a:effectLst/>
                <a:latin typeface="Calibri" panose="020F0502020204030204" pitchFamily="34" charset="0"/>
                <a:ea typeface="Calibri" panose="020F0502020204030204" pitchFamily="34" charset="0"/>
                <a:cs typeface="Times New Roman" panose="02020603050405020304" pitchFamily="18" charset="0"/>
              </a:rPr>
              <a:t>The goal of this project will be to use the STARS mission call database to arrive at a data-driven understanding of the need and timing for additional infrastructure. </a:t>
            </a:r>
            <a:endParaRPr lang="en-CA"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105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50B5-D189-C811-5B93-111B531280C2}"/>
              </a:ext>
            </a:extLst>
          </p:cNvPr>
          <p:cNvSpPr>
            <a:spLocks noGrp="1"/>
          </p:cNvSpPr>
          <p:nvPr>
            <p:ph type="title"/>
          </p:nvPr>
        </p:nvSpPr>
        <p:spPr/>
        <p:txBody>
          <a:bodyPr/>
          <a:lstStyle/>
          <a:p>
            <a:r>
              <a:rPr lang="en-CA" dirty="0"/>
              <a:t>Modeling</a:t>
            </a:r>
          </a:p>
        </p:txBody>
      </p:sp>
      <p:sp>
        <p:nvSpPr>
          <p:cNvPr id="6" name="Slide Number Placeholder 5">
            <a:extLst>
              <a:ext uri="{FF2B5EF4-FFF2-40B4-BE49-F238E27FC236}">
                <a16:creationId xmlns:a16="http://schemas.microsoft.com/office/drawing/2014/main" id="{CC6BCC06-0224-9861-D12C-7A0A36647DDD}"/>
              </a:ext>
            </a:extLst>
          </p:cNvPr>
          <p:cNvSpPr>
            <a:spLocks noGrp="1"/>
          </p:cNvSpPr>
          <p:nvPr>
            <p:ph type="sldNum" sz="quarter" idx="12"/>
          </p:nvPr>
        </p:nvSpPr>
        <p:spPr/>
        <p:txBody>
          <a:bodyPr/>
          <a:lstStyle/>
          <a:p>
            <a:fld id="{A49DFD55-3C28-40EF-9E31-A92D2E4017FF}" type="slidenum">
              <a:rPr lang="en-US" smtClean="0"/>
              <a:pPr/>
              <a:t>40</a:t>
            </a:fld>
            <a:endParaRPr lang="en-US" dirty="0"/>
          </a:p>
        </p:txBody>
      </p:sp>
      <p:pic>
        <p:nvPicPr>
          <p:cNvPr id="8" name="Picture 7">
            <a:extLst>
              <a:ext uri="{FF2B5EF4-FFF2-40B4-BE49-F238E27FC236}">
                <a16:creationId xmlns:a16="http://schemas.microsoft.com/office/drawing/2014/main" id="{7CDC84F5-E523-0AEC-D8E5-20CE35FA4309}"/>
              </a:ext>
            </a:extLst>
          </p:cNvPr>
          <p:cNvPicPr>
            <a:picLocks noChangeAspect="1"/>
          </p:cNvPicPr>
          <p:nvPr/>
        </p:nvPicPr>
        <p:blipFill>
          <a:blip r:embed="rId2"/>
          <a:stretch>
            <a:fillRect/>
          </a:stretch>
        </p:blipFill>
        <p:spPr>
          <a:xfrm>
            <a:off x="338137" y="1850589"/>
            <a:ext cx="10906125" cy="3156821"/>
          </a:xfrm>
          <a:prstGeom prst="rect">
            <a:avLst/>
          </a:prstGeom>
        </p:spPr>
      </p:pic>
      <p:sp>
        <p:nvSpPr>
          <p:cNvPr id="9" name="TextBox 8">
            <a:extLst>
              <a:ext uri="{FF2B5EF4-FFF2-40B4-BE49-F238E27FC236}">
                <a16:creationId xmlns:a16="http://schemas.microsoft.com/office/drawing/2014/main" id="{91DA1A54-A0EF-F831-9175-30950926E166}"/>
              </a:ext>
            </a:extLst>
          </p:cNvPr>
          <p:cNvSpPr txBox="1"/>
          <p:nvPr/>
        </p:nvSpPr>
        <p:spPr>
          <a:xfrm>
            <a:off x="838199" y="5410200"/>
            <a:ext cx="9229725" cy="923330"/>
          </a:xfrm>
          <a:prstGeom prst="rect">
            <a:avLst/>
          </a:prstGeom>
          <a:noFill/>
        </p:spPr>
        <p:txBody>
          <a:bodyPr wrap="square" rtlCol="0">
            <a:spAutoFit/>
          </a:bodyPr>
          <a:lstStyle/>
          <a:p>
            <a:r>
              <a:rPr lang="en-CA" dirty="0"/>
              <a:t>Modeling is challenging when most datapoints are 0</a:t>
            </a:r>
          </a:p>
          <a:p>
            <a:endParaRPr lang="en-CA" dirty="0"/>
          </a:p>
          <a:p>
            <a:r>
              <a:rPr lang="en-CA" dirty="0"/>
              <a:t>Another approach would be required for this dataset -&gt; potentially logistic (1/0) (yes/no)</a:t>
            </a:r>
          </a:p>
        </p:txBody>
      </p:sp>
    </p:spTree>
    <p:extLst>
      <p:ext uri="{BB962C8B-B14F-4D97-AF65-F5344CB8AC3E}">
        <p14:creationId xmlns:p14="http://schemas.microsoft.com/office/powerpoint/2010/main" val="310746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Methodology</a:t>
            </a:r>
          </a:p>
        </p:txBody>
      </p:sp>
    </p:spTree>
    <p:extLst>
      <p:ext uri="{BB962C8B-B14F-4D97-AF65-F5344CB8AC3E}">
        <p14:creationId xmlns:p14="http://schemas.microsoft.com/office/powerpoint/2010/main" val="284069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C431-0A2E-D9D3-67BD-D758FF865D89}"/>
              </a:ext>
            </a:extLst>
          </p:cNvPr>
          <p:cNvSpPr>
            <a:spLocks noGrp="1"/>
          </p:cNvSpPr>
          <p:nvPr>
            <p:ph type="title"/>
          </p:nvPr>
        </p:nvSpPr>
        <p:spPr>
          <a:xfrm>
            <a:off x="838200" y="204330"/>
            <a:ext cx="10515600" cy="517124"/>
          </a:xfrm>
        </p:spPr>
        <p:txBody>
          <a:bodyPr/>
          <a:lstStyle/>
          <a:p>
            <a:r>
              <a:rPr lang="en-CA" dirty="0"/>
              <a:t>Methodology</a:t>
            </a:r>
          </a:p>
        </p:txBody>
      </p:sp>
      <p:sp>
        <p:nvSpPr>
          <p:cNvPr id="6" name="Slide Number Placeholder 5">
            <a:extLst>
              <a:ext uri="{FF2B5EF4-FFF2-40B4-BE49-F238E27FC236}">
                <a16:creationId xmlns:a16="http://schemas.microsoft.com/office/drawing/2014/main" id="{F54873D3-931C-8A4F-1BFA-D34F349997AE}"/>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D78014EF-762D-D019-5220-1EECF27341DF}"/>
              </a:ext>
            </a:extLst>
          </p:cNvPr>
          <p:cNvSpPr txBox="1"/>
          <p:nvPr/>
        </p:nvSpPr>
        <p:spPr>
          <a:xfrm>
            <a:off x="838200" y="813732"/>
            <a:ext cx="10515600" cy="5632311"/>
          </a:xfrm>
          <a:prstGeom prst="rect">
            <a:avLst/>
          </a:prstGeom>
          <a:noFill/>
        </p:spPr>
        <p:txBody>
          <a:bodyPr wrap="square" rtlCol="0">
            <a:spAutoFit/>
          </a:bodyPr>
          <a:lstStyle/>
          <a:p>
            <a:r>
              <a:rPr lang="en-US" dirty="0"/>
              <a:t>The following high-level methodology has been outlined for this project but may be modified as the project progresses. Each stage is elaborated in more detail in the following slides.</a:t>
            </a:r>
          </a:p>
          <a:p>
            <a:pPr marL="342900" indent="-342900">
              <a:buFont typeface="+mj-lt"/>
              <a:buAutoNum type="arabicPeriod"/>
            </a:pPr>
            <a:r>
              <a:rPr lang="en-CA" dirty="0"/>
              <a:t>Data</a:t>
            </a:r>
          </a:p>
          <a:p>
            <a:pPr lvl="1"/>
            <a:r>
              <a:rPr lang="en-CA" dirty="0"/>
              <a:t>Goal: Build a dataset for modeling this problem</a:t>
            </a:r>
          </a:p>
          <a:p>
            <a:pPr marL="742950" lvl="1" indent="-285750">
              <a:buFont typeface="Arial" panose="020B0604020202020204" pitchFamily="34" charset="0"/>
              <a:buChar char="•"/>
            </a:pPr>
            <a:r>
              <a:rPr lang="en-CA" dirty="0"/>
              <a:t>Acquiring the data</a:t>
            </a:r>
          </a:p>
          <a:p>
            <a:pPr marL="742950" lvl="1" indent="-285750">
              <a:buFont typeface="Arial" panose="020B0604020202020204" pitchFamily="34" charset="0"/>
              <a:buChar char="•"/>
            </a:pPr>
            <a:r>
              <a:rPr lang="en-CA" dirty="0"/>
              <a:t>Understanding the data</a:t>
            </a:r>
          </a:p>
          <a:p>
            <a:pPr marL="742950" lvl="1" indent="-285750">
              <a:buFont typeface="Arial" panose="020B0604020202020204" pitchFamily="34" charset="0"/>
              <a:buChar char="•"/>
            </a:pPr>
            <a:r>
              <a:rPr lang="en-CA" dirty="0"/>
              <a:t>Exploring the dataset</a:t>
            </a:r>
          </a:p>
          <a:p>
            <a:pPr marL="742950" lvl="1" indent="-285750">
              <a:buFont typeface="Arial" panose="020B0604020202020204" pitchFamily="34" charset="0"/>
              <a:buChar char="•"/>
            </a:pPr>
            <a:r>
              <a:rPr lang="en-CA" dirty="0"/>
              <a:t>Modifying/Cleaning the data for analysis</a:t>
            </a:r>
          </a:p>
          <a:p>
            <a:pPr lvl="1"/>
            <a:endParaRPr lang="en-CA" dirty="0"/>
          </a:p>
          <a:p>
            <a:pPr marL="342900" indent="-342900">
              <a:buFont typeface="+mj-lt"/>
              <a:buAutoNum type="arabicPeriod"/>
            </a:pPr>
            <a:r>
              <a:rPr lang="en-CA" dirty="0"/>
              <a:t>Modeling</a:t>
            </a:r>
          </a:p>
          <a:p>
            <a:pPr lvl="1"/>
            <a:r>
              <a:rPr lang="en-CA" dirty="0"/>
              <a:t>Goal: Create a model that matches the STARS mission/request data and is predictive of future time periods. The follow approaches are being considered (ranked based applicability to the problem):</a:t>
            </a:r>
          </a:p>
          <a:p>
            <a:pPr marL="742950" lvl="1" indent="-285750">
              <a:buFont typeface="Arial" panose="020B0604020202020204" pitchFamily="34" charset="0"/>
              <a:buChar char="•"/>
            </a:pPr>
            <a:r>
              <a:rPr lang="en-CA" dirty="0"/>
              <a:t>Time-series approaches</a:t>
            </a:r>
          </a:p>
          <a:p>
            <a:pPr marL="742950" lvl="1" indent="-285750">
              <a:buFont typeface="Arial" panose="020B0604020202020204" pitchFamily="34" charset="0"/>
              <a:buChar char="•"/>
            </a:pPr>
            <a:r>
              <a:rPr lang="en-CA" dirty="0"/>
              <a:t>Machine Learning approaches</a:t>
            </a:r>
          </a:p>
          <a:p>
            <a:pPr lvl="1"/>
            <a:endParaRPr lang="en-CA" dirty="0"/>
          </a:p>
          <a:p>
            <a:pPr marL="342900" indent="-342900">
              <a:buFont typeface="+mj-lt"/>
              <a:buAutoNum type="arabicPeriod"/>
            </a:pPr>
            <a:r>
              <a:rPr lang="en-CA" dirty="0"/>
              <a:t>Analysis</a:t>
            </a:r>
          </a:p>
          <a:p>
            <a:pPr lvl="1"/>
            <a:r>
              <a:rPr lang="en-US" dirty="0"/>
              <a:t>Goal: Use the fitted model and work with STARS strategy &amp; planning staff to perform threshold analysis to quantify the cost and impact trade-offs of investing in additional resource. </a:t>
            </a:r>
          </a:p>
          <a:p>
            <a:pPr marL="742950" lvl="1" indent="-285750">
              <a:buFont typeface="Arial" panose="020B0604020202020204" pitchFamily="34" charset="0"/>
              <a:buChar char="•"/>
            </a:pPr>
            <a:r>
              <a:rPr lang="en-US" dirty="0"/>
              <a:t>Times of maximum impact</a:t>
            </a:r>
          </a:p>
          <a:p>
            <a:pPr marL="742950" lvl="1" indent="-285750">
              <a:buFont typeface="Arial" panose="020B0604020202020204" pitchFamily="34" charset="0"/>
              <a:buChar char="•"/>
            </a:pPr>
            <a:r>
              <a:rPr lang="en-US" dirty="0"/>
              <a:t>Cost/Benefit (Cost vs Missions Fulfilled)</a:t>
            </a:r>
            <a:endParaRPr lang="en-CA" dirty="0"/>
          </a:p>
        </p:txBody>
      </p:sp>
    </p:spTree>
    <p:extLst>
      <p:ext uri="{BB962C8B-B14F-4D97-AF65-F5344CB8AC3E}">
        <p14:creationId xmlns:p14="http://schemas.microsoft.com/office/powerpoint/2010/main" val="112052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a:t>
            </a:r>
          </a:p>
        </p:txBody>
      </p:sp>
    </p:spTree>
    <p:extLst>
      <p:ext uri="{BB962C8B-B14F-4D97-AF65-F5344CB8AC3E}">
        <p14:creationId xmlns:p14="http://schemas.microsoft.com/office/powerpoint/2010/main" val="136136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C431-0A2E-D9D3-67BD-D758FF865D89}"/>
              </a:ext>
            </a:extLst>
          </p:cNvPr>
          <p:cNvSpPr>
            <a:spLocks noGrp="1"/>
          </p:cNvSpPr>
          <p:nvPr>
            <p:ph type="title"/>
          </p:nvPr>
        </p:nvSpPr>
        <p:spPr/>
        <p:txBody>
          <a:bodyPr/>
          <a:lstStyle/>
          <a:p>
            <a:r>
              <a:rPr lang="en-CA" dirty="0"/>
              <a:t>Data Warehouse</a:t>
            </a:r>
          </a:p>
        </p:txBody>
      </p:sp>
      <p:sp>
        <p:nvSpPr>
          <p:cNvPr id="6" name="Slide Number Placeholder 5">
            <a:extLst>
              <a:ext uri="{FF2B5EF4-FFF2-40B4-BE49-F238E27FC236}">
                <a16:creationId xmlns:a16="http://schemas.microsoft.com/office/drawing/2014/main" id="{F54873D3-931C-8A4F-1BFA-D34F349997A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TextBox 6">
            <a:extLst>
              <a:ext uri="{FF2B5EF4-FFF2-40B4-BE49-F238E27FC236}">
                <a16:creationId xmlns:a16="http://schemas.microsoft.com/office/drawing/2014/main" id="{16770467-6D68-058E-EE52-264FED46202B}"/>
              </a:ext>
            </a:extLst>
          </p:cNvPr>
          <p:cNvSpPr txBox="1"/>
          <p:nvPr/>
        </p:nvSpPr>
        <p:spPr>
          <a:xfrm>
            <a:off x="1012722" y="1780674"/>
            <a:ext cx="10341078"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STARS’ mission and call center data from 2010 onwards is stored in a data warehouse (DW)</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first step in this process was to explore and understand the DW so that a dataset suitable for modeling the problem could be developed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SQL queries were made to the DW using Python and </a:t>
            </a:r>
            <a:r>
              <a:rPr lang="en-US" sz="2000" dirty="0" err="1"/>
              <a:t>SQLAlchemy</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Research, and collaboration with STARS’ Database Administrator was required to understand the DW and build the queries required to get a dataset for modeling </a:t>
            </a:r>
          </a:p>
          <a:p>
            <a:endParaRPr lang="en-US" sz="2000" dirty="0"/>
          </a:p>
          <a:p>
            <a:endParaRPr lang="en-CA" sz="2000" dirty="0"/>
          </a:p>
        </p:txBody>
      </p:sp>
    </p:spTree>
    <p:extLst>
      <p:ext uri="{BB962C8B-B14F-4D97-AF65-F5344CB8AC3E}">
        <p14:creationId xmlns:p14="http://schemas.microsoft.com/office/powerpoint/2010/main" val="216938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3E10-76A6-7F6E-A1A0-1DDED44D6F47}"/>
              </a:ext>
            </a:extLst>
          </p:cNvPr>
          <p:cNvSpPr>
            <a:spLocks noGrp="1"/>
          </p:cNvSpPr>
          <p:nvPr>
            <p:ph type="title"/>
          </p:nvPr>
        </p:nvSpPr>
        <p:spPr/>
        <p:txBody>
          <a:bodyPr/>
          <a:lstStyle/>
          <a:p>
            <a:r>
              <a:rPr lang="en-US" dirty="0"/>
              <a:t>Data Terminology</a:t>
            </a:r>
            <a:endParaRPr lang="en-CA" dirty="0"/>
          </a:p>
        </p:txBody>
      </p:sp>
      <p:sp>
        <p:nvSpPr>
          <p:cNvPr id="6" name="Slide Number Placeholder 5">
            <a:extLst>
              <a:ext uri="{FF2B5EF4-FFF2-40B4-BE49-F238E27FC236}">
                <a16:creationId xmlns:a16="http://schemas.microsoft.com/office/drawing/2014/main" id="{D3B545C0-034D-8BB8-6907-381B0FEDEF2B}"/>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7" name="Picture 6">
            <a:extLst>
              <a:ext uri="{FF2B5EF4-FFF2-40B4-BE49-F238E27FC236}">
                <a16:creationId xmlns:a16="http://schemas.microsoft.com/office/drawing/2014/main" id="{C9ABFDFB-5E14-E0FB-971F-7433A6C28CEA}"/>
              </a:ext>
            </a:extLst>
          </p:cNvPr>
          <p:cNvPicPr>
            <a:picLocks noChangeAspect="1"/>
          </p:cNvPicPr>
          <p:nvPr/>
        </p:nvPicPr>
        <p:blipFill>
          <a:blip r:embed="rId2"/>
          <a:stretch>
            <a:fillRect/>
          </a:stretch>
        </p:blipFill>
        <p:spPr>
          <a:xfrm>
            <a:off x="838200" y="3177625"/>
            <a:ext cx="4915326" cy="1691787"/>
          </a:xfrm>
          <a:prstGeom prst="rect">
            <a:avLst/>
          </a:prstGeom>
        </p:spPr>
      </p:pic>
      <p:pic>
        <p:nvPicPr>
          <p:cNvPr id="8" name="Picture 7">
            <a:extLst>
              <a:ext uri="{FF2B5EF4-FFF2-40B4-BE49-F238E27FC236}">
                <a16:creationId xmlns:a16="http://schemas.microsoft.com/office/drawing/2014/main" id="{D0DF2155-2CF7-DB40-F905-5A3931E35201}"/>
              </a:ext>
            </a:extLst>
          </p:cNvPr>
          <p:cNvPicPr>
            <a:picLocks noChangeAspect="1"/>
          </p:cNvPicPr>
          <p:nvPr/>
        </p:nvPicPr>
        <p:blipFill>
          <a:blip r:embed="rId3"/>
          <a:stretch>
            <a:fillRect/>
          </a:stretch>
        </p:blipFill>
        <p:spPr>
          <a:xfrm>
            <a:off x="6309292" y="3299556"/>
            <a:ext cx="4816257" cy="1447925"/>
          </a:xfrm>
          <a:prstGeom prst="rect">
            <a:avLst/>
          </a:prstGeom>
        </p:spPr>
      </p:pic>
      <p:sp>
        <p:nvSpPr>
          <p:cNvPr id="3" name="TextBox 2">
            <a:extLst>
              <a:ext uri="{FF2B5EF4-FFF2-40B4-BE49-F238E27FC236}">
                <a16:creationId xmlns:a16="http://schemas.microsoft.com/office/drawing/2014/main" id="{8673BE8B-5376-72E1-5F6B-2050E65FAAD7}"/>
              </a:ext>
            </a:extLst>
          </p:cNvPr>
          <p:cNvSpPr txBox="1"/>
          <p:nvPr/>
        </p:nvSpPr>
        <p:spPr>
          <a:xfrm>
            <a:off x="1166070" y="1392572"/>
            <a:ext cx="9731229" cy="2031325"/>
          </a:xfrm>
          <a:prstGeom prst="rect">
            <a:avLst/>
          </a:prstGeom>
          <a:noFill/>
        </p:spPr>
        <p:txBody>
          <a:bodyPr wrap="square" rtlCol="0">
            <a:spAutoFit/>
          </a:bodyPr>
          <a:lstStyle/>
          <a:p>
            <a:r>
              <a:rPr lang="en-CA" dirty="0"/>
              <a:t>A key step in the exploring the data warehouse was learning about STARS’ operations and terminology</a:t>
            </a:r>
          </a:p>
          <a:p>
            <a:endParaRPr lang="en-CA" dirty="0"/>
          </a:p>
          <a:p>
            <a:r>
              <a:rPr lang="en-CA" dirty="0"/>
              <a:t>The dataset applicable to this problem is built around the entities of Requests and Missions for the helicopter ambulances. Some of these terms are outlines below for illustration:</a:t>
            </a:r>
          </a:p>
          <a:p>
            <a:endParaRPr lang="en-CA" dirty="0"/>
          </a:p>
          <a:p>
            <a:endParaRPr lang="en-CA" dirty="0"/>
          </a:p>
        </p:txBody>
      </p:sp>
      <p:sp>
        <p:nvSpPr>
          <p:cNvPr id="9" name="TextBox 8">
            <a:extLst>
              <a:ext uri="{FF2B5EF4-FFF2-40B4-BE49-F238E27FC236}">
                <a16:creationId xmlns:a16="http://schemas.microsoft.com/office/drawing/2014/main" id="{240B7241-D450-AEAE-CF14-9816E941E19D}"/>
              </a:ext>
            </a:extLst>
          </p:cNvPr>
          <p:cNvSpPr txBox="1"/>
          <p:nvPr/>
        </p:nvSpPr>
        <p:spPr>
          <a:xfrm>
            <a:off x="1166070" y="5279923"/>
            <a:ext cx="9731230" cy="646331"/>
          </a:xfrm>
          <a:prstGeom prst="rect">
            <a:avLst/>
          </a:prstGeom>
          <a:noFill/>
        </p:spPr>
        <p:txBody>
          <a:bodyPr wrap="square" rtlCol="0">
            <a:spAutoFit/>
          </a:bodyPr>
          <a:lstStyle/>
          <a:p>
            <a:r>
              <a:rPr lang="en-CA" dirty="0"/>
              <a:t>The goal of this project is to determine the likelihood that STARS will have to decline a </a:t>
            </a:r>
            <a:r>
              <a:rPr lang="en-CA" u="sng" dirty="0"/>
              <a:t>Request</a:t>
            </a:r>
            <a:r>
              <a:rPr lang="en-CA" dirty="0"/>
              <a:t> due to already being on an “Other </a:t>
            </a:r>
            <a:r>
              <a:rPr lang="en-CA" u="sng" dirty="0"/>
              <a:t>Mission</a:t>
            </a:r>
            <a:r>
              <a:rPr lang="en-CA" dirty="0"/>
              <a:t>”</a:t>
            </a:r>
          </a:p>
        </p:txBody>
      </p:sp>
    </p:spTree>
    <p:extLst>
      <p:ext uri="{BB962C8B-B14F-4D97-AF65-F5344CB8AC3E}">
        <p14:creationId xmlns:p14="http://schemas.microsoft.com/office/powerpoint/2010/main" val="73989719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purl.org/dc/terms/"/>
    <ds:schemaRef ds:uri="230e9df3-be65-4c73-a93b-d1236ebd677e"/>
    <ds:schemaRef ds:uri="http://purl.org/dc/elements/1.1/"/>
    <ds:schemaRef ds:uri="16c05727-aa75-4e4a-9b5f-8a80a1165891"/>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{295E0713-E5BA-4698-BE5A-E1ADCB1CDEA4}tf67328976_win32</Template>
  <TotalTime>6322</TotalTime>
  <Words>2087</Words>
  <Application>Microsoft Office PowerPoint</Application>
  <PresentationFormat>Widescreen</PresentationFormat>
  <Paragraphs>282</Paragraphs>
  <Slides>40</Slides>
  <Notes>0</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Calibri Light</vt:lpstr>
      <vt:lpstr>Courier New</vt:lpstr>
      <vt:lpstr>Tenorite</vt:lpstr>
      <vt:lpstr>Office Theme</vt:lpstr>
      <vt:lpstr>1_Office Theme</vt:lpstr>
      <vt:lpstr>STARS AIR ABMUBLANCE MISSION DATA ANALYSIS</vt:lpstr>
      <vt:lpstr>Project</vt:lpstr>
      <vt:lpstr>The Organization</vt:lpstr>
      <vt:lpstr>Project Overview</vt:lpstr>
      <vt:lpstr>Methodology</vt:lpstr>
      <vt:lpstr>Methodology</vt:lpstr>
      <vt:lpstr>Data</vt:lpstr>
      <vt:lpstr>Data Warehouse</vt:lpstr>
      <vt:lpstr>Data Terminology</vt:lpstr>
      <vt:lpstr>Data Definitions</vt:lpstr>
      <vt:lpstr>Data Preparation</vt:lpstr>
      <vt:lpstr>Dataset/Data-Views</vt:lpstr>
      <vt:lpstr>Data Exploration</vt:lpstr>
      <vt:lpstr>Mission Declines due to ‘Other Mission’</vt:lpstr>
      <vt:lpstr>Requests vs Missions</vt:lpstr>
      <vt:lpstr>OM Decline Ratio</vt:lpstr>
      <vt:lpstr>Mission Declines due to ‘Other Mission’ - Frequency</vt:lpstr>
      <vt:lpstr>Histogram of Daily ‘OM’ Declines for Edmonton</vt:lpstr>
      <vt:lpstr>Focus on &gt;2018</vt:lpstr>
      <vt:lpstr>Daily Breakdown</vt:lpstr>
      <vt:lpstr>Monthly Breakdown</vt:lpstr>
      <vt:lpstr>Modeling</vt:lpstr>
      <vt:lpstr>Time-Series</vt:lpstr>
      <vt:lpstr>Time-series models</vt:lpstr>
      <vt:lpstr>Time-Series Decomposition</vt:lpstr>
      <vt:lpstr>Prophet Time Series Model</vt:lpstr>
      <vt:lpstr>PowerPoint Presentation</vt:lpstr>
      <vt:lpstr>Holt-Winters Exponential Smoothing</vt:lpstr>
      <vt:lpstr>Analysis</vt:lpstr>
      <vt:lpstr>Insights from Weekly Models</vt:lpstr>
      <vt:lpstr>High-Point Analysis</vt:lpstr>
      <vt:lpstr>Next Steps</vt:lpstr>
      <vt:lpstr>Next Steps</vt:lpstr>
      <vt:lpstr>THANK YOU</vt:lpstr>
      <vt:lpstr>Alternative Dataset</vt:lpstr>
      <vt:lpstr>Alternative dataset</vt:lpstr>
      <vt:lpstr>Trend Comparison</vt:lpstr>
      <vt:lpstr>Daily Comparison</vt:lpstr>
      <vt:lpstr>Seasonality Comparison</vt:lpstr>
      <vt:lpstr>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Jesse Keith</dc:creator>
  <cp:lastModifiedBy>Jesse Keith</cp:lastModifiedBy>
  <cp:revision>71</cp:revision>
  <dcterms:created xsi:type="dcterms:W3CDTF">2023-06-12T17:09:14Z</dcterms:created>
  <dcterms:modified xsi:type="dcterms:W3CDTF">2023-07-24T02:44:01Z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