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90" r:id="rId4"/>
    <p:sldId id="344" r:id="rId5"/>
    <p:sldId id="365" r:id="rId6"/>
    <p:sldId id="371" r:id="rId7"/>
    <p:sldId id="757" r:id="rId8"/>
    <p:sldId id="750" r:id="rId9"/>
    <p:sldId id="760" r:id="rId10"/>
    <p:sldId id="751" r:id="rId11"/>
    <p:sldId id="752" r:id="rId12"/>
    <p:sldId id="754" r:id="rId13"/>
    <p:sldId id="755" r:id="rId14"/>
    <p:sldId id="756" r:id="rId15"/>
    <p:sldId id="761" r:id="rId16"/>
    <p:sldId id="762" r:id="rId17"/>
    <p:sldId id="763" r:id="rId18"/>
    <p:sldId id="764" r:id="rId19"/>
    <p:sldId id="767" r:id="rId20"/>
    <p:sldId id="765" r:id="rId21"/>
    <p:sldId id="766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89"/>
    <a:srgbClr val="F6D86D"/>
    <a:srgbClr val="ECD070"/>
    <a:srgbClr val="FBEB9C"/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9485" autoAdjust="0"/>
  </p:normalViewPr>
  <p:slideViewPr>
    <p:cSldViewPr snapToGrid="0" showGuides="1">
      <p:cViewPr varScale="1">
        <p:scale>
          <a:sx n="107" d="100"/>
          <a:sy n="107" d="100"/>
        </p:scale>
        <p:origin x="726" y="108"/>
      </p:cViewPr>
      <p:guideLst>
        <p:guide pos="3840"/>
        <p:guide orient="horz" pos="2160"/>
        <p:guide pos="576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A5106-2308-426F-9EAD-7ACC26D497DE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573A-6D21-4EA7-AEB7-E049C9575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36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9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42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74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282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21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290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948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93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haven’t we automated you yet?  Mistaken believe that all aspects of appsec pen testing could always be automated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726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7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haven’t we automated you yet?  Mistaken believe that all aspects of appsec pen testing could always be automated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99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haven’t we automated you yet?  Mistaken believe that all aspects of appsec pen testing could always be automated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559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5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haven’t we automated you yet?  Mistaken believe that all aspects of appsec pen testing could always be automated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82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haven’t we automated you yet?  Mistaken believe that all aspects of appsec pen testing could always be automated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85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12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093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49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5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573A-6D21-4EA7-AEB7-E049C95754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20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2069235" y="6416514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971" y="6428840"/>
            <a:ext cx="8322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Jckhmr_t</a:t>
            </a: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2160917" y="647827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jckhmr@posteo.net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69579" y="903918"/>
            <a:ext cx="8085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Hacking a career in Offensive Security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1618" y="4015090"/>
            <a:ext cx="6881884" cy="1520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- Spoiler alert: there are no ‘experts’ 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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-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Leo McCavana, 11</a:t>
            </a:r>
            <a:r>
              <a:rPr lang="en-US" b="1" baseline="300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March 2020</a:t>
            </a:r>
          </a:p>
          <a:p>
            <a:pPr algn="ctr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84783" y="5442103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179418" y="197346"/>
            <a:ext cx="1105142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“Leo …. You should consider this great</a:t>
            </a:r>
          </a:p>
          <a:p>
            <a:r>
              <a:rPr lang="en-US" sz="4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new thing called the WWW …. It is going</a:t>
            </a:r>
          </a:p>
          <a:p>
            <a:r>
              <a:rPr lang="en-US" sz="4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to take over the world.”</a:t>
            </a:r>
          </a:p>
          <a:p>
            <a:endParaRPr lang="en-US" sz="4400" b="1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MSc Studies advisor, 1995</a:t>
            </a:r>
          </a:p>
        </p:txBody>
      </p:sp>
      <p:pic>
        <p:nvPicPr>
          <p:cNvPr id="1026" name="Picture 2" descr="Image result for mosaic browser">
            <a:extLst>
              <a:ext uri="{FF2B5EF4-FFF2-40B4-BE49-F238E27FC236}">
                <a16:creationId xmlns:a16="http://schemas.microsoft.com/office/drawing/2014/main" id="{7B16A88F-F290-464D-978C-0B9C07605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078" y="2328035"/>
            <a:ext cx="7310644" cy="365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54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706193" y="2068884"/>
            <a:ext cx="110017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Fast forward … after 7 years in web and ‘new media’.  </a:t>
            </a:r>
          </a:p>
          <a:p>
            <a:endParaRPr lang="en-US" sz="4400" b="1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r>
              <a:rPr lang="en-US" sz="4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 joined a Fortune 500 company and discovered ‘Information Security’ …</a:t>
            </a:r>
          </a:p>
        </p:txBody>
      </p:sp>
    </p:spTree>
    <p:extLst>
      <p:ext uri="{BB962C8B-B14F-4D97-AF65-F5344CB8AC3E}">
        <p14:creationId xmlns:p14="http://schemas.microsoft.com/office/powerpoint/2010/main" val="345532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686315" y="1045153"/>
            <a:ext cx="110017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Technical (‘Tech’) Writer – 2004 thru 2010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Training developers (because in my previous life I made EVERY mistake in the book) 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Discovered OWASP (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www.owasp.org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‘top 10’ became my entrance to hacking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Saw a ‘hacking demo’ from a pen tester (now my boss) and thought ‘this is me’.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Started attending conferences, learning, reading</a:t>
            </a:r>
          </a:p>
          <a:p>
            <a:pPr marL="571500" indent="-571500">
              <a:buFontTx/>
              <a:buChar char="-"/>
            </a:pPr>
            <a:endParaRPr lang="en-US" sz="3600" b="1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endParaRPr lang="en-US" sz="4400" b="1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endParaRPr lang="en-US" sz="4400" b="1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7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595143" y="906006"/>
            <a:ext cx="110017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Security Architect – 2010 thru 2013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Process track lead to embed security into every stage of Software Development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Back then Waterfall was the ONLY show in town …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… then I remembered I missed being hands-on technical</a:t>
            </a:r>
          </a:p>
          <a:p>
            <a:pPr marL="571500" indent="-571500">
              <a:buFontTx/>
              <a:buChar char="-"/>
            </a:pPr>
            <a:endParaRPr lang="en-US" sz="3600" b="1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endParaRPr lang="en-US" sz="4400" b="1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endParaRPr lang="en-US" sz="4400" b="1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6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993063" y="1082766"/>
            <a:ext cx="1100171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Appsec Pen Tester – 2013 - 2016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 had ‘arrived’ – I now got to ‘break’ things!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Aggressive but fun learning experience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Operational in 3 months (was supposed to be 6)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Focus: learning the ropes from others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Expertise: Mobile App Security … it was a new thing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Constant learning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Then Agile and Agile XP became the new dev methodologies</a:t>
            </a:r>
            <a:endParaRPr lang="en-US" sz="3200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endParaRPr lang="en-US" sz="4400" b="1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8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993063" y="1082766"/>
            <a:ext cx="110017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two most important resources </a:t>
            </a:r>
          </a:p>
          <a:p>
            <a:pPr marL="571500" indent="-571500">
              <a:buFontTx/>
              <a:buChar char="-"/>
            </a:pP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Burpsuite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(portswigger.net)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Web Application Hacker’s Handbook</a:t>
            </a:r>
            <a:endParaRPr lang="en-US" sz="3200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2050" name="Picture 2" descr="Image result for burpsuite">
            <a:extLst>
              <a:ext uri="{FF2B5EF4-FFF2-40B4-BE49-F238E27FC236}">
                <a16:creationId xmlns:a16="http://schemas.microsoft.com/office/drawing/2014/main" id="{F1ADD888-9C68-4DC0-BA44-760637E5D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63" y="2829569"/>
            <a:ext cx="6838972" cy="38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eb application hackers handbook">
            <a:extLst>
              <a:ext uri="{FF2B5EF4-FFF2-40B4-BE49-F238E27FC236}">
                <a16:creationId xmlns:a16="http://schemas.microsoft.com/office/drawing/2014/main" id="{AFFC2A8F-30FB-44E4-9F5A-989835D5F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494" y="2802834"/>
            <a:ext cx="3063283" cy="385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87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993063" y="1082766"/>
            <a:ext cx="110017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Red Team Operator 2017 - present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Transition period in first year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2018: Learning the ropes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2019: Hit the gas – probably the best year of my career yet!</a:t>
            </a:r>
            <a:endParaRPr lang="en-US" sz="3200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endParaRPr lang="en-US" sz="4400" b="1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9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993063" y="1082766"/>
            <a:ext cx="1100171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 what do I do?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Goal led operations: focused on data, not necessarily root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Targets: electronic, physical and human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Tool and infrastructure dev: Did I say I love automation? 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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I’m the word-smith on my team. Find your niche.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Known for my –</a:t>
            </a: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vvv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 focus on detail (which works MOST of the time) …. 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Report writing and communication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Purple team activities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Legal liaison</a:t>
            </a:r>
            <a:endParaRPr lang="en-US" sz="3200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endParaRPr lang="en-US" sz="4400" b="1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8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595143" y="120815"/>
            <a:ext cx="110017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All very well, but what sort of cool stuff do I experience on a day to day basis?</a:t>
            </a:r>
          </a:p>
        </p:txBody>
      </p:sp>
    </p:spTree>
    <p:extLst>
      <p:ext uri="{BB962C8B-B14F-4D97-AF65-F5344CB8AC3E}">
        <p14:creationId xmlns:p14="http://schemas.microsoft.com/office/powerpoint/2010/main" val="363744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595143" y="120815"/>
            <a:ext cx="110017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All very well, but what sort of cool stuff do I experience on a day to day basis?</a:t>
            </a:r>
          </a:p>
        </p:txBody>
      </p:sp>
      <p:pic>
        <p:nvPicPr>
          <p:cNvPr id="3074" name="Picture 2" descr="Image result for redacted document">
            <a:extLst>
              <a:ext uri="{FF2B5EF4-FFF2-40B4-BE49-F238E27FC236}">
                <a16:creationId xmlns:a16="http://schemas.microsoft.com/office/drawing/2014/main" id="{FB8363E3-F200-4CC5-945A-E4AECE462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322" y="1971883"/>
            <a:ext cx="6881355" cy="387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82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510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&gt; </a:t>
            </a:r>
            <a:r>
              <a:rPr lang="en-US" sz="3600" dirty="0" err="1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whois</a:t>
            </a:r>
            <a:r>
              <a:rPr lang="en-US" sz="36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Leo (@jckhmr_t)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F4A1EC-A2A2-44AB-806C-4019902432C3}"/>
              </a:ext>
            </a:extLst>
          </p:cNvPr>
          <p:cNvSpPr txBox="1"/>
          <p:nvPr/>
        </p:nvSpPr>
        <p:spPr>
          <a:xfrm>
            <a:off x="727815" y="1443841"/>
            <a:ext cx="822135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Red Team Operator for Allstate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Been in Information Security for 15+ years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Unusual path into infosec (is there a ‘normal’ one?)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Interested in: automation, breaking stuff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Occasional t-shirt winner (‘being a force for good’)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Long distance cyclist (n+1 bikes)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2050" name="Picture 2" descr="jckhmr">
            <a:extLst>
              <a:ext uri="{FF2B5EF4-FFF2-40B4-BE49-F238E27FC236}">
                <a16:creationId xmlns:a16="http://schemas.microsoft.com/office/drawing/2014/main" id="{9BDC7462-4A6A-4824-B56A-E65E5D30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760" y="132080"/>
            <a:ext cx="19558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437836" y="250023"/>
            <a:ext cx="11001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Some practical tips 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8432A-037A-4730-992B-0320285F91BE}"/>
              </a:ext>
            </a:extLst>
          </p:cNvPr>
          <p:cNvSpPr txBox="1"/>
          <p:nvPr/>
        </p:nvSpPr>
        <p:spPr>
          <a:xfrm>
            <a:off x="993063" y="1082766"/>
            <a:ext cx="110017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Develop your ‘hacker mindset’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 curious to know how something can be made to operate in a manner that it is not to supposed to</a:t>
            </a:r>
            <a:endParaRPr lang="en-US" sz="3200" dirty="0">
              <a:solidFill>
                <a:srgbClr val="01CEAF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Try harder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Be on the look out for opportunities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Read and learning from many different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Experiment, make mistakes, gain experience, have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Stay out of jail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Develop your communication skills: especially report writing!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7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437836" y="250023"/>
            <a:ext cx="11001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Some practical tips 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8432A-037A-4730-992B-0320285F91BE}"/>
              </a:ext>
            </a:extLst>
          </p:cNvPr>
          <p:cNvSpPr txBox="1"/>
          <p:nvPr/>
        </p:nvSpPr>
        <p:spPr>
          <a:xfrm>
            <a:off x="993063" y="1082766"/>
            <a:ext cx="110017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Get comfortable with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Build a home lab (which can be in the cloud)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Keep an eye on the hot areas - you can’t be ‘expert’ in everything though, but develop your own niche skillset.  This will be part of your personal brand to market yourself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Get a mentor (not necessarily a techie)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Be active in the community: learn and ‘give back’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Online learning (</a:t>
            </a: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vulnhub,Hackthebox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, root-me.org, Udemy, Pluralsight, CTFs, </a:t>
            </a: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etc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etc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etc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Have a realistic plan for your career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Keep learning: everyday is a school day.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27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95751" y="1133560"/>
            <a:ext cx="536794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you.</a:t>
            </a:r>
          </a:p>
          <a:p>
            <a:pPr algn="ctr"/>
            <a:endParaRPr lang="en-US" sz="4800" dirty="0">
              <a:solidFill>
                <a:schemeClr val="bg1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Questions?</a:t>
            </a:r>
          </a:p>
          <a:p>
            <a:pPr algn="ctr"/>
            <a:endParaRPr lang="en-US" sz="4800" dirty="0">
              <a:solidFill>
                <a:schemeClr val="bg1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en-US" sz="4000" dirty="0">
                <a:solidFill>
                  <a:srgbClr val="FF9933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jckhmr.net   @jckhmr_t</a:t>
            </a:r>
          </a:p>
          <a:p>
            <a:pPr algn="ctr"/>
            <a:r>
              <a:rPr lang="en-US" sz="4000" dirty="0">
                <a:solidFill>
                  <a:srgbClr val="FF9933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github.com/jckhmr</a:t>
            </a:r>
          </a:p>
          <a:p>
            <a:pPr algn="ctr"/>
            <a:r>
              <a:rPr lang="en-US" sz="4000" dirty="0">
                <a:solidFill>
                  <a:srgbClr val="FF9933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hlinkClick r:id="rId2"/>
              </a:rPr>
              <a:t>jckhmr@posteo</a:t>
            </a:r>
            <a:r>
              <a:rPr lang="en-US" sz="4000">
                <a:solidFill>
                  <a:srgbClr val="FF9933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hlinkClick r:id="rId2"/>
              </a:rPr>
              <a:t>.net</a:t>
            </a:r>
            <a:endParaRPr lang="en-US" sz="4000" dirty="0">
              <a:solidFill>
                <a:srgbClr val="FF9933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7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4190" y="357102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On the agenda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lear Light Bulb Placed on Chalkboard">
            <a:extLst>
              <a:ext uri="{FF2B5EF4-FFF2-40B4-BE49-F238E27FC236}">
                <a16:creationId xmlns:a16="http://schemas.microsoft.com/office/drawing/2014/main" id="{C7BA175E-B29E-4AE0-84B2-586D412B4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501" y="1974280"/>
            <a:ext cx="2566372" cy="178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C4ABF2-B3C1-4AE4-9E43-F76BE7C58BAF}"/>
              </a:ext>
            </a:extLst>
          </p:cNvPr>
          <p:cNvSpPr txBox="1"/>
          <p:nvPr/>
        </p:nvSpPr>
        <p:spPr>
          <a:xfrm>
            <a:off x="777166" y="2928369"/>
            <a:ext cx="4365811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How did I get into this game?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E7DD3-D6D5-4C13-B1B6-75940F7B03D7}"/>
              </a:ext>
            </a:extLst>
          </p:cNvPr>
          <p:cNvSpPr txBox="1"/>
          <p:nvPr/>
        </p:nvSpPr>
        <p:spPr>
          <a:xfrm>
            <a:off x="777166" y="3875771"/>
            <a:ext cx="4632743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sort of cool stuff do I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C1792-72E9-4A34-BD26-2A1A0D2C23E8}"/>
              </a:ext>
            </a:extLst>
          </p:cNvPr>
          <p:cNvSpPr txBox="1"/>
          <p:nvPr/>
        </p:nvSpPr>
        <p:spPr>
          <a:xfrm>
            <a:off x="777166" y="2142879"/>
            <a:ext cx="220925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do I do?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564D07-AE9C-4662-B9D6-7BBAE090FE64}"/>
              </a:ext>
            </a:extLst>
          </p:cNvPr>
          <p:cNvSpPr txBox="1"/>
          <p:nvPr/>
        </p:nvSpPr>
        <p:spPr>
          <a:xfrm>
            <a:off x="768830" y="4840737"/>
            <a:ext cx="6225230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tips can I offer on how to get a start</a:t>
            </a:r>
          </a:p>
        </p:txBody>
      </p:sp>
    </p:spTree>
    <p:extLst>
      <p:ext uri="{BB962C8B-B14F-4D97-AF65-F5344CB8AC3E}">
        <p14:creationId xmlns:p14="http://schemas.microsoft.com/office/powerpoint/2010/main" val="77957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89" y="2314731"/>
            <a:ext cx="7822794" cy="395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Adversary simulation activities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Using the same tactics, techniques and procedures as external attackers to find gaps in the defensive posture of an organization.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Red teams essentially exist to test and help improve defensive capabilities.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We don’t purely exist to break things.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190" y="1880623"/>
            <a:ext cx="3508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Red Team Operator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do I do?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69E5331-08B3-46BA-95B6-09F72648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400" y="2069466"/>
            <a:ext cx="284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2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2027674" y="3153612"/>
            <a:ext cx="8544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 how did I get into this game?</a:t>
            </a:r>
          </a:p>
        </p:txBody>
      </p:sp>
    </p:spTree>
    <p:extLst>
      <p:ext uri="{BB962C8B-B14F-4D97-AF65-F5344CB8AC3E}">
        <p14:creationId xmlns:p14="http://schemas.microsoft.com/office/powerpoint/2010/main" val="365408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89" y="1927100"/>
            <a:ext cx="7494801" cy="2838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Typing, typing, typing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Playing the games …. </a:t>
            </a:r>
            <a:r>
              <a:rPr lang="en-US" sz="2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m’eh</a:t>
            </a: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!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More interested in </a:t>
            </a:r>
            <a:r>
              <a:rPr lang="en-US" sz="2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modding</a:t>
            </a: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/creating/cheating/bypassing copy protection*.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190" y="1433358"/>
            <a:ext cx="613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It started with this in 1984:  ORIC-1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615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 how did I get into this game?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A67A6E3-0E54-4A75-83F8-B16980F75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931" y="1562575"/>
            <a:ext cx="4400097" cy="2688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855B3-DB11-4F3C-9ED8-C5CA6F6E9208}"/>
              </a:ext>
            </a:extLst>
          </p:cNvPr>
          <p:cNvSpPr txBox="1"/>
          <p:nvPr/>
        </p:nvSpPr>
        <p:spPr>
          <a:xfrm>
            <a:off x="0" y="6542206"/>
            <a:ext cx="3685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* Purely to feed my own curiosity! </a:t>
            </a:r>
            <a:r>
              <a:rPr lang="en-US" sz="1600" b="1" dirty="0">
                <a:solidFill>
                  <a:srgbClr val="FF0000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</a:t>
            </a:r>
            <a:endParaRPr lang="en-US" sz="1600" b="1" dirty="0">
              <a:solidFill>
                <a:srgbClr val="FF0000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95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90" y="1927100"/>
            <a:ext cx="6351802" cy="2838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I learned to strip cars* and worked on a engine conversion at 15 years old.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Why?  Because I was curious and wanted to prove that something could be done better.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190" y="1433358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And this 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615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 how did I get into this game?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5855B3-DB11-4F3C-9ED8-C5CA6F6E9208}"/>
              </a:ext>
            </a:extLst>
          </p:cNvPr>
          <p:cNvSpPr txBox="1"/>
          <p:nvPr/>
        </p:nvSpPr>
        <p:spPr>
          <a:xfrm>
            <a:off x="0" y="6542206"/>
            <a:ext cx="3495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* For clarity: all legally obtained! </a:t>
            </a:r>
            <a:r>
              <a:rPr lang="en-US" sz="1600" b="1" dirty="0">
                <a:solidFill>
                  <a:srgbClr val="FF0000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</a:t>
            </a:r>
            <a:endParaRPr lang="en-US" sz="1600" b="1" dirty="0">
              <a:solidFill>
                <a:srgbClr val="FF0000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645C4-B4EF-45D7-A6D1-A9545FF3E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252" y="1533037"/>
            <a:ext cx="3763617" cy="2822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DA61BD-9890-423E-BA12-631E68505CA9}"/>
              </a:ext>
            </a:extLst>
          </p:cNvPr>
          <p:cNvSpPr txBox="1"/>
          <p:nvPr/>
        </p:nvSpPr>
        <p:spPr>
          <a:xfrm>
            <a:off x="7905625" y="4427272"/>
            <a:ext cx="2584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Not the ACTUAL car ! </a:t>
            </a:r>
            <a:r>
              <a:rPr lang="en-US" sz="1600" b="1" dirty="0">
                <a:solidFill>
                  <a:srgbClr val="FF0000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</a:t>
            </a:r>
            <a:endParaRPr lang="en-US" sz="1600" b="1" dirty="0">
              <a:solidFill>
                <a:srgbClr val="FF0000"/>
              </a:solidFill>
              <a:latin typeface="Gill Sans MT" panose="020B0502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5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1253039" y="2073755"/>
            <a:ext cx="10291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Then in 1994 I did a degree in Media Studies …</a:t>
            </a:r>
          </a:p>
        </p:txBody>
      </p:sp>
    </p:spTree>
    <p:extLst>
      <p:ext uri="{BB962C8B-B14F-4D97-AF65-F5344CB8AC3E}">
        <p14:creationId xmlns:p14="http://schemas.microsoft.com/office/powerpoint/2010/main" val="316424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BCF38-F3F3-44E4-93FF-326141A5D462}"/>
              </a:ext>
            </a:extLst>
          </p:cNvPr>
          <p:cNvSpPr txBox="1"/>
          <p:nvPr/>
        </p:nvSpPr>
        <p:spPr>
          <a:xfrm>
            <a:off x="1253039" y="2073755"/>
            <a:ext cx="10291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Then in 1994 I did a degree in Media Studies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B7456-82AC-4743-AB1E-821E681953BD}"/>
              </a:ext>
            </a:extLst>
          </p:cNvPr>
          <p:cNvSpPr txBox="1"/>
          <p:nvPr/>
        </p:nvSpPr>
        <p:spPr>
          <a:xfrm>
            <a:off x="1253039" y="3131591"/>
            <a:ext cx="7962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Followed by a MSc. In Computing &amp; </a:t>
            </a:r>
          </a:p>
          <a:p>
            <a:r>
              <a:rPr lang="en-US" sz="3600" b="1" dirty="0">
                <a:solidFill>
                  <a:srgbClr val="01CEAF"/>
                </a:solidFill>
                <a:latin typeface="Gill Sans MT" panose="020B0502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Information Systems. (1994-1995)</a:t>
            </a:r>
          </a:p>
        </p:txBody>
      </p:sp>
    </p:spTree>
    <p:extLst>
      <p:ext uri="{BB962C8B-B14F-4D97-AF65-F5344CB8AC3E}">
        <p14:creationId xmlns:p14="http://schemas.microsoft.com/office/powerpoint/2010/main" val="18381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13930</TotalTime>
  <Words>1050</Words>
  <Application>Microsoft Office PowerPoint</Application>
  <PresentationFormat>Widescreen</PresentationFormat>
  <Paragraphs>134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lmc</cp:lastModifiedBy>
  <cp:revision>265</cp:revision>
  <dcterms:created xsi:type="dcterms:W3CDTF">2018-07-18T01:46:28Z</dcterms:created>
  <dcterms:modified xsi:type="dcterms:W3CDTF">2020-05-16T17:50:52Z</dcterms:modified>
</cp:coreProperties>
</file>