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2" r:id="rId4"/>
    <p:sldId id="269" r:id="rId5"/>
    <p:sldId id="271" r:id="rId6"/>
    <p:sldId id="257" r:id="rId7"/>
    <p:sldId id="263" r:id="rId8"/>
    <p:sldId id="270" r:id="rId9"/>
    <p:sldId id="283" r:id="rId10"/>
    <p:sldId id="266" r:id="rId11"/>
    <p:sldId id="285" r:id="rId12"/>
    <p:sldId id="274" r:id="rId13"/>
    <p:sldId id="282" r:id="rId14"/>
    <p:sldId id="284" r:id="rId15"/>
    <p:sldId id="267" r:id="rId16"/>
    <p:sldId id="272" r:id="rId17"/>
    <p:sldId id="273" r:id="rId18"/>
    <p:sldId id="258" r:id="rId19"/>
    <p:sldId id="265" r:id="rId20"/>
    <p:sldId id="281" r:id="rId21"/>
    <p:sldId id="280" r:id="rId22"/>
    <p:sldId id="275" r:id="rId23"/>
    <p:sldId id="276"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498" autoAdjust="0"/>
    <p:restoredTop sz="94660"/>
  </p:normalViewPr>
  <p:slideViewPr>
    <p:cSldViewPr snapToGrid="0">
      <p:cViewPr varScale="1">
        <p:scale>
          <a:sx n="53" d="100"/>
          <a:sy n="53" d="100"/>
        </p:scale>
        <p:origin x="77" y="427"/>
      </p:cViewPr>
      <p:guideLst/>
    </p:cSldViewPr>
  </p:slideViewPr>
  <p:notesTextViewPr>
    <p:cViewPr>
      <p:scale>
        <a:sx n="1" d="1"/>
        <a:sy n="1" d="1"/>
      </p:scale>
      <p:origin x="0" y="0"/>
    </p:cViewPr>
  </p:notesTextViewPr>
  <p:sorterViewPr>
    <p:cViewPr>
      <p:scale>
        <a:sx n="85" d="100"/>
        <a:sy n="8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Fan Liang" userId="97189b14-51a8-41e8-9e32-8832b8ff6b89" providerId="ADAL" clId="{1FB63721-23DE-49F6-A442-0B29B115CA64}"/>
    <pc:docChg chg="undo custSel addSld delSld modSld sldOrd">
      <pc:chgData name="JFan Liang" userId="97189b14-51a8-41e8-9e32-8832b8ff6b89" providerId="ADAL" clId="{1FB63721-23DE-49F6-A442-0B29B115CA64}" dt="2019-04-13T07:31:29.207" v="2381" actId="20577"/>
      <pc:docMkLst>
        <pc:docMk/>
      </pc:docMkLst>
      <pc:sldChg chg="modSp">
        <pc:chgData name="JFan Liang" userId="97189b14-51a8-41e8-9e32-8832b8ff6b89" providerId="ADAL" clId="{1FB63721-23DE-49F6-A442-0B29B115CA64}" dt="2019-04-13T07:26:31.460" v="2263"/>
        <pc:sldMkLst>
          <pc:docMk/>
          <pc:sldMk cId="3654560722" sldId="257"/>
        </pc:sldMkLst>
        <pc:spChg chg="mod">
          <ac:chgData name="JFan Liang" userId="97189b14-51a8-41e8-9e32-8832b8ff6b89" providerId="ADAL" clId="{1FB63721-23DE-49F6-A442-0B29B115CA64}" dt="2019-04-13T07:26:31.460" v="2263"/>
          <ac:spMkLst>
            <pc:docMk/>
            <pc:sldMk cId="3654560722" sldId="257"/>
            <ac:spMk id="2" creationId="{CC31187D-14CC-419E-9D89-874FDE8EAC33}"/>
          </ac:spMkLst>
        </pc:spChg>
        <pc:spChg chg="mod">
          <ac:chgData name="JFan Liang" userId="97189b14-51a8-41e8-9e32-8832b8ff6b89" providerId="ADAL" clId="{1FB63721-23DE-49F6-A442-0B29B115CA64}" dt="2019-04-09T15:51:43.293" v="376" actId="20577"/>
          <ac:spMkLst>
            <pc:docMk/>
            <pc:sldMk cId="3654560722" sldId="257"/>
            <ac:spMk id="3" creationId="{749885CD-24DA-4D86-B0FC-F490CF192B9C}"/>
          </ac:spMkLst>
        </pc:spChg>
      </pc:sldChg>
      <pc:sldChg chg="modSp">
        <pc:chgData name="JFan Liang" userId="97189b14-51a8-41e8-9e32-8832b8ff6b89" providerId="ADAL" clId="{1FB63721-23DE-49F6-A442-0B29B115CA64}" dt="2019-04-13T07:26:31.460" v="2263"/>
        <pc:sldMkLst>
          <pc:docMk/>
          <pc:sldMk cId="1813273597" sldId="258"/>
        </pc:sldMkLst>
        <pc:spChg chg="mod">
          <ac:chgData name="JFan Liang" userId="97189b14-51a8-41e8-9e32-8832b8ff6b89" providerId="ADAL" clId="{1FB63721-23DE-49F6-A442-0B29B115CA64}" dt="2019-04-13T07:26:31.460" v="2263"/>
          <ac:spMkLst>
            <pc:docMk/>
            <pc:sldMk cId="1813273597" sldId="258"/>
            <ac:spMk id="4" creationId="{9E4E2202-312A-4CD7-A6D2-DBE569AAD1B1}"/>
          </ac:spMkLst>
        </pc:spChg>
        <pc:spChg chg="mod">
          <ac:chgData name="JFan Liang" userId="97189b14-51a8-41e8-9e32-8832b8ff6b89" providerId="ADAL" clId="{1FB63721-23DE-49F6-A442-0B29B115CA64}" dt="2019-04-09T16:29:59.050" v="1928"/>
          <ac:spMkLst>
            <pc:docMk/>
            <pc:sldMk cId="1813273597" sldId="258"/>
            <ac:spMk id="5" creationId="{19B58E5C-0EA5-4930-9C33-9052913B2991}"/>
          </ac:spMkLst>
        </pc:spChg>
      </pc:sldChg>
      <pc:sldChg chg="modSp add">
        <pc:chgData name="JFan Liang" userId="97189b14-51a8-41e8-9e32-8832b8ff6b89" providerId="ADAL" clId="{1FB63721-23DE-49F6-A442-0B29B115CA64}" dt="2019-04-13T07:26:31.460" v="2263"/>
        <pc:sldMkLst>
          <pc:docMk/>
          <pc:sldMk cId="1895644379" sldId="260"/>
        </pc:sldMkLst>
        <pc:spChg chg="mod">
          <ac:chgData name="JFan Liang" userId="97189b14-51a8-41e8-9e32-8832b8ff6b89" providerId="ADAL" clId="{1FB63721-23DE-49F6-A442-0B29B115CA64}" dt="2019-04-13T07:26:31.460" v="2263"/>
          <ac:spMkLst>
            <pc:docMk/>
            <pc:sldMk cId="1895644379" sldId="260"/>
            <ac:spMk id="2" creationId="{BFB49A57-FEF8-40A0-8251-2A9A4F825767}"/>
          </ac:spMkLst>
        </pc:spChg>
      </pc:sldChg>
      <pc:sldChg chg="modSp add del">
        <pc:chgData name="JFan Liang" userId="97189b14-51a8-41e8-9e32-8832b8ff6b89" providerId="ADAL" clId="{1FB63721-23DE-49F6-A442-0B29B115CA64}" dt="2019-04-13T07:19:56.124" v="2168" actId="2696"/>
        <pc:sldMkLst>
          <pc:docMk/>
          <pc:sldMk cId="3588146778" sldId="261"/>
        </pc:sldMkLst>
        <pc:spChg chg="mod">
          <ac:chgData name="JFan Liang" userId="97189b14-51a8-41e8-9e32-8832b8ff6b89" providerId="ADAL" clId="{1FB63721-23DE-49F6-A442-0B29B115CA64}" dt="2019-04-09T15:43:19.191" v="26" actId="20577"/>
          <ac:spMkLst>
            <pc:docMk/>
            <pc:sldMk cId="3588146778" sldId="261"/>
            <ac:spMk id="2" creationId="{6B234954-E12D-465B-A8A2-05C9DBC55772}"/>
          </ac:spMkLst>
        </pc:spChg>
      </pc:sldChg>
      <pc:sldChg chg="modSp add">
        <pc:chgData name="JFan Liang" userId="97189b14-51a8-41e8-9e32-8832b8ff6b89" providerId="ADAL" clId="{1FB63721-23DE-49F6-A442-0B29B115CA64}" dt="2019-04-13T07:29:01.161" v="2318" actId="20577"/>
        <pc:sldMkLst>
          <pc:docMk/>
          <pc:sldMk cId="2508826273" sldId="262"/>
        </pc:sldMkLst>
        <pc:spChg chg="mod">
          <ac:chgData name="JFan Liang" userId="97189b14-51a8-41e8-9e32-8832b8ff6b89" providerId="ADAL" clId="{1FB63721-23DE-49F6-A442-0B29B115CA64}" dt="2019-04-13T07:29:01.161" v="2318" actId="20577"/>
          <ac:spMkLst>
            <pc:docMk/>
            <pc:sldMk cId="2508826273" sldId="262"/>
            <ac:spMk id="2" creationId="{1A7AADEF-E560-439C-AAFB-9A3A71D1ECBC}"/>
          </ac:spMkLst>
        </pc:spChg>
        <pc:spChg chg="mod">
          <ac:chgData name="JFan Liang" userId="97189b14-51a8-41e8-9e32-8832b8ff6b89" providerId="ADAL" clId="{1FB63721-23DE-49F6-A442-0B29B115CA64}" dt="2019-04-09T16:33:37.744" v="2007" actId="6549"/>
          <ac:spMkLst>
            <pc:docMk/>
            <pc:sldMk cId="2508826273" sldId="262"/>
            <ac:spMk id="3" creationId="{0FD75E2F-E815-4E42-B39A-033E8744FFB1}"/>
          </ac:spMkLst>
        </pc:spChg>
      </pc:sldChg>
      <pc:sldChg chg="modSp add">
        <pc:chgData name="JFan Liang" userId="97189b14-51a8-41e8-9e32-8832b8ff6b89" providerId="ADAL" clId="{1FB63721-23DE-49F6-A442-0B29B115CA64}" dt="2019-04-13T07:29:44.602" v="2347" actId="20577"/>
        <pc:sldMkLst>
          <pc:docMk/>
          <pc:sldMk cId="848829222" sldId="263"/>
        </pc:sldMkLst>
        <pc:spChg chg="mod">
          <ac:chgData name="JFan Liang" userId="97189b14-51a8-41e8-9e32-8832b8ff6b89" providerId="ADAL" clId="{1FB63721-23DE-49F6-A442-0B29B115CA64}" dt="2019-04-13T07:29:44.602" v="2347" actId="20577"/>
          <ac:spMkLst>
            <pc:docMk/>
            <pc:sldMk cId="848829222" sldId="263"/>
            <ac:spMk id="2" creationId="{B54807DF-AD74-41E3-8824-B55463BB5215}"/>
          </ac:spMkLst>
        </pc:spChg>
      </pc:sldChg>
      <pc:sldChg chg="modSp add">
        <pc:chgData name="JFan Liang" userId="97189b14-51a8-41e8-9e32-8832b8ff6b89" providerId="ADAL" clId="{1FB63721-23DE-49F6-A442-0B29B115CA64}" dt="2019-04-13T07:19:22.124" v="2163" actId="20577"/>
        <pc:sldMkLst>
          <pc:docMk/>
          <pc:sldMk cId="2560516996" sldId="265"/>
        </pc:sldMkLst>
        <pc:spChg chg="mod">
          <ac:chgData name="JFan Liang" userId="97189b14-51a8-41e8-9e32-8832b8ff6b89" providerId="ADAL" clId="{1FB63721-23DE-49F6-A442-0B29B115CA64}" dt="2019-04-13T07:19:22.124" v="2163" actId="20577"/>
          <ac:spMkLst>
            <pc:docMk/>
            <pc:sldMk cId="2560516996" sldId="265"/>
            <ac:spMk id="2" creationId="{C9266FCB-D4D8-4EB5-983F-B8EC9D763107}"/>
          </ac:spMkLst>
        </pc:spChg>
      </pc:sldChg>
      <pc:sldChg chg="modSp add">
        <pc:chgData name="JFan Liang" userId="97189b14-51a8-41e8-9e32-8832b8ff6b89" providerId="ADAL" clId="{1FB63721-23DE-49F6-A442-0B29B115CA64}" dt="2019-04-13T07:31:08.651" v="2371" actId="20577"/>
        <pc:sldMkLst>
          <pc:docMk/>
          <pc:sldMk cId="1600397422" sldId="266"/>
        </pc:sldMkLst>
        <pc:spChg chg="mod">
          <ac:chgData name="JFan Liang" userId="97189b14-51a8-41e8-9e32-8832b8ff6b89" providerId="ADAL" clId="{1FB63721-23DE-49F6-A442-0B29B115CA64}" dt="2019-04-13T07:31:08.651" v="2371" actId="20577"/>
          <ac:spMkLst>
            <pc:docMk/>
            <pc:sldMk cId="1600397422" sldId="266"/>
            <ac:spMk id="2" creationId="{230C2F4D-D701-4026-85B6-89B60EDD4D99}"/>
          </ac:spMkLst>
        </pc:spChg>
      </pc:sldChg>
      <pc:sldChg chg="modSp add">
        <pc:chgData name="JFan Liang" userId="97189b14-51a8-41e8-9e32-8832b8ff6b89" providerId="ADAL" clId="{1FB63721-23DE-49F6-A442-0B29B115CA64}" dt="2019-04-13T07:31:29.207" v="2381" actId="20577"/>
        <pc:sldMkLst>
          <pc:docMk/>
          <pc:sldMk cId="1784984148" sldId="267"/>
        </pc:sldMkLst>
        <pc:spChg chg="mod">
          <ac:chgData name="JFan Liang" userId="97189b14-51a8-41e8-9e32-8832b8ff6b89" providerId="ADAL" clId="{1FB63721-23DE-49F6-A442-0B29B115CA64}" dt="2019-04-13T07:31:29.207" v="2381" actId="20577"/>
          <ac:spMkLst>
            <pc:docMk/>
            <pc:sldMk cId="1784984148" sldId="267"/>
            <ac:spMk id="2" creationId="{787D3054-84C0-49D9-B863-84247BC402E0}"/>
          </ac:spMkLst>
        </pc:spChg>
      </pc:sldChg>
      <pc:sldChg chg="modSp add">
        <pc:chgData name="JFan Liang" userId="97189b14-51a8-41e8-9e32-8832b8ff6b89" providerId="ADAL" clId="{1FB63721-23DE-49F6-A442-0B29B115CA64}" dt="2019-04-13T07:24:13.291" v="2262" actId="20577"/>
        <pc:sldMkLst>
          <pc:docMk/>
          <pc:sldMk cId="1788035520" sldId="269"/>
        </pc:sldMkLst>
        <pc:spChg chg="mod">
          <ac:chgData name="JFan Liang" userId="97189b14-51a8-41e8-9e32-8832b8ff6b89" providerId="ADAL" clId="{1FB63721-23DE-49F6-A442-0B29B115CA64}" dt="2019-04-13T07:24:13.291" v="2262" actId="20577"/>
          <ac:spMkLst>
            <pc:docMk/>
            <pc:sldMk cId="1788035520" sldId="269"/>
            <ac:spMk id="2" creationId="{1A7AADEF-E560-439C-AAFB-9A3A71D1ECBC}"/>
          </ac:spMkLst>
        </pc:spChg>
        <pc:spChg chg="mod">
          <ac:chgData name="JFan Liang" userId="97189b14-51a8-41e8-9e32-8832b8ff6b89" providerId="ADAL" clId="{1FB63721-23DE-49F6-A442-0B29B115CA64}" dt="2019-04-09T16:33:20.474" v="2004" actId="20577"/>
          <ac:spMkLst>
            <pc:docMk/>
            <pc:sldMk cId="1788035520" sldId="269"/>
            <ac:spMk id="3" creationId="{0FD75E2F-E815-4E42-B39A-033E8744FFB1}"/>
          </ac:spMkLst>
        </pc:spChg>
      </pc:sldChg>
      <pc:sldChg chg="modSp">
        <pc:chgData name="JFan Liang" userId="97189b14-51a8-41e8-9e32-8832b8ff6b89" providerId="ADAL" clId="{1FB63721-23DE-49F6-A442-0B29B115CA64}" dt="2019-04-13T07:28:16.136" v="2313" actId="20577"/>
        <pc:sldMkLst>
          <pc:docMk/>
          <pc:sldMk cId="4148477120" sldId="270"/>
        </pc:sldMkLst>
        <pc:spChg chg="mod">
          <ac:chgData name="JFan Liang" userId="97189b14-51a8-41e8-9e32-8832b8ff6b89" providerId="ADAL" clId="{1FB63721-23DE-49F6-A442-0B29B115CA64}" dt="2019-04-13T07:28:16.136" v="2313" actId="20577"/>
          <ac:spMkLst>
            <pc:docMk/>
            <pc:sldMk cId="4148477120" sldId="270"/>
            <ac:spMk id="2" creationId="{CDFFD7CF-F816-41A2-A7B5-C59EEF065E76}"/>
          </ac:spMkLst>
        </pc:spChg>
      </pc:sldChg>
      <pc:sldChg chg="modSp">
        <pc:chgData name="JFan Liang" userId="97189b14-51a8-41e8-9e32-8832b8ff6b89" providerId="ADAL" clId="{1FB63721-23DE-49F6-A442-0B29B115CA64}" dt="2019-04-13T07:30:48.073" v="2360" actId="20577"/>
        <pc:sldMkLst>
          <pc:docMk/>
          <pc:sldMk cId="1236402994" sldId="271"/>
        </pc:sldMkLst>
        <pc:spChg chg="mod">
          <ac:chgData name="JFan Liang" userId="97189b14-51a8-41e8-9e32-8832b8ff6b89" providerId="ADAL" clId="{1FB63721-23DE-49F6-A442-0B29B115CA64}" dt="2019-04-13T07:30:48.073" v="2360" actId="20577"/>
          <ac:spMkLst>
            <pc:docMk/>
            <pc:sldMk cId="1236402994" sldId="271"/>
            <ac:spMk id="2" creationId="{571F11B5-1396-419E-9D51-98755BD6226C}"/>
          </ac:spMkLst>
        </pc:spChg>
      </pc:sldChg>
      <pc:sldChg chg="modSp">
        <pc:chgData name="JFan Liang" userId="97189b14-51a8-41e8-9e32-8832b8ff6b89" providerId="ADAL" clId="{1FB63721-23DE-49F6-A442-0B29B115CA64}" dt="2019-04-13T07:23:28.661" v="2252" actId="20577"/>
        <pc:sldMkLst>
          <pc:docMk/>
          <pc:sldMk cId="2342814760" sldId="272"/>
        </pc:sldMkLst>
        <pc:spChg chg="mod">
          <ac:chgData name="JFan Liang" userId="97189b14-51a8-41e8-9e32-8832b8ff6b89" providerId="ADAL" clId="{1FB63721-23DE-49F6-A442-0B29B115CA64}" dt="2019-04-13T07:23:28.661" v="2252" actId="20577"/>
          <ac:spMkLst>
            <pc:docMk/>
            <pc:sldMk cId="2342814760" sldId="272"/>
            <ac:spMk id="2" creationId="{787D3054-84C0-49D9-B863-84247BC402E0}"/>
          </ac:spMkLst>
        </pc:spChg>
      </pc:sldChg>
      <pc:sldChg chg="modSp">
        <pc:chgData name="JFan Liang" userId="97189b14-51a8-41e8-9e32-8832b8ff6b89" providerId="ADAL" clId="{1FB63721-23DE-49F6-A442-0B29B115CA64}" dt="2019-04-13T07:19:35.679" v="2167" actId="20577"/>
        <pc:sldMkLst>
          <pc:docMk/>
          <pc:sldMk cId="2539249733" sldId="273"/>
        </pc:sldMkLst>
        <pc:spChg chg="mod">
          <ac:chgData name="JFan Liang" userId="97189b14-51a8-41e8-9e32-8832b8ff6b89" providerId="ADAL" clId="{1FB63721-23DE-49F6-A442-0B29B115CA64}" dt="2019-04-13T07:19:35.679" v="2167" actId="20577"/>
          <ac:spMkLst>
            <pc:docMk/>
            <pc:sldMk cId="2539249733" sldId="273"/>
            <ac:spMk id="2" creationId="{76FE4279-2C18-412C-BAC3-14A1574E1FE7}"/>
          </ac:spMkLst>
        </pc:spChg>
      </pc:sldChg>
      <pc:sldChg chg="modSp">
        <pc:chgData name="JFan Liang" userId="97189b14-51a8-41e8-9e32-8832b8ff6b89" providerId="ADAL" clId="{1FB63721-23DE-49F6-A442-0B29B115CA64}" dt="2019-04-13T07:26:31.460" v="2263"/>
        <pc:sldMkLst>
          <pc:docMk/>
          <pc:sldMk cId="9364770" sldId="274"/>
        </pc:sldMkLst>
        <pc:spChg chg="mod">
          <ac:chgData name="JFan Liang" userId="97189b14-51a8-41e8-9e32-8832b8ff6b89" providerId="ADAL" clId="{1FB63721-23DE-49F6-A442-0B29B115CA64}" dt="2019-04-13T07:26:31.460" v="2263"/>
          <ac:spMkLst>
            <pc:docMk/>
            <pc:sldMk cId="9364770" sldId="274"/>
            <ac:spMk id="2" creationId="{C9266FCB-D4D8-4EB5-983F-B8EC9D763107}"/>
          </ac:spMkLst>
        </pc:spChg>
      </pc:sldChg>
      <pc:sldChg chg="addSp delSp modSp">
        <pc:chgData name="JFan Liang" userId="97189b14-51a8-41e8-9e32-8832b8ff6b89" providerId="ADAL" clId="{1FB63721-23DE-49F6-A442-0B29B115CA64}" dt="2019-04-13T07:18:42.787" v="2153" actId="20577"/>
        <pc:sldMkLst>
          <pc:docMk/>
          <pc:sldMk cId="1903505934" sldId="275"/>
        </pc:sldMkLst>
        <pc:spChg chg="mod">
          <ac:chgData name="JFan Liang" userId="97189b14-51a8-41e8-9e32-8832b8ff6b89" providerId="ADAL" clId="{1FB63721-23DE-49F6-A442-0B29B115CA64}" dt="2019-04-13T07:18:42.787" v="2153" actId="20577"/>
          <ac:spMkLst>
            <pc:docMk/>
            <pc:sldMk cId="1903505934" sldId="275"/>
            <ac:spMk id="2" creationId="{C9266FCB-D4D8-4EB5-983F-B8EC9D763107}"/>
          </ac:spMkLst>
        </pc:spChg>
        <pc:spChg chg="del">
          <ac:chgData name="JFan Liang" userId="97189b14-51a8-41e8-9e32-8832b8ff6b89" providerId="ADAL" clId="{1FB63721-23DE-49F6-A442-0B29B115CA64}" dt="2019-04-13T07:12:29.457" v="2010" actId="931"/>
          <ac:spMkLst>
            <pc:docMk/>
            <pc:sldMk cId="1903505934" sldId="275"/>
            <ac:spMk id="3" creationId="{3616142D-51C6-4050-A02B-3527AF29534F}"/>
          </ac:spMkLst>
        </pc:spChg>
        <pc:picChg chg="add mod">
          <ac:chgData name="JFan Liang" userId="97189b14-51a8-41e8-9e32-8832b8ff6b89" providerId="ADAL" clId="{1FB63721-23DE-49F6-A442-0B29B115CA64}" dt="2019-04-13T07:12:29.457" v="2010" actId="931"/>
          <ac:picMkLst>
            <pc:docMk/>
            <pc:sldMk cId="1903505934" sldId="275"/>
            <ac:picMk id="5" creationId="{E471E77C-7773-4E07-8CFE-EAE4A72F822C}"/>
          </ac:picMkLst>
        </pc:picChg>
      </pc:sldChg>
      <pc:sldChg chg="modSp add">
        <pc:chgData name="JFan Liang" userId="97189b14-51a8-41e8-9e32-8832b8ff6b89" providerId="ADAL" clId="{1FB63721-23DE-49F6-A442-0B29B115CA64}" dt="2019-04-13T07:18:44.384" v="2155" actId="20577"/>
        <pc:sldMkLst>
          <pc:docMk/>
          <pc:sldMk cId="2821796320" sldId="276"/>
        </pc:sldMkLst>
        <pc:spChg chg="mod">
          <ac:chgData name="JFan Liang" userId="97189b14-51a8-41e8-9e32-8832b8ff6b89" providerId="ADAL" clId="{1FB63721-23DE-49F6-A442-0B29B115CA64}" dt="2019-04-13T07:18:44.384" v="2155" actId="20577"/>
          <ac:spMkLst>
            <pc:docMk/>
            <pc:sldMk cId="2821796320" sldId="276"/>
            <ac:spMk id="2" creationId="{C9266FCB-D4D8-4EB5-983F-B8EC9D763107}"/>
          </ac:spMkLst>
        </pc:spChg>
        <pc:picChg chg="mod">
          <ac:chgData name="JFan Liang" userId="97189b14-51a8-41e8-9e32-8832b8ff6b89" providerId="ADAL" clId="{1FB63721-23DE-49F6-A442-0B29B115CA64}" dt="2019-04-13T07:12:38.742" v="2012" actId="14826"/>
          <ac:picMkLst>
            <pc:docMk/>
            <pc:sldMk cId="2821796320" sldId="276"/>
            <ac:picMk id="5" creationId="{E471E77C-7773-4E07-8CFE-EAE4A72F822C}"/>
          </ac:picMkLst>
        </pc:picChg>
      </pc:sldChg>
      <pc:sldChg chg="modSp add">
        <pc:chgData name="JFan Liang" userId="97189b14-51a8-41e8-9e32-8832b8ff6b89" providerId="ADAL" clId="{1FB63721-23DE-49F6-A442-0B29B115CA64}" dt="2019-04-13T07:18:46.075" v="2157" actId="20577"/>
        <pc:sldMkLst>
          <pc:docMk/>
          <pc:sldMk cId="1029859086" sldId="277"/>
        </pc:sldMkLst>
        <pc:spChg chg="mod">
          <ac:chgData name="JFan Liang" userId="97189b14-51a8-41e8-9e32-8832b8ff6b89" providerId="ADAL" clId="{1FB63721-23DE-49F6-A442-0B29B115CA64}" dt="2019-04-13T07:18:46.075" v="2157" actId="20577"/>
          <ac:spMkLst>
            <pc:docMk/>
            <pc:sldMk cId="1029859086" sldId="277"/>
            <ac:spMk id="2" creationId="{C9266FCB-D4D8-4EB5-983F-B8EC9D763107}"/>
          </ac:spMkLst>
        </pc:spChg>
        <pc:picChg chg="mod">
          <ac:chgData name="JFan Liang" userId="97189b14-51a8-41e8-9e32-8832b8ff6b89" providerId="ADAL" clId="{1FB63721-23DE-49F6-A442-0B29B115CA64}" dt="2019-04-13T07:12:44.768" v="2014" actId="14826"/>
          <ac:picMkLst>
            <pc:docMk/>
            <pc:sldMk cId="1029859086" sldId="277"/>
            <ac:picMk id="5" creationId="{E471E77C-7773-4E07-8CFE-EAE4A72F822C}"/>
          </ac:picMkLst>
        </pc:picChg>
      </pc:sldChg>
      <pc:sldChg chg="modSp add">
        <pc:chgData name="JFan Liang" userId="97189b14-51a8-41e8-9e32-8832b8ff6b89" providerId="ADAL" clId="{1FB63721-23DE-49F6-A442-0B29B115CA64}" dt="2019-04-13T07:18:49.934" v="2159" actId="20577"/>
        <pc:sldMkLst>
          <pc:docMk/>
          <pc:sldMk cId="28904235" sldId="278"/>
        </pc:sldMkLst>
        <pc:spChg chg="mod">
          <ac:chgData name="JFan Liang" userId="97189b14-51a8-41e8-9e32-8832b8ff6b89" providerId="ADAL" clId="{1FB63721-23DE-49F6-A442-0B29B115CA64}" dt="2019-04-13T07:18:49.934" v="2159" actId="20577"/>
          <ac:spMkLst>
            <pc:docMk/>
            <pc:sldMk cId="28904235" sldId="278"/>
            <ac:spMk id="2" creationId="{C9266FCB-D4D8-4EB5-983F-B8EC9D763107}"/>
          </ac:spMkLst>
        </pc:spChg>
        <pc:picChg chg="mod">
          <ac:chgData name="JFan Liang" userId="97189b14-51a8-41e8-9e32-8832b8ff6b89" providerId="ADAL" clId="{1FB63721-23DE-49F6-A442-0B29B115CA64}" dt="2019-04-13T07:12:55.202" v="2016" actId="14826"/>
          <ac:picMkLst>
            <pc:docMk/>
            <pc:sldMk cId="28904235" sldId="278"/>
            <ac:picMk id="5" creationId="{E471E77C-7773-4E07-8CFE-EAE4A72F822C}"/>
          </ac:picMkLst>
        </pc:picChg>
      </pc:sldChg>
      <pc:sldChg chg="modSp add">
        <pc:chgData name="JFan Liang" userId="97189b14-51a8-41e8-9e32-8832b8ff6b89" providerId="ADAL" clId="{1FB63721-23DE-49F6-A442-0B29B115CA64}" dt="2019-04-13T07:18:53.066" v="2161" actId="20577"/>
        <pc:sldMkLst>
          <pc:docMk/>
          <pc:sldMk cId="2662556224" sldId="279"/>
        </pc:sldMkLst>
        <pc:spChg chg="mod">
          <ac:chgData name="JFan Liang" userId="97189b14-51a8-41e8-9e32-8832b8ff6b89" providerId="ADAL" clId="{1FB63721-23DE-49F6-A442-0B29B115CA64}" dt="2019-04-13T07:18:53.066" v="2161" actId="20577"/>
          <ac:spMkLst>
            <pc:docMk/>
            <pc:sldMk cId="2662556224" sldId="279"/>
            <ac:spMk id="2" creationId="{C9266FCB-D4D8-4EB5-983F-B8EC9D763107}"/>
          </ac:spMkLst>
        </pc:spChg>
        <pc:picChg chg="mod">
          <ac:chgData name="JFan Liang" userId="97189b14-51a8-41e8-9e32-8832b8ff6b89" providerId="ADAL" clId="{1FB63721-23DE-49F6-A442-0B29B115CA64}" dt="2019-04-13T07:13:07.669" v="2018" actId="14826"/>
          <ac:picMkLst>
            <pc:docMk/>
            <pc:sldMk cId="2662556224" sldId="279"/>
            <ac:picMk id="5" creationId="{E471E77C-7773-4E07-8CFE-EAE4A72F822C}"/>
          </ac:picMkLst>
        </pc:picChg>
      </pc:sldChg>
      <pc:sldChg chg="modSp add">
        <pc:chgData name="JFan Liang" userId="97189b14-51a8-41e8-9e32-8832b8ff6b89" providerId="ADAL" clId="{1FB63721-23DE-49F6-A442-0B29B115CA64}" dt="2019-04-13T07:18:40.571" v="2151" actId="20577"/>
        <pc:sldMkLst>
          <pc:docMk/>
          <pc:sldMk cId="3514968996" sldId="280"/>
        </pc:sldMkLst>
        <pc:spChg chg="mod">
          <ac:chgData name="JFan Liang" userId="97189b14-51a8-41e8-9e32-8832b8ff6b89" providerId="ADAL" clId="{1FB63721-23DE-49F6-A442-0B29B115CA64}" dt="2019-04-13T07:18:40.571" v="2151" actId="20577"/>
          <ac:spMkLst>
            <pc:docMk/>
            <pc:sldMk cId="3514968996" sldId="280"/>
            <ac:spMk id="2" creationId="{C9266FCB-D4D8-4EB5-983F-B8EC9D763107}"/>
          </ac:spMkLst>
        </pc:spChg>
        <pc:picChg chg="mod">
          <ac:chgData name="JFan Liang" userId="97189b14-51a8-41e8-9e32-8832b8ff6b89" providerId="ADAL" clId="{1FB63721-23DE-49F6-A442-0B29B115CA64}" dt="2019-04-13T07:13:47.872" v="2022" actId="14826"/>
          <ac:picMkLst>
            <pc:docMk/>
            <pc:sldMk cId="3514968996" sldId="280"/>
            <ac:picMk id="5" creationId="{E471E77C-7773-4E07-8CFE-EAE4A72F822C}"/>
          </ac:picMkLst>
        </pc:picChg>
      </pc:sldChg>
      <pc:sldChg chg="modSp add ord">
        <pc:chgData name="JFan Liang" userId="97189b14-51a8-41e8-9e32-8832b8ff6b89" providerId="ADAL" clId="{1FB63721-23DE-49F6-A442-0B29B115CA64}" dt="2019-04-13T07:18:38.863" v="2149" actId="20577"/>
        <pc:sldMkLst>
          <pc:docMk/>
          <pc:sldMk cId="996390763" sldId="281"/>
        </pc:sldMkLst>
        <pc:spChg chg="mod">
          <ac:chgData name="JFan Liang" userId="97189b14-51a8-41e8-9e32-8832b8ff6b89" providerId="ADAL" clId="{1FB63721-23DE-49F6-A442-0B29B115CA64}" dt="2019-04-13T07:18:38.863" v="2149" actId="20577"/>
          <ac:spMkLst>
            <pc:docMk/>
            <pc:sldMk cId="996390763" sldId="281"/>
            <ac:spMk id="2" creationId="{C9266FCB-D4D8-4EB5-983F-B8EC9D763107}"/>
          </ac:spMkLst>
        </pc:spChg>
        <pc:picChg chg="mod">
          <ac:chgData name="JFan Liang" userId="97189b14-51a8-41e8-9e32-8832b8ff6b89" providerId="ADAL" clId="{1FB63721-23DE-49F6-A442-0B29B115CA64}" dt="2019-04-13T07:14:30.080" v="2041" actId="14826"/>
          <ac:picMkLst>
            <pc:docMk/>
            <pc:sldMk cId="996390763" sldId="281"/>
            <ac:picMk id="5" creationId="{E471E77C-7773-4E07-8CFE-EAE4A72F822C}"/>
          </ac:picMkLst>
        </pc:picChg>
      </pc:sldChg>
      <pc:sldChg chg="modSp add">
        <pc:chgData name="JFan Liang" userId="97189b14-51a8-41e8-9e32-8832b8ff6b89" providerId="ADAL" clId="{1FB63721-23DE-49F6-A442-0B29B115CA64}" dt="2019-04-13T07:31:01.534" v="2370" actId="20577"/>
        <pc:sldMkLst>
          <pc:docMk/>
          <pc:sldMk cId="1009823483" sldId="282"/>
        </pc:sldMkLst>
        <pc:spChg chg="mod">
          <ac:chgData name="JFan Liang" userId="97189b14-51a8-41e8-9e32-8832b8ff6b89" providerId="ADAL" clId="{1FB63721-23DE-49F6-A442-0B29B115CA64}" dt="2019-04-13T07:31:01.534" v="2370" actId="20577"/>
          <ac:spMkLst>
            <pc:docMk/>
            <pc:sldMk cId="1009823483" sldId="282"/>
            <ac:spMk id="2" creationId="{A3A2E5BE-DA44-41FB-927C-CE5194308A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77334" y="2160589"/>
            <a:ext cx="8596668" cy="3880773"/>
          </a:xfrm>
        </p:spPr>
        <p:txBody>
          <a:bodyPr>
            <a:normAutofit/>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11688-54D0-4B46-8873-B15FF15642AB}"/>
              </a:ext>
            </a:extLst>
          </p:cNvPr>
          <p:cNvSpPr>
            <a:spLocks noGrp="1"/>
          </p:cNvSpPr>
          <p:nvPr>
            <p:ph type="ctrTitle"/>
          </p:nvPr>
        </p:nvSpPr>
        <p:spPr/>
        <p:txBody>
          <a:bodyPr/>
          <a:lstStyle/>
          <a:p>
            <a:r>
              <a:rPr lang="zh-CN" altLang="en-US" dirty="0"/>
              <a:t>解题报告</a:t>
            </a:r>
          </a:p>
        </p:txBody>
      </p:sp>
      <p:sp>
        <p:nvSpPr>
          <p:cNvPr id="3" name="副标题 2">
            <a:extLst>
              <a:ext uri="{FF2B5EF4-FFF2-40B4-BE49-F238E27FC236}">
                <a16:creationId xmlns:a16="http://schemas.microsoft.com/office/drawing/2014/main" id="{18DA8840-C463-455E-A284-8095FE28A3C7}"/>
              </a:ext>
            </a:extLst>
          </p:cNvPr>
          <p:cNvSpPr>
            <a:spLocks noGrp="1"/>
          </p:cNvSpPr>
          <p:nvPr>
            <p:ph type="subTitle" idx="1"/>
          </p:nvPr>
        </p:nvSpPr>
        <p:spPr/>
        <p:txBody>
          <a:bodyPr/>
          <a:lstStyle/>
          <a:p>
            <a:r>
              <a:rPr lang="zh-CN" altLang="en-US" dirty="0"/>
              <a:t>“腾讯杯”第二十二届中山大学程序设计比赛</a:t>
            </a:r>
          </a:p>
        </p:txBody>
      </p:sp>
    </p:spTree>
    <p:extLst>
      <p:ext uri="{BB962C8B-B14F-4D97-AF65-F5344CB8AC3E}">
        <p14:creationId xmlns:p14="http://schemas.microsoft.com/office/powerpoint/2010/main" val="19724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C2F4D-D701-4026-85B6-89B60EDD4D99}"/>
              </a:ext>
            </a:extLst>
          </p:cNvPr>
          <p:cNvSpPr>
            <a:spLocks noGrp="1"/>
          </p:cNvSpPr>
          <p:nvPr>
            <p:ph type="title"/>
          </p:nvPr>
        </p:nvSpPr>
        <p:spPr/>
        <p:txBody>
          <a:bodyPr/>
          <a:lstStyle/>
          <a:p>
            <a:r>
              <a:rPr lang="en-US" altLang="zh-CN" dirty="0"/>
              <a:t>C. Reverse it </a:t>
            </a:r>
            <a:br>
              <a:rPr lang="en-US" altLang="zh-CN" dirty="0"/>
            </a:br>
            <a:endParaRPr lang="zh-CN" altLang="en-US" dirty="0"/>
          </a:p>
        </p:txBody>
      </p:sp>
      <p:sp>
        <p:nvSpPr>
          <p:cNvPr id="3" name="内容占位符 2">
            <a:extLst>
              <a:ext uri="{FF2B5EF4-FFF2-40B4-BE49-F238E27FC236}">
                <a16:creationId xmlns:a16="http://schemas.microsoft.com/office/drawing/2014/main" id="{2CE4DBB5-9199-468A-9EE2-C09290E71D9D}"/>
              </a:ext>
            </a:extLst>
          </p:cNvPr>
          <p:cNvSpPr>
            <a:spLocks noGrp="1"/>
          </p:cNvSpPr>
          <p:nvPr>
            <p:ph idx="1"/>
          </p:nvPr>
        </p:nvSpPr>
        <p:spPr/>
        <p:txBody>
          <a:bodyPr/>
          <a:lstStyle/>
          <a:p>
            <a:r>
              <a:rPr lang="zh-CN" altLang="en-US" dirty="0"/>
              <a:t>题意：涛涛有一个</a:t>
            </a:r>
            <a:r>
              <a:rPr lang="en-US" altLang="zh-CN" dirty="0"/>
              <a:t>n</a:t>
            </a:r>
            <a:r>
              <a:rPr lang="zh-CN" altLang="en-US" dirty="0"/>
              <a:t>行</a:t>
            </a:r>
            <a:r>
              <a:rPr lang="en-US" altLang="zh-CN" dirty="0"/>
              <a:t>m</a:t>
            </a:r>
            <a:r>
              <a:rPr lang="zh-CN" altLang="en-US" dirty="0"/>
              <a:t>列的卡牌阵，每个位置是</a:t>
            </a:r>
            <a:r>
              <a:rPr lang="en-US" altLang="zh-CN" dirty="0"/>
              <a:t>0</a:t>
            </a:r>
            <a:r>
              <a:rPr lang="zh-CN" altLang="en-US" dirty="0"/>
              <a:t>或</a:t>
            </a:r>
            <a:r>
              <a:rPr lang="en-US" altLang="zh-CN" dirty="0"/>
              <a:t>1</a:t>
            </a:r>
            <a:r>
              <a:rPr lang="zh-CN" altLang="en-US" dirty="0"/>
              <a:t>，</a:t>
            </a:r>
            <a:r>
              <a:rPr lang="en-US" altLang="zh-CN" dirty="0"/>
              <a:t>0</a:t>
            </a:r>
            <a:r>
              <a:rPr lang="zh-CN" altLang="en-US" dirty="0"/>
              <a:t>代表卡牌背面朝上，</a:t>
            </a:r>
            <a:r>
              <a:rPr lang="en-US" altLang="zh-CN" dirty="0"/>
              <a:t>1</a:t>
            </a:r>
            <a:r>
              <a:rPr lang="zh-CN" altLang="en-US" dirty="0"/>
              <a:t>代表卡牌正面朝下，涛涛每次可以选择一个小矩阵，把这个矩阵内所有卡牌翻转，问最后可以得到多少本质不同的卡牌阵。</a:t>
            </a:r>
          </a:p>
        </p:txBody>
      </p:sp>
    </p:spTree>
    <p:extLst>
      <p:ext uri="{BB962C8B-B14F-4D97-AF65-F5344CB8AC3E}">
        <p14:creationId xmlns:p14="http://schemas.microsoft.com/office/powerpoint/2010/main" val="160039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C2F4D-D701-4026-85B6-89B60EDD4D99}"/>
              </a:ext>
            </a:extLst>
          </p:cNvPr>
          <p:cNvSpPr>
            <a:spLocks noGrp="1"/>
          </p:cNvSpPr>
          <p:nvPr>
            <p:ph type="title"/>
          </p:nvPr>
        </p:nvSpPr>
        <p:spPr/>
        <p:txBody>
          <a:bodyPr/>
          <a:lstStyle/>
          <a:p>
            <a:r>
              <a:rPr lang="en-US" altLang="zh-CN" dirty="0"/>
              <a:t>C. (Con.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E4DBB5-9199-468A-9EE2-C09290E71D9D}"/>
                  </a:ext>
                </a:extLst>
              </p:cNvPr>
              <p:cNvSpPr>
                <a:spLocks noGrp="1"/>
              </p:cNvSpPr>
              <p:nvPr>
                <p:ph idx="1"/>
              </p:nvPr>
            </p:nvSpPr>
            <p:spPr/>
            <p:txBody>
              <a:bodyPr/>
              <a:lstStyle/>
              <a:p>
                <a:r>
                  <a:rPr lang="zh-CN" altLang="en-US" dirty="0"/>
                  <a:t>题解：</a:t>
                </a:r>
              </a:p>
              <a:p>
                <a:r>
                  <a:rPr lang="zh-CN" altLang="en-US" dirty="0"/>
                  <a:t>先计算出取一个矩形的方案是</a:t>
                </a:r>
                <a:r>
                  <a:rPr lang="en-US" altLang="zh-CN" dirty="0"/>
                  <a:t>one=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oMath>
                </a14:m>
                <a:endParaRPr lang="en-US" altLang="zh-CN" dirty="0"/>
              </a:p>
              <a:p>
                <a:r>
                  <a:rPr lang="zh-CN" altLang="en-US" dirty="0"/>
                  <a:t>再计算出取两个不同矩形的方案是</a:t>
                </a:r>
                <a:r>
                  <a:rPr lang="en-US" altLang="zh-CN" dirty="0"/>
                  <a:t>two= </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C</m:t>
                        </m:r>
                      </m:e>
                      <m:sub>
                        <m:r>
                          <m:rPr>
                            <m:sty m:val="p"/>
                          </m:rPr>
                          <a:rPr lang="en-US" altLang="zh-CN" i="1">
                            <a:latin typeface="Cambria Math" panose="02040503050406030204" pitchFamily="18" charset="0"/>
                          </a:rPr>
                          <m:t>one</m:t>
                        </m:r>
                      </m:sub>
                      <m:sup>
                        <m:r>
                          <a:rPr lang="en-US" altLang="zh-CN" i="1">
                            <a:latin typeface="Cambria Math" panose="02040503050406030204" pitchFamily="18" charset="0"/>
                          </a:rPr>
                          <m:t>2</m:t>
                        </m:r>
                      </m:sup>
                    </m:sSubSup>
                  </m:oMath>
                </a14:m>
                <a:endParaRPr lang="en-US" altLang="zh-CN" dirty="0"/>
              </a:p>
              <a:p>
                <a:r>
                  <a:rPr lang="zh-CN" altLang="en-US" dirty="0"/>
                  <a:t>再减去重复的方案</a:t>
                </a:r>
              </a:p>
              <a:p>
                <a:r>
                  <a:rPr lang="zh-CN" altLang="en-US" dirty="0"/>
                  <a:t>考虑</a:t>
                </a:r>
                <a:r>
                  <a:rPr lang="en-US" altLang="zh-CN" dirty="0"/>
                  <a:t>4</a:t>
                </a:r>
                <a:r>
                  <a:rPr lang="zh-CN" altLang="en-US" dirty="0"/>
                  <a:t>种会重复的形状，算出相应系数</a:t>
                </a:r>
              </a:p>
              <a:p>
                <a:endParaRPr lang="zh-CN" altLang="en-US" dirty="0"/>
              </a:p>
            </p:txBody>
          </p:sp>
        </mc:Choice>
        <mc:Fallback xmlns="">
          <p:sp>
            <p:nvSpPr>
              <p:cNvPr id="3" name="内容占位符 2">
                <a:extLst>
                  <a:ext uri="{FF2B5EF4-FFF2-40B4-BE49-F238E27FC236}">
                    <a16:creationId xmlns:a16="http://schemas.microsoft.com/office/drawing/2014/main" id="{2CE4DBB5-9199-468A-9EE2-C09290E71D9D}"/>
                  </a:ext>
                </a:extLst>
              </p:cNvPr>
              <p:cNvSpPr>
                <a:spLocks noGrp="1" noRot="1" noChangeAspect="1" noMove="1" noResize="1" noEditPoints="1" noAdjustHandles="1" noChangeArrowheads="1" noChangeShapeType="1" noTextEdit="1"/>
              </p:cNvSpPr>
              <p:nvPr>
                <p:ph idx="1"/>
              </p:nvPr>
            </p:nvSpPr>
            <p:spPr>
              <a:blipFill>
                <a:blip r:embed="rId2"/>
                <a:stretch>
                  <a:fillRect l="-142" t="-628"/>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520EC60E-6B59-4BC2-8805-9DDE9A5310F7}"/>
              </a:ext>
            </a:extLst>
          </p:cNvPr>
          <p:cNvGraphicFramePr>
            <a:graphicFrameLocks noGrp="1"/>
          </p:cNvGraphicFramePr>
          <p:nvPr>
            <p:extLst>
              <p:ext uri="{D42A27DB-BD31-4B8C-83A1-F6EECF244321}">
                <p14:modId xmlns:p14="http://schemas.microsoft.com/office/powerpoint/2010/main" val="2993184274"/>
              </p:ext>
            </p:extLst>
          </p:nvPr>
        </p:nvGraphicFramePr>
        <p:xfrm>
          <a:off x="946795" y="4974896"/>
          <a:ext cx="1237974" cy="1112520"/>
        </p:xfrm>
        <a:graphic>
          <a:graphicData uri="http://schemas.openxmlformats.org/drawingml/2006/table">
            <a:tbl>
              <a:tblPr firstRow="1" bandRow="1">
                <a:tableStyleId>{5C22544A-7EE6-4342-B048-85BDC9FD1C3A}</a:tableStyleId>
              </a:tblPr>
              <a:tblGrid>
                <a:gridCol w="1237974">
                  <a:extLst>
                    <a:ext uri="{9D8B030D-6E8A-4147-A177-3AD203B41FA5}">
                      <a16:colId xmlns:a16="http://schemas.microsoft.com/office/drawing/2014/main" val="4053426605"/>
                    </a:ext>
                  </a:extLst>
                </a:gridCol>
              </a:tblGrid>
              <a:tr h="370840">
                <a:tc>
                  <a:txBody>
                    <a:bodyPr/>
                    <a:lstStyle/>
                    <a:p>
                      <a:r>
                        <a:rPr lang="zh-CN" altLang="en-US" dirty="0"/>
                        <a:t>有</a:t>
                      </a:r>
                    </a:p>
                  </a:txBody>
                  <a:tcPr/>
                </a:tc>
                <a:extLst>
                  <a:ext uri="{0D108BD9-81ED-4DB2-BD59-A6C34878D82A}">
                    <a16:rowId xmlns:a16="http://schemas.microsoft.com/office/drawing/2014/main" val="2600744129"/>
                  </a:ext>
                </a:extLst>
              </a:tr>
              <a:tr h="370840">
                <a:tc>
                  <a:txBody>
                    <a:bodyPr/>
                    <a:lstStyle/>
                    <a:p>
                      <a:r>
                        <a:rPr lang="zh-CN" altLang="en-US" dirty="0"/>
                        <a:t>空</a:t>
                      </a:r>
                    </a:p>
                  </a:txBody>
                  <a:tcPr/>
                </a:tc>
                <a:extLst>
                  <a:ext uri="{0D108BD9-81ED-4DB2-BD59-A6C34878D82A}">
                    <a16:rowId xmlns:a16="http://schemas.microsoft.com/office/drawing/2014/main" val="293755707"/>
                  </a:ext>
                </a:extLst>
              </a:tr>
              <a:tr h="370840">
                <a:tc>
                  <a:txBody>
                    <a:bodyPr/>
                    <a:lstStyle/>
                    <a:p>
                      <a:r>
                        <a:rPr lang="zh-CN" altLang="en-US" dirty="0"/>
                        <a:t>有</a:t>
                      </a:r>
                    </a:p>
                  </a:txBody>
                  <a:tcPr/>
                </a:tc>
                <a:extLst>
                  <a:ext uri="{0D108BD9-81ED-4DB2-BD59-A6C34878D82A}">
                    <a16:rowId xmlns:a16="http://schemas.microsoft.com/office/drawing/2014/main" val="1512733537"/>
                  </a:ext>
                </a:extLst>
              </a:tr>
            </a:tbl>
          </a:graphicData>
        </a:graphic>
      </p:graphicFrame>
      <p:graphicFrame>
        <p:nvGraphicFramePr>
          <p:cNvPr id="5" name="表格 4">
            <a:extLst>
              <a:ext uri="{FF2B5EF4-FFF2-40B4-BE49-F238E27FC236}">
                <a16:creationId xmlns:a16="http://schemas.microsoft.com/office/drawing/2014/main" id="{7175309E-BF0F-47E7-9A16-A5621206A669}"/>
              </a:ext>
            </a:extLst>
          </p:cNvPr>
          <p:cNvGraphicFramePr>
            <a:graphicFrameLocks noGrp="1"/>
          </p:cNvGraphicFramePr>
          <p:nvPr>
            <p:extLst>
              <p:ext uri="{D42A27DB-BD31-4B8C-83A1-F6EECF244321}">
                <p14:modId xmlns:p14="http://schemas.microsoft.com/office/powerpoint/2010/main" val="2349604798"/>
              </p:ext>
            </p:extLst>
          </p:nvPr>
        </p:nvGraphicFramePr>
        <p:xfrm>
          <a:off x="2562456" y="4974896"/>
          <a:ext cx="1082260" cy="1112520"/>
        </p:xfrm>
        <a:graphic>
          <a:graphicData uri="http://schemas.openxmlformats.org/drawingml/2006/table">
            <a:tbl>
              <a:tblPr firstRow="1" bandRow="1">
                <a:tableStyleId>{5C22544A-7EE6-4342-B048-85BDC9FD1C3A}</a:tableStyleId>
              </a:tblPr>
              <a:tblGrid>
                <a:gridCol w="1082260">
                  <a:extLst>
                    <a:ext uri="{9D8B030D-6E8A-4147-A177-3AD203B41FA5}">
                      <a16:colId xmlns:a16="http://schemas.microsoft.com/office/drawing/2014/main" val="3136185293"/>
                    </a:ext>
                  </a:extLst>
                </a:gridCol>
              </a:tblGrid>
              <a:tr h="556260">
                <a:tc>
                  <a:txBody>
                    <a:bodyPr/>
                    <a:lstStyle/>
                    <a:p>
                      <a:r>
                        <a:rPr lang="zh-CN" altLang="en-US" dirty="0"/>
                        <a:t>有</a:t>
                      </a:r>
                    </a:p>
                  </a:txBody>
                  <a:tcPr/>
                </a:tc>
                <a:extLst>
                  <a:ext uri="{0D108BD9-81ED-4DB2-BD59-A6C34878D82A}">
                    <a16:rowId xmlns:a16="http://schemas.microsoft.com/office/drawing/2014/main" val="888966337"/>
                  </a:ext>
                </a:extLst>
              </a:tr>
              <a:tr h="556260">
                <a:tc>
                  <a:txBody>
                    <a:bodyPr/>
                    <a:lstStyle/>
                    <a:p>
                      <a:r>
                        <a:rPr lang="zh-CN" altLang="en-US" dirty="0"/>
                        <a:t>空</a:t>
                      </a:r>
                    </a:p>
                  </a:txBody>
                  <a:tcPr/>
                </a:tc>
                <a:extLst>
                  <a:ext uri="{0D108BD9-81ED-4DB2-BD59-A6C34878D82A}">
                    <a16:rowId xmlns:a16="http://schemas.microsoft.com/office/drawing/2014/main" val="900665928"/>
                  </a:ext>
                </a:extLst>
              </a:tr>
            </a:tbl>
          </a:graphicData>
        </a:graphic>
      </p:graphicFrame>
      <p:graphicFrame>
        <p:nvGraphicFramePr>
          <p:cNvPr id="6" name="表格 5">
            <a:extLst>
              <a:ext uri="{FF2B5EF4-FFF2-40B4-BE49-F238E27FC236}">
                <a16:creationId xmlns:a16="http://schemas.microsoft.com/office/drawing/2014/main" id="{20B1F374-16B3-407C-BA20-116AA4728335}"/>
              </a:ext>
            </a:extLst>
          </p:cNvPr>
          <p:cNvGraphicFramePr>
            <a:graphicFrameLocks noGrp="1"/>
          </p:cNvGraphicFramePr>
          <p:nvPr>
            <p:extLst>
              <p:ext uri="{D42A27DB-BD31-4B8C-83A1-F6EECF244321}">
                <p14:modId xmlns:p14="http://schemas.microsoft.com/office/powerpoint/2010/main" val="4085561220"/>
              </p:ext>
            </p:extLst>
          </p:nvPr>
        </p:nvGraphicFramePr>
        <p:xfrm>
          <a:off x="4022403" y="4974896"/>
          <a:ext cx="1851994" cy="1112520"/>
        </p:xfrm>
        <a:graphic>
          <a:graphicData uri="http://schemas.openxmlformats.org/drawingml/2006/table">
            <a:tbl>
              <a:tblPr firstRow="1" bandRow="1">
                <a:tableStyleId>{5C22544A-7EE6-4342-B048-85BDC9FD1C3A}</a:tableStyleId>
              </a:tblPr>
              <a:tblGrid>
                <a:gridCol w="925997">
                  <a:extLst>
                    <a:ext uri="{9D8B030D-6E8A-4147-A177-3AD203B41FA5}">
                      <a16:colId xmlns:a16="http://schemas.microsoft.com/office/drawing/2014/main" val="4004394808"/>
                    </a:ext>
                  </a:extLst>
                </a:gridCol>
                <a:gridCol w="925997">
                  <a:extLst>
                    <a:ext uri="{9D8B030D-6E8A-4147-A177-3AD203B41FA5}">
                      <a16:colId xmlns:a16="http://schemas.microsoft.com/office/drawing/2014/main" val="99736303"/>
                    </a:ext>
                  </a:extLst>
                </a:gridCol>
              </a:tblGrid>
              <a:tr h="556260">
                <a:tc>
                  <a:txBody>
                    <a:bodyPr/>
                    <a:lstStyle/>
                    <a:p>
                      <a:r>
                        <a:rPr lang="zh-CN" altLang="en-US" dirty="0"/>
                        <a:t>空</a:t>
                      </a:r>
                    </a:p>
                  </a:txBody>
                  <a:tcPr/>
                </a:tc>
                <a:tc>
                  <a:txBody>
                    <a:bodyPr/>
                    <a:lstStyle/>
                    <a:p>
                      <a:r>
                        <a:rPr lang="zh-CN" altLang="en-US" dirty="0"/>
                        <a:t>有</a:t>
                      </a:r>
                    </a:p>
                  </a:txBody>
                  <a:tcPr/>
                </a:tc>
                <a:extLst>
                  <a:ext uri="{0D108BD9-81ED-4DB2-BD59-A6C34878D82A}">
                    <a16:rowId xmlns:a16="http://schemas.microsoft.com/office/drawing/2014/main" val="92921288"/>
                  </a:ext>
                </a:extLst>
              </a:tr>
              <a:tr h="556260">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70962013"/>
                  </a:ext>
                </a:extLst>
              </a:tr>
            </a:tbl>
          </a:graphicData>
        </a:graphic>
      </p:graphicFrame>
      <p:graphicFrame>
        <p:nvGraphicFramePr>
          <p:cNvPr id="7" name="表格 6">
            <a:extLst>
              <a:ext uri="{FF2B5EF4-FFF2-40B4-BE49-F238E27FC236}">
                <a16:creationId xmlns:a16="http://schemas.microsoft.com/office/drawing/2014/main" id="{669E3D5E-9D33-4895-855E-22C8BC9B08E6}"/>
              </a:ext>
            </a:extLst>
          </p:cNvPr>
          <p:cNvGraphicFramePr>
            <a:graphicFrameLocks noGrp="1"/>
          </p:cNvGraphicFramePr>
          <p:nvPr>
            <p:extLst>
              <p:ext uri="{D42A27DB-BD31-4B8C-83A1-F6EECF244321}">
                <p14:modId xmlns:p14="http://schemas.microsoft.com/office/powerpoint/2010/main" val="1305521913"/>
              </p:ext>
            </p:extLst>
          </p:nvPr>
        </p:nvGraphicFramePr>
        <p:xfrm>
          <a:off x="6252084" y="4974896"/>
          <a:ext cx="1908314" cy="1112520"/>
        </p:xfrm>
        <a:graphic>
          <a:graphicData uri="http://schemas.openxmlformats.org/drawingml/2006/table">
            <a:tbl>
              <a:tblPr firstRow="1" bandRow="1">
                <a:tableStyleId>{5C22544A-7EE6-4342-B048-85BDC9FD1C3A}</a:tableStyleId>
              </a:tblPr>
              <a:tblGrid>
                <a:gridCol w="954157">
                  <a:extLst>
                    <a:ext uri="{9D8B030D-6E8A-4147-A177-3AD203B41FA5}">
                      <a16:colId xmlns:a16="http://schemas.microsoft.com/office/drawing/2014/main" val="3782333453"/>
                    </a:ext>
                  </a:extLst>
                </a:gridCol>
                <a:gridCol w="954157">
                  <a:extLst>
                    <a:ext uri="{9D8B030D-6E8A-4147-A177-3AD203B41FA5}">
                      <a16:colId xmlns:a16="http://schemas.microsoft.com/office/drawing/2014/main" val="501125797"/>
                    </a:ext>
                  </a:extLst>
                </a:gridCol>
              </a:tblGrid>
              <a:tr h="556260">
                <a:tc>
                  <a:txBody>
                    <a:bodyPr/>
                    <a:lstStyle/>
                    <a:p>
                      <a:r>
                        <a:rPr lang="zh-CN" altLang="en-US" dirty="0"/>
                        <a:t>空</a:t>
                      </a:r>
                    </a:p>
                  </a:txBody>
                  <a:tcPr/>
                </a:tc>
                <a:tc>
                  <a:txBody>
                    <a:bodyPr/>
                    <a:lstStyle/>
                    <a:p>
                      <a:r>
                        <a:rPr lang="zh-CN" altLang="en-US" dirty="0"/>
                        <a:t>有</a:t>
                      </a:r>
                    </a:p>
                  </a:txBody>
                  <a:tcPr/>
                </a:tc>
                <a:extLst>
                  <a:ext uri="{0D108BD9-81ED-4DB2-BD59-A6C34878D82A}">
                    <a16:rowId xmlns:a16="http://schemas.microsoft.com/office/drawing/2014/main" val="4090481918"/>
                  </a:ext>
                </a:extLst>
              </a:tr>
              <a:tr h="556260">
                <a:tc>
                  <a:txBody>
                    <a:bodyPr/>
                    <a:lstStyle/>
                    <a:p>
                      <a:r>
                        <a:rPr lang="zh-CN" altLang="en-US" dirty="0"/>
                        <a:t>有</a:t>
                      </a:r>
                    </a:p>
                  </a:txBody>
                  <a:tcPr/>
                </a:tc>
                <a:tc>
                  <a:txBody>
                    <a:bodyPr/>
                    <a:lstStyle/>
                    <a:p>
                      <a:r>
                        <a:rPr lang="zh-CN" altLang="en-US" dirty="0"/>
                        <a:t>空</a:t>
                      </a:r>
                    </a:p>
                  </a:txBody>
                  <a:tcPr/>
                </a:tc>
                <a:extLst>
                  <a:ext uri="{0D108BD9-81ED-4DB2-BD59-A6C34878D82A}">
                    <a16:rowId xmlns:a16="http://schemas.microsoft.com/office/drawing/2014/main" val="2270495155"/>
                  </a:ext>
                </a:extLst>
              </a:tr>
            </a:tbl>
          </a:graphicData>
        </a:graphic>
      </p:graphicFrame>
    </p:spTree>
    <p:extLst>
      <p:ext uri="{BB962C8B-B14F-4D97-AF65-F5344CB8AC3E}">
        <p14:creationId xmlns:p14="http://schemas.microsoft.com/office/powerpoint/2010/main" val="385066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K. Party</a:t>
            </a:r>
            <a:br>
              <a:rPr lang="en-US" altLang="zh-CN" dirty="0"/>
            </a:br>
            <a:endParaRPr lang="zh-CN" altLang="en-US" dirty="0"/>
          </a:p>
        </p:txBody>
      </p:sp>
      <p:sp>
        <p:nvSpPr>
          <p:cNvPr id="3" name="内容占位符 2">
            <a:extLst>
              <a:ext uri="{FF2B5EF4-FFF2-40B4-BE49-F238E27FC236}">
                <a16:creationId xmlns:a16="http://schemas.microsoft.com/office/drawing/2014/main" id="{3616142D-51C6-4050-A02B-3527AF29534F}"/>
              </a:ext>
            </a:extLst>
          </p:cNvPr>
          <p:cNvSpPr>
            <a:spLocks noGrp="1"/>
          </p:cNvSpPr>
          <p:nvPr>
            <p:ph idx="1"/>
          </p:nvPr>
        </p:nvSpPr>
        <p:spPr/>
        <p:txBody>
          <a:bodyPr>
            <a:normAutofit fontScale="92500" lnSpcReduction="10000"/>
          </a:bodyPr>
          <a:lstStyle/>
          <a:p>
            <a:r>
              <a:rPr lang="zh-CN" altLang="en-US" dirty="0"/>
              <a:t>题意：有</a:t>
            </a:r>
            <a:r>
              <a:rPr lang="en-US" altLang="zh-CN" dirty="0"/>
              <a:t>n</a:t>
            </a:r>
            <a:r>
              <a:rPr lang="zh-CN" altLang="en-US" dirty="0"/>
              <a:t>个人，开</a:t>
            </a:r>
            <a:r>
              <a:rPr lang="en-US" altLang="zh-CN" dirty="0"/>
              <a:t>m</a:t>
            </a:r>
            <a:r>
              <a:rPr lang="zh-CN" altLang="en-US" dirty="0"/>
              <a:t>次派对，每次派对每对人会相互认识对方。对于每一次派对，我们要求出新认识的</a:t>
            </a:r>
            <a:r>
              <a:rPr lang="en-US" altLang="zh-CN" dirty="0"/>
              <a:t>pair</a:t>
            </a:r>
            <a:r>
              <a:rPr lang="zh-CN" altLang="en-US" dirty="0"/>
              <a:t>的数量</a:t>
            </a:r>
            <a:r>
              <a:rPr lang="zh-CN" altLang="en-US" dirty="0" smtClean="0"/>
              <a:t>。</a:t>
            </a:r>
            <a:endParaRPr lang="en-US" altLang="zh-CN" dirty="0" smtClean="0"/>
          </a:p>
          <a:p>
            <a:r>
              <a:rPr lang="zh-CN" altLang="en-US" dirty="0" smtClean="0"/>
              <a:t>本意</a:t>
            </a:r>
            <a:r>
              <a:rPr lang="zh-CN" altLang="en-US" dirty="0"/>
              <a:t>：只允许</a:t>
            </a:r>
            <a:r>
              <a:rPr lang="en-US" altLang="zh-CN" dirty="0"/>
              <a:t>O(n log(n</a:t>
            </a:r>
            <a:r>
              <a:rPr lang="en-US" altLang="zh-CN" dirty="0" smtClean="0"/>
              <a:t>)+</a:t>
            </a:r>
            <a:r>
              <a:rPr lang="en-US" altLang="zh-CN" dirty="0" err="1" smtClean="0"/>
              <a:t>mlog</a:t>
            </a:r>
            <a:r>
              <a:rPr lang="en-US" altLang="zh-CN" smtClean="0"/>
              <a:t>(n))</a:t>
            </a:r>
            <a:r>
              <a:rPr lang="zh-CN" altLang="en-US" dirty="0"/>
              <a:t>通过</a:t>
            </a:r>
          </a:p>
          <a:p>
            <a:r>
              <a:rPr lang="zh-CN" altLang="en-US" dirty="0"/>
              <a:t>因为是算数量，所以可以把相互认识当作有向边，每个边当作从小连向大的有向边即可</a:t>
            </a:r>
          </a:p>
          <a:p>
            <a:r>
              <a:rPr lang="zh-CN" altLang="en-US" dirty="0"/>
              <a:t>对于每一个</a:t>
            </a:r>
            <a:r>
              <a:rPr lang="en-US" altLang="zh-CN" dirty="0" err="1"/>
              <a:t>i</a:t>
            </a:r>
            <a:r>
              <a:rPr lang="zh-CN" altLang="en-US" dirty="0"/>
              <a:t>，我们只用记录它在每次派对数量的数量认识的最大值</a:t>
            </a:r>
            <a:r>
              <a:rPr lang="en-US" altLang="zh-CN" dirty="0"/>
              <a:t>f[</a:t>
            </a:r>
            <a:r>
              <a:rPr lang="en-US" altLang="zh-CN" dirty="0" err="1"/>
              <a:t>i</a:t>
            </a:r>
            <a:r>
              <a:rPr lang="en-US" altLang="zh-CN" dirty="0"/>
              <a:t>]</a:t>
            </a:r>
            <a:r>
              <a:rPr lang="zh-CN" altLang="en-US" dirty="0"/>
              <a:t>即可。因为一旦</a:t>
            </a:r>
            <a:r>
              <a:rPr lang="en-US" altLang="zh-CN" dirty="0" err="1"/>
              <a:t>i</a:t>
            </a:r>
            <a:r>
              <a:rPr lang="zh-CN" altLang="en-US" dirty="0"/>
              <a:t>认识了</a:t>
            </a:r>
            <a:r>
              <a:rPr lang="en-US" altLang="zh-CN" dirty="0"/>
              <a:t>f[</a:t>
            </a:r>
            <a:r>
              <a:rPr lang="en-US" altLang="zh-CN" dirty="0" err="1"/>
              <a:t>i</a:t>
            </a:r>
            <a:r>
              <a:rPr lang="en-US" altLang="zh-CN" dirty="0"/>
              <a:t>]</a:t>
            </a:r>
            <a:r>
              <a:rPr lang="zh-CN" altLang="en-US" dirty="0"/>
              <a:t>，那么说明它认识了</a:t>
            </a:r>
            <a:r>
              <a:rPr lang="en-US" altLang="zh-CN" dirty="0" err="1"/>
              <a:t>i</a:t>
            </a:r>
            <a:r>
              <a:rPr lang="zh-CN" altLang="en-US" dirty="0"/>
              <a:t>到</a:t>
            </a:r>
            <a:r>
              <a:rPr lang="en-US" altLang="zh-CN" dirty="0"/>
              <a:t>f[</a:t>
            </a:r>
            <a:r>
              <a:rPr lang="en-US" altLang="zh-CN" dirty="0" err="1"/>
              <a:t>i</a:t>
            </a:r>
            <a:r>
              <a:rPr lang="en-US" altLang="zh-CN" dirty="0"/>
              <a:t>]</a:t>
            </a:r>
            <a:r>
              <a:rPr lang="zh-CN" altLang="en-US" dirty="0"/>
              <a:t>的全部人。</a:t>
            </a:r>
          </a:p>
          <a:p>
            <a:r>
              <a:rPr lang="zh-CN" altLang="en-US" dirty="0"/>
              <a:t>用线段树来维护一段区间上</a:t>
            </a:r>
            <a:r>
              <a:rPr lang="en-US" altLang="zh-CN" dirty="0"/>
              <a:t>f</a:t>
            </a:r>
            <a:r>
              <a:rPr lang="zh-CN" altLang="en-US" dirty="0"/>
              <a:t>值的</a:t>
            </a:r>
            <a:r>
              <a:rPr lang="en-US" altLang="zh-CN" dirty="0"/>
              <a:t>max</a:t>
            </a:r>
            <a:r>
              <a:rPr lang="zh-CN" altLang="en-US" dirty="0"/>
              <a:t>和</a:t>
            </a:r>
            <a:r>
              <a:rPr lang="en-US" altLang="zh-CN" dirty="0"/>
              <a:t>sum</a:t>
            </a:r>
            <a:r>
              <a:rPr lang="zh-CN" altLang="en-US" dirty="0"/>
              <a:t>即可</a:t>
            </a:r>
          </a:p>
          <a:p>
            <a:r>
              <a:rPr lang="zh-CN" altLang="en-US" dirty="0"/>
              <a:t>我们可以在线段树上二分来用</a:t>
            </a:r>
            <a:r>
              <a:rPr lang="en-US" altLang="zh-CN" dirty="0" err="1"/>
              <a:t>logn</a:t>
            </a:r>
            <a:r>
              <a:rPr lang="zh-CN" altLang="en-US" dirty="0"/>
              <a:t>的效率来计算不需要再连边的人。</a:t>
            </a:r>
          </a:p>
        </p:txBody>
      </p:sp>
    </p:spTree>
    <p:extLst>
      <p:ext uri="{BB962C8B-B14F-4D97-AF65-F5344CB8AC3E}">
        <p14:creationId xmlns:p14="http://schemas.microsoft.com/office/powerpoint/2010/main" val="936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2E5BE-DA44-41FB-927C-CE5194308AC2}"/>
              </a:ext>
            </a:extLst>
          </p:cNvPr>
          <p:cNvSpPr>
            <a:spLocks noGrp="1"/>
          </p:cNvSpPr>
          <p:nvPr>
            <p:ph type="title"/>
          </p:nvPr>
        </p:nvSpPr>
        <p:spPr/>
        <p:txBody>
          <a:bodyPr/>
          <a:lstStyle/>
          <a:p>
            <a:r>
              <a:rPr lang="en-US" altLang="zh-CN" dirty="0"/>
              <a:t>F. Network</a:t>
            </a:r>
            <a:br>
              <a:rPr lang="en-US" altLang="zh-CN" dirty="0"/>
            </a:br>
            <a:endParaRPr lang="zh-CN" altLang="en-US" dirty="0"/>
          </a:p>
        </p:txBody>
      </p:sp>
      <p:sp>
        <p:nvSpPr>
          <p:cNvPr id="3" name="内容占位符 2">
            <a:extLst>
              <a:ext uri="{FF2B5EF4-FFF2-40B4-BE49-F238E27FC236}">
                <a16:creationId xmlns:a16="http://schemas.microsoft.com/office/drawing/2014/main" id="{70E6CE3F-C1A4-45A1-B7FE-479E18B7AA38}"/>
              </a:ext>
            </a:extLst>
          </p:cNvPr>
          <p:cNvSpPr>
            <a:spLocks noGrp="1"/>
          </p:cNvSpPr>
          <p:nvPr>
            <p:ph idx="1"/>
          </p:nvPr>
        </p:nvSpPr>
        <p:spPr/>
        <p:txBody>
          <a:bodyPr/>
          <a:lstStyle/>
          <a:p>
            <a:r>
              <a:rPr lang="zh-CN" altLang="en-US" dirty="0"/>
              <a:t>题意：给一棵边带权的树，定义两个点之间的距离为路径上边权的 </a:t>
            </a:r>
            <a:r>
              <a:rPr lang="en-US" altLang="zh-CN" dirty="0"/>
              <a:t>max – min</a:t>
            </a:r>
            <a:r>
              <a:rPr lang="zh-CN" altLang="en-US" dirty="0"/>
              <a:t>。一开始树上有一些黑点，其余的为白点，对于每个白点计算出距离它最远的黑点到它的距离 </a:t>
            </a:r>
            <a:r>
              <a:rPr lang="en-US" altLang="zh-CN" dirty="0"/>
              <a:t>dis[u]</a:t>
            </a:r>
            <a:r>
              <a:rPr lang="zh-CN" altLang="en-US" dirty="0"/>
              <a:t>，现在要求再添加一个黑点，使得</a:t>
            </a:r>
            <a:r>
              <a:rPr lang="en-US" altLang="zh-CN" dirty="0"/>
              <a:t>dis</a:t>
            </a:r>
            <a:r>
              <a:rPr lang="zh-CN" altLang="en-US" dirty="0"/>
              <a:t>数组的最小值最大。</a:t>
            </a:r>
          </a:p>
          <a:p>
            <a:endParaRPr lang="zh-CN" altLang="en-US" dirty="0"/>
          </a:p>
        </p:txBody>
      </p:sp>
    </p:spTree>
    <p:extLst>
      <p:ext uri="{BB962C8B-B14F-4D97-AF65-F5344CB8AC3E}">
        <p14:creationId xmlns:p14="http://schemas.microsoft.com/office/powerpoint/2010/main" val="100982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2E5BE-DA44-41FB-927C-CE5194308AC2}"/>
              </a:ext>
            </a:extLst>
          </p:cNvPr>
          <p:cNvSpPr>
            <a:spLocks noGrp="1"/>
          </p:cNvSpPr>
          <p:nvPr>
            <p:ph type="title"/>
          </p:nvPr>
        </p:nvSpPr>
        <p:spPr/>
        <p:txBody>
          <a:bodyPr/>
          <a:lstStyle/>
          <a:p>
            <a:r>
              <a:rPr lang="en-US" altLang="zh-CN" dirty="0"/>
              <a:t>F. (Con.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E6CE3F-C1A4-45A1-B7FE-479E18B7AA38}"/>
                  </a:ext>
                </a:extLst>
              </p:cNvPr>
              <p:cNvSpPr>
                <a:spLocks noGrp="1"/>
              </p:cNvSpPr>
              <p:nvPr>
                <p:ph idx="1"/>
              </p:nvPr>
            </p:nvSpPr>
            <p:spPr/>
            <p:txBody>
              <a:bodyPr>
                <a:normAutofit lnSpcReduction="10000"/>
              </a:bodyPr>
              <a:lstStyle/>
              <a:p>
                <a:r>
                  <a:rPr lang="zh-CN" altLang="en-US" dirty="0"/>
                  <a:t>首先需要计算出距离每个白点最远的黑点到它的距离</a:t>
                </a:r>
                <a:r>
                  <a:rPr lang="en-US" altLang="zh-CN" dirty="0" err="1"/>
                  <a:t>max_dis</a:t>
                </a:r>
                <a:r>
                  <a:rPr lang="zh-CN" altLang="en-US" dirty="0"/>
                  <a:t>。将所有点按照这个距离从小到大排序得到一个有序序列</a:t>
                </a:r>
                <a:r>
                  <a:rPr lang="en-US" altLang="zh-CN" dirty="0"/>
                  <a:t>p[1..n]</a:t>
                </a:r>
                <a:r>
                  <a:rPr lang="zh-CN" altLang="en-US" dirty="0"/>
                  <a:t>。接下来枚举一个将要变成黑点的白点，并且从小到大枚举答案</a:t>
                </a:r>
                <a:r>
                  <a:rPr lang="en-US" altLang="zh-CN" dirty="0"/>
                  <a:t>Ans</a:t>
                </a:r>
                <a:r>
                  <a:rPr lang="zh-CN" altLang="en-US" dirty="0"/>
                  <a:t>，并加入所有</a:t>
                </a:r>
                <a:r>
                  <a:rPr lang="en-US" altLang="zh-CN" dirty="0" err="1"/>
                  <a:t>max_dis</a:t>
                </a:r>
                <a:r>
                  <a:rPr lang="en-US" altLang="zh-CN" dirty="0"/>
                  <a:t> &lt;= Ans</a:t>
                </a:r>
                <a:r>
                  <a:rPr lang="zh-CN" altLang="en-US" dirty="0"/>
                  <a:t>的白点，查询当前点到所有已经加入白点的最小距离，若该值大于 </a:t>
                </a:r>
                <a:r>
                  <a:rPr lang="en-US" altLang="zh-CN" dirty="0"/>
                  <a:t>Ans </a:t>
                </a:r>
                <a:r>
                  <a:rPr lang="zh-CN" altLang="en-US" dirty="0"/>
                  <a:t>则说明</a:t>
                </a:r>
                <a:r>
                  <a:rPr lang="en-US" altLang="zh-CN" dirty="0"/>
                  <a:t>Ans</a:t>
                </a:r>
                <a:r>
                  <a:rPr lang="zh-CN" altLang="en-US" dirty="0"/>
                  <a:t>可以扩大。由于</a:t>
                </a:r>
                <a:r>
                  <a:rPr lang="en-US" altLang="zh-CN" dirty="0"/>
                  <a:t>Ans </a:t>
                </a:r>
                <a:r>
                  <a:rPr lang="zh-CN" altLang="en-US" dirty="0"/>
                  <a:t>只会从</a:t>
                </a:r>
                <a:r>
                  <a:rPr lang="en-US" altLang="zh-CN" dirty="0"/>
                  <a:t>1</a:t>
                </a:r>
                <a:r>
                  <a:rPr lang="zh-CN" altLang="en-US" dirty="0"/>
                  <a:t>到</a:t>
                </a:r>
                <a:r>
                  <a:rPr lang="en-US" altLang="zh-CN" dirty="0"/>
                  <a:t>n</a:t>
                </a:r>
                <a:r>
                  <a:rPr lang="zh-CN" altLang="en-US" dirty="0"/>
                  <a:t>扩大一次，所以整体上的复杂度是线性的。</a:t>
                </a:r>
              </a:p>
              <a:p>
                <a:r>
                  <a:rPr lang="zh-CN" altLang="en-US" dirty="0"/>
                  <a:t>求最大距离和最小距离是经典问题，可以直接利用点分治</a:t>
                </a:r>
                <a:r>
                  <a:rPr lang="zh-CN" altLang="en-US"/>
                  <a:t>解决。</a:t>
                </a:r>
                <a:endParaRPr lang="zh-CN" altLang="en-US" dirty="0"/>
              </a:p>
              <a:p>
                <a:r>
                  <a:rPr lang="zh-CN" altLang="en-US" dirty="0"/>
                  <a:t>复杂度：</a:t>
                </a:r>
                <a14:m>
                  <m:oMath xmlns:m="http://schemas.openxmlformats.org/officeDocument/2006/math">
                    <m:r>
                      <m:rPr>
                        <m:sty m:val="p"/>
                      </m:rPr>
                      <a:rPr lang="en-US" altLang="zh-CN" b="0" i="0" smtClean="0">
                        <a:latin typeface="Cambria Math" panose="02040503050406030204" pitchFamily="18" charset="0"/>
                      </a:rPr>
                      <m:t>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e>
                    </m:d>
                  </m:oMath>
                </a14:m>
                <a:endParaRPr lang="en-US" altLang="zh-CN" dirty="0"/>
              </a:p>
            </p:txBody>
          </p:sp>
        </mc:Choice>
        <mc:Fallback xmlns="">
          <p:sp>
            <p:nvSpPr>
              <p:cNvPr id="3" name="内容占位符 2">
                <a:extLst>
                  <a:ext uri="{FF2B5EF4-FFF2-40B4-BE49-F238E27FC236}">
                    <a16:creationId xmlns:a16="http://schemas.microsoft.com/office/drawing/2014/main" id="{70E6CE3F-C1A4-45A1-B7FE-479E18B7AA38}"/>
                  </a:ext>
                </a:extLst>
              </p:cNvPr>
              <p:cNvSpPr>
                <a:spLocks noGrp="1" noRot="1" noChangeAspect="1" noMove="1" noResize="1" noEditPoints="1" noAdjustHandles="1" noChangeArrowheads="1" noChangeShapeType="1" noTextEdit="1"/>
              </p:cNvSpPr>
              <p:nvPr>
                <p:ph idx="1"/>
              </p:nvPr>
            </p:nvSpPr>
            <p:spPr>
              <a:blipFill>
                <a:blip r:embed="rId2"/>
                <a:stretch>
                  <a:fillRect l="-567" t="-2041"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770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D3054-84C0-49D9-B863-84247BC402E0}"/>
              </a:ext>
            </a:extLst>
          </p:cNvPr>
          <p:cNvSpPr>
            <a:spLocks noGrp="1"/>
          </p:cNvSpPr>
          <p:nvPr>
            <p:ph type="title"/>
          </p:nvPr>
        </p:nvSpPr>
        <p:spPr/>
        <p:txBody>
          <a:bodyPr/>
          <a:lstStyle/>
          <a:p>
            <a:r>
              <a:rPr lang="en-US" altLang="zh-CN" dirty="0"/>
              <a:t>G. Bring Bring big teacher brother </a:t>
            </a:r>
            <a:br>
              <a:rPr lang="en-US" altLang="zh-CN" dirty="0"/>
            </a:br>
            <a:endParaRPr lang="zh-CN" altLang="en-US" dirty="0"/>
          </a:p>
        </p:txBody>
      </p:sp>
      <p:sp>
        <p:nvSpPr>
          <p:cNvPr id="3" name="内容占位符 2">
            <a:extLst>
              <a:ext uri="{FF2B5EF4-FFF2-40B4-BE49-F238E27FC236}">
                <a16:creationId xmlns:a16="http://schemas.microsoft.com/office/drawing/2014/main" id="{07911F69-DB9E-43C3-9BD9-149E52D9A084}"/>
              </a:ext>
            </a:extLst>
          </p:cNvPr>
          <p:cNvSpPr>
            <a:spLocks noGrp="1"/>
          </p:cNvSpPr>
          <p:nvPr>
            <p:ph idx="1"/>
          </p:nvPr>
        </p:nvSpPr>
        <p:spPr/>
        <p:txBody>
          <a:bodyPr/>
          <a:lstStyle/>
          <a:p>
            <a:r>
              <a:rPr lang="zh-CN" altLang="en-US" dirty="0"/>
              <a:t>题意：求至多对给定串修改一个字符情况下所有的中点不重复的对称的回文的子串的平方的和最大是多少。</a:t>
            </a:r>
          </a:p>
          <a:p>
            <a:r>
              <a:rPr lang="zh-CN" altLang="en-US" dirty="0"/>
              <a:t>总体思路：计算出把第</a:t>
            </a:r>
            <a:r>
              <a:rPr lang="en-US" altLang="zh-CN" dirty="0" err="1"/>
              <a:t>i</a:t>
            </a:r>
            <a:r>
              <a:rPr lang="zh-CN" altLang="en-US" dirty="0"/>
              <a:t>个字符变成字符</a:t>
            </a:r>
            <a:r>
              <a:rPr lang="en-US" altLang="zh-CN" dirty="0"/>
              <a:t>j</a:t>
            </a:r>
            <a:r>
              <a:rPr lang="zh-CN" altLang="en-US" dirty="0"/>
              <a:t>的收益</a:t>
            </a:r>
            <a:r>
              <a:rPr lang="en-US" altLang="zh-CN" dirty="0" err="1"/>
              <a:t>contr</a:t>
            </a:r>
            <a:r>
              <a:rPr lang="en-US" altLang="zh-CN" dirty="0"/>
              <a:t>[</a:t>
            </a:r>
            <a:r>
              <a:rPr lang="en-US" altLang="zh-CN" dirty="0" err="1"/>
              <a:t>i</a:t>
            </a:r>
            <a:r>
              <a:rPr lang="en-US" altLang="zh-CN" dirty="0"/>
              <a:t>][j]</a:t>
            </a:r>
            <a:r>
              <a:rPr lang="zh-CN" altLang="en-US" dirty="0"/>
              <a:t>。以及把第</a:t>
            </a:r>
            <a:r>
              <a:rPr lang="en-US" altLang="zh-CN" dirty="0" err="1"/>
              <a:t>i</a:t>
            </a:r>
            <a:r>
              <a:rPr lang="zh-CN" altLang="en-US" dirty="0"/>
              <a:t>个字符更改导致的损失</a:t>
            </a:r>
            <a:r>
              <a:rPr lang="en-US" altLang="zh-CN" dirty="0"/>
              <a:t>del[</a:t>
            </a:r>
            <a:r>
              <a:rPr lang="en-US" altLang="zh-CN" dirty="0" err="1"/>
              <a:t>i</a:t>
            </a:r>
            <a:r>
              <a:rPr lang="en-US" altLang="zh-CN" dirty="0"/>
              <a:t>]</a:t>
            </a:r>
            <a:r>
              <a:rPr lang="zh-CN" altLang="en-US" dirty="0"/>
              <a:t>。</a:t>
            </a:r>
          </a:p>
          <a:p>
            <a:r>
              <a:rPr lang="zh-CN" altLang="en-US" dirty="0"/>
              <a:t>字符串是对称的，每次倍增考虑</a:t>
            </a:r>
            <a:r>
              <a:rPr lang="en-US" altLang="zh-CN" dirty="0"/>
              <a:t>f[</a:t>
            </a:r>
            <a:r>
              <a:rPr lang="en-US" altLang="zh-CN" dirty="0" err="1"/>
              <a:t>i</a:t>
            </a:r>
            <a:r>
              <a:rPr lang="en-US" altLang="zh-CN" dirty="0"/>
              <a:t>][j]</a:t>
            </a:r>
            <a:r>
              <a:rPr lang="zh-CN" altLang="en-US" dirty="0"/>
              <a:t>，即第</a:t>
            </a:r>
            <a:r>
              <a:rPr lang="en-US" altLang="zh-CN" dirty="0"/>
              <a:t>j</a:t>
            </a:r>
            <a:r>
              <a:rPr lang="zh-CN" altLang="en-US" dirty="0"/>
              <a:t>字符是否是长为</a:t>
            </a:r>
            <a:r>
              <a:rPr lang="en-US" altLang="zh-CN" dirty="0"/>
              <a:t>2</a:t>
            </a:r>
            <a:r>
              <a:rPr lang="zh-CN" altLang="en-US" dirty="0"/>
              <a:t>𝑖 </a:t>
            </a:r>
            <a:r>
              <a:rPr lang="en-US" altLang="zh-CN" dirty="0"/>
              <a:t>– 1</a:t>
            </a:r>
            <a:r>
              <a:rPr lang="zh-CN" altLang="en-US" dirty="0"/>
              <a:t>特殊串的中心。如果是则</a:t>
            </a:r>
            <a:r>
              <a:rPr lang="en-US" altLang="zh-CN" dirty="0"/>
              <a:t>f[</a:t>
            </a:r>
            <a:r>
              <a:rPr lang="en-US" altLang="zh-CN" dirty="0" err="1"/>
              <a:t>i</a:t>
            </a:r>
            <a:r>
              <a:rPr lang="en-US" altLang="zh-CN" dirty="0"/>
              <a:t>][j]</a:t>
            </a:r>
            <a:r>
              <a:rPr lang="zh-CN" altLang="en-US" dirty="0"/>
              <a:t>为</a:t>
            </a:r>
            <a:r>
              <a:rPr lang="en-US" altLang="zh-CN" dirty="0"/>
              <a:t>1</a:t>
            </a:r>
            <a:r>
              <a:rPr lang="zh-CN" altLang="en-US" dirty="0"/>
              <a:t>，不是为</a:t>
            </a:r>
            <a:r>
              <a:rPr lang="en-US" altLang="zh-CN" dirty="0"/>
              <a:t>0.</a:t>
            </a:r>
          </a:p>
          <a:p>
            <a:r>
              <a:rPr lang="zh-CN" altLang="en-US" dirty="0"/>
              <a:t>现在分类讨论这个以</a:t>
            </a:r>
            <a:r>
              <a:rPr lang="en-US" altLang="zh-CN" dirty="0"/>
              <a:t>j</a:t>
            </a:r>
            <a:r>
              <a:rPr lang="zh-CN" altLang="en-US" dirty="0"/>
              <a:t>为中心，长度为</a:t>
            </a:r>
            <a:r>
              <a:rPr lang="en-US" altLang="zh-CN" dirty="0"/>
              <a:t>2^i-1</a:t>
            </a:r>
            <a:r>
              <a:rPr lang="zh-CN" altLang="en-US" dirty="0"/>
              <a:t>的字符串。 </a:t>
            </a:r>
            <a:endParaRPr lang="en-US" altLang="zh-CN" dirty="0"/>
          </a:p>
          <a:p>
            <a:r>
              <a:rPr lang="zh-CN" altLang="en-US" dirty="0"/>
              <a:t>定义左串是其左边</a:t>
            </a:r>
            <a:r>
              <a:rPr lang="en-US" altLang="zh-CN" dirty="0"/>
              <a:t>(2^(i-1)-1)</a:t>
            </a:r>
            <a:r>
              <a:rPr lang="zh-CN" altLang="en-US" dirty="0"/>
              <a:t>的串，右串同理。</a:t>
            </a:r>
          </a:p>
          <a:p>
            <a:endParaRPr lang="zh-CN" altLang="en-US" dirty="0"/>
          </a:p>
        </p:txBody>
      </p:sp>
    </p:spTree>
    <p:extLst>
      <p:ext uri="{BB962C8B-B14F-4D97-AF65-F5344CB8AC3E}">
        <p14:creationId xmlns:p14="http://schemas.microsoft.com/office/powerpoint/2010/main" val="178498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D3054-84C0-49D9-B863-84247BC402E0}"/>
              </a:ext>
            </a:extLst>
          </p:cNvPr>
          <p:cNvSpPr>
            <a:spLocks noGrp="1"/>
          </p:cNvSpPr>
          <p:nvPr>
            <p:ph type="title"/>
          </p:nvPr>
        </p:nvSpPr>
        <p:spPr/>
        <p:txBody>
          <a:bodyPr/>
          <a:lstStyle/>
          <a:p>
            <a:r>
              <a:rPr lang="en-US" altLang="zh-CN" dirty="0"/>
              <a:t>G. (Con. 1)</a:t>
            </a:r>
            <a:endParaRPr lang="zh-CN" altLang="en-US" dirty="0"/>
          </a:p>
        </p:txBody>
      </p:sp>
      <p:sp>
        <p:nvSpPr>
          <p:cNvPr id="3" name="内容占位符 2">
            <a:extLst>
              <a:ext uri="{FF2B5EF4-FFF2-40B4-BE49-F238E27FC236}">
                <a16:creationId xmlns:a16="http://schemas.microsoft.com/office/drawing/2014/main" id="{07911F69-DB9E-43C3-9BD9-149E52D9A084}"/>
              </a:ext>
            </a:extLst>
          </p:cNvPr>
          <p:cNvSpPr>
            <a:spLocks noGrp="1"/>
          </p:cNvSpPr>
          <p:nvPr>
            <p:ph idx="1"/>
          </p:nvPr>
        </p:nvSpPr>
        <p:spPr/>
        <p:txBody>
          <a:bodyPr>
            <a:normAutofit fontScale="85000" lnSpcReduction="20000"/>
          </a:bodyPr>
          <a:lstStyle/>
          <a:p>
            <a:r>
              <a:rPr lang="en-US" altLang="zh-CN" dirty="0"/>
              <a:t>1.</a:t>
            </a:r>
            <a:r>
              <a:rPr lang="zh-CN" altLang="en-US" dirty="0"/>
              <a:t>该串是特殊串</a:t>
            </a:r>
          </a:p>
          <a:p>
            <a:pPr lvl="1"/>
            <a:r>
              <a:rPr lang="en-US" altLang="zh-CN" dirty="0"/>
              <a:t>a.</a:t>
            </a:r>
            <a:r>
              <a:rPr lang="zh-CN" altLang="en-US" dirty="0"/>
              <a:t>改任意一个非中心的字符会导致</a:t>
            </a:r>
            <a:r>
              <a:rPr lang="en-US" altLang="zh-CN" dirty="0"/>
              <a:t>len^2</a:t>
            </a:r>
            <a:r>
              <a:rPr lang="zh-CN" altLang="en-US" dirty="0"/>
              <a:t>的损失。对</a:t>
            </a:r>
            <a:r>
              <a:rPr lang="en-US" altLang="zh-CN" dirty="0"/>
              <a:t>del</a:t>
            </a:r>
            <a:r>
              <a:rPr lang="zh-CN" altLang="en-US" dirty="0"/>
              <a:t>打区间加标记。</a:t>
            </a:r>
          </a:p>
          <a:p>
            <a:pPr lvl="1"/>
            <a:r>
              <a:rPr lang="en-US" altLang="zh-CN" dirty="0"/>
              <a:t>b.</a:t>
            </a:r>
            <a:r>
              <a:rPr lang="zh-CN" altLang="en-US" dirty="0"/>
              <a:t>改中心字符可能会导致损失，这取决于改成哪个字符，</a:t>
            </a:r>
            <a:br>
              <a:rPr lang="zh-CN" altLang="en-US" dirty="0"/>
            </a:br>
            <a:r>
              <a:rPr lang="zh-CN" altLang="en-US" dirty="0"/>
              <a:t>	假设将中心字符改成字符</a:t>
            </a:r>
            <a:r>
              <a:rPr lang="en-US" altLang="zh-CN" dirty="0"/>
              <a:t>k</a:t>
            </a:r>
            <a:r>
              <a:rPr lang="zh-CN" altLang="en-US" dirty="0"/>
              <a:t>会导致重复，则</a:t>
            </a:r>
            <a:r>
              <a:rPr lang="en-US" altLang="zh-CN" dirty="0" err="1"/>
              <a:t>contr</a:t>
            </a:r>
            <a:r>
              <a:rPr lang="en-US" altLang="zh-CN" dirty="0"/>
              <a:t>[j][k]-=len^2</a:t>
            </a:r>
          </a:p>
          <a:p>
            <a:r>
              <a:rPr lang="en-US" altLang="zh-CN" dirty="0"/>
              <a:t>2.</a:t>
            </a:r>
            <a:r>
              <a:rPr lang="zh-CN" altLang="en-US" dirty="0"/>
              <a:t>该串差一个字符是特殊串</a:t>
            </a:r>
          </a:p>
          <a:p>
            <a:pPr lvl="1"/>
            <a:r>
              <a:rPr lang="en-US" altLang="zh-CN" dirty="0"/>
              <a:t>a.</a:t>
            </a:r>
            <a:r>
              <a:rPr lang="zh-CN" altLang="en-US" dirty="0"/>
              <a:t>左右串符合要求，中心字符因重复不符合要求</a:t>
            </a:r>
          </a:p>
          <a:p>
            <a:pPr lvl="2"/>
            <a:r>
              <a:rPr lang="zh-CN" altLang="en-US" dirty="0"/>
              <a:t>直接算</a:t>
            </a:r>
            <a:r>
              <a:rPr lang="en-US" altLang="zh-CN" dirty="0" err="1"/>
              <a:t>contr</a:t>
            </a:r>
            <a:r>
              <a:rPr lang="en-US" altLang="zh-CN" dirty="0"/>
              <a:t>[j][k]</a:t>
            </a:r>
          </a:p>
          <a:p>
            <a:pPr lvl="1"/>
            <a:r>
              <a:rPr lang="en-US" altLang="zh-CN" dirty="0"/>
              <a:t>b.</a:t>
            </a:r>
            <a:r>
              <a:rPr lang="zh-CN" altLang="en-US" dirty="0"/>
              <a:t>左右串存在某一位不相等，且左串或右串存在一个串是特殊串</a:t>
            </a:r>
          </a:p>
          <a:p>
            <a:pPr lvl="2"/>
            <a:r>
              <a:rPr lang="zh-CN" altLang="en-US" dirty="0"/>
              <a:t>非特殊串的错字符和中心字符相等：纠正非特殊串的坏字符有贡献。</a:t>
            </a:r>
          </a:p>
          <a:p>
            <a:pPr lvl="2"/>
            <a:r>
              <a:rPr lang="zh-CN" altLang="en-US" dirty="0"/>
              <a:t>特殊串的错字符和中心字符相等：纠正非特殊串坏字符无贡献。</a:t>
            </a:r>
          </a:p>
          <a:p>
            <a:pPr lvl="2"/>
            <a:r>
              <a:rPr lang="zh-CN" altLang="en-US" dirty="0"/>
              <a:t>左右串的错字符均与中心字符不等：纠正非特殊串坏字符有贡献</a:t>
            </a:r>
            <a:endParaRPr lang="en-US" altLang="zh-CN" dirty="0"/>
          </a:p>
          <a:p>
            <a:pPr lvl="1"/>
            <a:r>
              <a:rPr lang="zh-CN" altLang="en-US" dirty="0"/>
              <a:t>答案</a:t>
            </a:r>
            <a:r>
              <a:rPr lang="en-US" altLang="zh-CN" dirty="0"/>
              <a:t>=</a:t>
            </a:r>
            <a:r>
              <a:rPr lang="zh-CN" altLang="en-US" dirty="0"/>
              <a:t>原串不改动的贡献</a:t>
            </a:r>
            <a:r>
              <a:rPr lang="en-US" altLang="zh-CN" dirty="0"/>
              <a:t>-del[</a:t>
            </a:r>
            <a:r>
              <a:rPr lang="en-US" altLang="zh-CN" dirty="0" err="1"/>
              <a:t>i</a:t>
            </a:r>
            <a:r>
              <a:rPr lang="en-US" altLang="zh-CN" dirty="0"/>
              <a:t>]+</a:t>
            </a:r>
            <a:r>
              <a:rPr lang="en-US" altLang="zh-CN" dirty="0" err="1"/>
              <a:t>contr</a:t>
            </a:r>
            <a:r>
              <a:rPr lang="en-US" altLang="zh-CN" dirty="0"/>
              <a:t>[</a:t>
            </a:r>
            <a:r>
              <a:rPr lang="en-US" altLang="zh-CN" dirty="0" err="1"/>
              <a:t>i</a:t>
            </a:r>
            <a:r>
              <a:rPr lang="en-US" altLang="zh-CN" dirty="0"/>
              <a:t>][j]</a:t>
            </a:r>
            <a:r>
              <a:rPr lang="zh-CN" altLang="en-US" dirty="0"/>
              <a:t>的最大值</a:t>
            </a:r>
          </a:p>
          <a:p>
            <a:endParaRPr lang="zh-CN" altLang="en-US" dirty="0"/>
          </a:p>
        </p:txBody>
      </p:sp>
    </p:spTree>
    <p:extLst>
      <p:ext uri="{BB962C8B-B14F-4D97-AF65-F5344CB8AC3E}">
        <p14:creationId xmlns:p14="http://schemas.microsoft.com/office/powerpoint/2010/main" val="234281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E4279-2C18-412C-BAC3-14A1574E1FE7}"/>
              </a:ext>
            </a:extLst>
          </p:cNvPr>
          <p:cNvSpPr>
            <a:spLocks noGrp="1"/>
          </p:cNvSpPr>
          <p:nvPr>
            <p:ph type="title"/>
          </p:nvPr>
        </p:nvSpPr>
        <p:spPr/>
        <p:txBody>
          <a:bodyPr/>
          <a:lstStyle/>
          <a:p>
            <a:r>
              <a:rPr lang="en-US" altLang="zh-CN" dirty="0"/>
              <a:t>G. (Con. 2)</a:t>
            </a:r>
            <a:endParaRPr lang="zh-CN" altLang="en-US" dirty="0"/>
          </a:p>
        </p:txBody>
      </p:sp>
      <p:sp>
        <p:nvSpPr>
          <p:cNvPr id="3" name="内容占位符 2">
            <a:extLst>
              <a:ext uri="{FF2B5EF4-FFF2-40B4-BE49-F238E27FC236}">
                <a16:creationId xmlns:a16="http://schemas.microsoft.com/office/drawing/2014/main" id="{5F6CC767-12FD-4C21-A969-C2A943BA3E94}"/>
              </a:ext>
            </a:extLst>
          </p:cNvPr>
          <p:cNvSpPr>
            <a:spLocks noGrp="1"/>
          </p:cNvSpPr>
          <p:nvPr>
            <p:ph idx="1"/>
          </p:nvPr>
        </p:nvSpPr>
        <p:spPr/>
        <p:txBody>
          <a:bodyPr/>
          <a:lstStyle/>
          <a:p>
            <a:r>
              <a:rPr lang="zh-CN" altLang="en-US" dirty="0"/>
              <a:t>答案</a:t>
            </a:r>
            <a:r>
              <a:rPr lang="en-US" altLang="zh-CN" dirty="0"/>
              <a:t>=</a:t>
            </a:r>
            <a:r>
              <a:rPr lang="zh-CN" altLang="en-US" dirty="0"/>
              <a:t>原串不改动的贡献</a:t>
            </a:r>
            <a:r>
              <a:rPr lang="en-US" altLang="zh-CN" dirty="0"/>
              <a:t>-del[</a:t>
            </a:r>
            <a:r>
              <a:rPr lang="en-US" altLang="zh-CN" dirty="0" err="1"/>
              <a:t>i</a:t>
            </a:r>
            <a:r>
              <a:rPr lang="en-US" altLang="zh-CN" dirty="0"/>
              <a:t>]+</a:t>
            </a:r>
            <a:r>
              <a:rPr lang="en-US" altLang="zh-CN" dirty="0" err="1"/>
              <a:t>contr</a:t>
            </a:r>
            <a:r>
              <a:rPr lang="en-US" altLang="zh-CN" dirty="0"/>
              <a:t>[</a:t>
            </a:r>
            <a:r>
              <a:rPr lang="en-US" altLang="zh-CN" dirty="0" err="1"/>
              <a:t>i</a:t>
            </a:r>
            <a:r>
              <a:rPr lang="en-US" altLang="zh-CN" dirty="0"/>
              <a:t>][j]</a:t>
            </a:r>
            <a:r>
              <a:rPr lang="zh-CN" altLang="en-US" dirty="0"/>
              <a:t>的最大值</a:t>
            </a:r>
          </a:p>
          <a:p>
            <a:endParaRPr lang="zh-CN" altLang="en-US" dirty="0"/>
          </a:p>
        </p:txBody>
      </p:sp>
    </p:spTree>
    <p:extLst>
      <p:ext uri="{BB962C8B-B14F-4D97-AF65-F5344CB8AC3E}">
        <p14:creationId xmlns:p14="http://schemas.microsoft.com/office/powerpoint/2010/main" val="253924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4E2202-312A-4CD7-A6D2-DBE569AAD1B1}"/>
              </a:ext>
            </a:extLst>
          </p:cNvPr>
          <p:cNvSpPr>
            <a:spLocks noGrp="1"/>
          </p:cNvSpPr>
          <p:nvPr>
            <p:ph type="title"/>
          </p:nvPr>
        </p:nvSpPr>
        <p:spPr/>
        <p:txBody>
          <a:bodyPr/>
          <a:lstStyle/>
          <a:p>
            <a:r>
              <a:rPr lang="en-US" altLang="zh-CN" dirty="0"/>
              <a:t>J. Silly </a:t>
            </a:r>
            <a:r>
              <a:rPr lang="en-US" altLang="zh-CN" dirty="0" err="1"/>
              <a:t>Keke</a:t>
            </a:r>
            <a:r>
              <a:rPr lang="en-US" altLang="zh-CN" dirty="0"/>
              <a:t/>
            </a:r>
            <a:br>
              <a:rPr lang="en-US" altLang="zh-CN" dirty="0"/>
            </a:b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19B58E5C-0EA5-4930-9C33-9052913B2991}"/>
                  </a:ext>
                </a:extLst>
              </p:cNvPr>
              <p:cNvSpPr>
                <a:spLocks noGrp="1"/>
              </p:cNvSpPr>
              <p:nvPr>
                <p:ph idx="1"/>
              </p:nvPr>
            </p:nvSpPr>
            <p:spPr/>
            <p:txBody>
              <a:bodyPr>
                <a:normAutofit fontScale="92500" lnSpcReduction="10000"/>
              </a:bodyPr>
              <a:lstStyle/>
              <a:p>
                <a:r>
                  <a:rPr lang="zh-CN" altLang="en-US" dirty="0"/>
                  <a:t>题意：给你一个零件，它是由两个无限长的凸直棱柱</a:t>
                </a:r>
                <a:r>
                  <a:rPr lang="en-US" altLang="zh-CN" dirty="0"/>
                  <a:t>A</a:t>
                </a:r>
                <a:r>
                  <a:rPr lang="zh-CN" altLang="en-US" dirty="0"/>
                  <a:t>和</a:t>
                </a:r>
                <a:r>
                  <a:rPr lang="en-US" altLang="zh-CN" dirty="0"/>
                  <a:t>B</a:t>
                </a:r>
                <a:r>
                  <a:rPr lang="zh-CN" altLang="en-US" dirty="0"/>
                  <a:t>相交部分组成的，</a:t>
                </a:r>
                <a:r>
                  <a:rPr lang="en-US" altLang="zh-CN" dirty="0"/>
                  <a:t>A</a:t>
                </a:r>
                <a:r>
                  <a:rPr lang="zh-CN" altLang="en-US" dirty="0"/>
                  <a:t>的母线与</a:t>
                </a:r>
                <a:r>
                  <a:rPr lang="en-US" altLang="zh-CN" dirty="0"/>
                  <a:t>B</a:t>
                </a:r>
                <a:r>
                  <a:rPr lang="zh-CN" altLang="en-US" dirty="0"/>
                  <a:t>的母线垂直，求该零件的体积</a:t>
                </a:r>
                <a:endParaRPr lang="en-US" altLang="zh-CN" dirty="0"/>
              </a:p>
              <a:p>
                <a:r>
                  <a:rPr lang="zh-CN" altLang="en-US" dirty="0"/>
                  <a:t>注意：</a:t>
                </a:r>
                <a:endParaRPr lang="en-US" altLang="zh-CN" dirty="0"/>
              </a:p>
              <a:p>
                <a:pPr lvl="1"/>
                <a:r>
                  <a:rPr lang="zh-CN" altLang="en-US" dirty="0"/>
                  <a:t>输入的边的斜率</a:t>
                </a:r>
                <a:r>
                  <a:rPr lang="en-US" altLang="zh-CN" dirty="0"/>
                  <a:t>(</a:t>
                </a:r>
                <a:r>
                  <a:rPr lang="zh-CN" altLang="en-US" dirty="0"/>
                  <a:t>的绝对值</a:t>
                </a:r>
                <a:r>
                  <a:rPr lang="en-US" altLang="zh-CN" dirty="0"/>
                  <a:t>)</a:t>
                </a:r>
                <a:r>
                  <a:rPr lang="zh-CN" altLang="en-US" dirty="0"/>
                  <a:t>有可能非常大，甚至为无穷</a:t>
                </a:r>
                <a:endParaRPr lang="en-US" altLang="zh-CN" dirty="0"/>
              </a:p>
              <a:p>
                <a:pPr lvl="1"/>
                <a:r>
                  <a:rPr lang="zh-CN" altLang="en-US" dirty="0"/>
                  <a:t>输入的边的斜率</a:t>
                </a:r>
                <a:r>
                  <a:rPr lang="en-US" altLang="zh-CN" dirty="0"/>
                  <a:t>(</a:t>
                </a:r>
                <a:r>
                  <a:rPr lang="zh-CN" altLang="en-US" dirty="0"/>
                  <a:t>的绝对值</a:t>
                </a:r>
                <a:r>
                  <a:rPr lang="en-US" altLang="zh-CN" dirty="0"/>
                  <a:t>)</a:t>
                </a:r>
                <a:r>
                  <a:rPr lang="zh-CN" altLang="en-US" dirty="0"/>
                  <a:t>有可能非常小，甚至等于零</a:t>
                </a:r>
                <a:endParaRPr lang="en-US" altLang="zh-CN" dirty="0"/>
              </a:p>
              <a:p>
                <a:pPr lvl="1"/>
                <a:r>
                  <a:rPr lang="zh-CN" altLang="en-US" dirty="0"/>
                  <a:t>此题精度要求非常高，绝对误差</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−3</m:t>
                        </m:r>
                      </m:sup>
                    </m:sSup>
                    <m:r>
                      <a:rPr lang="en-US" altLang="zh-CN" i="1">
                        <a:latin typeface="Cambria Math" panose="02040503050406030204" pitchFamily="18" charset="0"/>
                        <a:ea typeface="Cambria Math" panose="02040503050406030204" pitchFamily="18" charset="0"/>
                      </a:rPr>
                      <m:t>≈</m:t>
                    </m:r>
                  </m:oMath>
                </a14:m>
                <a:r>
                  <a:rPr lang="zh-CN" altLang="en-US" dirty="0"/>
                  <a:t>相对误差</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m:t>
                        </m:r>
                        <m:r>
                          <a:rPr lang="en-US" altLang="zh-CN" i="1" dirty="0" smtClean="0">
                            <a:latin typeface="Cambria Math" panose="02040503050406030204" pitchFamily="18" charset="0"/>
                          </a:rPr>
                          <m:t>1</m:t>
                        </m:r>
                        <m:r>
                          <a:rPr lang="en-US" altLang="zh-CN" i="1" dirty="0">
                            <a:latin typeface="Cambria Math" panose="02040503050406030204" pitchFamily="18" charset="0"/>
                          </a:rPr>
                          <m:t>0</m:t>
                        </m:r>
                      </m:sup>
                    </m:sSup>
                  </m:oMath>
                </a14:m>
                <a:r>
                  <a:rPr lang="zh-CN" altLang="en-US" dirty="0"/>
                  <a:t>，即</a:t>
                </a:r>
                <a:r>
                  <a:rPr lang="en-US" altLang="zh-CN" dirty="0"/>
                  <a:t>10</a:t>
                </a:r>
                <a:r>
                  <a:rPr lang="zh-CN" altLang="en-US" dirty="0"/>
                  <a:t>位有效数字</a:t>
                </a:r>
                <a:endParaRPr lang="en-US" altLang="zh-CN" dirty="0"/>
              </a:p>
              <a:p>
                <a:r>
                  <a:rPr lang="zh-CN" altLang="en-US" dirty="0"/>
                  <a:t>因为输入的点的坐标按顺序给出，因此不用排序，总时间复杂度</a:t>
                </a:r>
                <a14:m>
                  <m:oMath xmlns:m="http://schemas.openxmlformats.org/officeDocument/2006/math">
                    <m:r>
                      <m:rPr>
                        <m:sty m:val="p"/>
                      </m:rPr>
                      <a:rPr lang="en-US" altLang="zh-CN" b="0" i="0" smtClean="0">
                        <a:latin typeface="Cambria Math" panose="02040503050406030204" pitchFamily="18" charset="0"/>
                      </a:rPr>
                      <m:t>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endParaRPr lang="en-US" altLang="zh-CN" dirty="0"/>
              </a:p>
              <a:p>
                <a:r>
                  <a:rPr lang="zh-CN" altLang="en-US" dirty="0"/>
                  <a:t>但是为了降低难度，</a:t>
                </a:r>
                <a14:m>
                  <m:oMath xmlns:m="http://schemas.openxmlformats.org/officeDocument/2006/math">
                    <m:r>
                      <m:rPr>
                        <m:sty m:val="p"/>
                      </m:rPr>
                      <a:rPr lang="en-US" altLang="zh-CN">
                        <a:latin typeface="Cambria Math" panose="02040503050406030204" pitchFamily="18" charset="0"/>
                      </a:rPr>
                      <m:t>Ο</m:t>
                    </m:r>
                    <m:d>
                      <m:dPr>
                        <m:ctrlPr>
                          <a:rPr lang="en-US" altLang="zh-CN" i="1">
                            <a:latin typeface="Cambria Math" panose="02040503050406030204" pitchFamily="18" charset="0"/>
                          </a:rPr>
                        </m:ctrlPr>
                      </m:dPr>
                      <m:e>
                        <m:r>
                          <a:rPr lang="en-US" altLang="zh-CN" i="1">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也能通过</a:t>
                </a:r>
                <a:endParaRPr lang="en-US" altLang="zh-CN" dirty="0"/>
              </a:p>
              <a:p>
                <a:r>
                  <a:rPr lang="zh-CN" altLang="en-US" dirty="0"/>
                  <a:t>计算方法将在后面描述</a:t>
                </a:r>
              </a:p>
            </p:txBody>
          </p:sp>
        </mc:Choice>
        <mc:Fallback xmlns="">
          <p:sp>
            <p:nvSpPr>
              <p:cNvPr id="5" name="内容占位符 4">
                <a:extLst>
                  <a:ext uri="{FF2B5EF4-FFF2-40B4-BE49-F238E27FC236}">
                    <a16:creationId xmlns:a16="http://schemas.microsoft.com/office/drawing/2014/main" id="{19B58E5C-0EA5-4930-9C33-9052913B2991}"/>
                  </a:ext>
                </a:extLst>
              </p:cNvPr>
              <p:cNvSpPr>
                <a:spLocks noGrp="1" noRot="1" noChangeAspect="1" noMove="1" noResize="1" noEditPoints="1" noAdjustHandles="1" noChangeArrowheads="1" noChangeShapeType="1" noTextEdit="1"/>
              </p:cNvSpPr>
              <p:nvPr>
                <p:ph idx="1"/>
              </p:nvPr>
            </p:nvSpPr>
            <p:spPr>
              <a:blipFill>
                <a:blip r:embed="rId2"/>
                <a:stretch>
                  <a:fillRect l="-426" t="-2198" r="-638" b="-3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327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16142D-51C6-4050-A02B-3527AF29534F}"/>
                  </a:ext>
                </a:extLst>
              </p:cNvPr>
              <p:cNvSpPr>
                <a:spLocks noGrp="1"/>
              </p:cNvSpPr>
              <p:nvPr>
                <p:ph idx="1"/>
              </p:nvPr>
            </p:nvSpPr>
            <p:spPr/>
            <p:txBody>
              <a:bodyPr>
                <a:normAutofit fontScale="85000" lnSpcReduction="10000"/>
              </a:bodyPr>
              <a:lstStyle/>
              <a:p>
                <a:r>
                  <a:rPr lang="zh-CN" altLang="en-US" dirty="0"/>
                  <a:t>计算分为三步：</a:t>
                </a:r>
                <a:endParaRPr lang="en-US" altLang="zh-CN" dirty="0"/>
              </a:p>
              <a:p>
                <a:r>
                  <a:rPr lang="zh-CN" altLang="en-US" dirty="0"/>
                  <a:t>可以证明零件纵截面总是矩形</a:t>
                </a:r>
                <a:r>
                  <a:rPr lang="en-US" altLang="zh-CN" dirty="0"/>
                  <a:t>(</a:t>
                </a:r>
                <a:r>
                  <a:rPr lang="zh-CN" altLang="en-US" dirty="0"/>
                  <a:t>后面将举例说明</a:t>
                </a:r>
                <a:r>
                  <a:rPr lang="en-US" altLang="zh-CN" dirty="0"/>
                  <a:t>)</a:t>
                </a:r>
                <a:r>
                  <a:rPr lang="zh-CN" altLang="en-US" dirty="0"/>
                  <a:t>，因此可以将零件分层计算</a:t>
                </a:r>
                <a:endParaRPr lang="en-US" altLang="zh-CN" dirty="0"/>
              </a:p>
              <a:p>
                <a:r>
                  <a:rPr lang="zh-CN" altLang="en-US" dirty="0"/>
                  <a:t>零件的每层是一个梯台</a:t>
                </a:r>
                <a:r>
                  <a:rPr lang="en-US" altLang="zh-CN" dirty="0"/>
                  <a:t>(</a:t>
                </a:r>
                <a:r>
                  <a:rPr lang="zh-CN" altLang="en-US" dirty="0"/>
                  <a:t>侧视图和正视图都是梯形，上下底面都是矩形</a:t>
                </a:r>
                <a:r>
                  <a:rPr lang="en-US" altLang="zh-CN" dirty="0"/>
                  <a:t>)</a:t>
                </a:r>
              </a:p>
              <a:p>
                <a:r>
                  <a:rPr lang="zh-CN" altLang="en-US" dirty="0"/>
                  <a:t>梯台体积：简单的积分，或者祖氏原理</a:t>
                </a:r>
                <a:r>
                  <a:rPr lang="en-US" altLang="zh-CN" dirty="0"/>
                  <a:t>+</a:t>
                </a:r>
                <a:r>
                  <a:rPr lang="zh-CN" altLang="en-US" dirty="0"/>
                  <a:t>割补法</a:t>
                </a:r>
                <a:endParaRPr lang="en-US" altLang="zh-CN" b="0" i="1" dirty="0">
                  <a:latin typeface="Cambria Math" panose="02040503050406030204" pitchFamily="18" charset="0"/>
                </a:endParaRP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𝑉</m:t>
                        </m:r>
                      </m:e>
                      <m:sub>
                        <m:r>
                          <m:rPr>
                            <m:nor/>
                          </m:rPr>
                          <a:rPr lang="zh-CN" altLang="en-US" dirty="0"/>
                          <m:t>梯台</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en-US" altLang="zh-CN" b="0" i="1" smtClean="0">
                        <a:latin typeface="Cambria Math" panose="02040503050406030204" pitchFamily="18" charset="0"/>
                      </a:rPr>
                      <m:t>h</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zh-CN" altLang="en-US" i="1">
                                <a:latin typeface="Cambria Math" panose="02040503050406030204" pitchFamily="18" charset="0"/>
                              </a:rPr>
                              <m:t>上</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zh-CN" altLang="en-US" i="1">
                                <a:latin typeface="Cambria Math" panose="02040503050406030204" pitchFamily="18" charset="0"/>
                              </a:rPr>
                              <m:t>上</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zh-CN" altLang="en-US" i="1">
                                    <a:latin typeface="Cambria Math" panose="02040503050406030204" pitchFamily="18" charset="0"/>
                                  </a:rPr>
                                  <m:t>上</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zh-CN" altLang="en-US" i="1">
                                    <a:latin typeface="Cambria Math" panose="02040503050406030204" pitchFamily="18" charset="0"/>
                                  </a:rPr>
                                  <m:t>下</m:t>
                                </m:r>
                              </m:sub>
                            </m:sSub>
                          </m:e>
                        </m:d>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zh-CN" altLang="en-US" i="1">
                                    <a:latin typeface="Cambria Math" panose="02040503050406030204" pitchFamily="18" charset="0"/>
                                  </a:rPr>
                                  <m:t>上</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zh-CN" altLang="en-US" i="1">
                                    <a:latin typeface="Cambria Math" panose="02040503050406030204" pitchFamily="18" charset="0"/>
                                  </a:rPr>
                                  <m:t>下</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zh-CN" altLang="en-US" i="1">
                                <a:latin typeface="Cambria Math" panose="02040503050406030204" pitchFamily="18" charset="0"/>
                              </a:rPr>
                              <m:t>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zh-CN" altLang="en-US" i="1">
                                <a:latin typeface="Cambria Math" panose="02040503050406030204" pitchFamily="18" charset="0"/>
                              </a:rPr>
                              <m:t>下</m:t>
                            </m:r>
                          </m:sub>
                        </m:sSub>
                      </m:e>
                    </m:d>
                  </m:oMath>
                </a14:m>
                <a:r>
                  <a:rPr lang="en-US" altLang="zh-CN" dirty="0"/>
                  <a:t/>
                </a:r>
                <a:br>
                  <a:rPr lang="en-US" altLang="zh-CN" dirty="0"/>
                </a:b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是底面</a:t>
                </a:r>
                <a14:m>
                  <m:oMath xmlns:m="http://schemas.openxmlformats.org/officeDocument/2006/math">
                    <m:r>
                      <a:rPr lang="en-US" altLang="zh-CN" b="0" i="1" smtClean="0">
                        <a:latin typeface="Cambria Math" panose="02040503050406030204" pitchFamily="18" charset="0"/>
                      </a:rPr>
                      <m:t>𝑖</m:t>
                    </m:r>
                  </m:oMath>
                </a14:m>
                <a:r>
                  <a:rPr lang="zh-CN" altLang="en-US" dirty="0"/>
                  <a:t>的长和宽，</a:t>
                </a:r>
                <a14:m>
                  <m:oMath xmlns:m="http://schemas.openxmlformats.org/officeDocument/2006/math">
                    <m:r>
                      <a:rPr lang="en-US" altLang="zh-CN" b="0" i="1" smtClean="0">
                        <a:latin typeface="Cambria Math" panose="02040503050406030204" pitchFamily="18" charset="0"/>
                      </a:rPr>
                      <m:t>h</m:t>
                    </m:r>
                  </m:oMath>
                </a14:m>
                <a:r>
                  <a:rPr lang="zh-CN" altLang="en-US" dirty="0"/>
                  <a:t>是梯台的高</a:t>
                </a:r>
                <a:endParaRPr lang="en-US" altLang="zh-CN" dirty="0"/>
              </a:p>
              <a:p>
                <a:r>
                  <a:rPr lang="zh-CN" altLang="en-US" dirty="0"/>
                  <a:t>事实上，等价于辛普森公式</a:t>
                </a:r>
                <a:endParaRPr lang="en-US" altLang="zh-CN" i="1" dirty="0">
                  <a:latin typeface="Cambria Math" panose="02040503050406030204" pitchFamily="18" charset="0"/>
                </a:endParaRP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m:rPr>
                            <m:nor/>
                          </m:rPr>
                          <a:rPr lang="zh-CN" altLang="en-US" dirty="0"/>
                          <m:t>梯台</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6</m:t>
                        </m:r>
                      </m:den>
                    </m:f>
                    <m:r>
                      <a:rPr lang="en-US" altLang="zh-CN" i="1">
                        <a:latin typeface="Cambria Math" panose="02040503050406030204" pitchFamily="18" charset="0"/>
                      </a:rPr>
                      <m:t>h</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zh-CN" altLang="en-US" i="1">
                                <a:latin typeface="Cambria Math" panose="02040503050406030204" pitchFamily="18" charset="0"/>
                              </a:rPr>
                              <m:t>上</m:t>
                            </m:r>
                          </m:sub>
                        </m:sSub>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zh-CN" altLang="en-US" i="1">
                                <a:latin typeface="Cambria Math" panose="02040503050406030204" pitchFamily="18" charset="0"/>
                              </a:rPr>
                              <m:t>中</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zh-CN" altLang="en-US" i="1">
                                <a:latin typeface="Cambria Math" panose="02040503050406030204" pitchFamily="18" charset="0"/>
                              </a:rPr>
                              <m:t>下</m:t>
                            </m:r>
                          </m:sub>
                        </m:sSub>
                      </m:e>
                    </m:d>
                  </m:oMath>
                </a14:m>
                <a:endParaRPr lang="en-US" altLang="zh-CN" dirty="0"/>
              </a:p>
              <a:p>
                <a:pPr lvl="1"/>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t>是截面</a:t>
                </a:r>
                <a14:m>
                  <m:oMath xmlns:m="http://schemas.openxmlformats.org/officeDocument/2006/math">
                    <m:r>
                      <a:rPr lang="en-US" altLang="zh-CN" i="1">
                        <a:latin typeface="Cambria Math" panose="02040503050406030204" pitchFamily="18" charset="0"/>
                      </a:rPr>
                      <m:t>𝑖</m:t>
                    </m:r>
                  </m:oMath>
                </a14:m>
                <a:r>
                  <a:rPr lang="zh-CN" altLang="en-US" dirty="0"/>
                  <a:t>的面积</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3616142D-51C6-4050-A02B-3527AF29534F}"/>
                  </a:ext>
                </a:extLst>
              </p:cNvPr>
              <p:cNvSpPr>
                <a:spLocks noGrp="1" noRot="1" noChangeAspect="1" noMove="1" noResize="1" noEditPoints="1" noAdjustHandles="1" noChangeArrowheads="1" noChangeShapeType="1" noTextEdit="1"/>
              </p:cNvSpPr>
              <p:nvPr>
                <p:ph idx="1"/>
              </p:nvPr>
            </p:nvSpPr>
            <p:spPr>
              <a:blipFill>
                <a:blip r:embed="rId2"/>
                <a:stretch>
                  <a:fillRect l="-284" t="-1413" r="-780" b="-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051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49A57-FEF8-40A0-8251-2A9A4F825767}"/>
              </a:ext>
            </a:extLst>
          </p:cNvPr>
          <p:cNvSpPr>
            <a:spLocks noGrp="1"/>
          </p:cNvSpPr>
          <p:nvPr>
            <p:ph type="title"/>
          </p:nvPr>
        </p:nvSpPr>
        <p:spPr/>
        <p:txBody>
          <a:bodyPr/>
          <a:lstStyle/>
          <a:p>
            <a:r>
              <a:rPr lang="en-US" altLang="zh-CN" dirty="0"/>
              <a:t>I. Enlarge it</a:t>
            </a:r>
            <a:br>
              <a:rPr lang="en-US" altLang="zh-CN" dirty="0"/>
            </a:br>
            <a:endParaRPr lang="zh-CN" altLang="en-US" dirty="0"/>
          </a:p>
        </p:txBody>
      </p:sp>
      <p:sp>
        <p:nvSpPr>
          <p:cNvPr id="3" name="内容占位符 2">
            <a:extLst>
              <a:ext uri="{FF2B5EF4-FFF2-40B4-BE49-F238E27FC236}">
                <a16:creationId xmlns:a16="http://schemas.microsoft.com/office/drawing/2014/main" id="{D3AFCC87-EC47-435B-9CD1-87EBB4E0B4C1}"/>
              </a:ext>
            </a:extLst>
          </p:cNvPr>
          <p:cNvSpPr>
            <a:spLocks noGrp="1"/>
          </p:cNvSpPr>
          <p:nvPr>
            <p:ph idx="1"/>
          </p:nvPr>
        </p:nvSpPr>
        <p:spPr/>
        <p:txBody>
          <a:bodyPr/>
          <a:lstStyle/>
          <a:p>
            <a:r>
              <a:rPr lang="zh-CN" altLang="en-US" dirty="0"/>
              <a:t>题意：输入一个字符矩阵，把它放大</a:t>
            </a:r>
            <a:r>
              <a:rPr lang="en-US" altLang="zh-CN" dirty="0"/>
              <a:t>k</a:t>
            </a:r>
            <a:r>
              <a:rPr lang="zh-CN" altLang="en-US" dirty="0"/>
              <a:t>倍输出。</a:t>
            </a:r>
          </a:p>
          <a:p>
            <a:r>
              <a:rPr lang="zh-CN" altLang="en-US" dirty="0"/>
              <a:t>模拟即可。</a:t>
            </a:r>
          </a:p>
        </p:txBody>
      </p:sp>
    </p:spTree>
    <p:extLst>
      <p:ext uri="{BB962C8B-B14F-4D97-AF65-F5344CB8AC3E}">
        <p14:creationId xmlns:p14="http://schemas.microsoft.com/office/powerpoint/2010/main" val="189564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2)</a:t>
            </a:r>
            <a:br>
              <a:rPr lang="en-US" altLang="zh-CN" dirty="0"/>
            </a:br>
            <a:r>
              <a:rPr lang="zh-CN" altLang="en-US" dirty="0"/>
              <a:t>例子：正八边形</a:t>
            </a:r>
            <a:r>
              <a:rPr lang="en-US" altLang="zh-CN" dirty="0"/>
              <a:t>+</a:t>
            </a:r>
            <a:r>
              <a:rPr lang="zh-CN" altLang="en-US" dirty="0"/>
              <a:t>正五边形</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6"/>
          </a:xfrm>
        </p:spPr>
      </p:pic>
    </p:spTree>
    <p:extLst>
      <p:ext uri="{BB962C8B-B14F-4D97-AF65-F5344CB8AC3E}">
        <p14:creationId xmlns:p14="http://schemas.microsoft.com/office/powerpoint/2010/main" val="99639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3)</a:t>
            </a:r>
            <a:br>
              <a:rPr lang="en-US" altLang="zh-CN" dirty="0"/>
            </a:br>
            <a:r>
              <a:rPr lang="zh-CN" altLang="en-US" dirty="0"/>
              <a:t>例子：正八边形</a:t>
            </a:r>
            <a:r>
              <a:rPr lang="en-US" altLang="zh-CN" dirty="0"/>
              <a:t>+</a:t>
            </a:r>
            <a:r>
              <a:rPr lang="zh-CN" altLang="en-US" dirty="0"/>
              <a:t>正五边形</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6"/>
          </a:xfrm>
        </p:spPr>
      </p:pic>
    </p:spTree>
    <p:extLst>
      <p:ext uri="{BB962C8B-B14F-4D97-AF65-F5344CB8AC3E}">
        <p14:creationId xmlns:p14="http://schemas.microsoft.com/office/powerpoint/2010/main" val="351496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4)</a:t>
            </a:r>
            <a:br>
              <a:rPr lang="en-US" altLang="zh-CN" dirty="0"/>
            </a:br>
            <a:r>
              <a:rPr lang="zh-CN" altLang="en-US" dirty="0"/>
              <a:t>零件纵截面总是矩形</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7"/>
          </a:xfrm>
        </p:spPr>
      </p:pic>
    </p:spTree>
    <p:extLst>
      <p:ext uri="{BB962C8B-B14F-4D97-AF65-F5344CB8AC3E}">
        <p14:creationId xmlns:p14="http://schemas.microsoft.com/office/powerpoint/2010/main" val="190350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5)</a:t>
            </a:r>
            <a:br>
              <a:rPr lang="en-US" altLang="zh-CN" dirty="0"/>
            </a:br>
            <a:r>
              <a:rPr lang="zh-CN" altLang="en-US" dirty="0"/>
              <a:t>零件纵截面总是矩形</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6"/>
          </a:xfrm>
        </p:spPr>
      </p:pic>
    </p:spTree>
    <p:extLst>
      <p:ext uri="{BB962C8B-B14F-4D97-AF65-F5344CB8AC3E}">
        <p14:creationId xmlns:p14="http://schemas.microsoft.com/office/powerpoint/2010/main" val="2821796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6)</a:t>
            </a:r>
            <a:br>
              <a:rPr lang="en-US" altLang="zh-CN" dirty="0"/>
            </a:br>
            <a:r>
              <a:rPr lang="zh-CN" altLang="en-US" dirty="0"/>
              <a:t>零件纵截面总是矩形</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6"/>
          </a:xfrm>
        </p:spPr>
      </p:pic>
    </p:spTree>
    <p:extLst>
      <p:ext uri="{BB962C8B-B14F-4D97-AF65-F5344CB8AC3E}">
        <p14:creationId xmlns:p14="http://schemas.microsoft.com/office/powerpoint/2010/main" val="1029859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7)</a:t>
            </a:r>
            <a:br>
              <a:rPr lang="en-US" altLang="zh-CN" dirty="0"/>
            </a:br>
            <a:r>
              <a:rPr lang="zh-CN" altLang="en-US" dirty="0"/>
              <a:t>零件纵截面总是矩形</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6"/>
          </a:xfrm>
        </p:spPr>
      </p:pic>
    </p:spTree>
    <p:extLst>
      <p:ext uri="{BB962C8B-B14F-4D97-AF65-F5344CB8AC3E}">
        <p14:creationId xmlns:p14="http://schemas.microsoft.com/office/powerpoint/2010/main" val="28904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6FCB-D4D8-4EB5-983F-B8EC9D763107}"/>
              </a:ext>
            </a:extLst>
          </p:cNvPr>
          <p:cNvSpPr>
            <a:spLocks noGrp="1"/>
          </p:cNvSpPr>
          <p:nvPr>
            <p:ph type="title"/>
          </p:nvPr>
        </p:nvSpPr>
        <p:spPr/>
        <p:txBody>
          <a:bodyPr/>
          <a:lstStyle/>
          <a:p>
            <a:r>
              <a:rPr lang="en-US" altLang="zh-CN" dirty="0"/>
              <a:t>J. (Con. 8)</a:t>
            </a:r>
            <a:br>
              <a:rPr lang="en-US" altLang="zh-CN" dirty="0"/>
            </a:br>
            <a:r>
              <a:rPr lang="zh-CN" altLang="en-US" dirty="0"/>
              <a:t>将零件分层计算</a:t>
            </a:r>
          </a:p>
        </p:txBody>
      </p:sp>
      <p:pic>
        <p:nvPicPr>
          <p:cNvPr id="5" name="内容占位符 4">
            <a:extLst>
              <a:ext uri="{FF2B5EF4-FFF2-40B4-BE49-F238E27FC236}">
                <a16:creationId xmlns:a16="http://schemas.microsoft.com/office/drawing/2014/main" id="{E471E77C-7773-4E07-8CFE-EAE4A72F822C}"/>
              </a:ext>
            </a:extLst>
          </p:cNvPr>
          <p:cNvPicPr>
            <a:picLocks noGrp="1" noChangeAspect="1"/>
          </p:cNvPicPr>
          <p:nvPr>
            <p:ph idx="1"/>
          </p:nvPr>
        </p:nvPicPr>
        <p:blipFill>
          <a:blip r:embed="rId2"/>
          <a:stretch>
            <a:fillRect/>
          </a:stretch>
        </p:blipFill>
        <p:spPr>
          <a:xfrm>
            <a:off x="1219543" y="2160588"/>
            <a:ext cx="7512952" cy="3881436"/>
          </a:xfrm>
        </p:spPr>
      </p:pic>
    </p:spTree>
    <p:extLst>
      <p:ext uri="{BB962C8B-B14F-4D97-AF65-F5344CB8AC3E}">
        <p14:creationId xmlns:p14="http://schemas.microsoft.com/office/powerpoint/2010/main" val="266255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AADEF-E560-439C-AAFB-9A3A71D1ECBC}"/>
              </a:ext>
            </a:extLst>
          </p:cNvPr>
          <p:cNvSpPr>
            <a:spLocks noGrp="1"/>
          </p:cNvSpPr>
          <p:nvPr>
            <p:ph type="title"/>
          </p:nvPr>
        </p:nvSpPr>
        <p:spPr/>
        <p:txBody>
          <a:bodyPr/>
          <a:lstStyle/>
          <a:p>
            <a:r>
              <a:rPr lang="en-US" altLang="zh-CN" dirty="0"/>
              <a:t>B. Triangle</a:t>
            </a:r>
            <a:br>
              <a:rPr lang="en-US" altLang="zh-CN" dirty="0"/>
            </a:b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FD75E2F-E815-4E42-B39A-033E8744FFB1}"/>
                  </a:ext>
                </a:extLst>
              </p:cNvPr>
              <p:cNvSpPr>
                <a:spLocks noGrp="1"/>
              </p:cNvSpPr>
              <p:nvPr>
                <p:ph idx="1"/>
              </p:nvPr>
            </p:nvSpPr>
            <p:spPr/>
            <p:txBody>
              <a:bodyPr>
                <a:normAutofit fontScale="92500" lnSpcReduction="10000"/>
              </a:bodyPr>
              <a:lstStyle/>
              <a:p>
                <a:r>
                  <a:rPr lang="zh-CN" altLang="en-US" dirty="0" smtClean="0"/>
                  <a:t>题意：给你</a:t>
                </a:r>
                <a14:m>
                  <m:oMath xmlns:m="http://schemas.openxmlformats.org/officeDocument/2006/math">
                    <m:r>
                      <a:rPr lang="en-US" altLang="zh-CN" i="1">
                        <a:latin typeface="Cambria Math" panose="02040503050406030204" pitchFamily="18" charset="0"/>
                      </a:rPr>
                      <m:t>𝑛</m:t>
                    </m:r>
                  </m:oMath>
                </a14:m>
                <a:r>
                  <a:rPr lang="zh-CN" altLang="en-US" dirty="0"/>
                  <a:t>根棍子，问是否有其中三根能组成三角形</a:t>
                </a:r>
                <a:endParaRPr lang="en-US" altLang="zh-CN" dirty="0"/>
              </a:p>
              <a:p>
                <a:r>
                  <a:rPr lang="zh-CN" altLang="en-US" dirty="0"/>
                  <a:t>如果写得不小心，</a:t>
                </a:r>
                <a:r>
                  <a:rPr lang="en-US" altLang="zh-CN" dirty="0"/>
                  <a:t>C/C++/java</a:t>
                </a:r>
                <a:r>
                  <a:rPr lang="zh-CN" altLang="en-US" dirty="0"/>
                  <a:t>使用</a:t>
                </a:r>
                <a:r>
                  <a:rPr lang="en-US" altLang="zh-CN" dirty="0"/>
                  <a:t>int</a:t>
                </a:r>
                <a:r>
                  <a:rPr lang="zh-CN" altLang="en-US" dirty="0"/>
                  <a:t>可能会溢出</a:t>
                </a:r>
                <a:endParaRPr lang="en-US" altLang="zh-CN" dirty="0"/>
              </a:p>
              <a:p>
                <a:r>
                  <a:rPr lang="zh-CN" altLang="en-US" dirty="0"/>
                  <a:t>对输入数据从小到大排序后得到数列</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e>
                    </m:d>
                  </m:oMath>
                </a14:m>
                <a:endParaRPr lang="en-US" altLang="zh-CN" b="0" dirty="0"/>
              </a:p>
              <a:p>
                <a:r>
                  <a:rPr lang="zh-CN" altLang="en-US" dirty="0"/>
                  <a:t>输出</a:t>
                </a:r>
                <a:r>
                  <a:rPr lang="en-US" altLang="zh-CN" dirty="0"/>
                  <a:t>YES</a:t>
                </a:r>
                <a:r>
                  <a:rPr lang="zh-CN" altLang="en-US" dirty="0"/>
                  <a:t>，当且仅当存在</a:t>
                </a:r>
                <a14:m>
                  <m:oMath xmlns:m="http://schemas.openxmlformats.org/officeDocument/2006/math">
                    <m:r>
                      <a:rPr lang="en-US" altLang="zh-CN" i="1" dirty="0" smtClean="0">
                        <a:latin typeface="Cambria Math" panose="02040503050406030204" pitchFamily="18" charset="0"/>
                      </a:rPr>
                      <m:t>𝑖</m:t>
                    </m:r>
                  </m:oMath>
                </a14:m>
                <a:r>
                  <a:rPr lang="zh-CN" altLang="en-US" dirty="0"/>
                  <a:t>使得</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&gt;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m:t>
                        </m:r>
                      </m:sub>
                    </m:sSub>
                  </m:oMath>
                </a14:m>
                <a:endParaRPr lang="en-US" altLang="zh-CN" dirty="0"/>
              </a:p>
              <a:p>
                <a:r>
                  <a:rPr lang="zh-CN" altLang="en-US" dirty="0"/>
                  <a:t>时间复杂度</a:t>
                </a:r>
                <a14:m>
                  <m:oMath xmlns:m="http://schemas.openxmlformats.org/officeDocument/2006/math">
                    <m:r>
                      <m:rPr>
                        <m:sty m:val="p"/>
                      </m:rPr>
                      <a:rPr lang="en-US" altLang="zh-CN">
                        <a:latin typeface="Cambria Math" panose="02040503050406030204" pitchFamily="18" charset="0"/>
                      </a:rPr>
                      <m:t>Ο</m:t>
                    </m:r>
                    <m:d>
                      <m:dPr>
                        <m:ctrlPr>
                          <a:rPr lang="en-US" altLang="zh-CN" i="1">
                            <a:latin typeface="Cambria Math" panose="02040503050406030204" pitchFamily="18" charset="0"/>
                          </a:rPr>
                        </m:ctrlPr>
                      </m:dPr>
                      <m:e>
                        <m:r>
                          <a:rPr lang="en-US" altLang="zh-CN" i="1">
                            <a:latin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e>
                    </m:d>
                    <m:r>
                      <a:rPr lang="zh-CN" altLang="en-US" i="1" smtClean="0">
                        <a:latin typeface="Cambria Math" panose="02040503050406030204" pitchFamily="18" charset="0"/>
                      </a:rPr>
                      <m:t>，</m:t>
                    </m:r>
                  </m:oMath>
                </a14:m>
                <a:r>
                  <a:rPr lang="zh-CN" altLang="en-US" dirty="0"/>
                  <a:t>但是排序所有数据可能会超时，因此需要分情况处理</a:t>
                </a:r>
                <a:endParaRPr lang="en-US" altLang="zh-CN" dirty="0"/>
              </a:p>
              <a:p>
                <a:r>
                  <a:rPr lang="zh-CN" altLang="en-US" dirty="0"/>
                  <a:t>对于</a:t>
                </a:r>
                <a14:m>
                  <m:oMath xmlns:m="http://schemas.openxmlformats.org/officeDocument/2006/math">
                    <m:r>
                      <a:rPr lang="en-US" altLang="zh-CN" i="1" dirty="0" smtClean="0">
                        <a:latin typeface="Cambria Math" panose="02040503050406030204" pitchFamily="18" charset="0"/>
                      </a:rPr>
                      <m:t>𝑛</m:t>
                    </m:r>
                  </m:oMath>
                </a14:m>
                <a:r>
                  <a:rPr lang="zh-CN" altLang="en-US" dirty="0"/>
                  <a:t>较小的情况</a:t>
                </a:r>
                <a:r>
                  <a:rPr lang="en-US" altLang="zh-CN" dirty="0"/>
                  <a:t>(</a:t>
                </a:r>
                <a:r>
                  <a:rPr lang="zh-CN" altLang="en-US" dirty="0"/>
                  <a:t>例如</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&lt;100</m:t>
                    </m:r>
                  </m:oMath>
                </a14:m>
                <a:r>
                  <a:rPr lang="en-US" altLang="zh-CN" dirty="0"/>
                  <a:t>)</a:t>
                </a:r>
                <a:r>
                  <a:rPr lang="zh-CN" altLang="en-US" dirty="0"/>
                  <a:t>，按上面做法</a:t>
                </a:r>
                <a:endParaRPr lang="en-US" altLang="zh-CN" dirty="0"/>
              </a:p>
              <a:p>
                <a:r>
                  <a:rPr lang="zh-CN" altLang="en-US" dirty="0"/>
                  <a:t>对于</a:t>
                </a:r>
                <a14:m>
                  <m:oMath xmlns:m="http://schemas.openxmlformats.org/officeDocument/2006/math">
                    <m:r>
                      <a:rPr lang="en-US" altLang="zh-CN" i="1" dirty="0" smtClean="0">
                        <a:latin typeface="Cambria Math" panose="02040503050406030204" pitchFamily="18" charset="0"/>
                      </a:rPr>
                      <m:t>𝑛</m:t>
                    </m:r>
                  </m:oMath>
                </a14:m>
                <a:r>
                  <a:rPr lang="zh-CN" altLang="en-US" dirty="0"/>
                  <a:t>较大的情况，直接输出</a:t>
                </a:r>
                <a:r>
                  <a:rPr lang="en-US" altLang="zh-CN" dirty="0"/>
                  <a:t>YES</a:t>
                </a:r>
                <a:r>
                  <a:rPr lang="zh-CN" altLang="en-US" dirty="0"/>
                  <a:t>，后面将给出定理</a:t>
                </a:r>
                <a:endParaRPr lang="en-US" altLang="zh-CN" dirty="0"/>
              </a:p>
              <a:p>
                <a:r>
                  <a:rPr lang="zh-CN" altLang="en-US" dirty="0"/>
                  <a:t>时间复杂度</a:t>
                </a:r>
                <a14:m>
                  <m:oMath xmlns:m="http://schemas.openxmlformats.org/officeDocument/2006/math">
                    <m:r>
                      <m:rPr>
                        <m:sty m:val="p"/>
                      </m:rPr>
                      <a:rPr lang="en-US" altLang="zh-CN">
                        <a:latin typeface="Cambria Math" panose="02040503050406030204" pitchFamily="18" charset="0"/>
                      </a:rPr>
                      <m:t>Ο</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e>
                    </m:d>
                  </m:oMath>
                </a14:m>
                <a:endParaRPr lang="zh-CN" altLang="en-US" dirty="0"/>
              </a:p>
              <a:p>
                <a:endParaRPr lang="en-US" altLang="zh-CN" dirty="0"/>
              </a:p>
            </p:txBody>
          </p:sp>
        </mc:Choice>
        <mc:Fallback>
          <p:sp>
            <p:nvSpPr>
              <p:cNvPr id="3" name="内容占位符 2">
                <a:extLst>
                  <a:ext uri="{FF2B5EF4-FFF2-40B4-BE49-F238E27FC236}">
                    <a16:creationId xmlns:a16="http://schemas.microsoft.com/office/drawing/2014/main" id="{0FD75E2F-E815-4E42-B39A-033E8744FFB1}"/>
                  </a:ext>
                </a:extLst>
              </p:cNvPr>
              <p:cNvSpPr>
                <a:spLocks noGrp="1" noRot="1" noChangeAspect="1" noMove="1" noResize="1" noEditPoints="1" noAdjustHandles="1" noChangeArrowheads="1" noChangeShapeType="1" noTextEdit="1"/>
              </p:cNvSpPr>
              <p:nvPr>
                <p:ph idx="1"/>
              </p:nvPr>
            </p:nvSpPr>
            <p:spPr>
              <a:blipFill>
                <a:blip r:embed="rId2"/>
                <a:stretch>
                  <a:fillRect l="-426" t="-1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882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AADEF-E560-439C-AAFB-9A3A71D1ECBC}"/>
              </a:ext>
            </a:extLst>
          </p:cNvPr>
          <p:cNvSpPr>
            <a:spLocks noGrp="1"/>
          </p:cNvSpPr>
          <p:nvPr>
            <p:ph type="title"/>
          </p:nvPr>
        </p:nvSpPr>
        <p:spPr/>
        <p:txBody>
          <a:bodyPr/>
          <a:lstStyle/>
          <a:p>
            <a:r>
              <a:rPr lang="en-US" altLang="zh-CN" dirty="0"/>
              <a:t>B. (Con.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D75E2F-E815-4E42-B39A-033E8744FFB1}"/>
                  </a:ext>
                </a:extLst>
              </p:cNvPr>
              <p:cNvSpPr>
                <a:spLocks noGrp="1"/>
              </p:cNvSpPr>
              <p:nvPr>
                <p:ph idx="1"/>
              </p:nvPr>
            </p:nvSpPr>
            <p:spPr/>
            <p:txBody>
              <a:bodyPr>
                <a:normAutofit/>
              </a:bodyPr>
              <a:lstStyle/>
              <a:p>
                <a:r>
                  <a:rPr lang="zh-CN" altLang="en-US" dirty="0"/>
                  <a:t>定理：给定一个非空的由正整数构成的多重集合</a:t>
                </a:r>
                <a14:m>
                  <m:oMath xmlns:m="http://schemas.openxmlformats.org/officeDocument/2006/math">
                    <m:r>
                      <a:rPr lang="en-US" altLang="zh-CN" b="0" i="1" smtClean="0">
                        <a:latin typeface="Cambria Math" panose="02040503050406030204" pitchFamily="18" charset="0"/>
                      </a:rPr>
                      <m:t>𝐴</m:t>
                    </m:r>
                  </m:oMath>
                </a14:m>
                <a:r>
                  <a:rPr lang="zh-CN" altLang="en-US" dirty="0"/>
                  <a:t>，若</a:t>
                </a:r>
                <a14:m>
                  <m:oMath xmlns:m="http://schemas.openxmlformats.org/officeDocument/2006/math">
                    <m:r>
                      <a:rPr lang="en-US" altLang="zh-CN" i="1" dirty="0" smtClean="0">
                        <a:latin typeface="Cambria Math" panose="02040503050406030204" pitchFamily="18" charset="0"/>
                      </a:rPr>
                      <m:t>𝐴</m:t>
                    </m:r>
                  </m:oMath>
                </a14:m>
                <a:r>
                  <a:rPr lang="zh-CN" altLang="en-US" dirty="0"/>
                  <a:t>中元素不能组成三角形三边，则</a:t>
                </a:r>
                <a14:m>
                  <m:oMath xmlns:m="http://schemas.openxmlformats.org/officeDocument/2006/math">
                    <m:r>
                      <a:rPr lang="en-US" altLang="zh-CN" i="1">
                        <a:latin typeface="Cambria Math" panose="02040503050406030204" pitchFamily="18" charset="0"/>
                      </a:rPr>
                      <m:t>𝐴</m:t>
                    </m:r>
                  </m:oMath>
                </a14:m>
                <a:r>
                  <a:rPr lang="zh-CN" altLang="en-US" dirty="0"/>
                  <a:t>中的最大元素</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𝐴</m:t>
                        </m:r>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sub>
                    </m:sSub>
                    <m:r>
                      <a:rPr lang="zh-CN" altLang="en-US" i="1">
                        <a:latin typeface="Cambria Math" panose="02040503050406030204" pitchFamily="18" charset="0"/>
                      </a:rPr>
                      <m:t>，</m:t>
                    </m:r>
                  </m:oMath>
                </a14:m>
                <a:r>
                  <a:rPr lang="zh-CN" altLang="en-US" dirty="0"/>
                  <a:t>其中</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sub>
                    </m:sSub>
                    <m:r>
                      <a:rPr lang="zh-CN" altLang="en-US" i="1" dirty="0">
                        <a:latin typeface="Cambria Math" panose="02040503050406030204" pitchFamily="18" charset="0"/>
                      </a:rPr>
                      <m:t>是</m:t>
                    </m:r>
                  </m:oMath>
                </a14:m>
                <a:r>
                  <a:rPr lang="zh-CN" altLang="en-US" dirty="0"/>
                  <a:t>斐波那契数列的第</a:t>
                </a:r>
                <a14:m>
                  <m:oMath xmlns:m="http://schemas.openxmlformats.org/officeDocument/2006/math">
                    <m:r>
                      <a:rPr lang="en-US" altLang="zh-CN" i="1" dirty="0" smtClean="0">
                        <a:latin typeface="Cambria Math" panose="02040503050406030204" pitchFamily="18" charset="0"/>
                      </a:rPr>
                      <m:t>𝑛</m:t>
                    </m:r>
                  </m:oMath>
                </a14:m>
                <a:r>
                  <a:rPr lang="zh-CN" altLang="en-US" dirty="0"/>
                  <a:t>项</a:t>
                </a:r>
                <a:endParaRPr lang="en-US" altLang="zh-CN" dirty="0"/>
              </a:p>
              <a:p>
                <a:r>
                  <a:rPr lang="zh-CN" altLang="en-US" dirty="0"/>
                  <a:t>证明略</a:t>
                </a:r>
                <a:endParaRPr lang="en-US" altLang="zh-CN" dirty="0"/>
              </a:p>
              <a:p>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𝑛</m:t>
                        </m:r>
                      </m:sub>
                    </m:sSub>
                    <m:r>
                      <a:rPr lang="zh-CN" altLang="en-US" i="1" dirty="0" smtClean="0">
                        <a:latin typeface="Cambria Math" panose="02040503050406030204" pitchFamily="18" charset="0"/>
                      </a:rPr>
                      <m:t>以</m:t>
                    </m:r>
                  </m:oMath>
                </a14:m>
                <a:r>
                  <a:rPr lang="zh-CN" altLang="en-US" dirty="0"/>
                  <a:t>指数级增加，例如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100</m:t>
                        </m:r>
                      </m:sub>
                    </m:sSub>
                    <m:r>
                      <a:rPr lang="en-US" altLang="zh-CN" i="1">
                        <a:latin typeface="Cambria Math" panose="02040503050406030204" pitchFamily="18" charset="0"/>
                      </a:rPr>
                      <m:t>=35422484817926191507</m:t>
                    </m:r>
                    <m:r>
                      <a:rPr lang="en-US" altLang="zh-CN" i="1" smtClean="0">
                        <a:latin typeface="Cambria Math" panose="02040503050406030204" pitchFamily="18" charset="0"/>
                      </a:rPr>
                      <m:t>5</m:t>
                    </m:r>
                    <m:r>
                      <a:rPr lang="en-US" altLang="zh-CN" b="0" i="1" smtClean="0">
                        <a:latin typeface="Cambria Math" panose="02040503050406030204" pitchFamily="18" charset="0"/>
                      </a:rPr>
                      <m:t>&gt;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68</m:t>
                        </m:r>
                      </m:sup>
                    </m:sSup>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100</m:t>
                        </m:r>
                      </m:sub>
                    </m:sSub>
                  </m:oMath>
                </a14:m>
                <a:r>
                  <a:rPr lang="zh-CN" altLang="en-US" dirty="0"/>
                  <a:t>远远大于最长的棍子长度</a:t>
                </a:r>
                <a:endParaRPr lang="en-US" altLang="zh-CN" dirty="0"/>
              </a:p>
              <a:p>
                <a:r>
                  <a:rPr lang="zh-CN" altLang="en-US" dirty="0"/>
                  <a:t>因此，只要</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≥100</m:t>
                    </m:r>
                  </m:oMath>
                </a14:m>
                <a:r>
                  <a:rPr lang="zh-CN" altLang="en-US" dirty="0"/>
                  <a:t>，必然有三根棍子可以组成三角形</a:t>
                </a:r>
                <a:endParaRPr lang="en-US" altLang="zh-CN" dirty="0"/>
              </a:p>
            </p:txBody>
          </p:sp>
        </mc:Choice>
        <mc:Fallback xmlns="">
          <p:sp>
            <p:nvSpPr>
              <p:cNvPr id="3" name="内容占位符 2">
                <a:extLst>
                  <a:ext uri="{FF2B5EF4-FFF2-40B4-BE49-F238E27FC236}">
                    <a16:creationId xmlns:a16="http://schemas.microsoft.com/office/drawing/2014/main" id="{0FD75E2F-E815-4E42-B39A-033E8744FFB1}"/>
                  </a:ext>
                </a:extLst>
              </p:cNvPr>
              <p:cNvSpPr>
                <a:spLocks noGrp="1" noRot="1" noChangeAspect="1" noMove="1" noResize="1" noEditPoints="1" noAdjustHandles="1" noChangeArrowheads="1" noChangeShapeType="1" noTextEdit="1"/>
              </p:cNvSpPr>
              <p:nvPr>
                <p:ph idx="1"/>
              </p:nvPr>
            </p:nvSpPr>
            <p:spPr>
              <a:blipFill>
                <a:blip r:embed="rId2"/>
                <a:stretch>
                  <a:fillRect l="-142" t="-628"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803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F11B5-1396-419E-9D51-98755BD6226C}"/>
              </a:ext>
            </a:extLst>
          </p:cNvPr>
          <p:cNvSpPr>
            <a:spLocks noGrp="1"/>
          </p:cNvSpPr>
          <p:nvPr>
            <p:ph type="title"/>
          </p:nvPr>
        </p:nvSpPr>
        <p:spPr/>
        <p:txBody>
          <a:bodyPr/>
          <a:lstStyle/>
          <a:p>
            <a:r>
              <a:rPr lang="en-US" altLang="zh-CN" dirty="0"/>
              <a:t>E. Coding problem</a:t>
            </a:r>
            <a:br>
              <a:rPr lang="en-US" altLang="zh-CN" dirty="0"/>
            </a:br>
            <a:endParaRPr lang="zh-CN" altLang="en-US" dirty="0"/>
          </a:p>
        </p:txBody>
      </p:sp>
      <p:sp>
        <p:nvSpPr>
          <p:cNvPr id="3" name="内容占位符 2">
            <a:extLst>
              <a:ext uri="{FF2B5EF4-FFF2-40B4-BE49-F238E27FC236}">
                <a16:creationId xmlns:a16="http://schemas.microsoft.com/office/drawing/2014/main" id="{FB1F7FF5-D070-43D1-81F7-8BEFDBD973A7}"/>
              </a:ext>
            </a:extLst>
          </p:cNvPr>
          <p:cNvSpPr>
            <a:spLocks noGrp="1"/>
          </p:cNvSpPr>
          <p:nvPr>
            <p:ph idx="1"/>
          </p:nvPr>
        </p:nvSpPr>
        <p:spPr/>
        <p:txBody>
          <a:bodyPr/>
          <a:lstStyle/>
          <a:p>
            <a:r>
              <a:rPr lang="zh-CN" altLang="en-US" dirty="0"/>
              <a:t>题意：将字符串每个字符</a:t>
            </a:r>
            <a:r>
              <a:rPr lang="en-US" altLang="zh-CN" dirty="0"/>
              <a:t>ASCII</a:t>
            </a:r>
            <a:r>
              <a:rPr lang="zh-CN" altLang="en-US" dirty="0"/>
              <a:t>的二进制翻转码组成的字符串以每</a:t>
            </a:r>
            <a:r>
              <a:rPr lang="en-US" altLang="zh-CN" dirty="0"/>
              <a:t>6</a:t>
            </a:r>
            <a:r>
              <a:rPr lang="zh-CN" altLang="en-US" dirty="0"/>
              <a:t>个一组输出。</a:t>
            </a:r>
          </a:p>
          <a:p>
            <a:r>
              <a:rPr lang="zh-CN" altLang="en-US" dirty="0"/>
              <a:t>题目很简单，看题要注意数组不要开小了。</a:t>
            </a:r>
            <a:endParaRPr lang="en-US" altLang="zh-CN" dirty="0"/>
          </a:p>
          <a:p>
            <a:r>
              <a:rPr lang="en-US" altLang="zh-CN" dirty="0"/>
              <a:t>#define p (</a:t>
            </a:r>
            <a:r>
              <a:rPr lang="en-US" altLang="zh-CN" dirty="0" err="1"/>
              <a:t>i</a:t>
            </a:r>
            <a:r>
              <a:rPr lang="en-US" altLang="zh-CN" dirty="0"/>
              <a:t>*8+j)/6</a:t>
            </a:r>
          </a:p>
          <a:p>
            <a:r>
              <a:rPr lang="en-US" altLang="zh-CN" dirty="0"/>
              <a:t>int n=</a:t>
            </a:r>
            <a:r>
              <a:rPr lang="en-US" altLang="zh-CN" dirty="0" err="1"/>
              <a:t>strlen</a:t>
            </a:r>
            <a:r>
              <a:rPr lang="en-US" altLang="zh-CN" dirty="0"/>
              <a:t>(s);</a:t>
            </a:r>
          </a:p>
          <a:p>
            <a:r>
              <a:rPr lang="en-US" altLang="zh-CN" dirty="0"/>
              <a:t>for(int </a:t>
            </a:r>
            <a:r>
              <a:rPr lang="en-US" altLang="zh-CN" dirty="0" err="1"/>
              <a:t>i</a:t>
            </a:r>
            <a:r>
              <a:rPr lang="en-US" altLang="zh-CN" dirty="0"/>
              <a:t>=0;i&lt;</a:t>
            </a:r>
            <a:r>
              <a:rPr lang="en-US" altLang="zh-CN" dirty="0" err="1"/>
              <a:t>n;i</a:t>
            </a:r>
            <a:r>
              <a:rPr lang="en-US" altLang="zh-CN" dirty="0"/>
              <a:t>++)</a:t>
            </a:r>
          </a:p>
          <a:p>
            <a:r>
              <a:rPr lang="en-US" altLang="zh-CN" dirty="0"/>
              <a:t>for(int j=0;j&lt;8;j++,s[</a:t>
            </a:r>
            <a:r>
              <a:rPr lang="en-US" altLang="zh-CN" dirty="0" err="1"/>
              <a:t>i</a:t>
            </a:r>
            <a:r>
              <a:rPr lang="en-US" altLang="zh-CN" dirty="0"/>
              <a:t>]&gt;&gt;=1) a[p]=(a[p]&lt;&lt;1)+(s[</a:t>
            </a:r>
            <a:r>
              <a:rPr lang="en-US" altLang="zh-CN" dirty="0" err="1"/>
              <a:t>i</a:t>
            </a:r>
            <a:r>
              <a:rPr lang="en-US" altLang="zh-CN" dirty="0"/>
              <a:t>]&amp;1);</a:t>
            </a:r>
          </a:p>
        </p:txBody>
      </p:sp>
    </p:spTree>
    <p:extLst>
      <p:ext uri="{BB962C8B-B14F-4D97-AF65-F5344CB8AC3E}">
        <p14:creationId xmlns:p14="http://schemas.microsoft.com/office/powerpoint/2010/main" val="123640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1187D-14CC-419E-9D89-874FDE8EAC33}"/>
              </a:ext>
            </a:extLst>
          </p:cNvPr>
          <p:cNvSpPr>
            <a:spLocks noGrp="1"/>
          </p:cNvSpPr>
          <p:nvPr>
            <p:ph type="title"/>
          </p:nvPr>
        </p:nvSpPr>
        <p:spPr/>
        <p:txBody>
          <a:bodyPr/>
          <a:lstStyle/>
          <a:p>
            <a:r>
              <a:rPr lang="en-US" altLang="zh-CN" dirty="0"/>
              <a:t>H. Clumsy </a:t>
            </a:r>
            <a:r>
              <a:rPr lang="en-US" altLang="zh-CN" dirty="0" err="1"/>
              <a:t>Keke</a:t>
            </a:r>
            <a:r>
              <a:rPr lang="en-US" altLang="zh-CN" dirty="0"/>
              <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885CD-24DA-4D86-B0FC-F490CF192B9C}"/>
                  </a:ext>
                </a:extLst>
              </p:cNvPr>
              <p:cNvSpPr>
                <a:spLocks noGrp="1"/>
              </p:cNvSpPr>
              <p:nvPr>
                <p:ph idx="1"/>
              </p:nvPr>
            </p:nvSpPr>
            <p:spPr/>
            <p:txBody>
              <a:bodyPr/>
              <a:lstStyle/>
              <a:p>
                <a:r>
                  <a:rPr lang="zh-CN" altLang="en-US" dirty="0"/>
                  <a:t>题意：给你一个立方块堆的三视图，求出它的体积</a:t>
                </a:r>
                <a:r>
                  <a:rPr lang="en-US" altLang="zh-CN" dirty="0"/>
                  <a:t>(</a:t>
                </a:r>
                <a:r>
                  <a:rPr lang="zh-CN" altLang="en-US" dirty="0"/>
                  <a:t>若有多个满足，则求最大的那个</a:t>
                </a:r>
                <a:r>
                  <a:rPr lang="en-US" altLang="zh-CN" dirty="0"/>
                  <a:t>)</a:t>
                </a:r>
                <a:r>
                  <a:rPr lang="zh-CN" altLang="en-US" dirty="0"/>
                  <a:t>。</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𝑧</m:t>
                        </m:r>
                      </m:sub>
                    </m:sSub>
                    <m:r>
                      <a:rPr lang="en-US" altLang="zh-CN" b="0" i="1" smtClean="0">
                        <a:latin typeface="Cambria Math" panose="02040503050406030204" pitchFamily="18" charset="0"/>
                      </a:rPr>
                      <m:t>&lt;100</m:t>
                    </m:r>
                    <m:r>
                      <a:rPr lang="zh-CN" altLang="en-US" i="1">
                        <a:latin typeface="Cambria Math" panose="02040503050406030204" pitchFamily="18" charset="0"/>
                      </a:rPr>
                      <m:t>，</m:t>
                    </m:r>
                  </m:oMath>
                </a14:m>
                <a:r>
                  <a:rPr lang="zh-CN" altLang="en-US" dirty="0"/>
                  <a:t>立方块范围很小</a:t>
                </a:r>
                <a:endParaRPr lang="en-US" altLang="zh-CN" dirty="0"/>
              </a:p>
              <a:p>
                <a:r>
                  <a:rPr lang="zh-CN" altLang="en-US" dirty="0"/>
                  <a:t>可以直接枚举坐标</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oMath>
                </a14:m>
                <a:endParaRPr lang="en-US" altLang="zh-CN" dirty="0"/>
              </a:p>
              <a:p>
                <a:r>
                  <a:rPr lang="zh-CN" altLang="en-US" dirty="0"/>
                  <a:t>根据三视图判断该坐标是否可能有立方块</a:t>
                </a:r>
              </a:p>
              <a:p>
                <a:r>
                  <a:rPr lang="zh-CN" altLang="en-US" dirty="0"/>
                  <a:t>若有则</a:t>
                </a:r>
                <a:r>
                  <a:rPr lang="en-US" altLang="zh-CN" dirty="0"/>
                  <a:t>Ans</a:t>
                </a:r>
                <a:r>
                  <a:rPr lang="zh-CN" altLang="en-US" dirty="0"/>
                  <a:t>加</a:t>
                </a:r>
                <a:r>
                  <a:rPr lang="en-US" altLang="zh-CN" dirty="0"/>
                  <a:t>1</a:t>
                </a:r>
              </a:p>
              <a:p>
                <a:r>
                  <a:rPr lang="zh-CN" altLang="en-US" dirty="0"/>
                  <a:t>可以证明</a:t>
                </a:r>
                <a:r>
                  <a:rPr lang="en-US" altLang="zh-CN" dirty="0"/>
                  <a:t>Ans</a:t>
                </a:r>
                <a:r>
                  <a:rPr lang="zh-CN" altLang="en-US" dirty="0"/>
                  <a:t>为最大的立方体堆的体积</a:t>
                </a:r>
                <a:endParaRPr lang="en-US" altLang="zh-CN" dirty="0"/>
              </a:p>
              <a:p>
                <a:r>
                  <a:rPr lang="zh-CN" altLang="en-US" dirty="0"/>
                  <a:t>时间复杂度</a:t>
                </a:r>
                <a14:m>
                  <m:oMath xmlns:m="http://schemas.openxmlformats.org/officeDocument/2006/math">
                    <m:r>
                      <m:rPr>
                        <m:sty m:val="p"/>
                      </m:rPr>
                      <a:rPr lang="en-US" altLang="zh-CN" b="0" i="0" smtClean="0">
                        <a:latin typeface="Cambria Math" panose="02040503050406030204" pitchFamily="18" charset="0"/>
                      </a:rPr>
                      <m:t>Ο</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e>
                    </m:d>
                  </m:oMath>
                </a14:m>
                <a:endParaRPr lang="zh-CN" altLang="en-US" dirty="0"/>
              </a:p>
            </p:txBody>
          </p:sp>
        </mc:Choice>
        <mc:Fallback xmlns="">
          <p:sp>
            <p:nvSpPr>
              <p:cNvPr id="3" name="内容占位符 2">
                <a:extLst>
                  <a:ext uri="{FF2B5EF4-FFF2-40B4-BE49-F238E27FC236}">
                    <a16:creationId xmlns:a16="http://schemas.microsoft.com/office/drawing/2014/main" id="{749885CD-24DA-4D86-B0FC-F490CF192B9C}"/>
                  </a:ext>
                </a:extLst>
              </p:cNvPr>
              <p:cNvSpPr>
                <a:spLocks noGrp="1" noRot="1" noChangeAspect="1" noMove="1" noResize="1" noEditPoints="1" noAdjustHandles="1" noChangeArrowheads="1" noChangeShapeType="1" noTextEdit="1"/>
              </p:cNvSpPr>
              <p:nvPr>
                <p:ph idx="1"/>
              </p:nvPr>
            </p:nvSpPr>
            <p:spPr>
              <a:blipFill>
                <a:blip r:embed="rId2"/>
                <a:stretch>
                  <a:fillRect l="-142" t="-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456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807DF-AD74-41E3-8824-B55463BB5215}"/>
              </a:ext>
            </a:extLst>
          </p:cNvPr>
          <p:cNvSpPr>
            <a:spLocks noGrp="1"/>
          </p:cNvSpPr>
          <p:nvPr>
            <p:ph type="title"/>
          </p:nvPr>
        </p:nvSpPr>
        <p:spPr/>
        <p:txBody>
          <a:bodyPr/>
          <a:lstStyle/>
          <a:p>
            <a:r>
              <a:rPr lang="en-US" altLang="zh-CN" dirty="0"/>
              <a:t>D. Monitor</a:t>
            </a:r>
            <a:br>
              <a:rPr lang="en-US" altLang="zh-CN" dirty="0"/>
            </a:br>
            <a:endParaRPr lang="zh-CN" altLang="en-US" dirty="0"/>
          </a:p>
        </p:txBody>
      </p:sp>
      <p:sp>
        <p:nvSpPr>
          <p:cNvPr id="3" name="内容占位符 2">
            <a:extLst>
              <a:ext uri="{FF2B5EF4-FFF2-40B4-BE49-F238E27FC236}">
                <a16:creationId xmlns:a16="http://schemas.microsoft.com/office/drawing/2014/main" id="{32A6314C-79EF-404C-8DAB-0F0A49FA9D13}"/>
              </a:ext>
            </a:extLst>
          </p:cNvPr>
          <p:cNvSpPr>
            <a:spLocks noGrp="1"/>
          </p:cNvSpPr>
          <p:nvPr>
            <p:ph idx="1"/>
          </p:nvPr>
        </p:nvSpPr>
        <p:spPr/>
        <p:txBody>
          <a:bodyPr>
            <a:normAutofit fontScale="92500"/>
          </a:bodyPr>
          <a:lstStyle/>
          <a:p>
            <a:r>
              <a:rPr lang="zh-CN" altLang="en-US" dirty="0"/>
              <a:t>题意：在一个面积不</a:t>
            </a:r>
            <a:r>
              <a:rPr lang="zh-CN" altLang="en-US" dirty="0" smtClean="0"/>
              <a:t>超过</a:t>
            </a:r>
            <a:r>
              <a:rPr lang="en-US" altLang="zh-CN" dirty="0" smtClean="0"/>
              <a:t>n*m</a:t>
            </a:r>
            <a:r>
              <a:rPr lang="zh-CN" altLang="en-US" dirty="0" smtClean="0"/>
              <a:t>的</a:t>
            </a:r>
            <a:r>
              <a:rPr lang="zh-CN" altLang="en-US" dirty="0"/>
              <a:t>矩形上，有</a:t>
            </a:r>
            <a:r>
              <a:rPr lang="en-US" altLang="zh-CN" dirty="0"/>
              <a:t>p</a:t>
            </a:r>
            <a:r>
              <a:rPr lang="zh-CN" altLang="en-US" dirty="0"/>
              <a:t>个矩形</a:t>
            </a:r>
            <a:r>
              <a:rPr lang="en-US" altLang="zh-CN" dirty="0"/>
              <a:t>A</a:t>
            </a:r>
            <a:r>
              <a:rPr lang="zh-CN" altLang="en-US" dirty="0"/>
              <a:t>，问之后的</a:t>
            </a:r>
            <a:r>
              <a:rPr lang="en-US" altLang="zh-CN" dirty="0"/>
              <a:t>q</a:t>
            </a:r>
            <a:r>
              <a:rPr lang="zh-CN" altLang="en-US" dirty="0"/>
              <a:t>个矩形</a:t>
            </a:r>
            <a:r>
              <a:rPr lang="en-US" altLang="zh-CN" dirty="0"/>
              <a:t>B</a:t>
            </a:r>
            <a:r>
              <a:rPr lang="zh-CN" altLang="en-US" dirty="0"/>
              <a:t>能否被之前的</a:t>
            </a:r>
            <a:r>
              <a:rPr lang="en-US" altLang="zh-CN" dirty="0"/>
              <a:t>A</a:t>
            </a:r>
            <a:r>
              <a:rPr lang="zh-CN" altLang="en-US" dirty="0"/>
              <a:t>全部覆盖（每个</a:t>
            </a:r>
            <a:r>
              <a:rPr lang="en-US" altLang="zh-CN" dirty="0"/>
              <a:t>B</a:t>
            </a:r>
            <a:r>
              <a:rPr lang="zh-CN" altLang="en-US" dirty="0"/>
              <a:t>的点都在至少一个</a:t>
            </a:r>
            <a:r>
              <a:rPr lang="en-US" altLang="zh-CN" dirty="0"/>
              <a:t>A</a:t>
            </a:r>
            <a:r>
              <a:rPr lang="zh-CN" altLang="en-US" dirty="0"/>
              <a:t>中）</a:t>
            </a:r>
          </a:p>
          <a:p>
            <a:r>
              <a:rPr lang="zh-CN" altLang="en-US" dirty="0"/>
              <a:t>由于</a:t>
            </a:r>
            <a:r>
              <a:rPr lang="en-US" altLang="zh-CN" dirty="0" smtClean="0"/>
              <a:t>n*</a:t>
            </a:r>
            <a:r>
              <a:rPr lang="en-US" altLang="zh-CN" dirty="0" err="1" smtClean="0"/>
              <a:t>m,p,q</a:t>
            </a:r>
            <a:r>
              <a:rPr lang="zh-CN" altLang="en-US" dirty="0"/>
              <a:t>的范围过大，于是考虑</a:t>
            </a:r>
            <a:r>
              <a:rPr lang="en-US" altLang="zh-CN" dirty="0" smtClean="0"/>
              <a:t>O(n*</a:t>
            </a:r>
            <a:r>
              <a:rPr lang="en-US" altLang="zh-CN" dirty="0" err="1" smtClean="0"/>
              <a:t>m+p+q</a:t>
            </a:r>
            <a:r>
              <a:rPr lang="en-US" altLang="zh-CN" dirty="0"/>
              <a:t>)</a:t>
            </a:r>
            <a:r>
              <a:rPr lang="zh-CN" altLang="en-US" dirty="0"/>
              <a:t>的做法。</a:t>
            </a:r>
          </a:p>
          <a:p>
            <a:r>
              <a:rPr lang="zh-CN" altLang="en-US" dirty="0"/>
              <a:t>对于</a:t>
            </a:r>
            <a:r>
              <a:rPr lang="en-US" altLang="zh-CN" dirty="0"/>
              <a:t>A</a:t>
            </a:r>
            <a:r>
              <a:rPr lang="zh-CN" altLang="en-US" dirty="0"/>
              <a:t>类矩形</a:t>
            </a:r>
            <a:r>
              <a:rPr lang="en-US" altLang="zh-CN" dirty="0"/>
              <a:t>(x1,y1,x2,y2)</a:t>
            </a:r>
            <a:r>
              <a:rPr lang="zh-CN" altLang="en-US" dirty="0"/>
              <a:t>，我们只需要在</a:t>
            </a:r>
            <a:r>
              <a:rPr lang="en-US" altLang="zh-CN" dirty="0"/>
              <a:t>(x1,y1),(x2+1,y2+1)</a:t>
            </a:r>
            <a:r>
              <a:rPr lang="zh-CN" altLang="en-US" dirty="0"/>
              <a:t>处</a:t>
            </a:r>
            <a:r>
              <a:rPr lang="en-US" altLang="zh-CN" dirty="0"/>
              <a:t>+1</a:t>
            </a:r>
            <a:r>
              <a:rPr lang="zh-CN" altLang="en-US" dirty="0"/>
              <a:t>，在（</a:t>
            </a:r>
            <a:r>
              <a:rPr lang="en-US" altLang="zh-CN" dirty="0"/>
              <a:t>x1,y2+1</a:t>
            </a:r>
            <a:r>
              <a:rPr lang="zh-CN" altLang="en-US" dirty="0"/>
              <a:t>）</a:t>
            </a:r>
            <a:r>
              <a:rPr lang="en-US" altLang="zh-CN" dirty="0"/>
              <a:t>(x2+1,y1)</a:t>
            </a:r>
            <a:r>
              <a:rPr lang="zh-CN" altLang="en-US" dirty="0"/>
              <a:t>处</a:t>
            </a:r>
            <a:r>
              <a:rPr lang="en-US" altLang="zh-CN" dirty="0"/>
              <a:t>-1</a:t>
            </a:r>
          </a:p>
          <a:p>
            <a:r>
              <a:rPr lang="zh-CN" altLang="en-US" dirty="0"/>
              <a:t>之后对整个面积求一个前缀和。则大于</a:t>
            </a:r>
            <a:r>
              <a:rPr lang="en-US" altLang="zh-CN" dirty="0"/>
              <a:t>0</a:t>
            </a:r>
            <a:r>
              <a:rPr lang="zh-CN" altLang="en-US" dirty="0"/>
              <a:t>的地方就是被</a:t>
            </a:r>
            <a:r>
              <a:rPr lang="en-US" altLang="zh-CN" dirty="0"/>
              <a:t>A</a:t>
            </a:r>
            <a:r>
              <a:rPr lang="zh-CN" altLang="en-US" dirty="0"/>
              <a:t>类矩形覆盖的点。</a:t>
            </a:r>
          </a:p>
          <a:p>
            <a:r>
              <a:rPr lang="zh-CN" altLang="en-US" dirty="0"/>
              <a:t>把值大于</a:t>
            </a:r>
            <a:r>
              <a:rPr lang="en-US" altLang="zh-CN" dirty="0"/>
              <a:t>0</a:t>
            </a:r>
            <a:r>
              <a:rPr lang="zh-CN" altLang="en-US" dirty="0"/>
              <a:t>的地方变成</a:t>
            </a:r>
            <a:r>
              <a:rPr lang="en-US" altLang="zh-CN" dirty="0"/>
              <a:t>1</a:t>
            </a:r>
            <a:r>
              <a:rPr lang="zh-CN" altLang="en-US" dirty="0"/>
              <a:t>，再一次求一次前缀和，处理好后即可在</a:t>
            </a:r>
            <a:r>
              <a:rPr lang="en-US" altLang="zh-CN" dirty="0"/>
              <a:t>O(1)</a:t>
            </a:r>
            <a:r>
              <a:rPr lang="zh-CN" altLang="en-US" dirty="0"/>
              <a:t>的时间算出一个矩形内被覆盖的点的数量。</a:t>
            </a:r>
          </a:p>
        </p:txBody>
      </p:sp>
    </p:spTree>
    <p:extLst>
      <p:ext uri="{BB962C8B-B14F-4D97-AF65-F5344CB8AC3E}">
        <p14:creationId xmlns:p14="http://schemas.microsoft.com/office/powerpoint/2010/main" val="84882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FD7CF-F816-41A2-A7B5-C59EEF065E76}"/>
              </a:ext>
            </a:extLst>
          </p:cNvPr>
          <p:cNvSpPr>
            <a:spLocks noGrp="1"/>
          </p:cNvSpPr>
          <p:nvPr>
            <p:ph type="title"/>
          </p:nvPr>
        </p:nvSpPr>
        <p:spPr/>
        <p:txBody>
          <a:bodyPr/>
          <a:lstStyle/>
          <a:p>
            <a:r>
              <a:rPr lang="en-US" altLang="zh-CN" dirty="0"/>
              <a:t>A. Min-Max </a:t>
            </a:r>
            <a:br>
              <a:rPr lang="en-US" altLang="zh-CN" dirty="0"/>
            </a:br>
            <a:endParaRPr lang="zh-CN" altLang="en-US" dirty="0"/>
          </a:p>
        </p:txBody>
      </p:sp>
      <p:sp>
        <p:nvSpPr>
          <p:cNvPr id="4" name="文本占位符 3">
            <a:extLst>
              <a:ext uri="{FF2B5EF4-FFF2-40B4-BE49-F238E27FC236}">
                <a16:creationId xmlns:a16="http://schemas.microsoft.com/office/drawing/2014/main" id="{3A78185F-8E21-45AA-B030-AA902A5EDD29}"/>
              </a:ext>
            </a:extLst>
          </p:cNvPr>
          <p:cNvSpPr>
            <a:spLocks noGrp="1"/>
          </p:cNvSpPr>
          <p:nvPr>
            <p:ph type="body" idx="1"/>
          </p:nvPr>
        </p:nvSpPr>
        <p:spPr/>
        <p:txBody>
          <a:bodyPr/>
          <a:lstStyle/>
          <a:p>
            <a:endParaRPr lang="zh-CN" altLang="en-US"/>
          </a:p>
        </p:txBody>
      </p:sp>
      <p:sp>
        <p:nvSpPr>
          <p:cNvPr id="3" name="内容占位符 2">
            <a:extLst>
              <a:ext uri="{FF2B5EF4-FFF2-40B4-BE49-F238E27FC236}">
                <a16:creationId xmlns:a16="http://schemas.microsoft.com/office/drawing/2014/main" id="{3340A89C-E720-47C9-B0F5-D73DECC009C2}"/>
              </a:ext>
            </a:extLst>
          </p:cNvPr>
          <p:cNvSpPr>
            <a:spLocks noGrp="1"/>
          </p:cNvSpPr>
          <p:nvPr>
            <p:ph sz="half" idx="2"/>
          </p:nvPr>
        </p:nvSpPr>
        <p:spPr/>
        <p:txBody>
          <a:bodyPr/>
          <a:lstStyle/>
          <a:p>
            <a:r>
              <a:rPr lang="zh-CN" altLang="en-US" dirty="0"/>
              <a:t>题意：有一个长度为</a:t>
            </a:r>
            <a:r>
              <a:rPr lang="en-US" altLang="zh-CN" dirty="0"/>
              <a:t>n</a:t>
            </a:r>
            <a:r>
              <a:rPr lang="zh-CN" altLang="en-US" dirty="0"/>
              <a:t>的随机排列以及</a:t>
            </a:r>
            <a:r>
              <a:rPr lang="en-US" altLang="zh-CN" dirty="0"/>
              <a:t>m</a:t>
            </a:r>
            <a:r>
              <a:rPr lang="zh-CN" altLang="en-US" dirty="0"/>
              <a:t>个</a:t>
            </a:r>
            <a:r>
              <a:rPr lang="en-US" altLang="zh-CN" dirty="0"/>
              <a:t>min</a:t>
            </a:r>
            <a:r>
              <a:rPr lang="zh-CN" altLang="en-US" dirty="0"/>
              <a:t>、</a:t>
            </a:r>
            <a:r>
              <a:rPr lang="en-US" altLang="zh-CN" dirty="0"/>
              <a:t>max</a:t>
            </a:r>
            <a:r>
              <a:rPr lang="zh-CN" altLang="en-US" dirty="0"/>
              <a:t>操作。问最后一个操作的结果的期望 * </a:t>
            </a:r>
            <a:r>
              <a:rPr lang="en-US" altLang="zh-CN" dirty="0"/>
              <a:t>n! </a:t>
            </a:r>
            <a:r>
              <a:rPr lang="zh-CN" altLang="en-US" dirty="0"/>
              <a:t>的结果。</a:t>
            </a:r>
          </a:p>
          <a:p>
            <a:r>
              <a:rPr lang="zh-CN" altLang="en-US" dirty="0"/>
              <a:t>样例：</a:t>
            </a:r>
          </a:p>
          <a:p>
            <a:r>
              <a:rPr lang="en-US" altLang="zh-CN" dirty="0"/>
              <a:t>3</a:t>
            </a:r>
          </a:p>
          <a:p>
            <a:r>
              <a:rPr lang="en-US" altLang="zh-CN" dirty="0"/>
              <a:t>min a 2 a 3</a:t>
            </a:r>
          </a:p>
          <a:p>
            <a:r>
              <a:rPr lang="en-US" altLang="zh-CN" dirty="0"/>
              <a:t>max b 1 a 1</a:t>
            </a:r>
          </a:p>
        </p:txBody>
      </p:sp>
      <p:sp>
        <p:nvSpPr>
          <p:cNvPr id="5" name="文本占位符 4">
            <a:extLst>
              <a:ext uri="{FF2B5EF4-FFF2-40B4-BE49-F238E27FC236}">
                <a16:creationId xmlns:a16="http://schemas.microsoft.com/office/drawing/2014/main" id="{47D6EE40-1E04-4EF4-92CD-38C1C17A5918}"/>
              </a:ext>
            </a:extLst>
          </p:cNvPr>
          <p:cNvSpPr>
            <a:spLocks noGrp="1"/>
          </p:cNvSpPr>
          <p:nvPr>
            <p:ph type="body" sz="quarter" idx="3"/>
          </p:nvPr>
        </p:nvSpPr>
        <p:spPr/>
        <p:txBody>
          <a:bodyPr/>
          <a:lstStyle/>
          <a:p>
            <a:endParaRPr lang="zh-CN" altLang="en-US"/>
          </a:p>
        </p:txBody>
      </p:sp>
      <p:sp>
        <p:nvSpPr>
          <p:cNvPr id="6" name="内容占位符 5">
            <a:extLst>
              <a:ext uri="{FF2B5EF4-FFF2-40B4-BE49-F238E27FC236}">
                <a16:creationId xmlns:a16="http://schemas.microsoft.com/office/drawing/2014/main" id="{10790312-1B82-44DC-AFD0-9FBFA574905C}"/>
              </a:ext>
            </a:extLst>
          </p:cNvPr>
          <p:cNvSpPr>
            <a:spLocks noGrp="1"/>
          </p:cNvSpPr>
          <p:nvPr>
            <p:ph sz="quarter" idx="4"/>
          </p:nvPr>
        </p:nvSpPr>
        <p:spPr/>
        <p:txBody>
          <a:bodyPr/>
          <a:lstStyle/>
          <a:p>
            <a:r>
              <a:rPr lang="en-US" altLang="zh-CN" dirty="0"/>
              <a:t>(1, 2, 3) -&gt; 2</a:t>
            </a:r>
          </a:p>
          <a:p>
            <a:r>
              <a:rPr lang="en-US" altLang="zh-CN" dirty="0"/>
              <a:t>(1, 3, 2) -&gt; 2</a:t>
            </a:r>
          </a:p>
          <a:p>
            <a:r>
              <a:rPr lang="en-US" altLang="zh-CN" dirty="0"/>
              <a:t>(2, 1, 3) -&gt; 2</a:t>
            </a:r>
          </a:p>
          <a:p>
            <a:r>
              <a:rPr lang="en-US" altLang="zh-CN" dirty="0"/>
              <a:t>(2, 3, 1) -&gt; 2</a:t>
            </a:r>
          </a:p>
          <a:p>
            <a:r>
              <a:rPr lang="en-US" altLang="zh-CN" dirty="0"/>
              <a:t>(3, 1, 2) -&gt; 3</a:t>
            </a:r>
          </a:p>
          <a:p>
            <a:r>
              <a:rPr lang="en-US" altLang="zh-CN" dirty="0"/>
              <a:t>(3, 2, 1) -&gt; 3</a:t>
            </a:r>
          </a:p>
          <a:p>
            <a:r>
              <a:rPr lang="zh-CN" altLang="en-US" dirty="0"/>
              <a:t>所以结果为</a:t>
            </a:r>
            <a:r>
              <a:rPr lang="en-US" altLang="zh-CN" dirty="0"/>
              <a:t>14</a:t>
            </a:r>
          </a:p>
        </p:txBody>
      </p:sp>
    </p:spTree>
    <p:extLst>
      <p:ext uri="{BB962C8B-B14F-4D97-AF65-F5344CB8AC3E}">
        <p14:creationId xmlns:p14="http://schemas.microsoft.com/office/powerpoint/2010/main" val="414847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FD7CF-F816-41A2-A7B5-C59EEF065E76}"/>
              </a:ext>
            </a:extLst>
          </p:cNvPr>
          <p:cNvSpPr>
            <a:spLocks noGrp="1"/>
          </p:cNvSpPr>
          <p:nvPr>
            <p:ph type="title"/>
          </p:nvPr>
        </p:nvSpPr>
        <p:spPr/>
        <p:txBody>
          <a:bodyPr/>
          <a:lstStyle/>
          <a:p>
            <a:r>
              <a:rPr lang="en-US" altLang="zh-CN" dirty="0"/>
              <a:t>A. (Con. 1)</a:t>
            </a:r>
            <a:br>
              <a:rPr lang="en-US" altLang="zh-CN" dirty="0"/>
            </a:br>
            <a:r>
              <a:rPr lang="zh-CN" altLang="en-US" dirty="0"/>
              <a:t>解释</a:t>
            </a:r>
          </a:p>
        </p:txBody>
      </p:sp>
      <p:sp>
        <p:nvSpPr>
          <p:cNvPr id="3" name="内容占位符 2">
            <a:extLst>
              <a:ext uri="{FF2B5EF4-FFF2-40B4-BE49-F238E27FC236}">
                <a16:creationId xmlns:a16="http://schemas.microsoft.com/office/drawing/2014/main" id="{3340A89C-E720-47C9-B0F5-D73DECC009C2}"/>
              </a:ext>
            </a:extLst>
          </p:cNvPr>
          <p:cNvSpPr>
            <a:spLocks noGrp="1"/>
          </p:cNvSpPr>
          <p:nvPr>
            <p:ph idx="1"/>
          </p:nvPr>
        </p:nvSpPr>
        <p:spPr/>
        <p:txBody>
          <a:bodyPr/>
          <a:lstStyle/>
          <a:p>
            <a:r>
              <a:rPr lang="zh-CN" altLang="en-US" dirty="0"/>
              <a:t>枚举</a:t>
            </a:r>
            <a:r>
              <a:rPr lang="en-US" altLang="zh-CN" dirty="0"/>
              <a:t>k</a:t>
            </a:r>
            <a:r>
              <a:rPr lang="zh-CN" altLang="en-US" dirty="0"/>
              <a:t>，考虑计算结果 </a:t>
            </a:r>
            <a:r>
              <a:rPr lang="en-US" altLang="zh-CN" dirty="0"/>
              <a:t>&gt;= k </a:t>
            </a:r>
            <a:r>
              <a:rPr lang="zh-CN" altLang="en-US" dirty="0"/>
              <a:t>的排列有几个。</a:t>
            </a:r>
          </a:p>
          <a:p>
            <a:r>
              <a:rPr lang="zh-CN" altLang="en-US" dirty="0"/>
              <a:t>此时数字本质上只有两类，</a:t>
            </a:r>
            <a:r>
              <a:rPr lang="en-US" altLang="zh-CN" dirty="0"/>
              <a:t>&gt;= k </a:t>
            </a:r>
            <a:r>
              <a:rPr lang="zh-CN" altLang="en-US" dirty="0"/>
              <a:t>的以及 </a:t>
            </a:r>
            <a:r>
              <a:rPr lang="en-US" altLang="zh-CN" dirty="0"/>
              <a:t>&lt; k</a:t>
            </a:r>
            <a:r>
              <a:rPr lang="zh-CN" altLang="en-US" dirty="0"/>
              <a:t>的。可以</a:t>
            </a:r>
            <a:r>
              <a:rPr lang="en-US" altLang="zh-CN" dirty="0"/>
              <a:t>2^n</a:t>
            </a:r>
            <a:r>
              <a:rPr lang="zh-CN" altLang="en-US" dirty="0"/>
              <a:t>的枚举每个位置的数是</a:t>
            </a:r>
            <a:r>
              <a:rPr lang="en-US" altLang="zh-CN" dirty="0"/>
              <a:t>&gt;=k</a:t>
            </a:r>
            <a:r>
              <a:rPr lang="zh-CN" altLang="en-US" dirty="0"/>
              <a:t>还是</a:t>
            </a:r>
            <a:r>
              <a:rPr lang="en-US" altLang="zh-CN" dirty="0"/>
              <a:t>&lt;k</a:t>
            </a:r>
            <a:r>
              <a:rPr lang="zh-CN" altLang="en-US" dirty="0"/>
              <a:t>，然后对于每一个状态模拟一遍所有</a:t>
            </a:r>
            <a:r>
              <a:rPr lang="en-US" altLang="zh-CN" dirty="0"/>
              <a:t>m</a:t>
            </a:r>
            <a:r>
              <a:rPr lang="zh-CN" altLang="en-US" dirty="0"/>
              <a:t>个操作，如果结果为</a:t>
            </a:r>
            <a:r>
              <a:rPr lang="en-US" altLang="zh-CN" dirty="0"/>
              <a:t>1</a:t>
            </a:r>
            <a:r>
              <a:rPr lang="zh-CN" altLang="en-US" dirty="0"/>
              <a:t>，则说明该状态是可行的。</a:t>
            </a:r>
          </a:p>
          <a:p>
            <a:r>
              <a:rPr lang="zh-CN" altLang="en-US" dirty="0"/>
              <a:t>接下来考虑每种状态对应几个排列，若该状态中有</a:t>
            </a:r>
            <a:r>
              <a:rPr lang="en-US" altLang="zh-CN" dirty="0"/>
              <a:t>x</a:t>
            </a:r>
            <a:r>
              <a:rPr lang="zh-CN" altLang="en-US" dirty="0"/>
              <a:t>个</a:t>
            </a:r>
            <a:r>
              <a:rPr lang="en-US" altLang="zh-CN" dirty="0"/>
              <a:t>1</a:t>
            </a:r>
            <a:r>
              <a:rPr lang="zh-CN" altLang="en-US" dirty="0"/>
              <a:t>，则对应的排列个数为 </a:t>
            </a:r>
            <a:r>
              <a:rPr lang="en-US" altLang="zh-CN" dirty="0"/>
              <a:t>x! * (n-x)! </a:t>
            </a:r>
            <a:r>
              <a:rPr lang="zh-CN" altLang="en-US" dirty="0"/>
              <a:t>个。现在已经计算出结果 </a:t>
            </a:r>
            <a:r>
              <a:rPr lang="en-US" altLang="zh-CN" dirty="0"/>
              <a:t>&gt;= k </a:t>
            </a:r>
            <a:r>
              <a:rPr lang="zh-CN" altLang="en-US" dirty="0"/>
              <a:t>的排列有 </a:t>
            </a:r>
            <a:r>
              <a:rPr lang="en-US" altLang="zh-CN" dirty="0"/>
              <a:t>f[k] </a:t>
            </a:r>
            <a:r>
              <a:rPr lang="zh-CN" altLang="en-US" dirty="0"/>
              <a:t>个，那么答案也就是所有 </a:t>
            </a:r>
            <a:r>
              <a:rPr lang="en-US" altLang="zh-CN" dirty="0"/>
              <a:t>f[k] </a:t>
            </a:r>
            <a:r>
              <a:rPr lang="zh-CN" altLang="en-US" dirty="0"/>
              <a:t>的和。整体复杂度为 </a:t>
            </a:r>
            <a:r>
              <a:rPr lang="en-US" altLang="zh-CN" dirty="0"/>
              <a:t>O((2^n) * m)</a:t>
            </a:r>
          </a:p>
        </p:txBody>
      </p:sp>
    </p:spTree>
    <p:extLst>
      <p:ext uri="{BB962C8B-B14F-4D97-AF65-F5344CB8AC3E}">
        <p14:creationId xmlns:p14="http://schemas.microsoft.com/office/powerpoint/2010/main" val="2065338547"/>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299</TotalTime>
  <Words>1548</Words>
  <Application>Microsoft Office PowerPoint</Application>
  <PresentationFormat>宽屏</PresentationFormat>
  <Paragraphs>137</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方正姚体</vt:lpstr>
      <vt:lpstr>华文新魏</vt:lpstr>
      <vt:lpstr>Arial</vt:lpstr>
      <vt:lpstr>Cambria Math</vt:lpstr>
      <vt:lpstr>Trebuchet MS</vt:lpstr>
      <vt:lpstr>Wingdings 3</vt:lpstr>
      <vt:lpstr>平面</vt:lpstr>
      <vt:lpstr>解题报告</vt:lpstr>
      <vt:lpstr>I. Enlarge it </vt:lpstr>
      <vt:lpstr>B. Triangle </vt:lpstr>
      <vt:lpstr>B. (Con. 1)</vt:lpstr>
      <vt:lpstr>E. Coding problem </vt:lpstr>
      <vt:lpstr>H. Clumsy Keke </vt:lpstr>
      <vt:lpstr>D. Monitor </vt:lpstr>
      <vt:lpstr>A. Min-Max  </vt:lpstr>
      <vt:lpstr>A. (Con. 1) 解释</vt:lpstr>
      <vt:lpstr>C. Reverse it  </vt:lpstr>
      <vt:lpstr>C. (Con. 1)</vt:lpstr>
      <vt:lpstr>K. Party </vt:lpstr>
      <vt:lpstr>F. Network </vt:lpstr>
      <vt:lpstr>F. (Con. 1)</vt:lpstr>
      <vt:lpstr>G. Bring Bring big teacher brother  </vt:lpstr>
      <vt:lpstr>G. (Con. 1)</vt:lpstr>
      <vt:lpstr>G. (Con. 2)</vt:lpstr>
      <vt:lpstr>J. Silly Keke </vt:lpstr>
      <vt:lpstr>J. (Con. 1)</vt:lpstr>
      <vt:lpstr>J. (Con. 2) 例子：正八边形+正五边形</vt:lpstr>
      <vt:lpstr>J. (Con. 3) 例子：正八边形+正五边形</vt:lpstr>
      <vt:lpstr>J. (Con. 4) 零件纵截面总是矩形</vt:lpstr>
      <vt:lpstr>J. (Con. 5) 零件纵截面总是矩形</vt:lpstr>
      <vt:lpstr>J. (Con. 6) 零件纵截面总是矩形</vt:lpstr>
      <vt:lpstr>J. (Con. 7) 零件纵截面总是矩形</vt:lpstr>
      <vt:lpstr>J. (Con. 8) 将零件分层计算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解题报告</dc:title>
  <dc:creator>JFan Liang</dc:creator>
  <cp:lastModifiedBy>赵 俊威</cp:lastModifiedBy>
  <cp:revision>160</cp:revision>
  <dcterms:created xsi:type="dcterms:W3CDTF">2019-04-09T13:46:51Z</dcterms:created>
  <dcterms:modified xsi:type="dcterms:W3CDTF">2019-04-19T09:03:42Z</dcterms:modified>
</cp:coreProperties>
</file>