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5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5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9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4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A45D-780D-43B2-9869-46707D31C934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1EF0-8E09-41E4-9396-A0BF7E95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上机前的准备工作</a:t>
            </a:r>
            <a:endParaRPr lang="en-US" altLang="zh-CN" dirty="0"/>
          </a:p>
          <a:p>
            <a:pPr lvl="1"/>
            <a:r>
              <a:rPr lang="en-US" altLang="zh-CN" dirty="0"/>
              <a:t>01.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命令前，请执行</a:t>
            </a:r>
            <a:r>
              <a:rPr lang="en-US" altLang="zh-CN" dirty="0"/>
              <a:t>USE </a:t>
            </a:r>
            <a:r>
              <a:rPr lang="en-US" altLang="zh-CN" dirty="0" err="1"/>
              <a:t>NetMusicShop</a:t>
            </a:r>
            <a:r>
              <a:rPr lang="zh-CN" altLang="en-US" dirty="0"/>
              <a:t>，或者选择好数据库</a:t>
            </a:r>
            <a:endParaRPr lang="en-US" altLang="zh-CN" dirty="0"/>
          </a:p>
          <a:p>
            <a:pPr lvl="1"/>
            <a:r>
              <a:rPr lang="en-US" altLang="zh-CN" dirty="0"/>
              <a:t>02.</a:t>
            </a:r>
            <a:r>
              <a:rPr lang="zh-CN" altLang="en-US" dirty="0"/>
              <a:t>每次上机完的</a:t>
            </a:r>
            <a:r>
              <a:rPr lang="en-US" altLang="zh-CN" dirty="0" err="1"/>
              <a:t>sql</a:t>
            </a:r>
            <a:r>
              <a:rPr lang="zh-CN" altLang="en-US" dirty="0"/>
              <a:t>脚本（或数据库备份）需保存好，避免机房因为软件原因丢失数据。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2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14C880-A769-4D40-AFC5-7895DB0A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351" y="2184279"/>
            <a:ext cx="4368488" cy="34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增加相关表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Collections</a:t>
            </a:r>
            <a:r>
              <a:rPr lang="zh-CN" altLang="en-US" dirty="0"/>
              <a:t>（收藏）</a:t>
            </a:r>
            <a:endParaRPr lang="en-US" altLang="zh-CN" dirty="0"/>
          </a:p>
          <a:p>
            <a:r>
              <a:rPr lang="en-US" altLang="zh-CN" dirty="0"/>
              <a:t>Orders</a:t>
            </a:r>
            <a:r>
              <a:rPr lang="zh-CN" altLang="en-US" dirty="0"/>
              <a:t>（订单）</a:t>
            </a:r>
            <a:endParaRPr lang="en-US" altLang="zh-CN" dirty="0"/>
          </a:p>
          <a:p>
            <a:r>
              <a:rPr lang="en-US" altLang="zh-CN" dirty="0"/>
              <a:t>Sales</a:t>
            </a:r>
            <a:r>
              <a:rPr lang="zh-CN" altLang="en-US" dirty="0"/>
              <a:t>（订单项）</a:t>
            </a:r>
            <a:endParaRPr lang="en-US" altLang="zh-CN" dirty="0"/>
          </a:p>
          <a:p>
            <a:r>
              <a:rPr lang="en-US" altLang="zh-CN" dirty="0" err="1"/>
              <a:t>MusicCategory</a:t>
            </a:r>
            <a:r>
              <a:rPr lang="zh-CN" altLang="en-US" dirty="0"/>
              <a:t>（音乐分类）</a:t>
            </a:r>
            <a:endParaRPr lang="en-US" altLang="zh-CN" dirty="0"/>
          </a:p>
          <a:p>
            <a:r>
              <a:rPr lang="zh-CN" altLang="en-US" dirty="0"/>
              <a:t>以上</a:t>
            </a:r>
            <a:r>
              <a:rPr lang="en-US" altLang="zh-CN" dirty="0"/>
              <a:t>DDL-SQL</a:t>
            </a:r>
            <a:r>
              <a:rPr lang="zh-CN" altLang="en-US" dirty="0"/>
              <a:t>不需要提交到作业中</a:t>
            </a:r>
            <a:endParaRPr lang="en-US" altLang="zh-CN" dirty="0"/>
          </a:p>
          <a:p>
            <a:r>
              <a:rPr lang="zh-CN" altLang="en-US" dirty="0"/>
              <a:t>建立完以后，将数据导入到表中</a:t>
            </a:r>
            <a:endParaRPr lang="en-US" altLang="zh-CN" dirty="0"/>
          </a:p>
          <a:p>
            <a:r>
              <a:rPr lang="zh-CN" altLang="en-US" dirty="0"/>
              <a:t>如果发现表的自增长</a:t>
            </a:r>
            <a:r>
              <a:rPr lang="en-US" altLang="zh-CN" dirty="0"/>
              <a:t>ID</a:t>
            </a:r>
            <a:r>
              <a:rPr lang="zh-CN" altLang="en-US" dirty="0"/>
              <a:t>无法从</a:t>
            </a:r>
            <a:r>
              <a:rPr lang="en-US" altLang="zh-CN" dirty="0"/>
              <a:t>1</a:t>
            </a:r>
            <a:r>
              <a:rPr lang="zh-CN" altLang="en-US" dirty="0"/>
              <a:t>开始，执行以下命令</a:t>
            </a:r>
            <a:endParaRPr lang="en-US" altLang="zh-CN" dirty="0"/>
          </a:p>
          <a:p>
            <a:pPr lvl="1"/>
            <a:r>
              <a:rPr lang="en-US" altLang="zh-CN" dirty="0"/>
              <a:t>Truncate table 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3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SongID</a:t>
            </a:r>
            <a:r>
              <a:rPr lang="en-US" altLang="zh-CN" dirty="0"/>
              <a:t>          </a:t>
            </a:r>
            <a:r>
              <a:rPr lang="en-US" altLang="zh-CN" dirty="0" err="1"/>
              <a:t>tinyint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UserName</a:t>
            </a:r>
            <a:r>
              <a:rPr lang="en-US" altLang="zh-CN" dirty="0"/>
              <a:t>        varchar(20),</a:t>
            </a:r>
          </a:p>
          <a:p>
            <a:r>
              <a:rPr lang="en-US" altLang="zh-CN" dirty="0" err="1"/>
              <a:t>CollectionDate</a:t>
            </a:r>
            <a:r>
              <a:rPr lang="en-US" altLang="zh-CN" dirty="0"/>
              <a:t>	</a:t>
            </a:r>
            <a:r>
              <a:rPr lang="en-US" altLang="zh-CN" dirty="0" err="1"/>
              <a:t>smalldatetime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CONSTRAINT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PK_Collections_SU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pPr lvl="1"/>
            <a:r>
              <a:rPr lang="en-US" altLang="zh-CN" dirty="0" err="1"/>
              <a:t>SongID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UserName</a:t>
            </a:r>
            <a:endParaRPr lang="zh-CN" altLang="en-US" dirty="0"/>
          </a:p>
          <a:p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DDA142-AC64-4EE4-B8B3-B1A99EBAC65D}"/>
              </a:ext>
            </a:extLst>
          </p:cNvPr>
          <p:cNvSpPr/>
          <p:nvPr/>
        </p:nvSpPr>
        <p:spPr>
          <a:xfrm>
            <a:off x="5290290" y="4123166"/>
            <a:ext cx="3035030" cy="121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两个属性共同构成一个主键怎么办？这里的写法是为</a:t>
            </a:r>
            <a:r>
              <a:rPr lang="en-US" altLang="zh-CN" dirty="0" err="1">
                <a:solidFill>
                  <a:schemeClr val="tx1"/>
                </a:solidFill>
              </a:rPr>
              <a:t>SongID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err="1">
                <a:solidFill>
                  <a:schemeClr val="tx1"/>
                </a:solidFill>
              </a:rPr>
              <a:t>UserName</a:t>
            </a:r>
            <a:r>
              <a:rPr lang="zh-CN" altLang="en-US" dirty="0">
                <a:solidFill>
                  <a:schemeClr val="tx1"/>
                </a:solidFill>
              </a:rPr>
              <a:t>建立联合主键，即书本说的主码</a:t>
            </a:r>
          </a:p>
        </p:txBody>
      </p:sp>
    </p:spTree>
    <p:extLst>
      <p:ext uri="{BB962C8B-B14F-4D97-AF65-F5344CB8AC3E}">
        <p14:creationId xmlns:p14="http://schemas.microsoft.com/office/powerpoint/2010/main" val="279777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Orders</a:t>
            </a:r>
            <a:r>
              <a:rPr lang="zh-CN" altLang="en-US" dirty="0"/>
              <a:t> </a:t>
            </a:r>
            <a:r>
              <a:rPr lang="zh-CN" altLang="en-US" sz="4000" dirty="0"/>
              <a:t>（订单表，表示用户的一次购买行为）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OrderID</a:t>
            </a:r>
            <a:r>
              <a:rPr lang="en-US" altLang="zh-CN" dirty="0"/>
              <a:t> </a:t>
            </a:r>
            <a:r>
              <a:rPr lang="en-US" altLang="zh-CN" dirty="0" err="1"/>
              <a:t>tinyint</a:t>
            </a:r>
            <a:r>
              <a:rPr lang="en-US" altLang="zh-CN" dirty="0"/>
              <a:t> IDENTITY </a:t>
            </a:r>
            <a:r>
              <a:rPr lang="en-US" altLang="zh-CN" dirty="0" err="1"/>
              <a:t>primarykey</a:t>
            </a:r>
            <a:r>
              <a:rPr lang="en-US" altLang="zh-CN" dirty="0"/>
              <a:t>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OrderDate</a:t>
            </a:r>
            <a:r>
              <a:rPr lang="en-US" altLang="zh-CN" dirty="0"/>
              <a:t> </a:t>
            </a:r>
            <a:r>
              <a:rPr lang="en-US" altLang="zh-CN" dirty="0" err="1"/>
              <a:t>smalldatetime</a:t>
            </a:r>
            <a:r>
              <a:rPr lang="en-US" altLang="zh-CN" dirty="0"/>
              <a:t>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UserName</a:t>
            </a:r>
            <a:r>
              <a:rPr lang="en-US" altLang="zh-CN" dirty="0"/>
              <a:t> varchar(20)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GoodsFee</a:t>
            </a:r>
            <a:r>
              <a:rPr lang="en-US" altLang="zh-CN" dirty="0"/>
              <a:t> numeric(8,2)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DeliverFee</a:t>
            </a:r>
            <a:r>
              <a:rPr lang="en-US" altLang="zh-CN" dirty="0"/>
              <a:t> numeric(8,2)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DeliverID</a:t>
            </a:r>
            <a:r>
              <a:rPr lang="en-US" altLang="zh-CN" dirty="0"/>
              <a:t> </a:t>
            </a:r>
            <a:r>
              <a:rPr lang="en-US" altLang="zh-CN" dirty="0" err="1"/>
              <a:t>tinyint</a:t>
            </a:r>
            <a:r>
              <a:rPr lang="en-US" altLang="zh-CN" dirty="0"/>
              <a:t>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AreaID</a:t>
            </a:r>
            <a:r>
              <a:rPr lang="en-US" altLang="zh-CN" dirty="0"/>
              <a:t> </a:t>
            </a:r>
            <a:r>
              <a:rPr lang="en-US" altLang="zh-CN" dirty="0" err="1"/>
              <a:t>tinyint</a:t>
            </a:r>
            <a:r>
              <a:rPr lang="en-US" altLang="zh-CN" dirty="0"/>
              <a:t>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PaymentID</a:t>
            </a:r>
            <a:r>
              <a:rPr lang="en-US" altLang="zh-CN" dirty="0"/>
              <a:t> </a:t>
            </a:r>
            <a:r>
              <a:rPr lang="en-US" altLang="zh-CN" dirty="0" err="1"/>
              <a:t>tinyint</a:t>
            </a:r>
            <a:r>
              <a:rPr lang="en-US" altLang="zh-CN" dirty="0"/>
              <a:t>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ReceiverName</a:t>
            </a:r>
            <a:r>
              <a:rPr lang="en-US" altLang="zh-CN" dirty="0"/>
              <a:t> varchar(20)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ReceiverAddress</a:t>
            </a:r>
            <a:r>
              <a:rPr lang="en-US" altLang="zh-CN" dirty="0"/>
              <a:t> varchar(256)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ReceiverPostCode</a:t>
            </a:r>
            <a:r>
              <a:rPr lang="en-US" altLang="zh-CN" dirty="0"/>
              <a:t> char(6)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ReceiverPhone</a:t>
            </a:r>
            <a:r>
              <a:rPr lang="en-US" altLang="zh-CN" dirty="0"/>
              <a:t> varchar(32)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ReceiverEmail</a:t>
            </a:r>
            <a:r>
              <a:rPr lang="en-US" altLang="zh-CN" dirty="0"/>
              <a:t> varchar(50)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OrderIsPayment</a:t>
            </a:r>
            <a:r>
              <a:rPr lang="en-US" altLang="zh-CN" dirty="0"/>
              <a:t> bit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OrderIsConsignment</a:t>
            </a:r>
            <a:r>
              <a:rPr lang="en-US" altLang="zh-CN" dirty="0"/>
              <a:t> bit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OrderIsConfirm</a:t>
            </a:r>
            <a:r>
              <a:rPr lang="en-US" altLang="zh-CN" dirty="0"/>
              <a:t> bit null,</a:t>
            </a:r>
          </a:p>
          <a:p>
            <a:pPr>
              <a:lnSpc>
                <a:spcPct val="70000"/>
              </a:lnSpc>
            </a:pPr>
            <a:r>
              <a:rPr lang="en-US" altLang="zh-CN" dirty="0" err="1"/>
              <a:t>OrderIsPigeonhole</a:t>
            </a:r>
            <a:r>
              <a:rPr lang="en-US" altLang="zh-CN" dirty="0"/>
              <a:t>  bit null,</a:t>
            </a:r>
          </a:p>
          <a:p>
            <a:pPr>
              <a:lnSpc>
                <a:spcPct val="70000"/>
              </a:lnSpc>
            </a:pP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85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Sales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</a:p>
          <a:p>
            <a:pPr lvl="1"/>
            <a:r>
              <a:rPr lang="en-US" altLang="zh-CN" dirty="0" err="1"/>
              <a:t>OrderID</a:t>
            </a:r>
            <a:r>
              <a:rPr lang="en-US" altLang="zh-CN" dirty="0"/>
              <a:t> </a:t>
            </a:r>
            <a:r>
              <a:rPr lang="en-US" altLang="zh-CN" dirty="0" err="1"/>
              <a:t>tinyint</a:t>
            </a:r>
            <a:endParaRPr lang="en-US" altLang="zh-CN" dirty="0"/>
          </a:p>
          <a:p>
            <a:pPr lvl="1"/>
            <a:r>
              <a:rPr lang="en-US" altLang="zh-CN" dirty="0" err="1"/>
              <a:t>AlbumID</a:t>
            </a:r>
            <a:r>
              <a:rPr lang="en-US" altLang="zh-CN" dirty="0"/>
              <a:t> </a:t>
            </a:r>
            <a:r>
              <a:rPr lang="en-US" altLang="zh-CN" dirty="0" err="1"/>
              <a:t>tinyint</a:t>
            </a:r>
            <a:endParaRPr lang="en-US" altLang="zh-CN" dirty="0"/>
          </a:p>
          <a:p>
            <a:pPr lvl="1"/>
            <a:r>
              <a:rPr lang="en-US" altLang="zh-CN" dirty="0"/>
              <a:t>Quantity </a:t>
            </a:r>
            <a:r>
              <a:rPr lang="en-US" altLang="zh-CN" dirty="0" err="1"/>
              <a:t>tinyint</a:t>
            </a:r>
            <a:r>
              <a:rPr lang="en-US" altLang="zh-CN" dirty="0"/>
              <a:t> null</a:t>
            </a:r>
          </a:p>
          <a:p>
            <a:pPr lvl="1"/>
            <a:r>
              <a:rPr lang="en-US" altLang="zh-CN" dirty="0" err="1"/>
              <a:t>TotalPrice</a:t>
            </a:r>
            <a:r>
              <a:rPr lang="en-US" altLang="zh-CN" dirty="0"/>
              <a:t> numeric(10, 2) null,</a:t>
            </a:r>
          </a:p>
          <a:p>
            <a:pPr lvl="1"/>
            <a:r>
              <a:rPr lang="en-US" altLang="zh-CN" dirty="0"/>
              <a:t>CONSTRAINT [</a:t>
            </a:r>
            <a:r>
              <a:rPr lang="en-US" altLang="zh-CN" dirty="0" err="1"/>
              <a:t>PK_Sales_OA</a:t>
            </a:r>
            <a:r>
              <a:rPr lang="en-US" altLang="zh-CN" dirty="0"/>
              <a:t>] PRIMARY KEY</a:t>
            </a:r>
          </a:p>
          <a:p>
            <a:pPr lvl="1"/>
            <a:r>
              <a:rPr lang="en-US" altLang="zh-CN" dirty="0"/>
              <a:t>(</a:t>
            </a:r>
          </a:p>
          <a:p>
            <a:pPr lvl="1"/>
            <a:r>
              <a:rPr lang="en-US" altLang="zh-CN" dirty="0" err="1"/>
              <a:t>OrderID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AlbumID</a:t>
            </a:r>
            <a:endParaRPr lang="en-US" altLang="zh-CN" dirty="0"/>
          </a:p>
          <a:p>
            <a:pPr lvl="1"/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242048" y="1989614"/>
            <a:ext cx="4193177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Sales</a:t>
            </a:r>
            <a:r>
              <a:rPr lang="zh-CN" altLang="en-US"/>
              <a:t>表：</a:t>
            </a:r>
            <a:endParaRPr lang="en-US" altLang="zh-CN"/>
          </a:p>
          <a:p>
            <a:pPr lvl="1"/>
            <a:r>
              <a:rPr lang="zh-CN" altLang="en-US"/>
              <a:t>订单与专辑间的关联关系，表示这次订单包含了哪些专辑，每张专辑的购买数量是多少，总金额多少</a:t>
            </a:r>
            <a:endParaRPr lang="en-US" altLang="zh-CN"/>
          </a:p>
          <a:p>
            <a:pPr lvl="1"/>
            <a:r>
              <a:rPr lang="zh-CN" altLang="en-US"/>
              <a:t>属性</a:t>
            </a:r>
            <a:endParaRPr lang="en-US" altLang="zh-CN"/>
          </a:p>
          <a:p>
            <a:pPr lvl="2"/>
            <a:r>
              <a:rPr lang="en-US" altLang="zh-CN"/>
              <a:t>OrderID</a:t>
            </a:r>
            <a:r>
              <a:rPr lang="zh-CN" altLang="en-US"/>
              <a:t>：订单</a:t>
            </a:r>
            <a:r>
              <a:rPr lang="en-US" altLang="zh-CN"/>
              <a:t>ID</a:t>
            </a:r>
          </a:p>
          <a:p>
            <a:pPr lvl="2"/>
            <a:r>
              <a:rPr lang="en-US" altLang="zh-CN"/>
              <a:t>AlbumID</a:t>
            </a:r>
            <a:r>
              <a:rPr lang="zh-CN" altLang="en-US"/>
              <a:t>：专辑</a:t>
            </a:r>
            <a:r>
              <a:rPr lang="en-US" altLang="zh-CN"/>
              <a:t>ID</a:t>
            </a:r>
          </a:p>
          <a:p>
            <a:pPr lvl="2"/>
            <a:r>
              <a:rPr lang="en-US" altLang="zh-CN"/>
              <a:t>Quantity</a:t>
            </a:r>
            <a:r>
              <a:rPr lang="zh-CN" altLang="en-US"/>
              <a:t>：购买数量</a:t>
            </a:r>
            <a:endParaRPr lang="en-US" altLang="zh-CN"/>
          </a:p>
          <a:p>
            <a:pPr lvl="2"/>
            <a:r>
              <a:rPr lang="en-US" altLang="zh-CN"/>
              <a:t>TotalPrice</a:t>
            </a:r>
            <a:r>
              <a:rPr lang="zh-CN" altLang="en-US"/>
              <a:t>：总金额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73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MusicCategory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CN" dirty="0" err="1"/>
              <a:t>CategoryID</a:t>
            </a:r>
            <a:r>
              <a:rPr lang="en-US" altLang="zh-CN" dirty="0"/>
              <a:t> </a:t>
            </a:r>
            <a:r>
              <a:rPr lang="en-US" altLang="zh-CN" dirty="0" err="1"/>
              <a:t>tinyint</a:t>
            </a:r>
            <a:r>
              <a:rPr lang="en-US" altLang="zh-CN" dirty="0"/>
              <a:t> identity primary key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CN" dirty="0" err="1"/>
              <a:t>CategoryName</a:t>
            </a:r>
            <a:r>
              <a:rPr lang="en-US" altLang="zh-CN" dirty="0"/>
              <a:t> varchar(20) not null,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CN" dirty="0" err="1"/>
              <a:t>CategoryImageUrl</a:t>
            </a:r>
            <a:r>
              <a:rPr lang="en-US" altLang="zh-CN" dirty="0"/>
              <a:t> varchar(200) null</a:t>
            </a:r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Songs</a:t>
            </a:r>
            <a:r>
              <a:rPr lang="zh-CN" altLang="en-US" dirty="0"/>
              <a:t>中对应为</a:t>
            </a:r>
            <a:r>
              <a:rPr lang="en-US" altLang="zh-CN" dirty="0" err="1"/>
              <a:t>SongType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56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、查找收藏歌曲在</a:t>
            </a:r>
            <a:r>
              <a:rPr lang="en-US" altLang="zh-CN" dirty="0"/>
              <a:t>2</a:t>
            </a:r>
            <a:r>
              <a:rPr lang="zh-CN" altLang="en-US" dirty="0"/>
              <a:t>首及以上的用户及其收藏的歌曲数（至少</a:t>
            </a:r>
            <a:r>
              <a:rPr lang="en-US" altLang="zh-CN" dirty="0"/>
              <a:t>2</a:t>
            </a:r>
            <a:r>
              <a:rPr lang="zh-CN" altLang="en-US" dirty="0"/>
              <a:t>种实现方式）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、查找所包含的歌曲数大于等于</a:t>
            </a:r>
            <a:r>
              <a:rPr lang="en-US" altLang="zh-CN" dirty="0"/>
              <a:t>10</a:t>
            </a:r>
            <a:r>
              <a:rPr lang="zh-CN" altLang="en-US" dirty="0"/>
              <a:t>首的专辑，显示专辑名和所包含的歌曲数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、查找</a:t>
            </a:r>
            <a:r>
              <a:rPr lang="zh-CN" altLang="en-US" dirty="0">
                <a:solidFill>
                  <a:srgbClr val="FF0000"/>
                </a:solidFill>
              </a:rPr>
              <a:t>最近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年来（</a:t>
            </a:r>
            <a:r>
              <a:rPr lang="en-US" altLang="zh-CN" dirty="0" err="1">
                <a:solidFill>
                  <a:srgbClr val="FF0000"/>
                </a:solidFill>
              </a:rPr>
              <a:t>GetDate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的专辑销售情况，列出专辑</a:t>
            </a:r>
            <a:r>
              <a:rPr lang="en-US" altLang="zh-CN" dirty="0"/>
              <a:t>ID</a:t>
            </a:r>
            <a:r>
              <a:rPr lang="zh-CN" altLang="en-US" dirty="0"/>
              <a:t>、专辑名称、总销售额，按总销售从高到低排名。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、查询没有被收藏过的歌曲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3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数据如果有问题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、数据对应不上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、没有符合查询需求的数据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SQL</a:t>
            </a:r>
            <a:r>
              <a:rPr lang="zh-CN" altLang="en-US" dirty="0"/>
              <a:t>编码有问题，但恰好没有该类数据，导致无法从结果看出</a:t>
            </a:r>
            <a:r>
              <a:rPr lang="en-US" altLang="zh-CN" dirty="0"/>
              <a:t>SQL</a:t>
            </a:r>
            <a:r>
              <a:rPr lang="zh-CN" altLang="en-US" dirty="0"/>
              <a:t>是否正确？</a:t>
            </a:r>
            <a:endParaRPr lang="en-US" altLang="zh-CN" dirty="0"/>
          </a:p>
          <a:p>
            <a:r>
              <a:rPr lang="zh-CN" altLang="en-US" dirty="0"/>
              <a:t>造假数据</a:t>
            </a:r>
            <a:endParaRPr lang="en-US" altLang="zh-CN" dirty="0"/>
          </a:p>
          <a:p>
            <a:pPr lvl="1"/>
            <a:r>
              <a:rPr lang="zh-CN" altLang="en-US" dirty="0"/>
              <a:t>按照需求，往数据库中填充相应数据。</a:t>
            </a:r>
          </a:p>
        </p:txBody>
      </p:sp>
    </p:spTree>
    <p:extLst>
      <p:ext uri="{BB962C8B-B14F-4D97-AF65-F5344CB8AC3E}">
        <p14:creationId xmlns:p14="http://schemas.microsoft.com/office/powerpoint/2010/main" val="340625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528</Words>
  <Application>Microsoft Office PowerPoint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主题​​</vt:lpstr>
      <vt:lpstr>注意</vt:lpstr>
      <vt:lpstr>E-R图</vt:lpstr>
      <vt:lpstr>增加相关表</vt:lpstr>
      <vt:lpstr>Collections</vt:lpstr>
      <vt:lpstr>Orders （订单表，表示用户的一次购买行为）</vt:lpstr>
      <vt:lpstr>Sales</vt:lpstr>
      <vt:lpstr>MusicCategory</vt:lpstr>
      <vt:lpstr>要求</vt:lpstr>
      <vt:lpstr>数据问题</vt:lpstr>
    </vt:vector>
  </TitlesOfParts>
  <Company>Communication University of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上机02</dc:title>
  <dc:creator>温宇俊</dc:creator>
  <cp:lastModifiedBy>林 淑琪</cp:lastModifiedBy>
  <cp:revision>9</cp:revision>
  <dcterms:created xsi:type="dcterms:W3CDTF">2018-05-10T13:52:02Z</dcterms:created>
  <dcterms:modified xsi:type="dcterms:W3CDTF">2021-01-14T09:14:30Z</dcterms:modified>
</cp:coreProperties>
</file>