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0" r:id="rId4"/>
    <p:sldId id="258" r:id="rId5"/>
    <p:sldId id="261" r:id="rId6"/>
    <p:sldId id="262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6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37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856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71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7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59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82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2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97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14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270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32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0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9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4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2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8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9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1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2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91816DD-B67F-4FC0-922F-EAC89BC0DCA5}" type="datetimeFigureOut">
              <a:rPr lang="zh-CN" altLang="en-US" smtClean="0"/>
              <a:pPr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774E786-C6A2-4F31-BD28-90A56C6EA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8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9B02A-9492-4A8F-B47E-A84E2C9A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3F5A5-F69E-48CC-9DD5-AD2E1CD3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、创建</a:t>
            </a:r>
            <a:r>
              <a:rPr lang="en-US" altLang="zh-CN" dirty="0"/>
              <a:t>PRIMARY KEY</a:t>
            </a:r>
            <a:r>
              <a:rPr lang="zh-CN" altLang="en-US" dirty="0"/>
              <a:t>约束（主键约束），将</a:t>
            </a:r>
            <a:r>
              <a:rPr lang="en-US" altLang="zh-CN" dirty="0"/>
              <a:t>Users</a:t>
            </a:r>
            <a:r>
              <a:rPr lang="zh-CN" altLang="en-US" dirty="0"/>
              <a:t>表的“用户名”列（</a:t>
            </a:r>
            <a:r>
              <a:rPr lang="en-US" altLang="zh-CN" dirty="0"/>
              <a:t>UserName</a:t>
            </a:r>
            <a:r>
              <a:rPr lang="zh-CN" altLang="en-US" dirty="0"/>
              <a:t>）设置为主键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请先删除原有主键，再重新新建主键，以上操作请通过</a:t>
            </a:r>
            <a:r>
              <a:rPr lang="en-US" altLang="zh-CN" dirty="0"/>
              <a:t>SQL</a:t>
            </a:r>
            <a:r>
              <a:rPr lang="zh-CN" altLang="en-US" dirty="0"/>
              <a:t>完成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格式：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ALTER TABLE Users DROP</a:t>
            </a:r>
          </a:p>
          <a:p>
            <a:pPr lvl="2">
              <a:lnSpc>
                <a:spcPct val="130000"/>
              </a:lnSpc>
            </a:pPr>
            <a:r>
              <a:rPr lang="en-US" altLang="zh-CN" dirty="0"/>
              <a:t>ALTER TABLE Users ADD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、创建</a:t>
            </a:r>
            <a:r>
              <a:rPr lang="en-US" altLang="zh-CN" dirty="0"/>
              <a:t>FOREIGN KEY</a:t>
            </a:r>
            <a:r>
              <a:rPr lang="zh-CN" altLang="en-US" dirty="0"/>
              <a:t>（外键约束），将</a:t>
            </a:r>
            <a:r>
              <a:rPr lang="en-US" altLang="zh-CN" dirty="0"/>
              <a:t>Songs</a:t>
            </a:r>
            <a:r>
              <a:rPr lang="zh-CN" altLang="en-US" dirty="0"/>
              <a:t>表的</a:t>
            </a:r>
            <a:r>
              <a:rPr lang="en-US" altLang="zh-CN" dirty="0" err="1"/>
              <a:t>AlbumID</a:t>
            </a:r>
            <a:r>
              <a:rPr lang="zh-CN" altLang="en-US" dirty="0"/>
              <a:t>列设置为外键</a:t>
            </a:r>
            <a:r>
              <a:rPr lang="en-US" altLang="zh-CN" dirty="0"/>
              <a:t>FK_Songs_Album</a:t>
            </a:r>
            <a:r>
              <a:rPr lang="zh-CN" altLang="en-US" dirty="0"/>
              <a:t>，该外键参照</a:t>
            </a:r>
            <a:r>
              <a:rPr lang="en-US" altLang="zh-CN" dirty="0"/>
              <a:t>Album</a:t>
            </a:r>
            <a:r>
              <a:rPr lang="zh-CN" altLang="en-US" dirty="0"/>
              <a:t>表中的主键</a:t>
            </a:r>
            <a:r>
              <a:rPr lang="en-US" altLang="zh-CN" dirty="0" err="1"/>
              <a:t>AlbumID</a:t>
            </a:r>
            <a:r>
              <a:rPr lang="zh-CN" altLang="en-US" dirty="0"/>
              <a:t>，且违约时采用“级联更新”和“级联删除”的策略。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建立好外键约束后，请通过删除数据验证级联更新、级联删除等约束是否有效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创建</a:t>
            </a:r>
            <a:r>
              <a:rPr lang="en-US" altLang="zh-CN" dirty="0"/>
              <a:t>UNIQUE</a:t>
            </a:r>
            <a:r>
              <a:rPr lang="zh-CN" altLang="en-US" dirty="0"/>
              <a:t>约束（唯一性约束），为</a:t>
            </a:r>
            <a:r>
              <a:rPr lang="en-US" altLang="zh-CN" dirty="0"/>
              <a:t>Songs</a:t>
            </a:r>
            <a:r>
              <a:rPr lang="zh-CN" altLang="en-US" dirty="0"/>
              <a:t>表的“歌曲名”列（</a:t>
            </a:r>
            <a:r>
              <a:rPr lang="en-US" altLang="zh-CN" dirty="0"/>
              <a:t>SongTitle</a:t>
            </a:r>
            <a:r>
              <a:rPr lang="zh-CN" altLang="en-US" dirty="0"/>
              <a:t>）创建唯一性约束</a:t>
            </a:r>
            <a:r>
              <a:rPr lang="en-US" altLang="zh-CN" dirty="0"/>
              <a:t>IX_SongTitle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请先删除原有约束，再建立约束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67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Insert</a:t>
            </a:r>
            <a:r>
              <a:rPr lang="zh-CN" altLang="en-US" dirty="0"/>
              <a:t>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定义一个触发器，为教师表</a:t>
            </a:r>
            <a:r>
              <a:rPr lang="en-US" altLang="zh-CN" dirty="0"/>
              <a:t>Teacher</a:t>
            </a:r>
            <a:r>
              <a:rPr lang="zh-CN" altLang="en-US" dirty="0"/>
              <a:t>定义完整性规则“教授的工资不得低于</a:t>
            </a:r>
            <a:r>
              <a:rPr lang="en-US" altLang="zh-CN" dirty="0"/>
              <a:t>4000</a:t>
            </a:r>
            <a:r>
              <a:rPr lang="zh-CN" altLang="en-US" dirty="0"/>
              <a:t>元，如果低于</a:t>
            </a:r>
            <a:r>
              <a:rPr lang="en-US" altLang="zh-CN" dirty="0"/>
              <a:t>4000</a:t>
            </a:r>
            <a:r>
              <a:rPr lang="zh-CN" altLang="en-US" dirty="0"/>
              <a:t>元，自动改为</a:t>
            </a:r>
            <a:r>
              <a:rPr lang="en-US" altLang="zh-CN" dirty="0"/>
              <a:t>4000</a:t>
            </a:r>
            <a:r>
              <a:rPr lang="zh-CN" altLang="en-US" dirty="0"/>
              <a:t>元</a:t>
            </a:r>
            <a:endParaRPr lang="en-US" altLang="zh-CN" dirty="0"/>
          </a:p>
          <a:p>
            <a:r>
              <a:rPr lang="en-US" altLang="zh-CN" dirty="0"/>
              <a:t>create trigger </a:t>
            </a:r>
            <a:r>
              <a:rPr lang="en-US" altLang="zh-CN" dirty="0" err="1"/>
              <a:t>Insert_Or_Update_Sal</a:t>
            </a:r>
            <a:endParaRPr lang="en-US" altLang="zh-CN" dirty="0"/>
          </a:p>
          <a:p>
            <a:r>
              <a:rPr lang="en-US" altLang="zh-CN" dirty="0"/>
              <a:t>on Teacher</a:t>
            </a:r>
          </a:p>
          <a:p>
            <a:r>
              <a:rPr lang="en-US" altLang="zh-CN" dirty="0"/>
              <a:t>    AFTER </a:t>
            </a:r>
            <a:r>
              <a:rPr lang="en-US" altLang="zh-CN" dirty="0" err="1"/>
              <a:t>insert,update</a:t>
            </a:r>
            <a:r>
              <a:rPr lang="en-US" altLang="zh-CN" dirty="0"/>
              <a:t> --</a:t>
            </a:r>
            <a:r>
              <a:rPr lang="zh-CN" altLang="en-US" dirty="0"/>
              <a:t>插入或更新触发</a:t>
            </a:r>
          </a:p>
          <a:p>
            <a:r>
              <a:rPr lang="en-US" altLang="zh-CN" dirty="0"/>
              <a:t>AS </a:t>
            </a:r>
          </a:p>
          <a:p>
            <a:r>
              <a:rPr lang="en-US" altLang="zh-CN" dirty="0"/>
              <a:t>      declare @job </a:t>
            </a:r>
            <a:r>
              <a:rPr lang="en-US" altLang="zh-CN" dirty="0" err="1"/>
              <a:t>nvarchar</a:t>
            </a:r>
            <a:r>
              <a:rPr lang="en-US" altLang="zh-CN" dirty="0"/>
              <a:t>(50), @</a:t>
            </a:r>
            <a:r>
              <a:rPr lang="en-US" altLang="zh-CN" dirty="0" err="1"/>
              <a:t>sal</a:t>
            </a:r>
            <a:r>
              <a:rPr lang="en-US" altLang="zh-CN" dirty="0"/>
              <a:t> INT, @</a:t>
            </a:r>
            <a:r>
              <a:rPr lang="en-US" altLang="zh-CN" dirty="0" err="1"/>
              <a:t>tno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(50);</a:t>
            </a:r>
          </a:p>
          <a:p>
            <a:r>
              <a:rPr lang="en-US" altLang="zh-CN" dirty="0"/>
              <a:t>      select @job = job, @</a:t>
            </a:r>
            <a:r>
              <a:rPr lang="en-US" altLang="zh-CN" dirty="0" err="1"/>
              <a:t>sal</a:t>
            </a:r>
            <a:r>
              <a:rPr lang="en-US" altLang="zh-CN" dirty="0"/>
              <a:t> = salary, @</a:t>
            </a:r>
            <a:r>
              <a:rPr lang="en-US" altLang="zh-CN" dirty="0" err="1"/>
              <a:t>tno</a:t>
            </a:r>
            <a:r>
              <a:rPr lang="en-US" altLang="zh-CN" dirty="0"/>
              <a:t> = </a:t>
            </a:r>
            <a:r>
              <a:rPr lang="en-US" altLang="zh-CN" dirty="0" err="1"/>
              <a:t>tno</a:t>
            </a:r>
            <a:r>
              <a:rPr lang="en-US" altLang="zh-CN" dirty="0"/>
              <a:t> from inserted;</a:t>
            </a:r>
          </a:p>
          <a:p>
            <a:r>
              <a:rPr lang="zh-CN" altLang="en-US" dirty="0"/>
              <a:t>      </a:t>
            </a:r>
          </a:p>
          <a:p>
            <a:r>
              <a:rPr lang="en-US" altLang="zh-CN" dirty="0"/>
              <a:t>      if(@job = '</a:t>
            </a:r>
            <a:r>
              <a:rPr lang="zh-CN" altLang="en-US" dirty="0"/>
              <a:t>教授</a:t>
            </a:r>
            <a:r>
              <a:rPr lang="en-US" altLang="zh-CN" dirty="0"/>
              <a:t>') and  (@</a:t>
            </a:r>
            <a:r>
              <a:rPr lang="en-US" altLang="zh-CN" dirty="0" err="1"/>
              <a:t>sal</a:t>
            </a:r>
            <a:r>
              <a:rPr lang="en-US" altLang="zh-CN" dirty="0"/>
              <a:t> &lt; 4000)</a:t>
            </a:r>
          </a:p>
          <a:p>
            <a:r>
              <a:rPr lang="en-US" altLang="zh-CN" dirty="0"/>
              <a:t>	set @</a:t>
            </a:r>
            <a:r>
              <a:rPr lang="en-US" altLang="zh-CN" dirty="0" err="1"/>
              <a:t>sal</a:t>
            </a:r>
            <a:r>
              <a:rPr lang="en-US" altLang="zh-CN" dirty="0"/>
              <a:t> = 4000;   </a:t>
            </a:r>
          </a:p>
          <a:p>
            <a:r>
              <a:rPr lang="zh-CN" altLang="en-US" dirty="0"/>
              <a:t>	            </a:t>
            </a:r>
          </a:p>
          <a:p>
            <a:r>
              <a:rPr lang="en-US" altLang="zh-CN" dirty="0"/>
              <a:t>      update teacher set salary = @</a:t>
            </a:r>
            <a:r>
              <a:rPr lang="en-US" altLang="zh-CN" dirty="0" err="1"/>
              <a:t>sal</a:t>
            </a:r>
            <a:r>
              <a:rPr lang="en-US" altLang="zh-CN" dirty="0"/>
              <a:t> where </a:t>
            </a:r>
            <a:r>
              <a:rPr lang="en-US" altLang="zh-CN" dirty="0" err="1"/>
              <a:t>tno</a:t>
            </a:r>
            <a:r>
              <a:rPr lang="en-US" altLang="zh-CN" dirty="0"/>
              <a:t> = @</a:t>
            </a:r>
            <a:r>
              <a:rPr lang="en-US" altLang="zh-CN" dirty="0" err="1"/>
              <a:t>tno</a:t>
            </a:r>
            <a:r>
              <a:rPr lang="en-US" altLang="zh-CN" dirty="0"/>
              <a:t>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2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 instead of</a:t>
            </a:r>
            <a:r>
              <a:rPr lang="zh-CN" altLang="en-US" dirty="0"/>
              <a:t>类型触发器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3329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相当于</a:t>
            </a:r>
            <a:r>
              <a:rPr lang="en-US" altLang="zh-CN" dirty="0"/>
              <a:t>Before</a:t>
            </a:r>
          </a:p>
          <a:p>
            <a:r>
              <a:rPr lang="en-US" altLang="zh-CN" dirty="0"/>
              <a:t> create trigger </a:t>
            </a:r>
            <a:r>
              <a:rPr lang="en-US" altLang="zh-CN" dirty="0" err="1"/>
              <a:t>Insert_update_Sal_instead</a:t>
            </a:r>
            <a:r>
              <a:rPr lang="en-US" altLang="zh-CN" dirty="0"/>
              <a:t> on Teacher</a:t>
            </a:r>
          </a:p>
          <a:p>
            <a:r>
              <a:rPr lang="en-US" altLang="zh-CN" dirty="0"/>
              <a:t>instead of </a:t>
            </a:r>
            <a:r>
              <a:rPr lang="en-US" altLang="zh-CN" dirty="0" err="1"/>
              <a:t>insert,update</a:t>
            </a:r>
            <a:r>
              <a:rPr lang="en-US" altLang="zh-CN" dirty="0"/>
              <a:t> --</a:t>
            </a:r>
            <a:r>
              <a:rPr lang="zh-CN" altLang="en-US" dirty="0"/>
              <a:t>插入或更新触发</a:t>
            </a:r>
          </a:p>
          <a:p>
            <a:r>
              <a:rPr lang="en-US" altLang="zh-CN" dirty="0"/>
              <a:t>AS </a:t>
            </a:r>
          </a:p>
          <a:p>
            <a:r>
              <a:rPr lang="en-US" altLang="zh-CN" dirty="0"/>
              <a:t>      declare @job </a:t>
            </a:r>
            <a:r>
              <a:rPr lang="en-US" altLang="zh-CN" dirty="0" err="1"/>
              <a:t>nvarchar</a:t>
            </a:r>
            <a:r>
              <a:rPr lang="en-US" altLang="zh-CN" dirty="0"/>
              <a:t>(50), @</a:t>
            </a:r>
            <a:r>
              <a:rPr lang="en-US" altLang="zh-CN" dirty="0" err="1"/>
              <a:t>sal</a:t>
            </a:r>
            <a:r>
              <a:rPr lang="en-US" altLang="zh-CN" dirty="0"/>
              <a:t> INT, @</a:t>
            </a:r>
            <a:r>
              <a:rPr lang="en-US" altLang="zh-CN" dirty="0" err="1"/>
              <a:t>tno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 @</a:t>
            </a:r>
            <a:r>
              <a:rPr lang="en-US" altLang="zh-CN" dirty="0" err="1"/>
              <a:t>tname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(50);</a:t>
            </a:r>
          </a:p>
          <a:p>
            <a:r>
              <a:rPr lang="en-US" altLang="zh-CN" dirty="0"/>
              <a:t>      select @job = job, @</a:t>
            </a:r>
            <a:r>
              <a:rPr lang="en-US" altLang="zh-CN" dirty="0" err="1"/>
              <a:t>sal</a:t>
            </a:r>
            <a:r>
              <a:rPr lang="en-US" altLang="zh-CN" dirty="0"/>
              <a:t> = salary, @</a:t>
            </a:r>
            <a:r>
              <a:rPr lang="en-US" altLang="zh-CN" dirty="0" err="1"/>
              <a:t>tno</a:t>
            </a:r>
            <a:r>
              <a:rPr lang="en-US" altLang="zh-CN" dirty="0"/>
              <a:t> = </a:t>
            </a:r>
            <a:r>
              <a:rPr lang="en-US" altLang="zh-CN" dirty="0" err="1"/>
              <a:t>tno</a:t>
            </a:r>
            <a:r>
              <a:rPr lang="en-US" altLang="zh-CN" dirty="0"/>
              <a:t>, @</a:t>
            </a:r>
            <a:r>
              <a:rPr lang="en-US" altLang="zh-CN" dirty="0" err="1"/>
              <a:t>tname</a:t>
            </a:r>
            <a:r>
              <a:rPr lang="en-US" altLang="zh-CN" dirty="0"/>
              <a:t> = </a:t>
            </a:r>
            <a:r>
              <a:rPr lang="en-US" altLang="zh-CN" dirty="0" err="1"/>
              <a:t>tname</a:t>
            </a:r>
            <a:r>
              <a:rPr lang="en-US" altLang="zh-CN" dirty="0"/>
              <a:t> from inserted;</a:t>
            </a:r>
            <a:endParaRPr lang="zh-CN" altLang="en-US" dirty="0"/>
          </a:p>
          <a:p>
            <a:r>
              <a:rPr lang="en-US" altLang="zh-CN" dirty="0"/>
              <a:t>      if(@job = '</a:t>
            </a:r>
            <a:r>
              <a:rPr lang="zh-CN" altLang="en-US" dirty="0"/>
              <a:t>教授</a:t>
            </a:r>
            <a:r>
              <a:rPr lang="en-US" altLang="zh-CN" dirty="0"/>
              <a:t>') and  (@</a:t>
            </a:r>
            <a:r>
              <a:rPr lang="en-US" altLang="zh-CN" dirty="0" err="1"/>
              <a:t>sal</a:t>
            </a:r>
            <a:r>
              <a:rPr lang="en-US" altLang="zh-CN" dirty="0"/>
              <a:t> &lt; 4000)</a:t>
            </a:r>
          </a:p>
          <a:p>
            <a:r>
              <a:rPr lang="en-US" altLang="zh-CN" dirty="0"/>
              <a:t>          set @</a:t>
            </a:r>
            <a:r>
              <a:rPr lang="en-US" altLang="zh-CN" dirty="0" err="1"/>
              <a:t>sal</a:t>
            </a:r>
            <a:r>
              <a:rPr lang="en-US" altLang="zh-CN" dirty="0"/>
              <a:t> = 4000; 	  </a:t>
            </a:r>
          </a:p>
          <a:p>
            <a:r>
              <a:rPr lang="en-US" altLang="zh-CN" dirty="0"/>
              <a:t>      if(select count(*) from teacher where </a:t>
            </a:r>
            <a:r>
              <a:rPr lang="en-US" altLang="zh-CN" dirty="0" err="1"/>
              <a:t>tno</a:t>
            </a:r>
            <a:r>
              <a:rPr lang="en-US" altLang="zh-CN" dirty="0"/>
              <a:t> = @</a:t>
            </a:r>
            <a:r>
              <a:rPr lang="en-US" altLang="zh-CN" dirty="0" err="1"/>
              <a:t>tno</a:t>
            </a:r>
            <a:r>
              <a:rPr lang="en-US" altLang="zh-CN" dirty="0"/>
              <a:t>) &gt; 0</a:t>
            </a:r>
          </a:p>
          <a:p>
            <a:r>
              <a:rPr lang="en-US" altLang="zh-CN" dirty="0"/>
              <a:t>	begin</a:t>
            </a:r>
          </a:p>
          <a:p>
            <a:r>
              <a:rPr lang="en-US" altLang="zh-CN" dirty="0"/>
              <a:t>		print('</a:t>
            </a:r>
            <a:r>
              <a:rPr lang="zh-CN" altLang="en-US" dirty="0"/>
              <a:t>已存在此用户，使用更新方式修改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		update teacher set salary = @</a:t>
            </a:r>
            <a:r>
              <a:rPr lang="en-US" altLang="zh-CN" dirty="0" err="1"/>
              <a:t>sal</a:t>
            </a:r>
            <a:r>
              <a:rPr lang="en-US" altLang="zh-CN" dirty="0"/>
              <a:t> where </a:t>
            </a:r>
            <a:r>
              <a:rPr lang="en-US" altLang="zh-CN" dirty="0" err="1"/>
              <a:t>tno</a:t>
            </a:r>
            <a:r>
              <a:rPr lang="en-US" altLang="zh-CN" dirty="0"/>
              <a:t> = @</a:t>
            </a:r>
            <a:r>
              <a:rPr lang="en-US" altLang="zh-CN" dirty="0" err="1"/>
              <a:t>tno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	end       </a:t>
            </a:r>
          </a:p>
          <a:p>
            <a:pPr lvl="1"/>
            <a:r>
              <a:rPr lang="en-US" altLang="zh-CN" dirty="0"/>
              <a:t>else</a:t>
            </a:r>
          </a:p>
          <a:p>
            <a:r>
              <a:rPr lang="en-US" altLang="zh-CN" dirty="0"/>
              <a:t>	insert into teacher values(@</a:t>
            </a:r>
            <a:r>
              <a:rPr lang="en-US" altLang="zh-CN" dirty="0" err="1"/>
              <a:t>tno</a:t>
            </a:r>
            <a:r>
              <a:rPr lang="en-US" altLang="zh-CN" dirty="0"/>
              <a:t>, @</a:t>
            </a:r>
            <a:r>
              <a:rPr lang="en-US" altLang="zh-CN" dirty="0" err="1"/>
              <a:t>tname</a:t>
            </a:r>
            <a:r>
              <a:rPr lang="en-US" altLang="zh-CN" dirty="0"/>
              <a:t>, @</a:t>
            </a:r>
            <a:r>
              <a:rPr lang="en-US" altLang="zh-CN" dirty="0" err="1"/>
              <a:t>sal</a:t>
            </a:r>
            <a:r>
              <a:rPr lang="en-US" altLang="zh-CN" dirty="0"/>
              <a:t>, @job)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1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9E239-0F40-44F8-B319-D200B15B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F51A9-3969-42BF-B706-87E742DC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创建</a:t>
            </a:r>
            <a:r>
              <a:rPr lang="en-US" altLang="zh-CN" dirty="0"/>
              <a:t>CHECK</a:t>
            </a:r>
            <a:r>
              <a:rPr lang="zh-CN" altLang="en-US" dirty="0"/>
              <a:t>约束（检查约束），为</a:t>
            </a:r>
            <a:r>
              <a:rPr lang="en-US" altLang="zh-CN" dirty="0"/>
              <a:t>Album</a:t>
            </a:r>
            <a:r>
              <a:rPr lang="zh-CN" altLang="en-US" dirty="0"/>
              <a:t>表的“专辑语言”列（</a:t>
            </a:r>
            <a:r>
              <a:rPr lang="en-US" altLang="zh-CN" dirty="0" err="1"/>
              <a:t>AlbumLanguage</a:t>
            </a:r>
            <a:r>
              <a:rPr lang="zh-CN" altLang="en-US" dirty="0"/>
              <a:t>）创建一个检查约束</a:t>
            </a:r>
            <a:r>
              <a:rPr lang="en-US" altLang="zh-CN" dirty="0" err="1"/>
              <a:t>CK_Language</a:t>
            </a:r>
            <a:r>
              <a:rPr lang="zh-CN" altLang="en-US" dirty="0"/>
              <a:t>，使得“专辑语言”的取值范围为“汉语普通话、粤语、英语、日语、韩语、多国、其他”之一。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39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03925-AA3E-4A19-8CD5-8C1815A0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B45EB-F391-4EB6-ABBC-E1D073B8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、验证实体完整性的概念，写出测试数据插入语句，验证重复插入结果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、验证参照完整性的概念，写出删除、更新语句，看看级联效果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、验证用户自定义完整性概念，约束是否能正常建立？建立后插入限制数据看结果。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85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A2B6F-88F1-457A-9CBA-783384E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5170D-DE75-435D-8293-F01A9CEC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Users</a:t>
            </a:r>
            <a:r>
              <a:rPr lang="zh-CN" altLang="en-US" dirty="0"/>
              <a:t>表创建一个触发器，不允许插入名为”</a:t>
            </a:r>
            <a:r>
              <a:rPr lang="en-US" altLang="zh-CN" dirty="0"/>
              <a:t>admin”</a:t>
            </a:r>
            <a:r>
              <a:rPr lang="zh-CN" altLang="en-US" dirty="0"/>
              <a:t>的用户，也不允许将用户名改为”</a:t>
            </a:r>
            <a:r>
              <a:rPr lang="en-US" altLang="zh-CN" dirty="0"/>
              <a:t>admin”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要求：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）分别用</a:t>
            </a:r>
            <a:r>
              <a:rPr lang="en-US" altLang="zh-CN" dirty="0"/>
              <a:t>AFTER</a:t>
            </a:r>
            <a:r>
              <a:rPr lang="zh-CN" altLang="en-US" dirty="0"/>
              <a:t>（</a:t>
            </a:r>
            <a:r>
              <a:rPr lang="en-US" altLang="zh-CN" dirty="0"/>
              <a:t>FOR</a:t>
            </a:r>
            <a:r>
              <a:rPr lang="zh-CN" altLang="en-US" dirty="0"/>
              <a:t>）和</a:t>
            </a:r>
            <a:r>
              <a:rPr lang="en-US" altLang="zh-CN" dirty="0"/>
              <a:t>INSTEAD OF</a:t>
            </a:r>
            <a:r>
              <a:rPr lang="zh-CN" altLang="en-US" dirty="0"/>
              <a:t>两种触发器来实现，并比较它们的不同。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）给出测试代码验证该触发器。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16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6FBDD-D1CF-415B-BCE3-1C393104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E5301-521C-4F76-9A13-2E2C69FA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SQLServer</a:t>
            </a:r>
            <a:r>
              <a:rPr lang="zh-CN" altLang="en-US" dirty="0"/>
              <a:t>中的触发器使用</a:t>
            </a:r>
          </a:p>
        </p:txBody>
      </p:sp>
    </p:spTree>
    <p:extLst>
      <p:ext uri="{BB962C8B-B14F-4D97-AF65-F5344CB8AC3E}">
        <p14:creationId xmlns:p14="http://schemas.microsoft.com/office/powerpoint/2010/main" val="94899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触发器是当对某一个表进行操作。诸如：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这些操作的时候，系统会自动调用执行该表上对应的触发器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SQL Server 2005</a:t>
            </a:r>
            <a:r>
              <a:rPr lang="zh-CN" altLang="en-US" dirty="0"/>
              <a:t>中触发器可以分为两类</a:t>
            </a:r>
            <a:endParaRPr lang="en-US" altLang="zh-CN" dirty="0"/>
          </a:p>
          <a:p>
            <a:pPr lvl="1"/>
            <a:r>
              <a:rPr lang="en-US" altLang="zh-CN" dirty="0"/>
              <a:t>DML</a:t>
            </a:r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r>
              <a:rPr lang="en-US" altLang="zh-CN" dirty="0"/>
              <a:t>DDL</a:t>
            </a:r>
            <a:r>
              <a:rPr lang="zh-CN" altLang="en-US" dirty="0"/>
              <a:t>触发器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DDL</a:t>
            </a:r>
            <a:r>
              <a:rPr lang="zh-CN" altLang="en-US" dirty="0"/>
              <a:t>触发器它们会影响多种数据定义语言语句而激发，这些语句有</a:t>
            </a:r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alter</a:t>
            </a:r>
            <a:r>
              <a:rPr lang="zh-CN" altLang="en-US" dirty="0"/>
              <a:t>、</a:t>
            </a:r>
            <a:r>
              <a:rPr lang="en-US" altLang="zh-CN" dirty="0"/>
              <a:t>drop</a:t>
            </a:r>
            <a:r>
              <a:rPr lang="zh-CN" altLang="en-US" dirty="0"/>
              <a:t>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1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DML</a:t>
            </a:r>
            <a:r>
              <a:rPr lang="zh-CN" altLang="en-US" dirty="0"/>
              <a:t>触发器分为：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 </a:t>
            </a:r>
            <a:r>
              <a:rPr lang="en-US" altLang="zh-CN" dirty="0"/>
              <a:t>after</a:t>
            </a:r>
            <a:r>
              <a:rPr lang="zh-CN" altLang="en-US" dirty="0"/>
              <a:t>触发器（之后触发）</a:t>
            </a:r>
            <a:r>
              <a:rPr lang="en-US" altLang="zh-CN" dirty="0"/>
              <a:t>——</a:t>
            </a:r>
            <a:r>
              <a:rPr lang="zh-CN" altLang="en-US" dirty="0"/>
              <a:t>只能定义在表上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 </a:t>
            </a:r>
            <a:r>
              <a:rPr lang="en-US" altLang="zh-CN" dirty="0"/>
              <a:t>insert</a:t>
            </a:r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、 </a:t>
            </a:r>
            <a:r>
              <a:rPr lang="en-US" altLang="zh-CN" dirty="0"/>
              <a:t>update</a:t>
            </a:r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、 </a:t>
            </a:r>
            <a:r>
              <a:rPr lang="en-US" altLang="zh-CN" dirty="0"/>
              <a:t>delete</a:t>
            </a:r>
            <a:r>
              <a:rPr lang="zh-CN" altLang="en-US" dirty="0"/>
              <a:t>触发器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instead of </a:t>
            </a:r>
            <a:r>
              <a:rPr lang="zh-CN" altLang="en-US" dirty="0"/>
              <a:t>触发器 （之前触发）</a:t>
            </a:r>
            <a:r>
              <a:rPr lang="en-US" altLang="zh-CN" dirty="0"/>
              <a:t>——</a:t>
            </a:r>
            <a:r>
              <a:rPr lang="zh-CN" altLang="en-US" dirty="0"/>
              <a:t>表与视图均可定义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22408" y="4408371"/>
            <a:ext cx="7680960" cy="1193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after</a:t>
            </a:r>
            <a:r>
              <a:rPr lang="zh-CN" altLang="en-US" dirty="0"/>
              <a:t>触发器要求只有执行某一操作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之后触发器才被触发。</a:t>
            </a:r>
            <a:endParaRPr lang="en-US" altLang="zh-CN" dirty="0"/>
          </a:p>
          <a:p>
            <a:r>
              <a:rPr lang="en-US" altLang="zh-CN" dirty="0"/>
              <a:t>instead of</a:t>
            </a:r>
            <a:r>
              <a:rPr lang="zh-CN" altLang="en-US" dirty="0"/>
              <a:t>触发器表示并不执行其定义的操作（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）而仅是执行触发器本身。</a:t>
            </a:r>
          </a:p>
        </p:txBody>
      </p:sp>
    </p:spTree>
    <p:extLst>
      <p:ext uri="{BB962C8B-B14F-4D97-AF65-F5344CB8AC3E}">
        <p14:creationId xmlns:p14="http://schemas.microsoft.com/office/powerpoint/2010/main" val="168746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插入表（</a:t>
            </a:r>
            <a:r>
              <a:rPr lang="en-US" altLang="zh-CN" dirty="0"/>
              <a:t>inserted</a:t>
            </a:r>
            <a:r>
              <a:rPr lang="zh-CN" altLang="en-US" dirty="0"/>
              <a:t>表）</a:t>
            </a:r>
            <a:endParaRPr lang="en-US" altLang="zh-CN" dirty="0"/>
          </a:p>
          <a:p>
            <a:r>
              <a:rPr lang="zh-CN" altLang="en-US" dirty="0"/>
              <a:t>删除表（</a:t>
            </a:r>
            <a:r>
              <a:rPr lang="en-US" altLang="zh-CN" dirty="0"/>
              <a:t>deleted</a:t>
            </a:r>
            <a:r>
              <a:rPr lang="zh-CN" altLang="en-US" dirty="0"/>
              <a:t>表）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Inserted</a:t>
            </a:r>
            <a:r>
              <a:rPr lang="zh-CN" altLang="en-US" dirty="0"/>
              <a:t>表的数据是插入或是修改后的数据，而</a:t>
            </a:r>
            <a:r>
              <a:rPr lang="en-US" altLang="zh-CN" dirty="0"/>
              <a:t>deleted</a:t>
            </a:r>
            <a:r>
              <a:rPr lang="zh-CN" altLang="en-US" dirty="0"/>
              <a:t>表的数据是更新前的或是删除的数据</a:t>
            </a:r>
            <a:endParaRPr lang="en-US" altLang="zh-CN" dirty="0"/>
          </a:p>
          <a:p>
            <a:r>
              <a:rPr lang="zh-CN" altLang="en-US" dirty="0"/>
              <a:t>这两张是逻辑表也是虚表。有系统在内存中创建者两张表，不会存储在数据库中。而且两张表的都是只读的，只能读取数据而不能修改数据。这两张表的结果总是与被改触发器应用的表的结构相同。当触发器完成工作后，这两张表就会被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096" y="926571"/>
            <a:ext cx="63817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trigger </a:t>
            </a:r>
            <a:r>
              <a:rPr lang="en-US" altLang="zh-CN" dirty="0" err="1"/>
              <a:t>tgr_name</a:t>
            </a:r>
            <a:endParaRPr lang="en-US" altLang="zh-CN" dirty="0"/>
          </a:p>
          <a:p>
            <a:r>
              <a:rPr lang="en-US" altLang="zh-CN" dirty="0"/>
              <a:t>on </a:t>
            </a:r>
            <a:r>
              <a:rPr lang="en-US" altLang="zh-CN" dirty="0" err="1"/>
              <a:t>table_name</a:t>
            </a:r>
            <a:endParaRPr lang="en-US" altLang="zh-CN" dirty="0"/>
          </a:p>
          <a:p>
            <a:r>
              <a:rPr lang="en-US" altLang="zh-CN" dirty="0"/>
              <a:t>with </a:t>
            </a:r>
            <a:r>
              <a:rPr lang="en-US" altLang="zh-CN" dirty="0" err="1"/>
              <a:t>encrypion</a:t>
            </a:r>
            <a:r>
              <a:rPr lang="en-US" altLang="zh-CN" dirty="0"/>
              <a:t> –</a:t>
            </a:r>
            <a:r>
              <a:rPr lang="zh-CN" altLang="en-US" dirty="0"/>
              <a:t>加密触发器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for update...</a:t>
            </a:r>
          </a:p>
          <a:p>
            <a:r>
              <a:rPr lang="en-US" altLang="zh-CN" dirty="0"/>
              <a:t>as</a:t>
            </a:r>
          </a:p>
          <a:p>
            <a:r>
              <a:rPr lang="en-US" altLang="zh-CN" dirty="0"/>
              <a:t>    Transact-SQL</a:t>
            </a:r>
          </a:p>
          <a:p>
            <a:endParaRPr lang="en-US" altLang="zh-CN" dirty="0"/>
          </a:p>
          <a:p>
            <a:r>
              <a:rPr lang="zh-CN" altLang="en-US" dirty="0"/>
              <a:t>请注意：</a:t>
            </a:r>
            <a:r>
              <a:rPr lang="en-US" altLang="zh-CN" dirty="0"/>
              <a:t>SQL Server</a:t>
            </a:r>
            <a:r>
              <a:rPr lang="zh-CN" altLang="en-US" dirty="0"/>
              <a:t>没有行级触发器，此处与书本也不一致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F678-60E6-495D-ABF8-420CB20730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470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7</TotalTime>
  <Words>956</Words>
  <Application>Microsoft Office PowerPoint</Application>
  <PresentationFormat>宽屏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木活字</vt:lpstr>
      <vt:lpstr>完整性</vt:lpstr>
      <vt:lpstr>完整性</vt:lpstr>
      <vt:lpstr>PowerPoint 演示文稿</vt:lpstr>
      <vt:lpstr>触发器</vt:lpstr>
      <vt:lpstr>附录</vt:lpstr>
      <vt:lpstr>触发器</vt:lpstr>
      <vt:lpstr>触发器</vt:lpstr>
      <vt:lpstr>触发器</vt:lpstr>
      <vt:lpstr>创建触发器</vt:lpstr>
      <vt:lpstr>创建Insert触发器</vt:lpstr>
      <vt:lpstr>创建 instead of类型触发器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实验04</dc:title>
  <dc:creator>wyj</dc:creator>
  <cp:lastModifiedBy>林 淑琪</cp:lastModifiedBy>
  <cp:revision>7</cp:revision>
  <dcterms:created xsi:type="dcterms:W3CDTF">2018-05-24T12:21:35Z</dcterms:created>
  <dcterms:modified xsi:type="dcterms:W3CDTF">2021-01-14T09:13:55Z</dcterms:modified>
</cp:coreProperties>
</file>