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56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7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7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5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8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97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14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70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3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4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91816DD-B67F-4FC0-922F-EAC89BC0DCA5}" type="datetimeFigureOut">
              <a:rPr lang="zh-CN" altLang="en-US" smtClean="0"/>
              <a:t>2021/01/14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74E786-C6A2-4F31-BD28-90A56C6EA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了解创建存储过程的</a:t>
            </a:r>
            <a:r>
              <a:rPr lang="en-US" altLang="zh-CN" dirty="0"/>
              <a:t>T-SQL</a:t>
            </a:r>
            <a:r>
              <a:rPr lang="zh-CN" altLang="zh-CN" dirty="0"/>
              <a:t>语句的基本语法；掌握创建存储过程的方法和步骤；掌握存储过程的使用方法。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8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创建存储过程</a:t>
            </a:r>
            <a:endParaRPr lang="en-US" altLang="zh-CN" dirty="0"/>
          </a:p>
          <a:p>
            <a:r>
              <a:rPr lang="zh-CN" altLang="en-US" dirty="0"/>
              <a:t>执行存储过程</a:t>
            </a:r>
            <a:endParaRPr lang="en-US" altLang="zh-CN" dirty="0"/>
          </a:p>
          <a:p>
            <a:r>
              <a:rPr lang="zh-CN" altLang="en-US" dirty="0"/>
              <a:t>删除存储过程</a:t>
            </a:r>
            <a:endParaRPr lang="en-US" altLang="zh-CN" dirty="0"/>
          </a:p>
          <a:p>
            <a:r>
              <a:rPr lang="zh-CN" altLang="en-US" dirty="0"/>
              <a:t>查看存储过程</a:t>
            </a:r>
          </a:p>
        </p:txBody>
      </p:sp>
    </p:spTree>
    <p:extLst>
      <p:ext uri="{BB962C8B-B14F-4D97-AF65-F5344CB8AC3E}">
        <p14:creationId xmlns:p14="http://schemas.microsoft.com/office/powerpoint/2010/main" val="846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创建一个名为</a:t>
            </a:r>
            <a:r>
              <a:rPr lang="en-US" altLang="zh-CN" dirty="0" err="1"/>
              <a:t>upSearchStudentGradeByDeptAndName</a:t>
            </a:r>
            <a:r>
              <a:rPr lang="zh-CN" altLang="zh-CN" dirty="0"/>
              <a:t>的存储过程：该存储过程有两个输入参数（</a:t>
            </a:r>
            <a:r>
              <a:rPr lang="en-US" altLang="zh-CN" dirty="0"/>
              <a:t>@</a:t>
            </a:r>
            <a:r>
              <a:rPr lang="en-US" altLang="zh-CN" dirty="0" err="1"/>
              <a:t>dept</a:t>
            </a:r>
            <a:r>
              <a:rPr lang="en-US" altLang="zh-CN" dirty="0"/>
              <a:t>, @name</a:t>
            </a:r>
            <a:r>
              <a:rPr lang="zh-CN" altLang="zh-CN" dirty="0"/>
              <a:t>），查询某系、某姓名的学生的信息：包括学号（</a:t>
            </a:r>
            <a:r>
              <a:rPr lang="en-US" altLang="zh-CN" dirty="0" err="1"/>
              <a:t>Sno</a:t>
            </a:r>
            <a:r>
              <a:rPr lang="zh-CN" altLang="zh-CN" dirty="0"/>
              <a:t>）、姓名（</a:t>
            </a:r>
            <a:r>
              <a:rPr lang="en-US" altLang="zh-CN" dirty="0" err="1"/>
              <a:t>Sname</a:t>
            </a:r>
            <a:r>
              <a:rPr lang="zh-CN" altLang="zh-CN" dirty="0"/>
              <a:t>）、年龄（</a:t>
            </a:r>
            <a:r>
              <a:rPr lang="en-US" altLang="zh-CN" dirty="0"/>
              <a:t>Sage</a:t>
            </a:r>
            <a:r>
              <a:rPr lang="zh-CN" altLang="zh-CN" dirty="0"/>
              <a:t>）、选修课程名（</a:t>
            </a:r>
            <a:r>
              <a:rPr lang="en-US" altLang="zh-CN" dirty="0" err="1"/>
              <a:t>Cname</a:t>
            </a:r>
            <a:r>
              <a:rPr lang="zh-CN" altLang="zh-CN" dirty="0"/>
              <a:t>）、成绩（</a:t>
            </a:r>
            <a:r>
              <a:rPr lang="en-US" altLang="zh-CN" dirty="0"/>
              <a:t>Grade</a:t>
            </a:r>
            <a:r>
              <a:rPr lang="zh-CN" altLang="zh-CN" dirty="0"/>
              <a:t>）。执行该存储过程，用参数</a:t>
            </a:r>
            <a:r>
              <a:rPr lang="en-US" altLang="zh-CN" dirty="0"/>
              <a:t>'</a:t>
            </a:r>
            <a:r>
              <a:rPr lang="zh-CN" altLang="zh-CN" dirty="0"/>
              <a:t>计算机</a:t>
            </a:r>
            <a:r>
              <a:rPr lang="en-US" altLang="zh-CN" dirty="0"/>
              <a:t>','</a:t>
            </a:r>
            <a:r>
              <a:rPr lang="zh-CN" altLang="zh-CN" dirty="0"/>
              <a:t>王林</a:t>
            </a:r>
            <a:r>
              <a:rPr lang="en-US" altLang="zh-CN" dirty="0"/>
              <a:t>'</a:t>
            </a:r>
            <a:r>
              <a:rPr lang="zh-CN" altLang="zh-CN" dirty="0"/>
              <a:t>加以测试。</a:t>
            </a:r>
          </a:p>
          <a:p>
            <a:r>
              <a:rPr lang="zh-CN" altLang="zh-CN" dirty="0"/>
              <a:t>要求在创建存储过程前判断该存储过程是否已创建，若已创建则先删除，并给出</a:t>
            </a:r>
            <a:r>
              <a:rPr lang="en-US" altLang="zh-CN" dirty="0"/>
              <a:t>“</a:t>
            </a:r>
            <a:r>
              <a:rPr lang="zh-CN" altLang="zh-CN" dirty="0"/>
              <a:t>已删除！</a:t>
            </a:r>
            <a:r>
              <a:rPr lang="en-US" altLang="zh-CN" dirty="0"/>
              <a:t>”</a:t>
            </a:r>
            <a:r>
              <a:rPr lang="zh-CN" altLang="zh-CN" dirty="0"/>
              <a:t>信息，否则就给出</a:t>
            </a:r>
            <a:r>
              <a:rPr lang="en-US" altLang="zh-CN" dirty="0"/>
              <a:t>“</a:t>
            </a:r>
            <a:r>
              <a:rPr lang="zh-CN" altLang="zh-CN" dirty="0"/>
              <a:t>不存在，可创建！</a:t>
            </a:r>
            <a:r>
              <a:rPr lang="en-US" altLang="zh-CN" dirty="0"/>
              <a:t>”</a:t>
            </a:r>
            <a:r>
              <a:rPr lang="zh-CN" altLang="zh-CN" dirty="0"/>
              <a:t>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0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创建一个名为</a:t>
            </a:r>
            <a:r>
              <a:rPr lang="en-US" altLang="zh-CN" dirty="0" err="1"/>
              <a:t>upGetCourseAvgGrade</a:t>
            </a:r>
            <a:r>
              <a:rPr lang="zh-CN" altLang="zh-CN" dirty="0"/>
              <a:t>的存储过程，可查询某门课程考试的平均成绩。平均成绩可以输出，以便进一步调用。执行该存储过程，查询“数据库原理”的平均成绩。</a:t>
            </a:r>
          </a:p>
          <a:p>
            <a:r>
              <a:rPr lang="zh-CN" altLang="zh-CN" dirty="0"/>
              <a:t>参数：</a:t>
            </a:r>
            <a:r>
              <a:rPr lang="en-US" altLang="zh-CN" dirty="0"/>
              <a:t>@</a:t>
            </a:r>
            <a:r>
              <a:rPr lang="en-US" altLang="zh-CN" dirty="0" err="1"/>
              <a:t>Cname</a:t>
            </a:r>
            <a:r>
              <a:rPr lang="en-US" altLang="zh-CN" dirty="0"/>
              <a:t> </a:t>
            </a:r>
            <a:r>
              <a:rPr lang="zh-CN" altLang="zh-CN" dirty="0"/>
              <a:t>（</a:t>
            </a:r>
            <a:r>
              <a:rPr lang="en-US" altLang="zh-CN" dirty="0"/>
              <a:t>input</a:t>
            </a:r>
            <a:r>
              <a:rPr lang="zh-CN" altLang="zh-CN" dirty="0"/>
              <a:t>），</a:t>
            </a:r>
            <a:r>
              <a:rPr lang="en-US" altLang="zh-CN" dirty="0"/>
              <a:t>@</a:t>
            </a:r>
            <a:r>
              <a:rPr lang="en-US" altLang="zh-CN" dirty="0" err="1"/>
              <a:t>avg</a:t>
            </a:r>
            <a:r>
              <a:rPr lang="zh-CN" altLang="zh-CN" dirty="0"/>
              <a:t>（</a:t>
            </a:r>
            <a:r>
              <a:rPr lang="en-US" altLang="zh-CN" dirty="0"/>
              <a:t>output</a:t>
            </a:r>
            <a:r>
              <a:rPr lang="zh-CN" altLang="zh-CN" dirty="0"/>
              <a:t>）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zh-CN" dirty="0"/>
              <a:t>平均成绩通过</a:t>
            </a:r>
            <a:r>
              <a:rPr lang="en-US" altLang="zh-CN" dirty="0"/>
              <a:t>@</a:t>
            </a:r>
            <a:r>
              <a:rPr lang="en-US" altLang="zh-CN" dirty="0" err="1"/>
              <a:t>avg</a:t>
            </a:r>
            <a:r>
              <a:rPr lang="zh-CN" altLang="zh-CN" dirty="0"/>
              <a:t>输出</a:t>
            </a:r>
            <a:r>
              <a:rPr lang="zh-CN" altLang="en-US" dirty="0"/>
              <a:t>，该数据为整型，不考虑小数情况</a:t>
            </a:r>
            <a:endParaRPr lang="en-US" altLang="zh-CN" dirty="0"/>
          </a:p>
          <a:p>
            <a:r>
              <a:rPr lang="zh-CN" altLang="zh-CN" dirty="0"/>
              <a:t>要求在创建存储过程前判断该存储过程是否已创建，若已创建则先删除，并给出</a:t>
            </a:r>
            <a:r>
              <a:rPr lang="en-US" altLang="zh-CN" dirty="0"/>
              <a:t>“</a:t>
            </a:r>
            <a:r>
              <a:rPr lang="zh-CN" altLang="zh-CN" dirty="0"/>
              <a:t>已删除！</a:t>
            </a:r>
            <a:r>
              <a:rPr lang="en-US" altLang="zh-CN" dirty="0"/>
              <a:t>”</a:t>
            </a:r>
            <a:r>
              <a:rPr lang="zh-CN" altLang="zh-CN" dirty="0"/>
              <a:t>信息，否则就给出</a:t>
            </a:r>
            <a:r>
              <a:rPr lang="en-US" altLang="zh-CN" dirty="0"/>
              <a:t>“</a:t>
            </a:r>
            <a:r>
              <a:rPr lang="zh-CN" altLang="zh-CN" dirty="0"/>
              <a:t>不存在，可创建！</a:t>
            </a:r>
            <a:r>
              <a:rPr lang="en-US" altLang="zh-CN" dirty="0"/>
              <a:t>”</a:t>
            </a:r>
            <a:r>
              <a:rPr lang="zh-CN" altLang="zh-CN" dirty="0"/>
              <a:t>的信息。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创建一个名为</a:t>
            </a:r>
            <a:r>
              <a:rPr lang="en-US" altLang="zh-CN" dirty="0" err="1"/>
              <a:t>upGetStudentCredit</a:t>
            </a:r>
            <a:r>
              <a:rPr lang="zh-CN" altLang="zh-CN" dirty="0"/>
              <a:t>的存储过程。当执行</a:t>
            </a:r>
            <a:r>
              <a:rPr lang="en-US" altLang="zh-CN" dirty="0" err="1"/>
              <a:t>upGetStudentCredit</a:t>
            </a:r>
            <a:r>
              <a:rPr lang="zh-CN" altLang="zh-CN" dirty="0"/>
              <a:t>时，输入学号</a:t>
            </a:r>
            <a:r>
              <a:rPr lang="en-US" altLang="zh-CN" dirty="0"/>
              <a:t>@</a:t>
            </a:r>
            <a:r>
              <a:rPr lang="en-US" altLang="zh-CN" dirty="0" err="1"/>
              <a:t>sid</a:t>
            </a:r>
            <a:r>
              <a:rPr lang="zh-CN" altLang="zh-CN" dirty="0"/>
              <a:t>、课程名称</a:t>
            </a:r>
            <a:r>
              <a:rPr lang="en-US" altLang="zh-CN" dirty="0"/>
              <a:t>@</a:t>
            </a:r>
            <a:r>
              <a:rPr lang="en-US" altLang="zh-CN" dirty="0" err="1"/>
              <a:t>cname</a:t>
            </a:r>
            <a:r>
              <a:rPr lang="zh-CN" altLang="zh-CN" dirty="0"/>
              <a:t>参数值，将查询</a:t>
            </a:r>
            <a:r>
              <a:rPr lang="en-US" altLang="zh-CN" dirty="0"/>
              <a:t>SC</a:t>
            </a:r>
            <a:r>
              <a:rPr lang="zh-CN" altLang="zh-CN" dirty="0"/>
              <a:t>和</a:t>
            </a:r>
            <a:r>
              <a:rPr lang="en-US" altLang="zh-CN" dirty="0"/>
              <a:t>Course</a:t>
            </a:r>
            <a:r>
              <a:rPr lang="zh-CN" altLang="zh-CN" dirty="0"/>
              <a:t>表，并通过输出参数</a:t>
            </a:r>
            <a:r>
              <a:rPr lang="en-US" altLang="zh-CN" dirty="0"/>
              <a:t>@score</a:t>
            </a:r>
            <a:r>
              <a:rPr lang="zh-CN" altLang="zh-CN" dirty="0"/>
              <a:t>和</a:t>
            </a:r>
            <a:r>
              <a:rPr lang="en-US" altLang="zh-CN" dirty="0"/>
              <a:t>@credit</a:t>
            </a:r>
            <a:r>
              <a:rPr lang="zh-CN" altLang="zh-CN" dirty="0"/>
              <a:t>获取该学生该课程的成绩和学分。如果分数大于等于</a:t>
            </a:r>
            <a:r>
              <a:rPr lang="en-US" altLang="zh-CN" dirty="0"/>
              <a:t>60</a:t>
            </a:r>
            <a:r>
              <a:rPr lang="zh-CN" altLang="zh-CN" dirty="0"/>
              <a:t>，则返回对应课程的学分，否则返回学分值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5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创建完毕后，执行以下程序查看结果</a:t>
            </a:r>
            <a:endParaRPr lang="en-US" altLang="zh-CN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@score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,@credit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sid</a:t>
            </a:r>
            <a:r>
              <a:rPr lang="zh-CN" altLang="en-US" dirty="0"/>
              <a:t> </a:t>
            </a:r>
            <a:r>
              <a:rPr lang="en-US" altLang="zh-CN" dirty="0"/>
              <a:t>char(7),@</a:t>
            </a:r>
            <a:r>
              <a:rPr lang="en-US" altLang="zh-CN" dirty="0" err="1"/>
              <a:t>cname</a:t>
            </a:r>
            <a:r>
              <a:rPr lang="zh-CN" altLang="en-US" dirty="0"/>
              <a:t> </a:t>
            </a:r>
            <a:r>
              <a:rPr lang="en-US" altLang="zh-CN" dirty="0"/>
              <a:t>char(30)</a:t>
            </a:r>
            <a:endParaRPr lang="zh-CN" altLang="en-US" dirty="0"/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sid</a:t>
            </a:r>
            <a:r>
              <a:rPr lang="en-US" altLang="zh-CN" dirty="0"/>
              <a:t>='2000012'</a:t>
            </a:r>
            <a:endParaRPr lang="zh-CN" altLang="en-US" dirty="0"/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cname</a:t>
            </a:r>
            <a:r>
              <a:rPr lang="en-US" altLang="zh-CN" dirty="0"/>
              <a:t>='</a:t>
            </a:r>
            <a:r>
              <a:rPr lang="zh-CN" altLang="en-US" dirty="0"/>
              <a:t>英语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 err="1"/>
              <a:t>upGetStudentCredit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sid</a:t>
            </a:r>
            <a:r>
              <a:rPr lang="en-US" altLang="zh-CN" dirty="0"/>
              <a:t>,@</a:t>
            </a:r>
            <a:r>
              <a:rPr lang="en-US" altLang="zh-CN" dirty="0" err="1"/>
              <a:t>cname</a:t>
            </a:r>
            <a:r>
              <a:rPr lang="en-US" altLang="zh-CN" dirty="0"/>
              <a:t>,@score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,@credit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zh-CN" altLang="en-US" dirty="0"/>
          </a:p>
          <a:p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sid</a:t>
            </a:r>
            <a:r>
              <a:rPr lang="en-US" altLang="zh-CN" dirty="0"/>
              <a:t>+'</a:t>
            </a:r>
            <a:r>
              <a:rPr lang="zh-CN" altLang="en-US" dirty="0"/>
              <a:t>同学的“</a:t>
            </a:r>
            <a:r>
              <a:rPr lang="en-US" altLang="zh-CN" dirty="0"/>
              <a:t>'+RTRIM(@</a:t>
            </a:r>
            <a:r>
              <a:rPr lang="en-US" altLang="zh-CN" dirty="0" err="1"/>
              <a:t>cname</a:t>
            </a:r>
            <a:r>
              <a:rPr lang="en-US" altLang="zh-CN" dirty="0"/>
              <a:t>)+'</a:t>
            </a:r>
            <a:r>
              <a:rPr lang="zh-CN" altLang="en-US" dirty="0"/>
              <a:t>”成绩为</a:t>
            </a:r>
            <a:r>
              <a:rPr lang="en-US" altLang="zh-CN" dirty="0"/>
              <a:t>'+CAST(@score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char(3))+'</a:t>
            </a:r>
            <a:r>
              <a:rPr lang="zh-CN" altLang="en-US" dirty="0"/>
              <a:t>分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'</a:t>
            </a:r>
            <a:r>
              <a:rPr lang="zh-CN" altLang="en-US" dirty="0"/>
              <a:t>所获学分为</a:t>
            </a:r>
            <a:r>
              <a:rPr lang="en-US" altLang="zh-CN" dirty="0"/>
              <a:t>'+CAST(@credit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char(2))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7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创建一个名为</a:t>
            </a:r>
            <a:r>
              <a:rPr lang="en-US" altLang="zh-CN" dirty="0" err="1"/>
              <a:t>upGetGradeLevels</a:t>
            </a:r>
            <a:r>
              <a:rPr lang="zh-CN" altLang="zh-CN" dirty="0"/>
              <a:t>的存储过程：</a:t>
            </a:r>
            <a:endParaRPr lang="en-US" altLang="zh-CN" dirty="0"/>
          </a:p>
          <a:p>
            <a:r>
              <a:rPr lang="zh-CN" altLang="zh-CN" dirty="0"/>
              <a:t>既有输入又有输出，给出课程名称，统计输出该课程的各分数段人数。执行该存储过程，用参数</a:t>
            </a:r>
            <a:r>
              <a:rPr lang="en-US" altLang="zh-CN" dirty="0"/>
              <a:t>'</a:t>
            </a:r>
            <a:r>
              <a:rPr lang="zh-CN" altLang="zh-CN" dirty="0"/>
              <a:t>英语</a:t>
            </a:r>
            <a:r>
              <a:rPr lang="en-US" altLang="zh-CN" dirty="0"/>
              <a:t>'</a:t>
            </a:r>
            <a:r>
              <a:rPr lang="zh-CN" altLang="zh-CN" dirty="0"/>
              <a:t>加以测试。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实验报告中每个实验的提交内容包括</a:t>
            </a:r>
            <a:endParaRPr lang="en-US" altLang="zh-CN" dirty="0"/>
          </a:p>
          <a:p>
            <a:pPr lvl="1"/>
            <a:r>
              <a:rPr lang="zh-CN" altLang="en-US" dirty="0"/>
              <a:t>判断存储过程是否存在</a:t>
            </a:r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创建存储过程的</a:t>
            </a:r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验证存储过程的</a:t>
            </a:r>
            <a:r>
              <a:rPr lang="en-US" altLang="zh-CN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6926754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9</TotalTime>
  <Words>533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木活字</vt:lpstr>
      <vt:lpstr>实验目的</vt:lpstr>
      <vt:lpstr>实验内容</vt:lpstr>
      <vt:lpstr>实验1</vt:lpstr>
      <vt:lpstr>实验2</vt:lpstr>
      <vt:lpstr>实验3</vt:lpstr>
      <vt:lpstr>实验3</vt:lpstr>
      <vt:lpstr>实验4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实验04</dc:title>
  <dc:creator>wyj</dc:creator>
  <cp:lastModifiedBy>林 淑琪</cp:lastModifiedBy>
  <cp:revision>8</cp:revision>
  <dcterms:created xsi:type="dcterms:W3CDTF">2018-05-24T12:21:35Z</dcterms:created>
  <dcterms:modified xsi:type="dcterms:W3CDTF">2021-01-14T09:13:37Z</dcterms:modified>
</cp:coreProperties>
</file>