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5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数据导入及数据清洗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、将原始数据文件导入到</a:t>
            </a:r>
            <a:r>
              <a:rPr lang="en-US" altLang="zh-CN" dirty="0" err="1"/>
              <a:t>SQLServer</a:t>
            </a:r>
            <a:r>
              <a:rPr lang="zh-CN" altLang="en-US" dirty="0"/>
              <a:t>或</a:t>
            </a:r>
            <a:r>
              <a:rPr lang="en-US" altLang="zh-CN" dirty="0" err="1"/>
              <a:t>Mysql</a:t>
            </a:r>
            <a:r>
              <a:rPr lang="zh-CN" altLang="en-US" dirty="0"/>
              <a:t>，表结构自定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、清除标题或者内容是</a:t>
            </a:r>
            <a:r>
              <a:rPr lang="en-US" altLang="zh-CN" dirty="0"/>
              <a:t>404</a:t>
            </a:r>
            <a:r>
              <a:rPr lang="zh-CN" altLang="en-US" dirty="0"/>
              <a:t>的数据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、清除内容是</a:t>
            </a:r>
            <a:r>
              <a:rPr lang="en-US" altLang="zh-CN" dirty="0"/>
              <a:t>null</a:t>
            </a:r>
            <a:r>
              <a:rPr lang="zh-CN" altLang="en-US" dirty="0"/>
              <a:t>或者是字符串</a:t>
            </a:r>
            <a:r>
              <a:rPr lang="en-US" altLang="zh-CN" dirty="0"/>
              <a:t>null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数据统计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、计算该网站每天的</a:t>
            </a:r>
            <a:r>
              <a:rPr lang="en-US" altLang="zh-CN" dirty="0" err="1"/>
              <a:t>pv</a:t>
            </a:r>
            <a:r>
              <a:rPr lang="zh-CN" altLang="en-US" dirty="0"/>
              <a:t>、</a:t>
            </a:r>
            <a:r>
              <a:rPr lang="en-US" altLang="zh-CN" dirty="0" err="1"/>
              <a:t>uv</a:t>
            </a:r>
            <a:r>
              <a:rPr lang="zh-CN" altLang="en-US" dirty="0"/>
              <a:t>，按</a:t>
            </a:r>
            <a:r>
              <a:rPr lang="en-US" altLang="zh-CN" dirty="0" err="1"/>
              <a:t>uv</a:t>
            </a:r>
            <a:r>
              <a:rPr lang="zh-CN" altLang="en-US" dirty="0"/>
              <a:t>从大到小排序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、查询</a:t>
            </a:r>
            <a:r>
              <a:rPr lang="en-US" altLang="zh-CN" dirty="0"/>
              <a:t>3</a:t>
            </a:r>
            <a:r>
              <a:rPr lang="zh-CN" altLang="en-US" dirty="0"/>
              <a:t>月份十大热点新闻，列出</a:t>
            </a:r>
            <a:r>
              <a:rPr lang="en-US" altLang="zh-CN" dirty="0"/>
              <a:t>ID</a:t>
            </a:r>
            <a:r>
              <a:rPr lang="zh-CN" altLang="en-US" dirty="0"/>
              <a:t>及标题</a:t>
            </a:r>
            <a:endParaRPr lang="en-US" altLang="zh-CN" dirty="0"/>
          </a:p>
          <a:p>
            <a:pPr lvl="2"/>
            <a:r>
              <a:rPr lang="zh-CN" altLang="en-US" dirty="0"/>
              <a:t>热点新闻：访问用户最多（非访问量）的新闻。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、查询</a:t>
            </a:r>
            <a:r>
              <a:rPr lang="en-US" altLang="zh-CN" dirty="0"/>
              <a:t>3</a:t>
            </a:r>
            <a:r>
              <a:rPr lang="zh-CN" altLang="en-US" dirty="0"/>
              <a:t>月份的排名前三的忠实用户</a:t>
            </a:r>
            <a:endParaRPr lang="en-US" altLang="zh-CN" dirty="0"/>
          </a:p>
          <a:p>
            <a:pPr lvl="2"/>
            <a:r>
              <a:rPr lang="zh-CN" altLang="en-US" dirty="0"/>
              <a:t>忠实用户：每天都访问网站的用户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、查询</a:t>
            </a:r>
            <a:r>
              <a:rPr lang="en-US" altLang="zh-CN" dirty="0"/>
              <a:t>3</a:t>
            </a:r>
            <a:r>
              <a:rPr lang="zh-CN" altLang="en-US" dirty="0"/>
              <a:t>月份排名前十的活跃用户，按从大到小排序</a:t>
            </a:r>
            <a:endParaRPr lang="en-US" altLang="zh-CN" dirty="0"/>
          </a:p>
          <a:p>
            <a:pPr lvl="2"/>
            <a:r>
              <a:rPr lang="zh-CN" altLang="en-US" dirty="0"/>
              <a:t>活跃用户：用户的日平均访问次数较多的用户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2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20A3-7EA1-43B5-B5DF-EC04651C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35E73-F42F-483F-B018-8F32A46A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日平均访问次数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天内</a:t>
            </a:r>
            <a:r>
              <a:rPr lang="en-US" altLang="zh-CN" dirty="0"/>
              <a:t>A</a:t>
            </a:r>
            <a:r>
              <a:rPr lang="zh-CN" altLang="en-US" dirty="0"/>
              <a:t>用户日平均访问次数：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2C58CC-D25F-4384-AE47-2362F9362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56195"/>
              </p:ext>
            </p:extLst>
          </p:nvPr>
        </p:nvGraphicFramePr>
        <p:xfrm>
          <a:off x="1570181" y="269625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14967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00611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73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2018-03-01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2018-03-02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3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2018-03-03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2018-03-04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2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6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DD4A3-2149-4C25-83E4-80EA13D6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196B9-DEC2-4146-A230-281EAB73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计算结果</a:t>
            </a:r>
            <a:endParaRPr lang="en-US" altLang="zh-CN" dirty="0"/>
          </a:p>
          <a:p>
            <a:pPr lvl="1"/>
            <a:r>
              <a:rPr lang="zh-CN" altLang="en-US" dirty="0"/>
              <a:t>按照规定格式，提交到网络教学平台</a:t>
            </a:r>
            <a:endParaRPr lang="en-US" altLang="zh-CN" dirty="0"/>
          </a:p>
          <a:p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按照模板，下次上机时提交</a:t>
            </a:r>
          </a:p>
        </p:txBody>
      </p:sp>
    </p:spTree>
    <p:extLst>
      <p:ext uri="{BB962C8B-B14F-4D97-AF65-F5344CB8AC3E}">
        <p14:creationId xmlns:p14="http://schemas.microsoft.com/office/powerpoint/2010/main" val="297177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1E6F2-1E0A-48A5-89EB-293B3A7C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3A982-F502-47A2-A309-8091226C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、组长，组员名单</a:t>
            </a:r>
            <a:r>
              <a:rPr lang="en-US" altLang="zh-CN" dirty="0"/>
              <a:t>(3-5)</a:t>
            </a:r>
            <a:r>
              <a:rPr lang="zh-CN" altLang="en-US" dirty="0"/>
              <a:t>，组长提交即可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、答案填入此表格中提交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E00F66-6F60-49FD-9A39-79068F41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25907"/>
              </p:ext>
            </p:extLst>
          </p:nvPr>
        </p:nvGraphicFramePr>
        <p:xfrm>
          <a:off x="1191490" y="2991812"/>
          <a:ext cx="81280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165">
                  <a:extLst>
                    <a:ext uri="{9D8B030D-6E8A-4147-A177-3AD203B41FA5}">
                      <a16:colId xmlns:a16="http://schemas.microsoft.com/office/drawing/2014/main" val="1442301730"/>
                    </a:ext>
                  </a:extLst>
                </a:gridCol>
                <a:gridCol w="6206835">
                  <a:extLst>
                    <a:ext uri="{9D8B030D-6E8A-4147-A177-3AD203B41FA5}">
                      <a16:colId xmlns:a16="http://schemas.microsoft.com/office/drawing/2014/main" val="119230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2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此处填写</a:t>
                      </a:r>
                      <a:r>
                        <a:rPr lang="en-US" altLang="zh-CN" dirty="0" err="1"/>
                        <a:t>uv</a:t>
                      </a:r>
                      <a:r>
                        <a:rPr lang="zh-CN" altLang="en-US" dirty="0"/>
                        <a:t>最高的五天，格式：序号、日期，</a:t>
                      </a:r>
                      <a:r>
                        <a:rPr lang="en-US" altLang="zh-CN" dirty="0" err="1"/>
                        <a:t>uv</a:t>
                      </a:r>
                      <a:r>
                        <a:rPr lang="zh-CN" altLang="en-US" dirty="0"/>
                        <a:t>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此处填写</a:t>
                      </a:r>
                      <a:r>
                        <a:rPr lang="en-US" altLang="zh-CN" dirty="0" err="1"/>
                        <a:t>pv</a:t>
                      </a:r>
                      <a:r>
                        <a:rPr lang="zh-CN" altLang="en-US" dirty="0"/>
                        <a:t>最高的五天，格式：序号、日期，</a:t>
                      </a:r>
                      <a:r>
                        <a:rPr lang="en-US" altLang="zh-CN" dirty="0" err="1"/>
                        <a:t>uv</a:t>
                      </a:r>
                      <a:r>
                        <a:rPr lang="zh-CN" altLang="en-US" dirty="0"/>
                        <a:t>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十大新闻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、新闻</a:t>
                      </a:r>
                      <a:r>
                        <a:rPr lang="en-US" altLang="zh-CN" dirty="0"/>
                        <a:t>ID1</a:t>
                      </a:r>
                      <a:r>
                        <a:rPr lang="zh-CN" altLang="en-US" dirty="0"/>
                        <a:t>，标题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，用户数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en-US" altLang="zh-CN" dirty="0"/>
                        <a:t>……</a:t>
                      </a:r>
                    </a:p>
                    <a:p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、新闻</a:t>
                      </a:r>
                      <a:r>
                        <a:rPr lang="en-US" altLang="zh-CN" dirty="0"/>
                        <a:t>ID10</a:t>
                      </a:r>
                      <a:r>
                        <a:rPr lang="zh-CN" altLang="en-US" dirty="0"/>
                        <a:t>，标题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，用户数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前三忠实用户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、用户</a:t>
                      </a:r>
                      <a:r>
                        <a:rPr lang="en-US" altLang="zh-CN" dirty="0"/>
                        <a:t>ID1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、用户</a:t>
                      </a:r>
                      <a:r>
                        <a:rPr lang="en-US" altLang="zh-CN" dirty="0"/>
                        <a:t>ID2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、用户</a:t>
                      </a:r>
                      <a:r>
                        <a:rPr lang="en-US" altLang="zh-CN" dirty="0"/>
                        <a:t>ID3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前十用户日平均访问次数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、用户</a:t>
                      </a:r>
                      <a:r>
                        <a:rPr lang="en-US" altLang="zh-CN" dirty="0"/>
                        <a:t>ID1</a:t>
                      </a:r>
                      <a:r>
                        <a:rPr lang="zh-CN" altLang="en-US" dirty="0"/>
                        <a:t>，次数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、用户</a:t>
                      </a:r>
                      <a:r>
                        <a:rPr lang="en-US" altLang="zh-CN" dirty="0"/>
                        <a:t>ID2</a:t>
                      </a:r>
                      <a:r>
                        <a:rPr lang="zh-CN" altLang="en-US" dirty="0"/>
                        <a:t>，次数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……</a:t>
                      </a:r>
                    </a:p>
                    <a:p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、用户</a:t>
                      </a:r>
                      <a:r>
                        <a:rPr lang="en-US" altLang="zh-CN" dirty="0"/>
                        <a:t>ID10</a:t>
                      </a:r>
                      <a:r>
                        <a:rPr lang="zh-CN" altLang="en-US" dirty="0"/>
                        <a:t>，次数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8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7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B838D-61D8-4815-A861-CE496691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7E3D7-4FF9-4BA9-B623-63C7E621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下次上机任务</a:t>
            </a:r>
            <a:endParaRPr lang="en-US" altLang="zh-CN" dirty="0"/>
          </a:p>
          <a:p>
            <a:pPr lvl="1"/>
            <a:r>
              <a:rPr lang="zh-CN" altLang="en-US" dirty="0"/>
              <a:t>完成实验报告，实验报告内容如下：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、小组组长、成员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、导入过程（大致的做法，不能简单一句话完事，比如：我用</a:t>
            </a:r>
            <a:r>
              <a:rPr lang="en-US" altLang="zh-CN" dirty="0"/>
              <a:t>java</a:t>
            </a:r>
            <a:r>
              <a:rPr lang="zh-CN" altLang="en-US" dirty="0"/>
              <a:t>导的）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、数据清洗结果描述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、表结构设计及理由</a:t>
            </a:r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、计算结果</a:t>
            </a:r>
            <a:endParaRPr lang="en-US" altLang="zh-CN" dirty="0"/>
          </a:p>
          <a:p>
            <a:pPr lvl="2"/>
            <a:r>
              <a:rPr lang="en-US" altLang="zh-CN" dirty="0"/>
              <a:t>5</a:t>
            </a:r>
            <a:r>
              <a:rPr lang="zh-CN" altLang="en-US" dirty="0"/>
              <a:t>、优化方案（如果有，并在</a:t>
            </a:r>
            <a:r>
              <a:rPr lang="en-US" altLang="zh-CN" dirty="0"/>
              <a:t>6</a:t>
            </a:r>
            <a:r>
              <a:rPr lang="zh-CN" altLang="en-US" dirty="0"/>
              <a:t>中给出对比）</a:t>
            </a:r>
            <a:endParaRPr lang="en-US" altLang="zh-CN" dirty="0"/>
          </a:p>
          <a:p>
            <a:pPr lvl="2"/>
            <a:r>
              <a:rPr lang="en-US" altLang="zh-CN" dirty="0"/>
              <a:t>6</a:t>
            </a:r>
            <a:r>
              <a:rPr lang="zh-CN" altLang="en-US" dirty="0"/>
              <a:t>、性能分析（时间：导入、查询两方面的时间）</a:t>
            </a:r>
            <a:endParaRPr lang="en-US" altLang="zh-CN" dirty="0"/>
          </a:p>
          <a:p>
            <a:pPr lvl="1"/>
            <a:r>
              <a:rPr lang="zh-CN" altLang="en-US" dirty="0"/>
              <a:t>每组派人上来讲自己的作业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7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7A8AB-04C3-4B1D-AD31-77EE7D9B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8A10B-D394-4275-AF50-B92ED8DB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、计算结果部分（答案正确的前提下）</a:t>
            </a:r>
            <a:endParaRPr lang="en-US" altLang="zh-CN" dirty="0"/>
          </a:p>
          <a:p>
            <a:pPr lvl="1"/>
            <a:r>
              <a:rPr lang="zh-CN" altLang="en-US" dirty="0"/>
              <a:t>第一：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第二：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其余：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不交：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、实验报告（含讲述）部分</a:t>
            </a:r>
            <a:endParaRPr lang="en-US" altLang="zh-CN" dirty="0"/>
          </a:p>
          <a:p>
            <a:pPr lvl="1"/>
            <a:r>
              <a:rPr lang="zh-CN" altLang="en-US" dirty="0"/>
              <a:t>第一：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第二：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其余：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不讲：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、分数取二者平均值四舍五入</a:t>
            </a:r>
          </a:p>
        </p:txBody>
      </p:sp>
    </p:spTree>
    <p:extLst>
      <p:ext uri="{BB962C8B-B14F-4D97-AF65-F5344CB8AC3E}">
        <p14:creationId xmlns:p14="http://schemas.microsoft.com/office/powerpoint/2010/main" val="121236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496</Words>
  <Application>Microsoft Office PowerPoint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上机任务</vt:lpstr>
      <vt:lpstr>样例</vt:lpstr>
      <vt:lpstr>最终提交结果</vt:lpstr>
      <vt:lpstr>计算结果</vt:lpstr>
      <vt:lpstr>实验报告</vt:lpstr>
      <vt:lpstr>评分</vt:lpstr>
    </vt:vector>
  </TitlesOfParts>
  <Company>Communication University of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上机02</dc:title>
  <dc:creator>温宇俊</dc:creator>
  <cp:lastModifiedBy>林 淑琪</cp:lastModifiedBy>
  <cp:revision>45</cp:revision>
  <dcterms:created xsi:type="dcterms:W3CDTF">2018-05-10T13:52:02Z</dcterms:created>
  <dcterms:modified xsi:type="dcterms:W3CDTF">2021-01-14T09:13:23Z</dcterms:modified>
</cp:coreProperties>
</file>